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4E32-9E15-C55F-264E-A07994065B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62904F-305D-7915-412A-1DE0E8E800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6BCCB1-8FD8-AA76-A04A-BDDA7E12B25F}"/>
              </a:ext>
            </a:extLst>
          </p:cNvPr>
          <p:cNvSpPr>
            <a:spLocks noGrp="1"/>
          </p:cNvSpPr>
          <p:nvPr>
            <p:ph type="dt" sz="half" idx="10"/>
          </p:nvPr>
        </p:nvSpPr>
        <p:spPr/>
        <p:txBody>
          <a:bodyPr/>
          <a:lstStyle/>
          <a:p>
            <a:fld id="{90238559-850D-4DDD-AAF7-5EBBA0810298}" type="datetimeFigureOut">
              <a:rPr lang="en-IN" smtClean="0"/>
              <a:t>29-08-2023</a:t>
            </a:fld>
            <a:endParaRPr lang="en-IN"/>
          </a:p>
        </p:txBody>
      </p:sp>
      <p:sp>
        <p:nvSpPr>
          <p:cNvPr id="5" name="Footer Placeholder 4">
            <a:extLst>
              <a:ext uri="{FF2B5EF4-FFF2-40B4-BE49-F238E27FC236}">
                <a16:creationId xmlns:a16="http://schemas.microsoft.com/office/drawing/2014/main" id="{9B962546-5907-238C-9383-7D0AED2FC2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8450C8-D666-FB7D-370B-6207E46C5023}"/>
              </a:ext>
            </a:extLst>
          </p:cNvPr>
          <p:cNvSpPr>
            <a:spLocks noGrp="1"/>
          </p:cNvSpPr>
          <p:nvPr>
            <p:ph type="sldNum" sz="quarter" idx="12"/>
          </p:nvPr>
        </p:nvSpPr>
        <p:spPr/>
        <p:txBody>
          <a:bodyPr/>
          <a:lstStyle/>
          <a:p>
            <a:fld id="{EE80C084-E785-4C05-8E58-CF6E1A8A0371}" type="slidenum">
              <a:rPr lang="en-IN" smtClean="0"/>
              <a:t>‹#›</a:t>
            </a:fld>
            <a:endParaRPr lang="en-IN"/>
          </a:p>
        </p:txBody>
      </p:sp>
    </p:spTree>
    <p:extLst>
      <p:ext uri="{BB962C8B-B14F-4D97-AF65-F5344CB8AC3E}">
        <p14:creationId xmlns:p14="http://schemas.microsoft.com/office/powerpoint/2010/main" val="2327560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3CF06-4B62-6B40-7D91-7D6D326175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48A8A0-8933-499B-14D1-3BA7669758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43AA62-59AD-68EF-DA17-48731E7C2C65}"/>
              </a:ext>
            </a:extLst>
          </p:cNvPr>
          <p:cNvSpPr>
            <a:spLocks noGrp="1"/>
          </p:cNvSpPr>
          <p:nvPr>
            <p:ph type="dt" sz="half" idx="10"/>
          </p:nvPr>
        </p:nvSpPr>
        <p:spPr/>
        <p:txBody>
          <a:bodyPr/>
          <a:lstStyle/>
          <a:p>
            <a:fld id="{90238559-850D-4DDD-AAF7-5EBBA0810298}" type="datetimeFigureOut">
              <a:rPr lang="en-IN" smtClean="0"/>
              <a:t>29-08-2023</a:t>
            </a:fld>
            <a:endParaRPr lang="en-IN"/>
          </a:p>
        </p:txBody>
      </p:sp>
      <p:sp>
        <p:nvSpPr>
          <p:cNvPr id="5" name="Footer Placeholder 4">
            <a:extLst>
              <a:ext uri="{FF2B5EF4-FFF2-40B4-BE49-F238E27FC236}">
                <a16:creationId xmlns:a16="http://schemas.microsoft.com/office/drawing/2014/main" id="{252FA3F9-3B59-50B5-7433-3E1FDDD8B5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78BB0C-581C-6041-534F-3677FC9886A6}"/>
              </a:ext>
            </a:extLst>
          </p:cNvPr>
          <p:cNvSpPr>
            <a:spLocks noGrp="1"/>
          </p:cNvSpPr>
          <p:nvPr>
            <p:ph type="sldNum" sz="quarter" idx="12"/>
          </p:nvPr>
        </p:nvSpPr>
        <p:spPr/>
        <p:txBody>
          <a:bodyPr/>
          <a:lstStyle/>
          <a:p>
            <a:fld id="{EE80C084-E785-4C05-8E58-CF6E1A8A0371}" type="slidenum">
              <a:rPr lang="en-IN" smtClean="0"/>
              <a:t>‹#›</a:t>
            </a:fld>
            <a:endParaRPr lang="en-IN"/>
          </a:p>
        </p:txBody>
      </p:sp>
    </p:spTree>
    <p:extLst>
      <p:ext uri="{BB962C8B-B14F-4D97-AF65-F5344CB8AC3E}">
        <p14:creationId xmlns:p14="http://schemas.microsoft.com/office/powerpoint/2010/main" val="662515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FE9E4E-AA9F-B042-8D61-D195176FF7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BDC160-92B5-139B-C2D7-9F9B027108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ECC3AB-C171-1FF2-1011-4E1CC83C3DB3}"/>
              </a:ext>
            </a:extLst>
          </p:cNvPr>
          <p:cNvSpPr>
            <a:spLocks noGrp="1"/>
          </p:cNvSpPr>
          <p:nvPr>
            <p:ph type="dt" sz="half" idx="10"/>
          </p:nvPr>
        </p:nvSpPr>
        <p:spPr/>
        <p:txBody>
          <a:bodyPr/>
          <a:lstStyle/>
          <a:p>
            <a:fld id="{90238559-850D-4DDD-AAF7-5EBBA0810298}" type="datetimeFigureOut">
              <a:rPr lang="en-IN" smtClean="0"/>
              <a:t>29-08-2023</a:t>
            </a:fld>
            <a:endParaRPr lang="en-IN"/>
          </a:p>
        </p:txBody>
      </p:sp>
      <p:sp>
        <p:nvSpPr>
          <p:cNvPr id="5" name="Footer Placeholder 4">
            <a:extLst>
              <a:ext uri="{FF2B5EF4-FFF2-40B4-BE49-F238E27FC236}">
                <a16:creationId xmlns:a16="http://schemas.microsoft.com/office/drawing/2014/main" id="{917FF6AD-C9BA-B3A5-49AA-FAD3ACDD63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3DEFBF-4405-B119-AF52-796C5C5F51F2}"/>
              </a:ext>
            </a:extLst>
          </p:cNvPr>
          <p:cNvSpPr>
            <a:spLocks noGrp="1"/>
          </p:cNvSpPr>
          <p:nvPr>
            <p:ph type="sldNum" sz="quarter" idx="12"/>
          </p:nvPr>
        </p:nvSpPr>
        <p:spPr/>
        <p:txBody>
          <a:bodyPr/>
          <a:lstStyle/>
          <a:p>
            <a:fld id="{EE80C084-E785-4C05-8E58-CF6E1A8A0371}" type="slidenum">
              <a:rPr lang="en-IN" smtClean="0"/>
              <a:t>‹#›</a:t>
            </a:fld>
            <a:endParaRPr lang="en-IN"/>
          </a:p>
        </p:txBody>
      </p:sp>
    </p:spTree>
    <p:extLst>
      <p:ext uri="{BB962C8B-B14F-4D97-AF65-F5344CB8AC3E}">
        <p14:creationId xmlns:p14="http://schemas.microsoft.com/office/powerpoint/2010/main" val="3155251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3803-739B-9DD1-E2F2-FB39F70951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2C5409-6761-3457-902C-75F04B1C18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BDEBB9-1037-722E-D2EA-CA66D251CE74}"/>
              </a:ext>
            </a:extLst>
          </p:cNvPr>
          <p:cNvSpPr>
            <a:spLocks noGrp="1"/>
          </p:cNvSpPr>
          <p:nvPr>
            <p:ph type="dt" sz="half" idx="10"/>
          </p:nvPr>
        </p:nvSpPr>
        <p:spPr/>
        <p:txBody>
          <a:bodyPr/>
          <a:lstStyle/>
          <a:p>
            <a:fld id="{90238559-850D-4DDD-AAF7-5EBBA0810298}" type="datetimeFigureOut">
              <a:rPr lang="en-IN" smtClean="0"/>
              <a:t>29-08-2023</a:t>
            </a:fld>
            <a:endParaRPr lang="en-IN"/>
          </a:p>
        </p:txBody>
      </p:sp>
      <p:sp>
        <p:nvSpPr>
          <p:cNvPr id="5" name="Footer Placeholder 4">
            <a:extLst>
              <a:ext uri="{FF2B5EF4-FFF2-40B4-BE49-F238E27FC236}">
                <a16:creationId xmlns:a16="http://schemas.microsoft.com/office/drawing/2014/main" id="{0A73366E-BD49-6BEA-F070-0256A8D120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967884-AE99-0109-2D45-414D9CA5A2F8}"/>
              </a:ext>
            </a:extLst>
          </p:cNvPr>
          <p:cNvSpPr>
            <a:spLocks noGrp="1"/>
          </p:cNvSpPr>
          <p:nvPr>
            <p:ph type="sldNum" sz="quarter" idx="12"/>
          </p:nvPr>
        </p:nvSpPr>
        <p:spPr/>
        <p:txBody>
          <a:bodyPr/>
          <a:lstStyle/>
          <a:p>
            <a:fld id="{EE80C084-E785-4C05-8E58-CF6E1A8A0371}" type="slidenum">
              <a:rPr lang="en-IN" smtClean="0"/>
              <a:t>‹#›</a:t>
            </a:fld>
            <a:endParaRPr lang="en-IN"/>
          </a:p>
        </p:txBody>
      </p:sp>
    </p:spTree>
    <p:extLst>
      <p:ext uri="{BB962C8B-B14F-4D97-AF65-F5344CB8AC3E}">
        <p14:creationId xmlns:p14="http://schemas.microsoft.com/office/powerpoint/2010/main" val="568464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7A4B8-DB4C-0572-C59E-E39BB5F8A8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DC5E9E-9703-0DC6-A414-987E343D41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C477C2-1836-3792-1B86-4CDDA229E6CA}"/>
              </a:ext>
            </a:extLst>
          </p:cNvPr>
          <p:cNvSpPr>
            <a:spLocks noGrp="1"/>
          </p:cNvSpPr>
          <p:nvPr>
            <p:ph type="dt" sz="half" idx="10"/>
          </p:nvPr>
        </p:nvSpPr>
        <p:spPr/>
        <p:txBody>
          <a:bodyPr/>
          <a:lstStyle/>
          <a:p>
            <a:fld id="{90238559-850D-4DDD-AAF7-5EBBA0810298}" type="datetimeFigureOut">
              <a:rPr lang="en-IN" smtClean="0"/>
              <a:t>29-08-2023</a:t>
            </a:fld>
            <a:endParaRPr lang="en-IN"/>
          </a:p>
        </p:txBody>
      </p:sp>
      <p:sp>
        <p:nvSpPr>
          <p:cNvPr id="5" name="Footer Placeholder 4">
            <a:extLst>
              <a:ext uri="{FF2B5EF4-FFF2-40B4-BE49-F238E27FC236}">
                <a16:creationId xmlns:a16="http://schemas.microsoft.com/office/drawing/2014/main" id="{10A34E7A-636C-3D85-18D7-1BA30F673E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96E0F3-B52D-6256-5992-6F8F1BA720C1}"/>
              </a:ext>
            </a:extLst>
          </p:cNvPr>
          <p:cNvSpPr>
            <a:spLocks noGrp="1"/>
          </p:cNvSpPr>
          <p:nvPr>
            <p:ph type="sldNum" sz="quarter" idx="12"/>
          </p:nvPr>
        </p:nvSpPr>
        <p:spPr/>
        <p:txBody>
          <a:bodyPr/>
          <a:lstStyle/>
          <a:p>
            <a:fld id="{EE80C084-E785-4C05-8E58-CF6E1A8A0371}" type="slidenum">
              <a:rPr lang="en-IN" smtClean="0"/>
              <a:t>‹#›</a:t>
            </a:fld>
            <a:endParaRPr lang="en-IN"/>
          </a:p>
        </p:txBody>
      </p:sp>
    </p:spTree>
    <p:extLst>
      <p:ext uri="{BB962C8B-B14F-4D97-AF65-F5344CB8AC3E}">
        <p14:creationId xmlns:p14="http://schemas.microsoft.com/office/powerpoint/2010/main" val="1027499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D2BA9-B51A-E1A9-F1C1-5B04868C8F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30C373-5BD4-37BF-3BC2-9516EF438B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A2815E-26F1-BBC6-E3E0-29DA8CD994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9BA50C-C42F-2B23-9980-FAA1A8C8D56F}"/>
              </a:ext>
            </a:extLst>
          </p:cNvPr>
          <p:cNvSpPr>
            <a:spLocks noGrp="1"/>
          </p:cNvSpPr>
          <p:nvPr>
            <p:ph type="dt" sz="half" idx="10"/>
          </p:nvPr>
        </p:nvSpPr>
        <p:spPr/>
        <p:txBody>
          <a:bodyPr/>
          <a:lstStyle/>
          <a:p>
            <a:fld id="{90238559-850D-4DDD-AAF7-5EBBA0810298}" type="datetimeFigureOut">
              <a:rPr lang="en-IN" smtClean="0"/>
              <a:t>29-08-2023</a:t>
            </a:fld>
            <a:endParaRPr lang="en-IN"/>
          </a:p>
        </p:txBody>
      </p:sp>
      <p:sp>
        <p:nvSpPr>
          <p:cNvPr id="6" name="Footer Placeholder 5">
            <a:extLst>
              <a:ext uri="{FF2B5EF4-FFF2-40B4-BE49-F238E27FC236}">
                <a16:creationId xmlns:a16="http://schemas.microsoft.com/office/drawing/2014/main" id="{967862F0-8772-3392-B0AF-B09DF52D95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9818E8-90BE-D532-00C8-5376AFA7B016}"/>
              </a:ext>
            </a:extLst>
          </p:cNvPr>
          <p:cNvSpPr>
            <a:spLocks noGrp="1"/>
          </p:cNvSpPr>
          <p:nvPr>
            <p:ph type="sldNum" sz="quarter" idx="12"/>
          </p:nvPr>
        </p:nvSpPr>
        <p:spPr/>
        <p:txBody>
          <a:bodyPr/>
          <a:lstStyle/>
          <a:p>
            <a:fld id="{EE80C084-E785-4C05-8E58-CF6E1A8A0371}" type="slidenum">
              <a:rPr lang="en-IN" smtClean="0"/>
              <a:t>‹#›</a:t>
            </a:fld>
            <a:endParaRPr lang="en-IN"/>
          </a:p>
        </p:txBody>
      </p:sp>
    </p:spTree>
    <p:extLst>
      <p:ext uri="{BB962C8B-B14F-4D97-AF65-F5344CB8AC3E}">
        <p14:creationId xmlns:p14="http://schemas.microsoft.com/office/powerpoint/2010/main" val="1664344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E21C9-FD26-23A0-D932-653610E6AF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A4C6D6-E353-BEC2-CEBE-83F048741A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0FAE4D-37F3-1E9D-29E9-43D1EC1042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5C7A80-20B5-8106-246D-FE49B76A96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5BFCDD-D9A2-0061-EC75-7BB0D5549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77C3AF1-9BE5-0B64-DB86-4B202076D6E1}"/>
              </a:ext>
            </a:extLst>
          </p:cNvPr>
          <p:cNvSpPr>
            <a:spLocks noGrp="1"/>
          </p:cNvSpPr>
          <p:nvPr>
            <p:ph type="dt" sz="half" idx="10"/>
          </p:nvPr>
        </p:nvSpPr>
        <p:spPr/>
        <p:txBody>
          <a:bodyPr/>
          <a:lstStyle/>
          <a:p>
            <a:fld id="{90238559-850D-4DDD-AAF7-5EBBA0810298}" type="datetimeFigureOut">
              <a:rPr lang="en-IN" smtClean="0"/>
              <a:t>29-08-2023</a:t>
            </a:fld>
            <a:endParaRPr lang="en-IN"/>
          </a:p>
        </p:txBody>
      </p:sp>
      <p:sp>
        <p:nvSpPr>
          <p:cNvPr id="8" name="Footer Placeholder 7">
            <a:extLst>
              <a:ext uri="{FF2B5EF4-FFF2-40B4-BE49-F238E27FC236}">
                <a16:creationId xmlns:a16="http://schemas.microsoft.com/office/drawing/2014/main" id="{A96ED449-9BAB-20CF-26A7-4541B007465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47B047-EDFD-A14A-A68D-AC92E62014D2}"/>
              </a:ext>
            </a:extLst>
          </p:cNvPr>
          <p:cNvSpPr>
            <a:spLocks noGrp="1"/>
          </p:cNvSpPr>
          <p:nvPr>
            <p:ph type="sldNum" sz="quarter" idx="12"/>
          </p:nvPr>
        </p:nvSpPr>
        <p:spPr/>
        <p:txBody>
          <a:bodyPr/>
          <a:lstStyle/>
          <a:p>
            <a:fld id="{EE80C084-E785-4C05-8E58-CF6E1A8A0371}" type="slidenum">
              <a:rPr lang="en-IN" smtClean="0"/>
              <a:t>‹#›</a:t>
            </a:fld>
            <a:endParaRPr lang="en-IN"/>
          </a:p>
        </p:txBody>
      </p:sp>
    </p:spTree>
    <p:extLst>
      <p:ext uri="{BB962C8B-B14F-4D97-AF65-F5344CB8AC3E}">
        <p14:creationId xmlns:p14="http://schemas.microsoft.com/office/powerpoint/2010/main" val="2550681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3BF0-93AF-2045-78B9-6415C3776D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20A0684-2276-8E10-62C6-8E8FA5B4DD8F}"/>
              </a:ext>
            </a:extLst>
          </p:cNvPr>
          <p:cNvSpPr>
            <a:spLocks noGrp="1"/>
          </p:cNvSpPr>
          <p:nvPr>
            <p:ph type="dt" sz="half" idx="10"/>
          </p:nvPr>
        </p:nvSpPr>
        <p:spPr/>
        <p:txBody>
          <a:bodyPr/>
          <a:lstStyle/>
          <a:p>
            <a:fld id="{90238559-850D-4DDD-AAF7-5EBBA0810298}" type="datetimeFigureOut">
              <a:rPr lang="en-IN" smtClean="0"/>
              <a:t>29-08-2023</a:t>
            </a:fld>
            <a:endParaRPr lang="en-IN"/>
          </a:p>
        </p:txBody>
      </p:sp>
      <p:sp>
        <p:nvSpPr>
          <p:cNvPr id="4" name="Footer Placeholder 3">
            <a:extLst>
              <a:ext uri="{FF2B5EF4-FFF2-40B4-BE49-F238E27FC236}">
                <a16:creationId xmlns:a16="http://schemas.microsoft.com/office/drawing/2014/main" id="{987CC022-BB3B-7ADC-7A41-C5C677CAA3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675C81-4C63-A86C-DFA2-A98281096AAA}"/>
              </a:ext>
            </a:extLst>
          </p:cNvPr>
          <p:cNvSpPr>
            <a:spLocks noGrp="1"/>
          </p:cNvSpPr>
          <p:nvPr>
            <p:ph type="sldNum" sz="quarter" idx="12"/>
          </p:nvPr>
        </p:nvSpPr>
        <p:spPr/>
        <p:txBody>
          <a:bodyPr/>
          <a:lstStyle/>
          <a:p>
            <a:fld id="{EE80C084-E785-4C05-8E58-CF6E1A8A0371}" type="slidenum">
              <a:rPr lang="en-IN" smtClean="0"/>
              <a:t>‹#›</a:t>
            </a:fld>
            <a:endParaRPr lang="en-IN"/>
          </a:p>
        </p:txBody>
      </p:sp>
    </p:spTree>
    <p:extLst>
      <p:ext uri="{BB962C8B-B14F-4D97-AF65-F5344CB8AC3E}">
        <p14:creationId xmlns:p14="http://schemas.microsoft.com/office/powerpoint/2010/main" val="2176676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A88638-8827-36E2-491C-1C16A649285C}"/>
              </a:ext>
            </a:extLst>
          </p:cNvPr>
          <p:cNvSpPr>
            <a:spLocks noGrp="1"/>
          </p:cNvSpPr>
          <p:nvPr>
            <p:ph type="dt" sz="half" idx="10"/>
          </p:nvPr>
        </p:nvSpPr>
        <p:spPr/>
        <p:txBody>
          <a:bodyPr/>
          <a:lstStyle/>
          <a:p>
            <a:fld id="{90238559-850D-4DDD-AAF7-5EBBA0810298}" type="datetimeFigureOut">
              <a:rPr lang="en-IN" smtClean="0"/>
              <a:t>29-08-2023</a:t>
            </a:fld>
            <a:endParaRPr lang="en-IN"/>
          </a:p>
        </p:txBody>
      </p:sp>
      <p:sp>
        <p:nvSpPr>
          <p:cNvPr id="3" name="Footer Placeholder 2">
            <a:extLst>
              <a:ext uri="{FF2B5EF4-FFF2-40B4-BE49-F238E27FC236}">
                <a16:creationId xmlns:a16="http://schemas.microsoft.com/office/drawing/2014/main" id="{3106468B-905A-C367-B11B-6FB5656E46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07ED75-FC4F-9C5F-0E1C-6F085C513293}"/>
              </a:ext>
            </a:extLst>
          </p:cNvPr>
          <p:cNvSpPr>
            <a:spLocks noGrp="1"/>
          </p:cNvSpPr>
          <p:nvPr>
            <p:ph type="sldNum" sz="quarter" idx="12"/>
          </p:nvPr>
        </p:nvSpPr>
        <p:spPr/>
        <p:txBody>
          <a:bodyPr/>
          <a:lstStyle/>
          <a:p>
            <a:fld id="{EE80C084-E785-4C05-8E58-CF6E1A8A0371}" type="slidenum">
              <a:rPr lang="en-IN" smtClean="0"/>
              <a:t>‹#›</a:t>
            </a:fld>
            <a:endParaRPr lang="en-IN"/>
          </a:p>
        </p:txBody>
      </p:sp>
    </p:spTree>
    <p:extLst>
      <p:ext uri="{BB962C8B-B14F-4D97-AF65-F5344CB8AC3E}">
        <p14:creationId xmlns:p14="http://schemas.microsoft.com/office/powerpoint/2010/main" val="3081192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6B4FC-FADD-D935-C526-0B4AB34D02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6D1DCF-B0E8-EB23-7863-EE584E9C51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563EFE-FB49-712F-5EA7-3E94CE011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009236-BD55-5CC9-14F8-A780050DE420}"/>
              </a:ext>
            </a:extLst>
          </p:cNvPr>
          <p:cNvSpPr>
            <a:spLocks noGrp="1"/>
          </p:cNvSpPr>
          <p:nvPr>
            <p:ph type="dt" sz="half" idx="10"/>
          </p:nvPr>
        </p:nvSpPr>
        <p:spPr/>
        <p:txBody>
          <a:bodyPr/>
          <a:lstStyle/>
          <a:p>
            <a:fld id="{90238559-850D-4DDD-AAF7-5EBBA0810298}" type="datetimeFigureOut">
              <a:rPr lang="en-IN" smtClean="0"/>
              <a:t>29-08-2023</a:t>
            </a:fld>
            <a:endParaRPr lang="en-IN"/>
          </a:p>
        </p:txBody>
      </p:sp>
      <p:sp>
        <p:nvSpPr>
          <p:cNvPr id="6" name="Footer Placeholder 5">
            <a:extLst>
              <a:ext uri="{FF2B5EF4-FFF2-40B4-BE49-F238E27FC236}">
                <a16:creationId xmlns:a16="http://schemas.microsoft.com/office/drawing/2014/main" id="{A5A56CDB-7515-16C3-FD74-5569A12E4F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7BB43B-0406-342E-F268-18D408DF69AB}"/>
              </a:ext>
            </a:extLst>
          </p:cNvPr>
          <p:cNvSpPr>
            <a:spLocks noGrp="1"/>
          </p:cNvSpPr>
          <p:nvPr>
            <p:ph type="sldNum" sz="quarter" idx="12"/>
          </p:nvPr>
        </p:nvSpPr>
        <p:spPr/>
        <p:txBody>
          <a:bodyPr/>
          <a:lstStyle/>
          <a:p>
            <a:fld id="{EE80C084-E785-4C05-8E58-CF6E1A8A0371}" type="slidenum">
              <a:rPr lang="en-IN" smtClean="0"/>
              <a:t>‹#›</a:t>
            </a:fld>
            <a:endParaRPr lang="en-IN"/>
          </a:p>
        </p:txBody>
      </p:sp>
    </p:spTree>
    <p:extLst>
      <p:ext uri="{BB962C8B-B14F-4D97-AF65-F5344CB8AC3E}">
        <p14:creationId xmlns:p14="http://schemas.microsoft.com/office/powerpoint/2010/main" val="3336466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81A34-23DF-736D-EF0B-C0B394161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DA5C40B-FDF4-45B0-D4E5-AEBACF4364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DFBC5A-C92D-8724-6B69-70C2EA2C34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87760D-ABC9-BAB2-6B21-5838B9B6CB22}"/>
              </a:ext>
            </a:extLst>
          </p:cNvPr>
          <p:cNvSpPr>
            <a:spLocks noGrp="1"/>
          </p:cNvSpPr>
          <p:nvPr>
            <p:ph type="dt" sz="half" idx="10"/>
          </p:nvPr>
        </p:nvSpPr>
        <p:spPr/>
        <p:txBody>
          <a:bodyPr/>
          <a:lstStyle/>
          <a:p>
            <a:fld id="{90238559-850D-4DDD-AAF7-5EBBA0810298}" type="datetimeFigureOut">
              <a:rPr lang="en-IN" smtClean="0"/>
              <a:t>29-08-2023</a:t>
            </a:fld>
            <a:endParaRPr lang="en-IN"/>
          </a:p>
        </p:txBody>
      </p:sp>
      <p:sp>
        <p:nvSpPr>
          <p:cNvPr id="6" name="Footer Placeholder 5">
            <a:extLst>
              <a:ext uri="{FF2B5EF4-FFF2-40B4-BE49-F238E27FC236}">
                <a16:creationId xmlns:a16="http://schemas.microsoft.com/office/drawing/2014/main" id="{858C5231-4699-615D-351D-605EFF5BCA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5BD3C9-7BDB-BC30-5AE4-4CD5C9646204}"/>
              </a:ext>
            </a:extLst>
          </p:cNvPr>
          <p:cNvSpPr>
            <a:spLocks noGrp="1"/>
          </p:cNvSpPr>
          <p:nvPr>
            <p:ph type="sldNum" sz="quarter" idx="12"/>
          </p:nvPr>
        </p:nvSpPr>
        <p:spPr/>
        <p:txBody>
          <a:bodyPr/>
          <a:lstStyle/>
          <a:p>
            <a:fld id="{EE80C084-E785-4C05-8E58-CF6E1A8A0371}" type="slidenum">
              <a:rPr lang="en-IN" smtClean="0"/>
              <a:t>‹#›</a:t>
            </a:fld>
            <a:endParaRPr lang="en-IN"/>
          </a:p>
        </p:txBody>
      </p:sp>
    </p:spTree>
    <p:extLst>
      <p:ext uri="{BB962C8B-B14F-4D97-AF65-F5344CB8AC3E}">
        <p14:creationId xmlns:p14="http://schemas.microsoft.com/office/powerpoint/2010/main" val="1583655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605F0A-CAAE-515F-EE70-B193CD08F1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B31F7D-84A3-486E-B343-355C0DB4D1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A82908-F08B-0F1F-80AC-21A2848B35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38559-850D-4DDD-AAF7-5EBBA0810298}" type="datetimeFigureOut">
              <a:rPr lang="en-IN" smtClean="0"/>
              <a:t>29-08-2023</a:t>
            </a:fld>
            <a:endParaRPr lang="en-IN"/>
          </a:p>
        </p:txBody>
      </p:sp>
      <p:sp>
        <p:nvSpPr>
          <p:cNvPr id="5" name="Footer Placeholder 4">
            <a:extLst>
              <a:ext uri="{FF2B5EF4-FFF2-40B4-BE49-F238E27FC236}">
                <a16:creationId xmlns:a16="http://schemas.microsoft.com/office/drawing/2014/main" id="{69E057BB-D32E-ED49-369C-A2D013D4AD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AAA5A2F-CCA0-E1CA-91CE-C02C3FF9B2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0C084-E785-4C05-8E58-CF6E1A8A0371}" type="slidenum">
              <a:rPr lang="en-IN" smtClean="0"/>
              <a:t>‹#›</a:t>
            </a:fld>
            <a:endParaRPr lang="en-IN"/>
          </a:p>
        </p:txBody>
      </p:sp>
    </p:spTree>
    <p:extLst>
      <p:ext uri="{BB962C8B-B14F-4D97-AF65-F5344CB8AC3E}">
        <p14:creationId xmlns:p14="http://schemas.microsoft.com/office/powerpoint/2010/main" val="2341392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D9F54E-EA22-799D-ED11-410E018CA810}"/>
              </a:ext>
            </a:extLst>
          </p:cNvPr>
          <p:cNvSpPr txBox="1"/>
          <p:nvPr/>
        </p:nvSpPr>
        <p:spPr>
          <a:xfrm>
            <a:off x="3047223" y="3044279"/>
            <a:ext cx="6097554" cy="769441"/>
          </a:xfrm>
          <a:prstGeom prst="rect">
            <a:avLst/>
          </a:prstGeom>
          <a:noFill/>
        </p:spPr>
        <p:txBody>
          <a:bodyPr wrap="square">
            <a:spAutoFit/>
          </a:bodyPr>
          <a:lstStyle/>
          <a:p>
            <a:pPr algn="ctr"/>
            <a:r>
              <a:rPr lang="en-IN" sz="4400" dirty="0">
                <a:latin typeface="Arial" panose="020B0604020202020204" pitchFamily="34" charset="0"/>
                <a:cs typeface="Arial" panose="020B0604020202020204" pitchFamily="34" charset="0"/>
              </a:rPr>
              <a:t>Azure SQL</a:t>
            </a:r>
          </a:p>
        </p:txBody>
      </p:sp>
    </p:spTree>
    <p:extLst>
      <p:ext uri="{BB962C8B-B14F-4D97-AF65-F5344CB8AC3E}">
        <p14:creationId xmlns:p14="http://schemas.microsoft.com/office/powerpoint/2010/main" val="1640029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5C9BAD-6688-B911-1165-9B504CE89AE0}"/>
              </a:ext>
            </a:extLst>
          </p:cNvPr>
          <p:cNvSpPr txBox="1"/>
          <p:nvPr/>
        </p:nvSpPr>
        <p:spPr>
          <a:xfrm>
            <a:off x="1005374" y="855697"/>
            <a:ext cx="6097554"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Views</a:t>
            </a:r>
          </a:p>
        </p:txBody>
      </p:sp>
      <p:sp>
        <p:nvSpPr>
          <p:cNvPr id="7" name="TextBox 6">
            <a:extLst>
              <a:ext uri="{FF2B5EF4-FFF2-40B4-BE49-F238E27FC236}">
                <a16:creationId xmlns:a16="http://schemas.microsoft.com/office/drawing/2014/main" id="{485731F4-1211-8482-06F3-C079209A826C}"/>
              </a:ext>
            </a:extLst>
          </p:cNvPr>
          <p:cNvSpPr txBox="1"/>
          <p:nvPr/>
        </p:nvSpPr>
        <p:spPr>
          <a:xfrm>
            <a:off x="1005373" y="1577074"/>
            <a:ext cx="9342275" cy="33650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 view is a virtual table that is based on the result of a SQL SELECT query.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Views provide a way to simplify complex queries, encapsulate logic, and control access to the underlying data.</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Syntax for Creating a View:</a:t>
            </a:r>
          </a:p>
          <a:p>
            <a:pPr lvl="1">
              <a:lnSpc>
                <a:spcPct val="150000"/>
              </a:lnSpc>
            </a:pPr>
            <a:r>
              <a:rPr lang="en-US" dirty="0">
                <a:latin typeface="Arial" panose="020B0604020202020204" pitchFamily="34" charset="0"/>
                <a:cs typeface="Arial" panose="020B0604020202020204" pitchFamily="34" charset="0"/>
              </a:rPr>
              <a:t>CREATE VIEW </a:t>
            </a:r>
            <a:r>
              <a:rPr lang="en-US" dirty="0" err="1">
                <a:latin typeface="Arial" panose="020B0604020202020204" pitchFamily="34" charset="0"/>
                <a:cs typeface="Arial" panose="020B0604020202020204" pitchFamily="34" charset="0"/>
              </a:rPr>
              <a:t>view_name</a:t>
            </a:r>
            <a:r>
              <a:rPr lang="en-US" dirty="0">
                <a:latin typeface="Arial" panose="020B0604020202020204" pitchFamily="34" charset="0"/>
                <a:cs typeface="Arial" panose="020B0604020202020204" pitchFamily="34" charset="0"/>
              </a:rPr>
              <a:t> AS</a:t>
            </a:r>
          </a:p>
          <a:p>
            <a:pPr lvl="1">
              <a:lnSpc>
                <a:spcPct val="150000"/>
              </a:lnSpc>
            </a:pPr>
            <a:r>
              <a:rPr lang="en-US" dirty="0">
                <a:latin typeface="Arial" panose="020B0604020202020204" pitchFamily="34" charset="0"/>
                <a:cs typeface="Arial" panose="020B0604020202020204" pitchFamily="34" charset="0"/>
              </a:rPr>
              <a:t>SELECT column1, column2, ...</a:t>
            </a:r>
          </a:p>
          <a:p>
            <a:pPr lvl="1">
              <a:lnSpc>
                <a:spcPct val="150000"/>
              </a:lnSpc>
            </a:pPr>
            <a:r>
              <a:rPr lang="en-US" dirty="0">
                <a:latin typeface="Arial" panose="020B0604020202020204" pitchFamily="34" charset="0"/>
                <a:cs typeface="Arial" panose="020B0604020202020204" pitchFamily="34" charset="0"/>
              </a:rPr>
              <a:t>FROM </a:t>
            </a:r>
            <a:r>
              <a:rPr lang="en-US" dirty="0" err="1">
                <a:latin typeface="Arial" panose="020B0604020202020204" pitchFamily="34" charset="0"/>
                <a:cs typeface="Arial" panose="020B0604020202020204" pitchFamily="34" charset="0"/>
              </a:rPr>
              <a:t>table_name</a:t>
            </a:r>
            <a:endParaRPr lang="en-US" dirty="0">
              <a:latin typeface="Arial" panose="020B0604020202020204" pitchFamily="34" charset="0"/>
              <a:cs typeface="Arial" panose="020B0604020202020204" pitchFamily="34" charset="0"/>
            </a:endParaRPr>
          </a:p>
          <a:p>
            <a:pPr lvl="1">
              <a:lnSpc>
                <a:spcPct val="150000"/>
              </a:lnSpc>
            </a:pPr>
            <a:r>
              <a:rPr lang="en-US" dirty="0">
                <a:latin typeface="Arial" panose="020B0604020202020204" pitchFamily="34" charset="0"/>
                <a:cs typeface="Arial" panose="020B0604020202020204" pitchFamily="34" charset="0"/>
              </a:rPr>
              <a:t>WHERE condition;</a:t>
            </a:r>
          </a:p>
        </p:txBody>
      </p:sp>
    </p:spTree>
    <p:extLst>
      <p:ext uri="{BB962C8B-B14F-4D97-AF65-F5344CB8AC3E}">
        <p14:creationId xmlns:p14="http://schemas.microsoft.com/office/powerpoint/2010/main" val="3737151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B49CFB-7D78-D0AF-7CFE-9ACE869D6415}"/>
              </a:ext>
            </a:extLst>
          </p:cNvPr>
          <p:cNvSpPr txBox="1"/>
          <p:nvPr/>
        </p:nvSpPr>
        <p:spPr>
          <a:xfrm>
            <a:off x="996044" y="1180329"/>
            <a:ext cx="6097554" cy="369332"/>
          </a:xfrm>
          <a:prstGeom prst="rect">
            <a:avLst/>
          </a:prstGeom>
          <a:noFill/>
        </p:spPr>
        <p:txBody>
          <a:bodyPr wrap="square">
            <a:spAutoFit/>
          </a:bodyPr>
          <a:lstStyle/>
          <a:p>
            <a:pPr algn="l"/>
            <a:r>
              <a:rPr lang="en-IN" b="1" i="0" dirty="0">
                <a:effectLst/>
                <a:latin typeface="Arial" panose="020B0604020202020204" pitchFamily="34" charset="0"/>
                <a:cs typeface="Arial" panose="020B0604020202020204" pitchFamily="34" charset="0"/>
              </a:rPr>
              <a:t>Benefits of Views</a:t>
            </a:r>
          </a:p>
        </p:txBody>
      </p:sp>
      <p:sp>
        <p:nvSpPr>
          <p:cNvPr id="5" name="TextBox 4">
            <a:extLst>
              <a:ext uri="{FF2B5EF4-FFF2-40B4-BE49-F238E27FC236}">
                <a16:creationId xmlns:a16="http://schemas.microsoft.com/office/drawing/2014/main" id="{79AECEEC-F2AA-B1F0-9646-B36C6D178E95}"/>
              </a:ext>
            </a:extLst>
          </p:cNvPr>
          <p:cNvSpPr txBox="1"/>
          <p:nvPr/>
        </p:nvSpPr>
        <p:spPr>
          <a:xfrm>
            <a:off x="996044" y="1943315"/>
            <a:ext cx="9472903" cy="33650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Simplicity: Views abstract complex queries, making them easier to use and understand.</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Security: Views can restrict access to specific columns, providing an additional layer of security.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Encapsulation: Views encapsulate complex logic, allowing you to change the underlying data structure without affecting the view's users.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Consistency: Views help enforce consistent data presentation and naming conventions.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Performance: Azure SQL's query optimizer can optimize queries involving views for better performance.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3187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F7E0A6-0FAB-8B4D-12C3-170390C0503F}"/>
              </a:ext>
            </a:extLst>
          </p:cNvPr>
          <p:cNvSpPr txBox="1"/>
          <p:nvPr/>
        </p:nvSpPr>
        <p:spPr>
          <a:xfrm>
            <a:off x="1014705" y="725069"/>
            <a:ext cx="6097554" cy="369332"/>
          </a:xfrm>
          <a:prstGeom prst="rect">
            <a:avLst/>
          </a:prstGeom>
          <a:noFill/>
        </p:spPr>
        <p:txBody>
          <a:bodyPr wrap="square">
            <a:spAutoFit/>
          </a:bodyPr>
          <a:lstStyle/>
          <a:p>
            <a:pPr algn="l"/>
            <a:r>
              <a:rPr lang="en-IN" b="1" i="0" dirty="0">
                <a:effectLst/>
                <a:latin typeface="Arial" panose="020B0604020202020204" pitchFamily="34" charset="0"/>
                <a:cs typeface="Arial" panose="020B0604020202020204" pitchFamily="34" charset="0"/>
              </a:rPr>
              <a:t>Stored Procedures</a:t>
            </a:r>
          </a:p>
        </p:txBody>
      </p:sp>
      <p:sp>
        <p:nvSpPr>
          <p:cNvPr id="5" name="TextBox 4">
            <a:extLst>
              <a:ext uri="{FF2B5EF4-FFF2-40B4-BE49-F238E27FC236}">
                <a16:creationId xmlns:a16="http://schemas.microsoft.com/office/drawing/2014/main" id="{4A531B49-BE9A-F082-F613-5B26D33564BE}"/>
              </a:ext>
            </a:extLst>
          </p:cNvPr>
          <p:cNvSpPr txBox="1"/>
          <p:nvPr/>
        </p:nvSpPr>
        <p:spPr>
          <a:xfrm>
            <a:off x="1014704" y="1413502"/>
            <a:ext cx="10349981"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 stored procedure is a group of SQL statements that are stored in the database and can be executed as a single unit.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They are often used for tasks such as data manipulation, data validation, and other business logic operations.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Syntax for Creating a Stored Procedure:</a:t>
            </a:r>
          </a:p>
          <a:p>
            <a:pPr lvl="1">
              <a:lnSpc>
                <a:spcPct val="150000"/>
              </a:lnSpc>
            </a:pPr>
            <a:r>
              <a:rPr lang="en-US" dirty="0">
                <a:latin typeface="Arial" panose="020B0604020202020204" pitchFamily="34" charset="0"/>
                <a:cs typeface="Arial" panose="020B0604020202020204" pitchFamily="34" charset="0"/>
              </a:rPr>
              <a:t>CREATE PROCEDURE </a:t>
            </a:r>
            <a:r>
              <a:rPr lang="en-US" dirty="0" err="1">
                <a:latin typeface="Arial" panose="020B0604020202020204" pitchFamily="34" charset="0"/>
                <a:cs typeface="Arial" panose="020B0604020202020204" pitchFamily="34" charset="0"/>
              </a:rPr>
              <a:t>procedure_name</a:t>
            </a:r>
            <a:endParaRPr lang="en-US" dirty="0">
              <a:latin typeface="Arial" panose="020B0604020202020204" pitchFamily="34" charset="0"/>
              <a:cs typeface="Arial" panose="020B0604020202020204" pitchFamily="34" charset="0"/>
            </a:endParaRPr>
          </a:p>
          <a:p>
            <a:pPr lvl="1">
              <a:lnSpc>
                <a:spcPct val="150000"/>
              </a:lnSpc>
            </a:pPr>
            <a:r>
              <a:rPr lang="en-US" dirty="0">
                <a:latin typeface="Arial" panose="020B0604020202020204" pitchFamily="34" charset="0"/>
                <a:cs typeface="Arial" panose="020B0604020202020204" pitchFamily="34" charset="0"/>
              </a:rPr>
              <a:t>AS</a:t>
            </a:r>
          </a:p>
          <a:p>
            <a:pPr lvl="1">
              <a:lnSpc>
                <a:spcPct val="150000"/>
              </a:lnSpc>
            </a:pPr>
            <a:r>
              <a:rPr lang="en-US" dirty="0">
                <a:latin typeface="Arial" panose="020B0604020202020204" pitchFamily="34" charset="0"/>
                <a:cs typeface="Arial" panose="020B0604020202020204" pitchFamily="34" charset="0"/>
              </a:rPr>
              <a:t>BEGIN</a:t>
            </a:r>
          </a:p>
          <a:p>
            <a:pPr lvl="1">
              <a:lnSpc>
                <a:spcPct val="150000"/>
              </a:lnSpc>
            </a:pPr>
            <a:r>
              <a:rPr lang="en-US" dirty="0">
                <a:latin typeface="Arial" panose="020B0604020202020204" pitchFamily="34" charset="0"/>
                <a:cs typeface="Arial" panose="020B0604020202020204" pitchFamily="34" charset="0"/>
              </a:rPr>
              <a:t>    -- SQL statements</a:t>
            </a:r>
          </a:p>
          <a:p>
            <a:pPr lvl="1">
              <a:lnSpc>
                <a:spcPct val="150000"/>
              </a:lnSpc>
            </a:pPr>
            <a:r>
              <a:rPr lang="en-US" dirty="0">
                <a:latin typeface="Arial" panose="020B0604020202020204" pitchFamily="34" charset="0"/>
                <a:cs typeface="Arial" panose="020B0604020202020204" pitchFamily="34" charset="0"/>
              </a:rPr>
              <a:t>END;</a:t>
            </a:r>
          </a:p>
        </p:txBody>
      </p:sp>
    </p:spTree>
    <p:extLst>
      <p:ext uri="{BB962C8B-B14F-4D97-AF65-F5344CB8AC3E}">
        <p14:creationId xmlns:p14="http://schemas.microsoft.com/office/powerpoint/2010/main" val="184849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8803FC-36B0-9A0E-9A8A-7CF9CCAA7299}"/>
              </a:ext>
            </a:extLst>
          </p:cNvPr>
          <p:cNvSpPr txBox="1"/>
          <p:nvPr/>
        </p:nvSpPr>
        <p:spPr>
          <a:xfrm>
            <a:off x="940059" y="734400"/>
            <a:ext cx="6097554" cy="369332"/>
          </a:xfrm>
          <a:prstGeom prst="rect">
            <a:avLst/>
          </a:prstGeom>
          <a:noFill/>
        </p:spPr>
        <p:txBody>
          <a:bodyPr wrap="square">
            <a:spAutoFit/>
          </a:bodyPr>
          <a:lstStyle/>
          <a:p>
            <a:pPr algn="l"/>
            <a:r>
              <a:rPr lang="en-IN" b="1" i="0" dirty="0">
                <a:effectLst/>
                <a:latin typeface="Arial" panose="020B0604020202020204" pitchFamily="34" charset="0"/>
                <a:cs typeface="Arial" panose="020B0604020202020204" pitchFamily="34" charset="0"/>
              </a:rPr>
              <a:t>Functions</a:t>
            </a:r>
          </a:p>
        </p:txBody>
      </p:sp>
      <p:sp>
        <p:nvSpPr>
          <p:cNvPr id="5" name="TextBox 4">
            <a:extLst>
              <a:ext uri="{FF2B5EF4-FFF2-40B4-BE49-F238E27FC236}">
                <a16:creationId xmlns:a16="http://schemas.microsoft.com/office/drawing/2014/main" id="{C1485EBD-1339-B6D0-A8B8-D2CB35E44432}"/>
              </a:ext>
            </a:extLst>
          </p:cNvPr>
          <p:cNvSpPr txBox="1"/>
          <p:nvPr/>
        </p:nvSpPr>
        <p:spPr>
          <a:xfrm>
            <a:off x="940059" y="1477357"/>
            <a:ext cx="10377974"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Functions are similar to stored procedures but return a value.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They can be used to perform calculations, retrieve specific data, or transform data within a query.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Syntax for Creating a Function:</a:t>
            </a:r>
          </a:p>
          <a:p>
            <a:pPr lvl="1">
              <a:lnSpc>
                <a:spcPct val="150000"/>
              </a:lnSpc>
            </a:pPr>
            <a:r>
              <a:rPr lang="en-US" dirty="0">
                <a:latin typeface="Arial" panose="020B0604020202020204" pitchFamily="34" charset="0"/>
                <a:cs typeface="Arial" panose="020B0604020202020204" pitchFamily="34" charset="0"/>
              </a:rPr>
              <a:t>CREATE FUNCTION </a:t>
            </a:r>
            <a:r>
              <a:rPr lang="en-US" dirty="0" err="1">
                <a:latin typeface="Arial" panose="020B0604020202020204" pitchFamily="34" charset="0"/>
                <a:cs typeface="Arial" panose="020B0604020202020204" pitchFamily="34" charset="0"/>
              </a:rPr>
              <a:t>function_name</a:t>
            </a:r>
            <a:r>
              <a:rPr lang="en-US" dirty="0">
                <a:latin typeface="Arial" panose="020B0604020202020204" pitchFamily="34" charset="0"/>
                <a:cs typeface="Arial" panose="020B0604020202020204" pitchFamily="34" charset="0"/>
              </a:rPr>
              <a:t>()</a:t>
            </a:r>
          </a:p>
          <a:p>
            <a:pPr lvl="1">
              <a:lnSpc>
                <a:spcPct val="150000"/>
              </a:lnSpc>
            </a:pPr>
            <a:r>
              <a:rPr lang="en-US" dirty="0">
                <a:latin typeface="Arial" panose="020B0604020202020204" pitchFamily="34" charset="0"/>
                <a:cs typeface="Arial" panose="020B0604020202020204" pitchFamily="34" charset="0"/>
              </a:rPr>
              <a:t>RETURNS </a:t>
            </a:r>
            <a:r>
              <a:rPr lang="en-US" dirty="0" err="1">
                <a:latin typeface="Arial" panose="020B0604020202020204" pitchFamily="34" charset="0"/>
                <a:cs typeface="Arial" panose="020B0604020202020204" pitchFamily="34" charset="0"/>
              </a:rPr>
              <a:t>return_datatype</a:t>
            </a:r>
            <a:endParaRPr lang="en-US" dirty="0">
              <a:latin typeface="Arial" panose="020B0604020202020204" pitchFamily="34" charset="0"/>
              <a:cs typeface="Arial" panose="020B0604020202020204" pitchFamily="34" charset="0"/>
            </a:endParaRPr>
          </a:p>
          <a:p>
            <a:pPr lvl="1">
              <a:lnSpc>
                <a:spcPct val="150000"/>
              </a:lnSpc>
            </a:pPr>
            <a:r>
              <a:rPr lang="en-US" dirty="0">
                <a:latin typeface="Arial" panose="020B0604020202020204" pitchFamily="34" charset="0"/>
                <a:cs typeface="Arial" panose="020B0604020202020204" pitchFamily="34" charset="0"/>
              </a:rPr>
              <a:t>AS</a:t>
            </a:r>
          </a:p>
          <a:p>
            <a:pPr lvl="1">
              <a:lnSpc>
                <a:spcPct val="150000"/>
              </a:lnSpc>
            </a:pPr>
            <a:r>
              <a:rPr lang="en-US" dirty="0">
                <a:latin typeface="Arial" panose="020B0604020202020204" pitchFamily="34" charset="0"/>
                <a:cs typeface="Arial" panose="020B0604020202020204" pitchFamily="34" charset="0"/>
              </a:rPr>
              <a:t>BEGIN</a:t>
            </a:r>
          </a:p>
          <a:p>
            <a:pPr lvl="1">
              <a:lnSpc>
                <a:spcPct val="150000"/>
              </a:lnSpc>
            </a:pPr>
            <a:r>
              <a:rPr lang="en-US" dirty="0">
                <a:latin typeface="Arial" panose="020B0604020202020204" pitchFamily="34" charset="0"/>
                <a:cs typeface="Arial" panose="020B0604020202020204" pitchFamily="34" charset="0"/>
              </a:rPr>
              <a:t>    -- SQL statements</a:t>
            </a:r>
          </a:p>
          <a:p>
            <a:pPr lvl="1">
              <a:lnSpc>
                <a:spcPct val="150000"/>
              </a:lnSpc>
            </a:pPr>
            <a:r>
              <a:rPr lang="en-US" dirty="0">
                <a:latin typeface="Arial" panose="020B0604020202020204" pitchFamily="34" charset="0"/>
                <a:cs typeface="Arial" panose="020B0604020202020204" pitchFamily="34" charset="0"/>
              </a:rPr>
              <a:t>    RETURN value;</a:t>
            </a:r>
          </a:p>
          <a:p>
            <a:pPr lvl="1">
              <a:lnSpc>
                <a:spcPct val="150000"/>
              </a:lnSpc>
            </a:pPr>
            <a:r>
              <a:rPr lang="en-US" dirty="0">
                <a:latin typeface="Arial" panose="020B0604020202020204" pitchFamily="34" charset="0"/>
                <a:cs typeface="Arial" panose="020B0604020202020204" pitchFamily="34" charset="0"/>
              </a:rPr>
              <a:t>END;</a:t>
            </a:r>
          </a:p>
        </p:txBody>
      </p:sp>
    </p:spTree>
    <p:extLst>
      <p:ext uri="{BB962C8B-B14F-4D97-AF65-F5344CB8AC3E}">
        <p14:creationId xmlns:p14="http://schemas.microsoft.com/office/powerpoint/2010/main" val="581515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987E9F-C44E-B195-70C5-A515C2E0B141}"/>
              </a:ext>
            </a:extLst>
          </p:cNvPr>
          <p:cNvSpPr txBox="1"/>
          <p:nvPr/>
        </p:nvSpPr>
        <p:spPr>
          <a:xfrm>
            <a:off x="884075" y="557118"/>
            <a:ext cx="7914691" cy="369332"/>
          </a:xfrm>
          <a:prstGeom prst="rect">
            <a:avLst/>
          </a:prstGeom>
          <a:noFill/>
        </p:spPr>
        <p:txBody>
          <a:bodyPr wrap="square">
            <a:spAutoFit/>
          </a:bodyPr>
          <a:lstStyle/>
          <a:p>
            <a:pPr algn="l"/>
            <a:r>
              <a:rPr lang="en-US" b="1" i="0" dirty="0">
                <a:effectLst/>
                <a:latin typeface="Arial" panose="020B0604020202020204" pitchFamily="34" charset="0"/>
                <a:cs typeface="Arial" panose="020B0604020202020204" pitchFamily="34" charset="0"/>
              </a:rPr>
              <a:t>Differences between Stored Procedures and Functions</a:t>
            </a:r>
          </a:p>
        </p:txBody>
      </p:sp>
      <p:sp>
        <p:nvSpPr>
          <p:cNvPr id="5" name="TextBox 4">
            <a:extLst>
              <a:ext uri="{FF2B5EF4-FFF2-40B4-BE49-F238E27FC236}">
                <a16:creationId xmlns:a16="http://schemas.microsoft.com/office/drawing/2014/main" id="{EB1DBA74-5C73-1D60-80C3-092961DDA1E9}"/>
              </a:ext>
            </a:extLst>
          </p:cNvPr>
          <p:cNvSpPr txBox="1"/>
          <p:nvPr/>
        </p:nvSpPr>
        <p:spPr>
          <a:xfrm>
            <a:off x="884075" y="1084642"/>
            <a:ext cx="11103428" cy="5586658"/>
          </a:xfrm>
          <a:prstGeom prst="rect">
            <a:avLst/>
          </a:prstGeom>
          <a:noFill/>
        </p:spPr>
        <p:txBody>
          <a:bodyPr wrap="square">
            <a:spAutoFit/>
          </a:bodyPr>
          <a:lstStyle/>
          <a:p>
            <a:pPr>
              <a:lnSpc>
                <a:spcPct val="150000"/>
              </a:lnSpc>
            </a:pPr>
            <a:r>
              <a:rPr lang="en-US" sz="1600" dirty="0">
                <a:latin typeface="Arial" panose="020B0604020202020204" pitchFamily="34" charset="0"/>
                <a:cs typeface="Arial" panose="020B0604020202020204" pitchFamily="34" charset="0"/>
              </a:rPr>
              <a:t>Return Value:</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Stored Procedures: Can have output parameters, but they don't necessarily return a value.</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Functions: Must return a value.</a:t>
            </a:r>
          </a:p>
          <a:p>
            <a:pPr>
              <a:lnSpc>
                <a:spcPct val="150000"/>
              </a:lnSpc>
            </a:pPr>
            <a:r>
              <a:rPr lang="en-US" sz="1600" dirty="0">
                <a:latin typeface="Arial" panose="020B0604020202020204" pitchFamily="34" charset="0"/>
                <a:cs typeface="Arial" panose="020B0604020202020204" pitchFamily="34" charset="0"/>
              </a:rPr>
              <a:t>Usage in Queries:</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Stored Procedures: Can be used to perform actions like updating data.</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Functions: Used in queries to retrieve values like a column value or a computed result.</a:t>
            </a:r>
          </a:p>
          <a:p>
            <a:pPr>
              <a:lnSpc>
                <a:spcPct val="150000"/>
              </a:lnSpc>
            </a:pPr>
            <a:r>
              <a:rPr lang="en-US" sz="1600" dirty="0">
                <a:latin typeface="Arial" panose="020B0604020202020204" pitchFamily="34" charset="0"/>
                <a:cs typeface="Arial" panose="020B0604020202020204" pitchFamily="34" charset="0"/>
              </a:rPr>
              <a:t>Transactions:</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Stored Procedures: Can participate in transactions.</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Functions: Generally do not participate in transactions.</a:t>
            </a:r>
          </a:p>
          <a:p>
            <a:pPr>
              <a:lnSpc>
                <a:spcPct val="150000"/>
              </a:lnSpc>
            </a:pPr>
            <a:r>
              <a:rPr lang="en-US" sz="1600" dirty="0">
                <a:latin typeface="Arial" panose="020B0604020202020204" pitchFamily="34" charset="0"/>
                <a:cs typeface="Arial" panose="020B0604020202020204" pitchFamily="34" charset="0"/>
              </a:rPr>
              <a:t>Control Flow:</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Stored Procedures: Can have more complex control flow using loops, conditional statements, etc.</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Functions: Usually have simpler control flow due to their nature of returning values.</a:t>
            </a:r>
          </a:p>
          <a:p>
            <a:pPr>
              <a:lnSpc>
                <a:spcPct val="150000"/>
              </a:lnSpc>
            </a:pPr>
            <a:r>
              <a:rPr lang="en-US" sz="1600" dirty="0">
                <a:latin typeface="Arial" panose="020B0604020202020204" pitchFamily="34" charset="0"/>
                <a:cs typeface="Arial" panose="020B0604020202020204" pitchFamily="34" charset="0"/>
              </a:rPr>
              <a:t>Error Handling:</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Stored Procedures: Can include TRY-CATCH blocks for error handling.</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Functions: Limited error handling capabilities.</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1533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D684CA-27E4-8E95-9AAA-E285087A4E8A}"/>
              </a:ext>
            </a:extLst>
          </p:cNvPr>
          <p:cNvSpPr txBox="1"/>
          <p:nvPr/>
        </p:nvSpPr>
        <p:spPr>
          <a:xfrm>
            <a:off x="846752" y="1572122"/>
            <a:ext cx="10163369" cy="294952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Indexes are database structures that improve the speed of data retrieval operations on tables.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They provide a way to quickly locate rows based on the values in one or more columns.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Here's an overview of different types of indexes: </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Heaps</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clustered indexes</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non-clustered indexes</a:t>
            </a:r>
          </a:p>
          <a:p>
            <a:pPr marL="742950" lvl="1" indent="-285750">
              <a:lnSpc>
                <a:spcPct val="150000"/>
              </a:lnSpc>
              <a:buFont typeface="Courier New" panose="02070309020205020404" pitchFamily="49" charset="0"/>
              <a:buChar char="o"/>
            </a:pPr>
            <a:r>
              <a:rPr lang="en-US" dirty="0" err="1">
                <a:latin typeface="Arial" panose="020B0604020202020204" pitchFamily="34" charset="0"/>
                <a:cs typeface="Arial" panose="020B0604020202020204" pitchFamily="34" charset="0"/>
              </a:rPr>
              <a:t>columnstore</a:t>
            </a:r>
            <a:r>
              <a:rPr lang="en-US" dirty="0">
                <a:latin typeface="Arial" panose="020B0604020202020204" pitchFamily="34" charset="0"/>
                <a:cs typeface="Arial" panose="020B0604020202020204" pitchFamily="34" charset="0"/>
              </a:rPr>
              <a:t> indexes</a:t>
            </a:r>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4382E826-A3D2-777E-19AB-865EBE1DFB7C}"/>
              </a:ext>
            </a:extLst>
          </p:cNvPr>
          <p:cNvSpPr txBox="1"/>
          <p:nvPr/>
        </p:nvSpPr>
        <p:spPr>
          <a:xfrm>
            <a:off x="846753" y="837036"/>
            <a:ext cx="6097554"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Indexes</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2861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AF90CD-6895-9009-E46F-664C7D9B6305}"/>
              </a:ext>
            </a:extLst>
          </p:cNvPr>
          <p:cNvSpPr txBox="1"/>
          <p:nvPr/>
        </p:nvSpPr>
        <p:spPr>
          <a:xfrm>
            <a:off x="912068" y="697077"/>
            <a:ext cx="6097554" cy="369332"/>
          </a:xfrm>
          <a:prstGeom prst="rect">
            <a:avLst/>
          </a:prstGeom>
          <a:noFill/>
        </p:spPr>
        <p:txBody>
          <a:bodyPr wrap="square">
            <a:spAutoFit/>
          </a:bodyPr>
          <a:lstStyle/>
          <a:p>
            <a:pPr algn="l"/>
            <a:r>
              <a:rPr lang="en-IN" b="1" i="0" dirty="0">
                <a:effectLst/>
                <a:latin typeface="Arial" panose="020B0604020202020204" pitchFamily="34" charset="0"/>
                <a:cs typeface="Arial" panose="020B0604020202020204" pitchFamily="34" charset="0"/>
              </a:rPr>
              <a:t>Heaps</a:t>
            </a:r>
          </a:p>
        </p:txBody>
      </p:sp>
      <p:sp>
        <p:nvSpPr>
          <p:cNvPr id="5" name="TextBox 4">
            <a:extLst>
              <a:ext uri="{FF2B5EF4-FFF2-40B4-BE49-F238E27FC236}">
                <a16:creationId xmlns:a16="http://schemas.microsoft.com/office/drawing/2014/main" id="{889C27E8-4AFD-11FC-7C32-5C5A0A8DF4CE}"/>
              </a:ext>
            </a:extLst>
          </p:cNvPr>
          <p:cNvSpPr txBox="1"/>
          <p:nvPr/>
        </p:nvSpPr>
        <p:spPr>
          <a:xfrm>
            <a:off x="912068" y="1330987"/>
            <a:ext cx="9846128" cy="37805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 heap is a table without a clustered index. Data is stored in an unordered manner.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While heaps can be efficient for insert operations, they may not be optimal for retrieval since the database engine has to scan the entire table to find the required rows.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Syntax for Creating a Heap Table:</a:t>
            </a:r>
          </a:p>
          <a:p>
            <a:pPr lvl="1">
              <a:lnSpc>
                <a:spcPct val="150000"/>
              </a:lnSpc>
            </a:pPr>
            <a:r>
              <a:rPr lang="en-US" dirty="0">
                <a:latin typeface="Arial" panose="020B0604020202020204" pitchFamily="34" charset="0"/>
                <a:cs typeface="Arial" panose="020B0604020202020204" pitchFamily="34" charset="0"/>
              </a:rPr>
              <a:t>CREATE TABLE </a:t>
            </a:r>
            <a:r>
              <a:rPr lang="en-US" dirty="0" err="1">
                <a:latin typeface="Arial" panose="020B0604020202020204" pitchFamily="34" charset="0"/>
                <a:cs typeface="Arial" panose="020B0604020202020204" pitchFamily="34" charset="0"/>
              </a:rPr>
              <a:t>table_name</a:t>
            </a:r>
            <a:r>
              <a:rPr lang="en-US" dirty="0">
                <a:latin typeface="Arial" panose="020B0604020202020204" pitchFamily="34" charset="0"/>
                <a:cs typeface="Arial" panose="020B0604020202020204" pitchFamily="34" charset="0"/>
              </a:rPr>
              <a:t> (</a:t>
            </a:r>
          </a:p>
          <a:p>
            <a:pPr lvl="1">
              <a:lnSpc>
                <a:spcPct val="150000"/>
              </a:lnSpc>
            </a:pPr>
            <a:r>
              <a:rPr lang="en-US" dirty="0">
                <a:latin typeface="Arial" panose="020B0604020202020204" pitchFamily="34" charset="0"/>
                <a:cs typeface="Arial" panose="020B0604020202020204" pitchFamily="34" charset="0"/>
              </a:rPr>
              <a:t>    column1 datatype,</a:t>
            </a:r>
          </a:p>
          <a:p>
            <a:pPr lvl="1">
              <a:lnSpc>
                <a:spcPct val="150000"/>
              </a:lnSpc>
            </a:pPr>
            <a:r>
              <a:rPr lang="en-US" dirty="0">
                <a:latin typeface="Arial" panose="020B0604020202020204" pitchFamily="34" charset="0"/>
                <a:cs typeface="Arial" panose="020B0604020202020204" pitchFamily="34" charset="0"/>
              </a:rPr>
              <a:t>    column2 datatype,</a:t>
            </a:r>
          </a:p>
          <a:p>
            <a:pPr lvl="1">
              <a:lnSpc>
                <a:spcPct val="150000"/>
              </a:lnSpc>
            </a:pPr>
            <a:r>
              <a:rPr lang="en-US" dirty="0">
                <a:latin typeface="Arial" panose="020B0604020202020204" pitchFamily="34" charset="0"/>
                <a:cs typeface="Arial" panose="020B0604020202020204" pitchFamily="34" charset="0"/>
              </a:rPr>
              <a:t>    ...</a:t>
            </a:r>
          </a:p>
          <a:p>
            <a:pPr lvl="1">
              <a:lnSpc>
                <a:spcPct val="150000"/>
              </a:lnSpc>
            </a:pP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477182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10EFBB-F483-530D-42ED-E8B384DC24EA}"/>
              </a:ext>
            </a:extLst>
          </p:cNvPr>
          <p:cNvSpPr txBox="1"/>
          <p:nvPr/>
        </p:nvSpPr>
        <p:spPr>
          <a:xfrm>
            <a:off x="921399" y="762391"/>
            <a:ext cx="6097554" cy="369332"/>
          </a:xfrm>
          <a:prstGeom prst="rect">
            <a:avLst/>
          </a:prstGeom>
          <a:noFill/>
        </p:spPr>
        <p:txBody>
          <a:bodyPr wrap="square">
            <a:spAutoFit/>
          </a:bodyPr>
          <a:lstStyle/>
          <a:p>
            <a:pPr algn="l"/>
            <a:r>
              <a:rPr lang="en-IN" b="1" i="0" dirty="0">
                <a:effectLst/>
                <a:latin typeface="Arial" panose="020B0604020202020204" pitchFamily="34" charset="0"/>
                <a:cs typeface="Arial" panose="020B0604020202020204" pitchFamily="34" charset="0"/>
              </a:rPr>
              <a:t>Clustered Indexes</a:t>
            </a:r>
          </a:p>
        </p:txBody>
      </p:sp>
      <p:sp>
        <p:nvSpPr>
          <p:cNvPr id="5" name="TextBox 4">
            <a:extLst>
              <a:ext uri="{FF2B5EF4-FFF2-40B4-BE49-F238E27FC236}">
                <a16:creationId xmlns:a16="http://schemas.microsoft.com/office/drawing/2014/main" id="{C62DC3A9-D9D6-35B2-023A-0F2A81CEC04C}"/>
              </a:ext>
            </a:extLst>
          </p:cNvPr>
          <p:cNvSpPr txBox="1"/>
          <p:nvPr/>
        </p:nvSpPr>
        <p:spPr>
          <a:xfrm>
            <a:off x="921399" y="1397675"/>
            <a:ext cx="9762152" cy="294952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 clustered index determines the physical order of data in a table.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Each table can have only one clustered index because it defines the physical storage order of the data rows.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 clustered index can significantly speed up retrieval operations on the indexed column(s).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Syntax for Creating a Clustered Index:</a:t>
            </a:r>
          </a:p>
          <a:p>
            <a:pPr lvl="1">
              <a:lnSpc>
                <a:spcPct val="150000"/>
              </a:lnSpc>
            </a:pPr>
            <a:r>
              <a:rPr lang="en-US" dirty="0">
                <a:latin typeface="Arial" panose="020B0604020202020204" pitchFamily="34" charset="0"/>
                <a:cs typeface="Arial" panose="020B0604020202020204" pitchFamily="34" charset="0"/>
              </a:rPr>
              <a:t>CREATE CLUSTERED INDEX </a:t>
            </a:r>
            <a:r>
              <a:rPr lang="en-US" dirty="0" err="1">
                <a:latin typeface="Arial" panose="020B0604020202020204" pitchFamily="34" charset="0"/>
                <a:cs typeface="Arial" panose="020B0604020202020204" pitchFamily="34" charset="0"/>
              </a:rPr>
              <a:t>index_name</a:t>
            </a:r>
            <a:endParaRPr lang="en-US" dirty="0">
              <a:latin typeface="Arial" panose="020B0604020202020204" pitchFamily="34" charset="0"/>
              <a:cs typeface="Arial" panose="020B0604020202020204" pitchFamily="34" charset="0"/>
            </a:endParaRPr>
          </a:p>
          <a:p>
            <a:pPr lvl="1">
              <a:lnSpc>
                <a:spcPct val="150000"/>
              </a:lnSpc>
            </a:pPr>
            <a:r>
              <a:rPr lang="en-US" dirty="0">
                <a:latin typeface="Arial" panose="020B0604020202020204" pitchFamily="34" charset="0"/>
                <a:cs typeface="Arial" panose="020B0604020202020204" pitchFamily="34" charset="0"/>
              </a:rPr>
              <a:t>ON </a:t>
            </a:r>
            <a:r>
              <a:rPr lang="en-US" dirty="0" err="1">
                <a:latin typeface="Arial" panose="020B0604020202020204" pitchFamily="34" charset="0"/>
                <a:cs typeface="Arial" panose="020B0604020202020204" pitchFamily="34" charset="0"/>
              </a:rPr>
              <a:t>table_name</a:t>
            </a:r>
            <a:r>
              <a:rPr lang="en-US" dirty="0">
                <a:latin typeface="Arial" panose="020B0604020202020204" pitchFamily="34" charset="0"/>
                <a:cs typeface="Arial" panose="020B0604020202020204" pitchFamily="34" charset="0"/>
              </a:rPr>
              <a:t> (column1, column2, ...);</a:t>
            </a:r>
          </a:p>
        </p:txBody>
      </p:sp>
    </p:spTree>
    <p:extLst>
      <p:ext uri="{BB962C8B-B14F-4D97-AF65-F5344CB8AC3E}">
        <p14:creationId xmlns:p14="http://schemas.microsoft.com/office/powerpoint/2010/main" val="2251742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19D584-A186-6E6C-61AE-CA4C1E579246}"/>
              </a:ext>
            </a:extLst>
          </p:cNvPr>
          <p:cNvSpPr txBox="1"/>
          <p:nvPr/>
        </p:nvSpPr>
        <p:spPr>
          <a:xfrm>
            <a:off x="753447" y="799713"/>
            <a:ext cx="6097554" cy="369332"/>
          </a:xfrm>
          <a:prstGeom prst="rect">
            <a:avLst/>
          </a:prstGeom>
          <a:noFill/>
        </p:spPr>
        <p:txBody>
          <a:bodyPr wrap="square">
            <a:spAutoFit/>
          </a:bodyPr>
          <a:lstStyle/>
          <a:p>
            <a:pPr algn="l"/>
            <a:r>
              <a:rPr lang="en-IN" b="1" i="0" dirty="0">
                <a:effectLst/>
                <a:latin typeface="Arial" panose="020B0604020202020204" pitchFamily="34" charset="0"/>
                <a:cs typeface="Arial" panose="020B0604020202020204" pitchFamily="34" charset="0"/>
              </a:rPr>
              <a:t>Non-Clustered Indexes</a:t>
            </a:r>
          </a:p>
        </p:txBody>
      </p:sp>
      <p:sp>
        <p:nvSpPr>
          <p:cNvPr id="5" name="TextBox 4">
            <a:extLst>
              <a:ext uri="{FF2B5EF4-FFF2-40B4-BE49-F238E27FC236}">
                <a16:creationId xmlns:a16="http://schemas.microsoft.com/office/drawing/2014/main" id="{133C751B-8754-61D1-E3E3-A25CAD400A4C}"/>
              </a:ext>
            </a:extLst>
          </p:cNvPr>
          <p:cNvSpPr txBox="1"/>
          <p:nvPr/>
        </p:nvSpPr>
        <p:spPr>
          <a:xfrm>
            <a:off x="753446" y="1397675"/>
            <a:ext cx="10433957" cy="294952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 non-clustered index is a separate structure from the table, containing a copy of the indexed column(s) along with a reference to the actual row.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Multiple non-clustered indexes can exist on a single table, and they can improve performance for select operations that involve the indexed column(s).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Syntax for Creating a Non-Clustered Index:</a:t>
            </a:r>
          </a:p>
          <a:p>
            <a:pPr lvl="1">
              <a:lnSpc>
                <a:spcPct val="150000"/>
              </a:lnSpc>
            </a:pPr>
            <a:r>
              <a:rPr lang="en-US" dirty="0">
                <a:latin typeface="Arial" panose="020B0604020202020204" pitchFamily="34" charset="0"/>
                <a:cs typeface="Arial" panose="020B0604020202020204" pitchFamily="34" charset="0"/>
              </a:rPr>
              <a:t>CREATE NONCLUSTERED INDEX </a:t>
            </a:r>
            <a:r>
              <a:rPr lang="en-US" dirty="0" err="1">
                <a:latin typeface="Arial" panose="020B0604020202020204" pitchFamily="34" charset="0"/>
                <a:cs typeface="Arial" panose="020B0604020202020204" pitchFamily="34" charset="0"/>
              </a:rPr>
              <a:t>index_name</a:t>
            </a:r>
            <a:endParaRPr lang="en-US" dirty="0">
              <a:latin typeface="Arial" panose="020B0604020202020204" pitchFamily="34" charset="0"/>
              <a:cs typeface="Arial" panose="020B0604020202020204" pitchFamily="34" charset="0"/>
            </a:endParaRPr>
          </a:p>
          <a:p>
            <a:pPr lvl="1">
              <a:lnSpc>
                <a:spcPct val="150000"/>
              </a:lnSpc>
            </a:pPr>
            <a:r>
              <a:rPr lang="en-US" dirty="0">
                <a:latin typeface="Arial" panose="020B0604020202020204" pitchFamily="34" charset="0"/>
                <a:cs typeface="Arial" panose="020B0604020202020204" pitchFamily="34" charset="0"/>
              </a:rPr>
              <a:t>ON </a:t>
            </a:r>
            <a:r>
              <a:rPr lang="en-US" dirty="0" err="1">
                <a:latin typeface="Arial" panose="020B0604020202020204" pitchFamily="34" charset="0"/>
                <a:cs typeface="Arial" panose="020B0604020202020204" pitchFamily="34" charset="0"/>
              </a:rPr>
              <a:t>table_name</a:t>
            </a:r>
            <a:r>
              <a:rPr lang="en-US" dirty="0">
                <a:latin typeface="Arial" panose="020B0604020202020204" pitchFamily="34" charset="0"/>
                <a:cs typeface="Arial" panose="020B0604020202020204" pitchFamily="34" charset="0"/>
              </a:rPr>
              <a:t> (column1, column2, ...);</a:t>
            </a:r>
          </a:p>
        </p:txBody>
      </p:sp>
    </p:spTree>
    <p:extLst>
      <p:ext uri="{BB962C8B-B14F-4D97-AF65-F5344CB8AC3E}">
        <p14:creationId xmlns:p14="http://schemas.microsoft.com/office/powerpoint/2010/main" val="1191699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C7A839-E352-993C-27D8-7807C002FED3}"/>
              </a:ext>
            </a:extLst>
          </p:cNvPr>
          <p:cNvSpPr txBox="1"/>
          <p:nvPr/>
        </p:nvSpPr>
        <p:spPr>
          <a:xfrm>
            <a:off x="809431" y="883689"/>
            <a:ext cx="6097554" cy="369332"/>
          </a:xfrm>
          <a:prstGeom prst="rect">
            <a:avLst/>
          </a:prstGeom>
          <a:noFill/>
        </p:spPr>
        <p:txBody>
          <a:bodyPr wrap="square">
            <a:spAutoFit/>
          </a:bodyPr>
          <a:lstStyle/>
          <a:p>
            <a:pPr algn="l"/>
            <a:r>
              <a:rPr lang="en-IN" b="1" i="0" dirty="0" err="1">
                <a:effectLst/>
                <a:latin typeface="Arial" panose="020B0604020202020204" pitchFamily="34" charset="0"/>
                <a:cs typeface="Arial" panose="020B0604020202020204" pitchFamily="34" charset="0"/>
              </a:rPr>
              <a:t>Columnstore</a:t>
            </a:r>
            <a:r>
              <a:rPr lang="en-IN" b="1" i="0" dirty="0">
                <a:effectLst/>
                <a:latin typeface="Arial" panose="020B0604020202020204" pitchFamily="34" charset="0"/>
                <a:cs typeface="Arial" panose="020B0604020202020204" pitchFamily="34" charset="0"/>
              </a:rPr>
              <a:t> Indexes</a:t>
            </a:r>
          </a:p>
        </p:txBody>
      </p:sp>
      <p:sp>
        <p:nvSpPr>
          <p:cNvPr id="5" name="TextBox 4">
            <a:extLst>
              <a:ext uri="{FF2B5EF4-FFF2-40B4-BE49-F238E27FC236}">
                <a16:creationId xmlns:a16="http://schemas.microsoft.com/office/drawing/2014/main" id="{13EEE33C-A702-B58C-4FB7-98519C18F050}"/>
              </a:ext>
            </a:extLst>
          </p:cNvPr>
          <p:cNvSpPr txBox="1"/>
          <p:nvPr/>
        </p:nvSpPr>
        <p:spPr>
          <a:xfrm>
            <a:off x="809430" y="1582913"/>
            <a:ext cx="10284667" cy="25340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 </a:t>
            </a:r>
            <a:r>
              <a:rPr lang="en-US" dirty="0" err="1">
                <a:latin typeface="Arial" panose="020B0604020202020204" pitchFamily="34" charset="0"/>
                <a:cs typeface="Arial" panose="020B0604020202020204" pitchFamily="34" charset="0"/>
              </a:rPr>
              <a:t>columnstore</a:t>
            </a:r>
            <a:r>
              <a:rPr lang="en-US" dirty="0">
                <a:latin typeface="Arial" panose="020B0604020202020204" pitchFamily="34" charset="0"/>
                <a:cs typeface="Arial" panose="020B0604020202020204" pitchFamily="34" charset="0"/>
              </a:rPr>
              <a:t> index is designed to improve data retrieval for analytical queries by storing column data together, instead of storing rows together as in traditional indexes.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can significantly speed up aggregations and data warehousing queries.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Syntax for Creating a </a:t>
            </a:r>
            <a:r>
              <a:rPr lang="en-US" dirty="0" err="1">
                <a:latin typeface="Arial" panose="020B0604020202020204" pitchFamily="34" charset="0"/>
                <a:cs typeface="Arial" panose="020B0604020202020204" pitchFamily="34" charset="0"/>
              </a:rPr>
              <a:t>Columnstore</a:t>
            </a:r>
            <a:r>
              <a:rPr lang="en-US" dirty="0">
                <a:latin typeface="Arial" panose="020B0604020202020204" pitchFamily="34" charset="0"/>
                <a:cs typeface="Arial" panose="020B0604020202020204" pitchFamily="34" charset="0"/>
              </a:rPr>
              <a:t> Index:</a:t>
            </a:r>
          </a:p>
          <a:p>
            <a:pPr lvl="1">
              <a:lnSpc>
                <a:spcPct val="150000"/>
              </a:lnSpc>
            </a:pPr>
            <a:r>
              <a:rPr lang="en-US" dirty="0">
                <a:latin typeface="Arial" panose="020B0604020202020204" pitchFamily="34" charset="0"/>
                <a:cs typeface="Arial" panose="020B0604020202020204" pitchFamily="34" charset="0"/>
              </a:rPr>
              <a:t>CREATE COLUMNSTORE INDEX </a:t>
            </a:r>
            <a:r>
              <a:rPr lang="en-US" dirty="0" err="1">
                <a:latin typeface="Arial" panose="020B0604020202020204" pitchFamily="34" charset="0"/>
                <a:cs typeface="Arial" panose="020B0604020202020204" pitchFamily="34" charset="0"/>
              </a:rPr>
              <a:t>index_name</a:t>
            </a:r>
            <a:endParaRPr lang="en-US" dirty="0">
              <a:latin typeface="Arial" panose="020B0604020202020204" pitchFamily="34" charset="0"/>
              <a:cs typeface="Arial" panose="020B0604020202020204" pitchFamily="34" charset="0"/>
            </a:endParaRPr>
          </a:p>
          <a:p>
            <a:pPr lvl="1">
              <a:lnSpc>
                <a:spcPct val="150000"/>
              </a:lnSpc>
            </a:pPr>
            <a:r>
              <a:rPr lang="en-US" dirty="0">
                <a:latin typeface="Arial" panose="020B0604020202020204" pitchFamily="34" charset="0"/>
                <a:cs typeface="Arial" panose="020B0604020202020204" pitchFamily="34" charset="0"/>
              </a:rPr>
              <a:t>ON </a:t>
            </a:r>
            <a:r>
              <a:rPr lang="en-US" dirty="0" err="1">
                <a:latin typeface="Arial" panose="020B0604020202020204" pitchFamily="34" charset="0"/>
                <a:cs typeface="Arial" panose="020B0604020202020204" pitchFamily="34" charset="0"/>
              </a:rPr>
              <a:t>table_name</a:t>
            </a:r>
            <a:r>
              <a:rPr lang="en-US" dirty="0">
                <a:latin typeface="Arial" panose="020B0604020202020204" pitchFamily="34" charset="0"/>
                <a:cs typeface="Arial" panose="020B0604020202020204" pitchFamily="34" charset="0"/>
              </a:rPr>
              <a:t> (column1, column2, ...);</a:t>
            </a:r>
          </a:p>
        </p:txBody>
      </p:sp>
    </p:spTree>
    <p:extLst>
      <p:ext uri="{BB962C8B-B14F-4D97-AF65-F5344CB8AC3E}">
        <p14:creationId xmlns:p14="http://schemas.microsoft.com/office/powerpoint/2010/main" val="3740907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CB0288-BC3B-4513-D342-17A3B2F49A8C}"/>
              </a:ext>
            </a:extLst>
          </p:cNvPr>
          <p:cNvSpPr txBox="1"/>
          <p:nvPr/>
        </p:nvSpPr>
        <p:spPr>
          <a:xfrm>
            <a:off x="893407" y="837036"/>
            <a:ext cx="6097554" cy="369332"/>
          </a:xfrm>
          <a:prstGeom prst="rect">
            <a:avLst/>
          </a:prstGeom>
          <a:noFill/>
        </p:spPr>
        <p:txBody>
          <a:bodyPr wrap="square">
            <a:spAutoFit/>
          </a:bodyPr>
          <a:lstStyle/>
          <a:p>
            <a:pPr algn="l"/>
            <a:r>
              <a:rPr lang="en-IN" b="1" i="0" dirty="0">
                <a:effectLst/>
                <a:latin typeface="Arial" panose="020B0604020202020204" pitchFamily="34" charset="0"/>
                <a:cs typeface="Arial" panose="020B0604020202020204" pitchFamily="34" charset="0"/>
              </a:rPr>
              <a:t>Joins</a:t>
            </a:r>
          </a:p>
        </p:txBody>
      </p:sp>
      <p:sp>
        <p:nvSpPr>
          <p:cNvPr id="10" name="TextBox 9">
            <a:extLst>
              <a:ext uri="{FF2B5EF4-FFF2-40B4-BE49-F238E27FC236}">
                <a16:creationId xmlns:a16="http://schemas.microsoft.com/office/drawing/2014/main" id="{1A1845B3-9961-A2F0-956F-790A1DF02E01}"/>
              </a:ext>
            </a:extLst>
          </p:cNvPr>
          <p:cNvSpPr txBox="1"/>
          <p:nvPr/>
        </p:nvSpPr>
        <p:spPr>
          <a:xfrm>
            <a:off x="893407" y="1495446"/>
            <a:ext cx="10070062" cy="37805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Joins are used to retrieve data from multiple tables based on a related column between them.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There are several types of joins:</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INNER JOIN: Retrieves records that have matching values in both tables.</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LEFT JOIN (or LEFT OUTER JOIN): Retrieves all records from the left table and matching records from the right table.</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RIGHT JOIN (or RIGHT OUTER JOIN): Retrieves all records from the right table and matching records from the left table.</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FULL JOIN (or FULL OUTER JOIN): Retrieves all records when there's a match in either the left or right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983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5E3E7F-8A64-02E5-1600-B9402657241E}"/>
              </a:ext>
            </a:extLst>
          </p:cNvPr>
          <p:cNvSpPr txBox="1"/>
          <p:nvPr/>
        </p:nvSpPr>
        <p:spPr>
          <a:xfrm>
            <a:off x="828092" y="706407"/>
            <a:ext cx="6097554" cy="369332"/>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INNER JOIN</a:t>
            </a:r>
          </a:p>
        </p:txBody>
      </p:sp>
      <p:sp>
        <p:nvSpPr>
          <p:cNvPr id="5" name="TextBox 4">
            <a:extLst>
              <a:ext uri="{FF2B5EF4-FFF2-40B4-BE49-F238E27FC236}">
                <a16:creationId xmlns:a16="http://schemas.microsoft.com/office/drawing/2014/main" id="{67462DAC-C9B3-7BB9-6EC4-585529595BCB}"/>
              </a:ext>
            </a:extLst>
          </p:cNvPr>
          <p:cNvSpPr txBox="1"/>
          <p:nvPr/>
        </p:nvSpPr>
        <p:spPr>
          <a:xfrm>
            <a:off x="828092" y="1397675"/>
            <a:ext cx="7774732" cy="294952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Inner Join is the simplest and most common type of join.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is also known as simple join. It returns all rows from multiple tables where the join condition is met.</a:t>
            </a:r>
          </a:p>
          <a:p>
            <a:pPr lvl="1">
              <a:lnSpc>
                <a:spcPct val="150000"/>
              </a:lnSpc>
            </a:pPr>
            <a:r>
              <a:rPr lang="en-US" dirty="0">
                <a:latin typeface="Arial" panose="020B0604020202020204" pitchFamily="34" charset="0"/>
                <a:cs typeface="Arial" panose="020B0604020202020204" pitchFamily="34" charset="0"/>
              </a:rPr>
              <a:t>SELECT columns  </a:t>
            </a:r>
          </a:p>
          <a:p>
            <a:pPr lvl="1">
              <a:lnSpc>
                <a:spcPct val="150000"/>
              </a:lnSpc>
            </a:pPr>
            <a:r>
              <a:rPr lang="en-US" dirty="0">
                <a:latin typeface="Arial" panose="020B0604020202020204" pitchFamily="34" charset="0"/>
                <a:cs typeface="Arial" panose="020B0604020202020204" pitchFamily="34" charset="0"/>
              </a:rPr>
              <a:t>FROM table1   </a:t>
            </a:r>
          </a:p>
          <a:p>
            <a:pPr lvl="1">
              <a:lnSpc>
                <a:spcPct val="150000"/>
              </a:lnSpc>
            </a:pPr>
            <a:r>
              <a:rPr lang="en-US" dirty="0">
                <a:latin typeface="Arial" panose="020B0604020202020204" pitchFamily="34" charset="0"/>
                <a:cs typeface="Arial" panose="020B0604020202020204" pitchFamily="34" charset="0"/>
              </a:rPr>
              <a:t>INNER JOIN table2  </a:t>
            </a:r>
          </a:p>
          <a:p>
            <a:pPr lvl="1">
              <a:lnSpc>
                <a:spcPct val="150000"/>
              </a:lnSpc>
            </a:pPr>
            <a:r>
              <a:rPr lang="en-US" dirty="0">
                <a:latin typeface="Arial" panose="020B0604020202020204" pitchFamily="34" charset="0"/>
                <a:cs typeface="Arial" panose="020B0604020202020204" pitchFamily="34" charset="0"/>
              </a:rPr>
              <a:t>ON table1.column = table2.column; </a:t>
            </a:r>
          </a:p>
        </p:txBody>
      </p:sp>
      <p:pic>
        <p:nvPicPr>
          <p:cNvPr id="6" name="Picture 2" descr="Oracle Inner Join">
            <a:extLst>
              <a:ext uri="{FF2B5EF4-FFF2-40B4-BE49-F238E27FC236}">
                <a16:creationId xmlns:a16="http://schemas.microsoft.com/office/drawing/2014/main" id="{0B52F35F-42B6-7BB5-A696-C5049AC81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7255" y="2995554"/>
            <a:ext cx="4201691" cy="2464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569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4A2F77-61BC-7EBA-54DB-0837EA50E6B1}"/>
              </a:ext>
            </a:extLst>
          </p:cNvPr>
          <p:cNvSpPr txBox="1"/>
          <p:nvPr/>
        </p:nvSpPr>
        <p:spPr>
          <a:xfrm>
            <a:off x="874745" y="771722"/>
            <a:ext cx="6097554" cy="369332"/>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Left Outer Join</a:t>
            </a:r>
          </a:p>
        </p:txBody>
      </p:sp>
      <p:sp>
        <p:nvSpPr>
          <p:cNvPr id="9" name="TextBox 8">
            <a:extLst>
              <a:ext uri="{FF2B5EF4-FFF2-40B4-BE49-F238E27FC236}">
                <a16:creationId xmlns:a16="http://schemas.microsoft.com/office/drawing/2014/main" id="{AE40363A-55F1-1544-070B-34C330CC53AC}"/>
              </a:ext>
            </a:extLst>
          </p:cNvPr>
          <p:cNvSpPr txBox="1"/>
          <p:nvPr/>
        </p:nvSpPr>
        <p:spPr>
          <a:xfrm>
            <a:off x="874745" y="1397675"/>
            <a:ext cx="9510226" cy="25340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Left Outer Join returns all rows from the left (first) table specified in the ON condition and only those rows from the right (second) table where the join condition is met.</a:t>
            </a:r>
          </a:p>
          <a:p>
            <a:pPr lvl="1">
              <a:lnSpc>
                <a:spcPct val="150000"/>
              </a:lnSpc>
            </a:pPr>
            <a:r>
              <a:rPr lang="en-US" dirty="0">
                <a:latin typeface="Arial" panose="020B0604020202020204" pitchFamily="34" charset="0"/>
                <a:cs typeface="Arial" panose="020B0604020202020204" pitchFamily="34" charset="0"/>
              </a:rPr>
              <a:t>SELECT columns  </a:t>
            </a:r>
          </a:p>
          <a:p>
            <a:pPr lvl="1">
              <a:lnSpc>
                <a:spcPct val="150000"/>
              </a:lnSpc>
            </a:pPr>
            <a:r>
              <a:rPr lang="en-US" dirty="0">
                <a:latin typeface="Arial" panose="020B0604020202020204" pitchFamily="34" charset="0"/>
                <a:cs typeface="Arial" panose="020B0604020202020204" pitchFamily="34" charset="0"/>
              </a:rPr>
              <a:t>FROM table1  </a:t>
            </a:r>
          </a:p>
          <a:p>
            <a:pPr lvl="1">
              <a:lnSpc>
                <a:spcPct val="150000"/>
              </a:lnSpc>
            </a:pPr>
            <a:r>
              <a:rPr lang="en-US" dirty="0">
                <a:latin typeface="Arial" panose="020B0604020202020204" pitchFamily="34" charset="0"/>
                <a:cs typeface="Arial" panose="020B0604020202020204" pitchFamily="34" charset="0"/>
              </a:rPr>
              <a:t>LEFT [OUTER] JOIN table2  </a:t>
            </a:r>
          </a:p>
          <a:p>
            <a:pPr lvl="1">
              <a:lnSpc>
                <a:spcPct val="150000"/>
              </a:lnSpc>
            </a:pPr>
            <a:r>
              <a:rPr lang="en-US" dirty="0">
                <a:latin typeface="Arial" panose="020B0604020202020204" pitchFamily="34" charset="0"/>
                <a:cs typeface="Arial" panose="020B0604020202020204" pitchFamily="34" charset="0"/>
              </a:rPr>
              <a:t>ON table1.column = table2.column; </a:t>
            </a:r>
          </a:p>
        </p:txBody>
      </p:sp>
      <p:pic>
        <p:nvPicPr>
          <p:cNvPr id="10" name="Picture 2" descr="Oracle Left Outer Join">
            <a:extLst>
              <a:ext uri="{FF2B5EF4-FFF2-40B4-BE49-F238E27FC236}">
                <a16:creationId xmlns:a16="http://schemas.microsoft.com/office/drawing/2014/main" id="{A5D60F44-BDB3-D6E8-02E4-10457A036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5328" y="3067093"/>
            <a:ext cx="3651185" cy="2242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304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8CE696-64A7-15BA-5C64-0F0BFF615855}"/>
              </a:ext>
            </a:extLst>
          </p:cNvPr>
          <p:cNvSpPr txBox="1"/>
          <p:nvPr/>
        </p:nvSpPr>
        <p:spPr>
          <a:xfrm>
            <a:off x="1145333" y="1051640"/>
            <a:ext cx="6097554" cy="369332"/>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Right Outer Join</a:t>
            </a:r>
          </a:p>
        </p:txBody>
      </p:sp>
      <p:sp>
        <p:nvSpPr>
          <p:cNvPr id="5" name="TextBox 4">
            <a:extLst>
              <a:ext uri="{FF2B5EF4-FFF2-40B4-BE49-F238E27FC236}">
                <a16:creationId xmlns:a16="http://schemas.microsoft.com/office/drawing/2014/main" id="{9AE81053-3C50-45BC-FED9-6EA1AB3D3AE0}"/>
              </a:ext>
            </a:extLst>
          </p:cNvPr>
          <p:cNvSpPr txBox="1"/>
          <p:nvPr/>
        </p:nvSpPr>
        <p:spPr>
          <a:xfrm>
            <a:off x="1145333" y="1797518"/>
            <a:ext cx="9780814" cy="25340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Right Outer Join returns all rows from the right-hand table specified in the ON condition and only those rows from the other table where the join condition is met.</a:t>
            </a:r>
          </a:p>
          <a:p>
            <a:pPr lvl="1">
              <a:lnSpc>
                <a:spcPct val="150000"/>
              </a:lnSpc>
            </a:pPr>
            <a:r>
              <a:rPr lang="en-US" dirty="0">
                <a:latin typeface="Arial" panose="020B0604020202020204" pitchFamily="34" charset="0"/>
                <a:cs typeface="Arial" panose="020B0604020202020204" pitchFamily="34" charset="0"/>
              </a:rPr>
              <a:t>SELECT columns  </a:t>
            </a:r>
          </a:p>
          <a:p>
            <a:pPr lvl="1">
              <a:lnSpc>
                <a:spcPct val="150000"/>
              </a:lnSpc>
            </a:pPr>
            <a:r>
              <a:rPr lang="en-US" dirty="0">
                <a:latin typeface="Arial" panose="020B0604020202020204" pitchFamily="34" charset="0"/>
                <a:cs typeface="Arial" panose="020B0604020202020204" pitchFamily="34" charset="0"/>
              </a:rPr>
              <a:t>FROM table1  </a:t>
            </a:r>
          </a:p>
          <a:p>
            <a:pPr lvl="1">
              <a:lnSpc>
                <a:spcPct val="150000"/>
              </a:lnSpc>
            </a:pPr>
            <a:r>
              <a:rPr lang="en-US" dirty="0">
                <a:latin typeface="Arial" panose="020B0604020202020204" pitchFamily="34" charset="0"/>
                <a:cs typeface="Arial" panose="020B0604020202020204" pitchFamily="34" charset="0"/>
              </a:rPr>
              <a:t>RIGHT [OUTER] JOIN table2  </a:t>
            </a:r>
          </a:p>
          <a:p>
            <a:pPr lvl="1">
              <a:lnSpc>
                <a:spcPct val="150000"/>
              </a:lnSpc>
            </a:pPr>
            <a:r>
              <a:rPr lang="en-US" dirty="0">
                <a:latin typeface="Arial" panose="020B0604020202020204" pitchFamily="34" charset="0"/>
                <a:cs typeface="Arial" panose="020B0604020202020204" pitchFamily="34" charset="0"/>
              </a:rPr>
              <a:t>ON table1.column = table2.column; </a:t>
            </a:r>
          </a:p>
        </p:txBody>
      </p:sp>
      <p:pic>
        <p:nvPicPr>
          <p:cNvPr id="6" name="Picture 2" descr="Oracle Right Outer Join">
            <a:extLst>
              <a:ext uri="{FF2B5EF4-FFF2-40B4-BE49-F238E27FC236}">
                <a16:creationId xmlns:a16="http://schemas.microsoft.com/office/drawing/2014/main" id="{551F8A4A-DFE0-921B-E01E-ABD43FB5C4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3879688" cy="2315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447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0F41D4-1DA3-A293-8B41-45E17D41200B}"/>
              </a:ext>
            </a:extLst>
          </p:cNvPr>
          <p:cNvSpPr txBox="1"/>
          <p:nvPr/>
        </p:nvSpPr>
        <p:spPr>
          <a:xfrm>
            <a:off x="902737" y="930343"/>
            <a:ext cx="6097554" cy="369332"/>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Full Outer Join</a:t>
            </a:r>
          </a:p>
        </p:txBody>
      </p:sp>
      <p:sp>
        <p:nvSpPr>
          <p:cNvPr id="5" name="TextBox 4">
            <a:extLst>
              <a:ext uri="{FF2B5EF4-FFF2-40B4-BE49-F238E27FC236}">
                <a16:creationId xmlns:a16="http://schemas.microsoft.com/office/drawing/2014/main" id="{4F9094C8-884F-746B-E4D1-60CC132F94FE}"/>
              </a:ext>
            </a:extLst>
          </p:cNvPr>
          <p:cNvSpPr txBox="1"/>
          <p:nvPr/>
        </p:nvSpPr>
        <p:spPr>
          <a:xfrm>
            <a:off x="902736" y="1610905"/>
            <a:ext cx="8941059" cy="25340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Full Outer Join returns all rows from the left-hand table and right-hand table.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places NULL where the join condition is not met.</a:t>
            </a:r>
          </a:p>
          <a:p>
            <a:pPr lvl="1">
              <a:lnSpc>
                <a:spcPct val="150000"/>
              </a:lnSpc>
            </a:pPr>
            <a:r>
              <a:rPr lang="en-US" dirty="0">
                <a:latin typeface="Arial" panose="020B0604020202020204" pitchFamily="34" charset="0"/>
                <a:cs typeface="Arial" panose="020B0604020202020204" pitchFamily="34" charset="0"/>
              </a:rPr>
              <a:t>SELECT columns  </a:t>
            </a:r>
          </a:p>
          <a:p>
            <a:pPr lvl="1">
              <a:lnSpc>
                <a:spcPct val="150000"/>
              </a:lnSpc>
            </a:pPr>
            <a:r>
              <a:rPr lang="en-US" dirty="0">
                <a:latin typeface="Arial" panose="020B0604020202020204" pitchFamily="34" charset="0"/>
                <a:cs typeface="Arial" panose="020B0604020202020204" pitchFamily="34" charset="0"/>
              </a:rPr>
              <a:t>FROM table1  </a:t>
            </a:r>
          </a:p>
          <a:p>
            <a:pPr lvl="1">
              <a:lnSpc>
                <a:spcPct val="150000"/>
              </a:lnSpc>
            </a:pPr>
            <a:r>
              <a:rPr lang="en-US" dirty="0">
                <a:latin typeface="Arial" panose="020B0604020202020204" pitchFamily="34" charset="0"/>
                <a:cs typeface="Arial" panose="020B0604020202020204" pitchFamily="34" charset="0"/>
              </a:rPr>
              <a:t>FULL [OUTER] JOIN table2  </a:t>
            </a:r>
          </a:p>
          <a:p>
            <a:pPr lvl="1">
              <a:lnSpc>
                <a:spcPct val="150000"/>
              </a:lnSpc>
            </a:pPr>
            <a:r>
              <a:rPr lang="en-US" dirty="0">
                <a:latin typeface="Arial" panose="020B0604020202020204" pitchFamily="34" charset="0"/>
                <a:cs typeface="Arial" panose="020B0604020202020204" pitchFamily="34" charset="0"/>
              </a:rPr>
              <a:t>ON table1.column = table2.column; </a:t>
            </a:r>
          </a:p>
        </p:txBody>
      </p:sp>
      <p:pic>
        <p:nvPicPr>
          <p:cNvPr id="6" name="Picture 2" descr="Oracle Full Outer Join">
            <a:extLst>
              <a:ext uri="{FF2B5EF4-FFF2-40B4-BE49-F238E27FC236}">
                <a16:creationId xmlns:a16="http://schemas.microsoft.com/office/drawing/2014/main" id="{42BFA5E3-3433-8ACE-AF2A-027B60D76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9300" y="2921561"/>
            <a:ext cx="4019647" cy="2446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70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E4C898-741E-6F94-E0A3-C0AC36EE68EC}"/>
              </a:ext>
            </a:extLst>
          </p:cNvPr>
          <p:cNvSpPr txBox="1"/>
          <p:nvPr/>
        </p:nvSpPr>
        <p:spPr>
          <a:xfrm>
            <a:off x="856084" y="781052"/>
            <a:ext cx="6097554" cy="369332"/>
          </a:xfrm>
          <a:prstGeom prst="rect">
            <a:avLst/>
          </a:prstGeom>
          <a:noFill/>
        </p:spPr>
        <p:txBody>
          <a:bodyPr wrap="square">
            <a:spAutoFit/>
          </a:bodyPr>
          <a:lstStyle/>
          <a:p>
            <a:pPr algn="l"/>
            <a:r>
              <a:rPr lang="en-IN" b="1" i="0" dirty="0">
                <a:effectLst/>
                <a:latin typeface="Arial" panose="020B0604020202020204" pitchFamily="34" charset="0"/>
                <a:cs typeface="Arial" panose="020B0604020202020204" pitchFamily="34" charset="0"/>
              </a:rPr>
              <a:t>UNION and UNION ALL</a:t>
            </a:r>
          </a:p>
        </p:txBody>
      </p:sp>
      <p:sp>
        <p:nvSpPr>
          <p:cNvPr id="10" name="TextBox 9">
            <a:extLst>
              <a:ext uri="{FF2B5EF4-FFF2-40B4-BE49-F238E27FC236}">
                <a16:creationId xmlns:a16="http://schemas.microsoft.com/office/drawing/2014/main" id="{989B9409-72CE-63D3-AFFB-F296D1508AD0}"/>
              </a:ext>
            </a:extLst>
          </p:cNvPr>
          <p:cNvSpPr txBox="1"/>
          <p:nvPr/>
        </p:nvSpPr>
        <p:spPr>
          <a:xfrm>
            <a:off x="856083" y="1506809"/>
            <a:ext cx="10098055" cy="46115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UNION and UNION ALL operators are used to combine the result sets of two or more SELECT statements.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UNION removes duplicate rows, while UNION ALL retains all rows (including duplicates).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Syntax for UNION:</a:t>
            </a:r>
          </a:p>
          <a:p>
            <a:pPr lvl="1">
              <a:lnSpc>
                <a:spcPct val="150000"/>
              </a:lnSpc>
            </a:pPr>
            <a:r>
              <a:rPr lang="en-US" dirty="0">
                <a:latin typeface="Arial" panose="020B0604020202020204" pitchFamily="34" charset="0"/>
                <a:cs typeface="Arial" panose="020B0604020202020204" pitchFamily="34" charset="0"/>
              </a:rPr>
              <a:t>SELECT column(s) FROM table1</a:t>
            </a:r>
          </a:p>
          <a:p>
            <a:pPr lvl="1">
              <a:lnSpc>
                <a:spcPct val="150000"/>
              </a:lnSpc>
            </a:pPr>
            <a:r>
              <a:rPr lang="en-US" dirty="0">
                <a:latin typeface="Arial" panose="020B0604020202020204" pitchFamily="34" charset="0"/>
                <a:cs typeface="Arial" panose="020B0604020202020204" pitchFamily="34" charset="0"/>
              </a:rPr>
              <a:t>UNION</a:t>
            </a:r>
          </a:p>
          <a:p>
            <a:pPr lvl="1">
              <a:lnSpc>
                <a:spcPct val="150000"/>
              </a:lnSpc>
            </a:pPr>
            <a:r>
              <a:rPr lang="en-US" dirty="0">
                <a:latin typeface="Arial" panose="020B0604020202020204" pitchFamily="34" charset="0"/>
                <a:cs typeface="Arial" panose="020B0604020202020204" pitchFamily="34" charset="0"/>
              </a:rPr>
              <a:t>SELECT column(s) FROM table2;</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Syntax for UNION ALL:</a:t>
            </a:r>
          </a:p>
          <a:p>
            <a:pPr lvl="1">
              <a:lnSpc>
                <a:spcPct val="150000"/>
              </a:lnSpc>
            </a:pPr>
            <a:r>
              <a:rPr lang="en-US" dirty="0">
                <a:latin typeface="Arial" panose="020B0604020202020204" pitchFamily="34" charset="0"/>
                <a:cs typeface="Arial" panose="020B0604020202020204" pitchFamily="34" charset="0"/>
              </a:rPr>
              <a:t>SELECT column(s) FROM table1</a:t>
            </a:r>
          </a:p>
          <a:p>
            <a:pPr lvl="1">
              <a:lnSpc>
                <a:spcPct val="150000"/>
              </a:lnSpc>
            </a:pPr>
            <a:r>
              <a:rPr lang="en-US" dirty="0">
                <a:latin typeface="Arial" panose="020B0604020202020204" pitchFamily="34" charset="0"/>
                <a:cs typeface="Arial" panose="020B0604020202020204" pitchFamily="34" charset="0"/>
              </a:rPr>
              <a:t>UNION ALL</a:t>
            </a:r>
          </a:p>
          <a:p>
            <a:pPr lvl="1">
              <a:lnSpc>
                <a:spcPct val="150000"/>
              </a:lnSpc>
            </a:pPr>
            <a:r>
              <a:rPr lang="en-US" dirty="0">
                <a:latin typeface="Arial" panose="020B0604020202020204" pitchFamily="34" charset="0"/>
                <a:cs typeface="Arial" panose="020B0604020202020204" pitchFamily="34" charset="0"/>
              </a:rPr>
              <a:t>SELECT column(s) FROM table2;</a:t>
            </a:r>
          </a:p>
        </p:txBody>
      </p:sp>
    </p:spTree>
    <p:extLst>
      <p:ext uri="{BB962C8B-B14F-4D97-AF65-F5344CB8AC3E}">
        <p14:creationId xmlns:p14="http://schemas.microsoft.com/office/powerpoint/2010/main" val="3733226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C5A31A-42D8-E5C0-419B-5F52EAC10209}"/>
              </a:ext>
            </a:extLst>
          </p:cNvPr>
          <p:cNvSpPr txBox="1"/>
          <p:nvPr/>
        </p:nvSpPr>
        <p:spPr>
          <a:xfrm>
            <a:off x="1257301" y="1154276"/>
            <a:ext cx="6097554" cy="369332"/>
          </a:xfrm>
          <a:prstGeom prst="rect">
            <a:avLst/>
          </a:prstGeom>
          <a:noFill/>
        </p:spPr>
        <p:txBody>
          <a:bodyPr wrap="square">
            <a:spAutoFit/>
          </a:bodyPr>
          <a:lstStyle/>
          <a:p>
            <a:pPr algn="l"/>
            <a:r>
              <a:rPr lang="en-IN" b="1" i="0" dirty="0">
                <a:effectLst/>
                <a:latin typeface="Arial" panose="020B0604020202020204" pitchFamily="34" charset="0"/>
                <a:cs typeface="Arial" panose="020B0604020202020204" pitchFamily="34" charset="0"/>
              </a:rPr>
              <a:t>INTERSECT</a:t>
            </a:r>
          </a:p>
        </p:txBody>
      </p:sp>
      <p:sp>
        <p:nvSpPr>
          <p:cNvPr id="5" name="TextBox 4">
            <a:extLst>
              <a:ext uri="{FF2B5EF4-FFF2-40B4-BE49-F238E27FC236}">
                <a16:creationId xmlns:a16="http://schemas.microsoft.com/office/drawing/2014/main" id="{30C571E0-3C44-4B41-2BF7-CD081DEC31B7}"/>
              </a:ext>
            </a:extLst>
          </p:cNvPr>
          <p:cNvSpPr txBox="1"/>
          <p:nvPr/>
        </p:nvSpPr>
        <p:spPr>
          <a:xfrm>
            <a:off x="1257301" y="1831920"/>
            <a:ext cx="9724830" cy="25340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INTERSECT operator is used to retrieve the common rows that appear in the result sets of two or more SELECT statements.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Syntax:</a:t>
            </a:r>
          </a:p>
          <a:p>
            <a:pPr lvl="1">
              <a:lnSpc>
                <a:spcPct val="150000"/>
              </a:lnSpc>
            </a:pPr>
            <a:r>
              <a:rPr lang="en-US" dirty="0">
                <a:latin typeface="Arial" panose="020B0604020202020204" pitchFamily="34" charset="0"/>
                <a:cs typeface="Arial" panose="020B0604020202020204" pitchFamily="34" charset="0"/>
              </a:rPr>
              <a:t>SELECT column(s) FROM table1</a:t>
            </a:r>
          </a:p>
          <a:p>
            <a:pPr lvl="1">
              <a:lnSpc>
                <a:spcPct val="150000"/>
              </a:lnSpc>
            </a:pPr>
            <a:r>
              <a:rPr lang="en-US" dirty="0">
                <a:latin typeface="Arial" panose="020B0604020202020204" pitchFamily="34" charset="0"/>
                <a:cs typeface="Arial" panose="020B0604020202020204" pitchFamily="34" charset="0"/>
              </a:rPr>
              <a:t>INTERSECT</a:t>
            </a:r>
          </a:p>
          <a:p>
            <a:pPr lvl="1">
              <a:lnSpc>
                <a:spcPct val="150000"/>
              </a:lnSpc>
            </a:pPr>
            <a:r>
              <a:rPr lang="en-US" dirty="0">
                <a:latin typeface="Arial" panose="020B0604020202020204" pitchFamily="34" charset="0"/>
                <a:cs typeface="Arial" panose="020B0604020202020204" pitchFamily="34" charset="0"/>
              </a:rPr>
              <a:t>SELECT column(s) FROM table2;</a:t>
            </a:r>
          </a:p>
        </p:txBody>
      </p:sp>
    </p:spTree>
    <p:extLst>
      <p:ext uri="{BB962C8B-B14F-4D97-AF65-F5344CB8AC3E}">
        <p14:creationId xmlns:p14="http://schemas.microsoft.com/office/powerpoint/2010/main" val="4160019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405C0C-CBA1-3D8B-38E8-8B9ECA46B6E5}"/>
              </a:ext>
            </a:extLst>
          </p:cNvPr>
          <p:cNvSpPr txBox="1"/>
          <p:nvPr/>
        </p:nvSpPr>
        <p:spPr>
          <a:xfrm>
            <a:off x="940060" y="827705"/>
            <a:ext cx="6097554" cy="369332"/>
          </a:xfrm>
          <a:prstGeom prst="rect">
            <a:avLst/>
          </a:prstGeom>
          <a:noFill/>
        </p:spPr>
        <p:txBody>
          <a:bodyPr wrap="square">
            <a:spAutoFit/>
          </a:bodyPr>
          <a:lstStyle/>
          <a:p>
            <a:pPr algn="l"/>
            <a:r>
              <a:rPr lang="en-IN" b="1" i="0" dirty="0">
                <a:effectLst/>
                <a:latin typeface="Arial" panose="020B0604020202020204" pitchFamily="34" charset="0"/>
                <a:cs typeface="Arial" panose="020B0604020202020204" pitchFamily="34" charset="0"/>
              </a:rPr>
              <a:t>Subqueries</a:t>
            </a:r>
          </a:p>
        </p:txBody>
      </p:sp>
      <p:sp>
        <p:nvSpPr>
          <p:cNvPr id="5" name="TextBox 4">
            <a:extLst>
              <a:ext uri="{FF2B5EF4-FFF2-40B4-BE49-F238E27FC236}">
                <a16:creationId xmlns:a16="http://schemas.microsoft.com/office/drawing/2014/main" id="{684DE6AE-5557-D93A-7B56-1C45275A044B}"/>
              </a:ext>
            </a:extLst>
          </p:cNvPr>
          <p:cNvSpPr txBox="1"/>
          <p:nvPr/>
        </p:nvSpPr>
        <p:spPr>
          <a:xfrm>
            <a:off x="940060" y="1478816"/>
            <a:ext cx="9790144" cy="33650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Subqueries (also known as nested queries or inner queries) are queries embedded within another query.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They can be used to retrieve data that will be used in the main query's conditions, selections, or joins.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Syntax:</a:t>
            </a:r>
          </a:p>
          <a:p>
            <a:pPr lvl="1">
              <a:lnSpc>
                <a:spcPct val="150000"/>
              </a:lnSpc>
            </a:pPr>
            <a:r>
              <a:rPr lang="en-US" dirty="0">
                <a:latin typeface="Arial" panose="020B0604020202020204" pitchFamily="34" charset="0"/>
                <a:cs typeface="Arial" panose="020B0604020202020204" pitchFamily="34" charset="0"/>
              </a:rPr>
              <a:t>SELECT column(s)</a:t>
            </a:r>
          </a:p>
          <a:p>
            <a:pPr lvl="1">
              <a:lnSpc>
                <a:spcPct val="150000"/>
              </a:lnSpc>
            </a:pPr>
            <a:r>
              <a:rPr lang="en-US" dirty="0">
                <a:latin typeface="Arial" panose="020B0604020202020204" pitchFamily="34" charset="0"/>
                <a:cs typeface="Arial" panose="020B0604020202020204" pitchFamily="34" charset="0"/>
              </a:rPr>
              <a:t>FROM table</a:t>
            </a:r>
          </a:p>
          <a:p>
            <a:pPr lvl="1">
              <a:lnSpc>
                <a:spcPct val="150000"/>
              </a:lnSpc>
            </a:pPr>
            <a:r>
              <a:rPr lang="en-US" dirty="0">
                <a:latin typeface="Arial" panose="020B0604020202020204" pitchFamily="34" charset="0"/>
                <a:cs typeface="Arial" panose="020B0604020202020204" pitchFamily="34" charset="0"/>
              </a:rPr>
              <a:t>WHERE column IN (SELECT column FROM </a:t>
            </a:r>
            <a:r>
              <a:rPr lang="en-US" dirty="0" err="1">
                <a:latin typeface="Arial" panose="020B0604020202020204" pitchFamily="34" charset="0"/>
                <a:cs typeface="Arial" panose="020B0604020202020204" pitchFamily="34" charset="0"/>
              </a:rPr>
              <a:t>another_table</a:t>
            </a:r>
            <a:r>
              <a:rPr lang="en-US" dirty="0">
                <a:latin typeface="Arial" panose="020B0604020202020204" pitchFamily="34" charset="0"/>
                <a:cs typeface="Arial" panose="020B0604020202020204" pitchFamily="34" charset="0"/>
              </a:rPr>
              <a:t> WHERE condition);</a:t>
            </a:r>
          </a:p>
        </p:txBody>
      </p:sp>
    </p:spTree>
    <p:extLst>
      <p:ext uri="{BB962C8B-B14F-4D97-AF65-F5344CB8AC3E}">
        <p14:creationId xmlns:p14="http://schemas.microsoft.com/office/powerpoint/2010/main" val="616083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1263</Words>
  <Application>Microsoft Office PowerPoint</Application>
  <PresentationFormat>Widescreen</PresentationFormat>
  <Paragraphs>144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Lacchi Balaji</dc:creator>
  <cp:lastModifiedBy>Lacchi Balaji</cp:lastModifiedBy>
  <cp:revision>1</cp:revision>
  <dcterms:created xsi:type="dcterms:W3CDTF">2023-08-29T09:33:34Z</dcterms:created>
  <dcterms:modified xsi:type="dcterms:W3CDTF">2023-08-29T09:57:57Z</dcterms:modified>
</cp:coreProperties>
</file>