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A97A0-DCAF-0A78-D30B-6A9E5C9FA2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D138F03-40EA-AEF6-1DEA-B8FCAE1F2D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E52868C-70E4-AB86-7D3B-2071DC5A3DDA}"/>
              </a:ext>
            </a:extLst>
          </p:cNvPr>
          <p:cNvSpPr>
            <a:spLocks noGrp="1"/>
          </p:cNvSpPr>
          <p:nvPr>
            <p:ph type="dt" sz="half" idx="10"/>
          </p:nvPr>
        </p:nvSpPr>
        <p:spPr/>
        <p:txBody>
          <a:bodyPr/>
          <a:lstStyle/>
          <a:p>
            <a:fld id="{8412EAD8-D011-4CCB-9147-0A110AECE4F6}" type="datetimeFigureOut">
              <a:rPr lang="en-IN" smtClean="0"/>
              <a:t>30-08-2023</a:t>
            </a:fld>
            <a:endParaRPr lang="en-IN"/>
          </a:p>
        </p:txBody>
      </p:sp>
      <p:sp>
        <p:nvSpPr>
          <p:cNvPr id="5" name="Footer Placeholder 4">
            <a:extLst>
              <a:ext uri="{FF2B5EF4-FFF2-40B4-BE49-F238E27FC236}">
                <a16:creationId xmlns:a16="http://schemas.microsoft.com/office/drawing/2014/main" id="{43C7E0E7-7701-F5C1-EA20-13DD74FE63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8FDDEC-F94B-FF0C-718C-E23FB36822B3}"/>
              </a:ext>
            </a:extLst>
          </p:cNvPr>
          <p:cNvSpPr>
            <a:spLocks noGrp="1"/>
          </p:cNvSpPr>
          <p:nvPr>
            <p:ph type="sldNum" sz="quarter" idx="12"/>
          </p:nvPr>
        </p:nvSpPr>
        <p:spPr/>
        <p:txBody>
          <a:bodyPr/>
          <a:lstStyle/>
          <a:p>
            <a:fld id="{869B5A0C-CB77-4561-AC76-FDEF64CE2342}" type="slidenum">
              <a:rPr lang="en-IN" smtClean="0"/>
              <a:t>‹#›</a:t>
            </a:fld>
            <a:endParaRPr lang="en-IN"/>
          </a:p>
        </p:txBody>
      </p:sp>
    </p:spTree>
    <p:extLst>
      <p:ext uri="{BB962C8B-B14F-4D97-AF65-F5344CB8AC3E}">
        <p14:creationId xmlns:p14="http://schemas.microsoft.com/office/powerpoint/2010/main" val="2059984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CDE86-12AB-3106-E47F-3A959FD9B8A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A327BB-498F-8CDB-7B51-D726114E01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7DAF1B-164B-7207-EFF8-810F63042CF8}"/>
              </a:ext>
            </a:extLst>
          </p:cNvPr>
          <p:cNvSpPr>
            <a:spLocks noGrp="1"/>
          </p:cNvSpPr>
          <p:nvPr>
            <p:ph type="dt" sz="half" idx="10"/>
          </p:nvPr>
        </p:nvSpPr>
        <p:spPr/>
        <p:txBody>
          <a:bodyPr/>
          <a:lstStyle/>
          <a:p>
            <a:fld id="{8412EAD8-D011-4CCB-9147-0A110AECE4F6}" type="datetimeFigureOut">
              <a:rPr lang="en-IN" smtClean="0"/>
              <a:t>30-08-2023</a:t>
            </a:fld>
            <a:endParaRPr lang="en-IN"/>
          </a:p>
        </p:txBody>
      </p:sp>
      <p:sp>
        <p:nvSpPr>
          <p:cNvPr id="5" name="Footer Placeholder 4">
            <a:extLst>
              <a:ext uri="{FF2B5EF4-FFF2-40B4-BE49-F238E27FC236}">
                <a16:creationId xmlns:a16="http://schemas.microsoft.com/office/drawing/2014/main" id="{B0599DEB-82BE-7879-23BE-605AAE33E7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BE29A3-7808-8945-59C3-CCE3C40B4373}"/>
              </a:ext>
            </a:extLst>
          </p:cNvPr>
          <p:cNvSpPr>
            <a:spLocks noGrp="1"/>
          </p:cNvSpPr>
          <p:nvPr>
            <p:ph type="sldNum" sz="quarter" idx="12"/>
          </p:nvPr>
        </p:nvSpPr>
        <p:spPr/>
        <p:txBody>
          <a:bodyPr/>
          <a:lstStyle/>
          <a:p>
            <a:fld id="{869B5A0C-CB77-4561-AC76-FDEF64CE2342}" type="slidenum">
              <a:rPr lang="en-IN" smtClean="0"/>
              <a:t>‹#›</a:t>
            </a:fld>
            <a:endParaRPr lang="en-IN"/>
          </a:p>
        </p:txBody>
      </p:sp>
    </p:spTree>
    <p:extLst>
      <p:ext uri="{BB962C8B-B14F-4D97-AF65-F5344CB8AC3E}">
        <p14:creationId xmlns:p14="http://schemas.microsoft.com/office/powerpoint/2010/main" val="2700920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E46212-EDC2-93B0-2460-80C945350B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CA192A-336E-37B0-32F5-2AC833B9FB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403413-F885-1044-A423-676D463C6B84}"/>
              </a:ext>
            </a:extLst>
          </p:cNvPr>
          <p:cNvSpPr>
            <a:spLocks noGrp="1"/>
          </p:cNvSpPr>
          <p:nvPr>
            <p:ph type="dt" sz="half" idx="10"/>
          </p:nvPr>
        </p:nvSpPr>
        <p:spPr/>
        <p:txBody>
          <a:bodyPr/>
          <a:lstStyle/>
          <a:p>
            <a:fld id="{8412EAD8-D011-4CCB-9147-0A110AECE4F6}" type="datetimeFigureOut">
              <a:rPr lang="en-IN" smtClean="0"/>
              <a:t>30-08-2023</a:t>
            </a:fld>
            <a:endParaRPr lang="en-IN"/>
          </a:p>
        </p:txBody>
      </p:sp>
      <p:sp>
        <p:nvSpPr>
          <p:cNvPr id="5" name="Footer Placeholder 4">
            <a:extLst>
              <a:ext uri="{FF2B5EF4-FFF2-40B4-BE49-F238E27FC236}">
                <a16:creationId xmlns:a16="http://schemas.microsoft.com/office/drawing/2014/main" id="{9AFC2158-1547-B4EE-A3D9-417AAF6CBC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F23CD4-F334-7CCB-D2A6-0D3C69936472}"/>
              </a:ext>
            </a:extLst>
          </p:cNvPr>
          <p:cNvSpPr>
            <a:spLocks noGrp="1"/>
          </p:cNvSpPr>
          <p:nvPr>
            <p:ph type="sldNum" sz="quarter" idx="12"/>
          </p:nvPr>
        </p:nvSpPr>
        <p:spPr/>
        <p:txBody>
          <a:bodyPr/>
          <a:lstStyle/>
          <a:p>
            <a:fld id="{869B5A0C-CB77-4561-AC76-FDEF64CE2342}" type="slidenum">
              <a:rPr lang="en-IN" smtClean="0"/>
              <a:t>‹#›</a:t>
            </a:fld>
            <a:endParaRPr lang="en-IN"/>
          </a:p>
        </p:txBody>
      </p:sp>
    </p:spTree>
    <p:extLst>
      <p:ext uri="{BB962C8B-B14F-4D97-AF65-F5344CB8AC3E}">
        <p14:creationId xmlns:p14="http://schemas.microsoft.com/office/powerpoint/2010/main" val="1795555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DFD51-3BA5-1EDA-D21D-E879A2A1C5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2B4E62-F39D-36B4-8C86-D98E0A95E0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50C00A-EA06-27E5-ADB2-6FF7B0038FB5}"/>
              </a:ext>
            </a:extLst>
          </p:cNvPr>
          <p:cNvSpPr>
            <a:spLocks noGrp="1"/>
          </p:cNvSpPr>
          <p:nvPr>
            <p:ph type="dt" sz="half" idx="10"/>
          </p:nvPr>
        </p:nvSpPr>
        <p:spPr/>
        <p:txBody>
          <a:bodyPr/>
          <a:lstStyle/>
          <a:p>
            <a:fld id="{8412EAD8-D011-4CCB-9147-0A110AECE4F6}" type="datetimeFigureOut">
              <a:rPr lang="en-IN" smtClean="0"/>
              <a:t>30-08-2023</a:t>
            </a:fld>
            <a:endParaRPr lang="en-IN"/>
          </a:p>
        </p:txBody>
      </p:sp>
      <p:sp>
        <p:nvSpPr>
          <p:cNvPr id="5" name="Footer Placeholder 4">
            <a:extLst>
              <a:ext uri="{FF2B5EF4-FFF2-40B4-BE49-F238E27FC236}">
                <a16:creationId xmlns:a16="http://schemas.microsoft.com/office/drawing/2014/main" id="{6C87CB08-5CDB-9703-F447-AAEDDA086A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423D75-AE02-8BE4-76E7-48B8E2614522}"/>
              </a:ext>
            </a:extLst>
          </p:cNvPr>
          <p:cNvSpPr>
            <a:spLocks noGrp="1"/>
          </p:cNvSpPr>
          <p:nvPr>
            <p:ph type="sldNum" sz="quarter" idx="12"/>
          </p:nvPr>
        </p:nvSpPr>
        <p:spPr/>
        <p:txBody>
          <a:bodyPr/>
          <a:lstStyle/>
          <a:p>
            <a:fld id="{869B5A0C-CB77-4561-AC76-FDEF64CE2342}" type="slidenum">
              <a:rPr lang="en-IN" smtClean="0"/>
              <a:t>‹#›</a:t>
            </a:fld>
            <a:endParaRPr lang="en-IN"/>
          </a:p>
        </p:txBody>
      </p:sp>
    </p:spTree>
    <p:extLst>
      <p:ext uri="{BB962C8B-B14F-4D97-AF65-F5344CB8AC3E}">
        <p14:creationId xmlns:p14="http://schemas.microsoft.com/office/powerpoint/2010/main" val="4281061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2443D-E4BA-AB68-A52F-CF8007A832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BC30E50-1A11-AAC7-9499-B9A0B07C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14DC0D-62B3-D291-256E-BE32E64FB7B8}"/>
              </a:ext>
            </a:extLst>
          </p:cNvPr>
          <p:cNvSpPr>
            <a:spLocks noGrp="1"/>
          </p:cNvSpPr>
          <p:nvPr>
            <p:ph type="dt" sz="half" idx="10"/>
          </p:nvPr>
        </p:nvSpPr>
        <p:spPr/>
        <p:txBody>
          <a:bodyPr/>
          <a:lstStyle/>
          <a:p>
            <a:fld id="{8412EAD8-D011-4CCB-9147-0A110AECE4F6}" type="datetimeFigureOut">
              <a:rPr lang="en-IN" smtClean="0"/>
              <a:t>30-08-2023</a:t>
            </a:fld>
            <a:endParaRPr lang="en-IN"/>
          </a:p>
        </p:txBody>
      </p:sp>
      <p:sp>
        <p:nvSpPr>
          <p:cNvPr id="5" name="Footer Placeholder 4">
            <a:extLst>
              <a:ext uri="{FF2B5EF4-FFF2-40B4-BE49-F238E27FC236}">
                <a16:creationId xmlns:a16="http://schemas.microsoft.com/office/drawing/2014/main" id="{7A0F98B2-FE75-D307-5805-1BCC618669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36B31A-92C3-2907-82F4-4DB39E0C1042}"/>
              </a:ext>
            </a:extLst>
          </p:cNvPr>
          <p:cNvSpPr>
            <a:spLocks noGrp="1"/>
          </p:cNvSpPr>
          <p:nvPr>
            <p:ph type="sldNum" sz="quarter" idx="12"/>
          </p:nvPr>
        </p:nvSpPr>
        <p:spPr/>
        <p:txBody>
          <a:bodyPr/>
          <a:lstStyle/>
          <a:p>
            <a:fld id="{869B5A0C-CB77-4561-AC76-FDEF64CE2342}" type="slidenum">
              <a:rPr lang="en-IN" smtClean="0"/>
              <a:t>‹#›</a:t>
            </a:fld>
            <a:endParaRPr lang="en-IN"/>
          </a:p>
        </p:txBody>
      </p:sp>
    </p:spTree>
    <p:extLst>
      <p:ext uri="{BB962C8B-B14F-4D97-AF65-F5344CB8AC3E}">
        <p14:creationId xmlns:p14="http://schemas.microsoft.com/office/powerpoint/2010/main" val="1664335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B5F49-DEE8-9D15-40FC-684FCE25F5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049576-4DFE-593D-4DD2-73F98BBAAF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D9B3015-6CE6-155B-2747-92AC0FE0CC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E03B3F3-D917-528E-E17D-A1FF132C7AE2}"/>
              </a:ext>
            </a:extLst>
          </p:cNvPr>
          <p:cNvSpPr>
            <a:spLocks noGrp="1"/>
          </p:cNvSpPr>
          <p:nvPr>
            <p:ph type="dt" sz="half" idx="10"/>
          </p:nvPr>
        </p:nvSpPr>
        <p:spPr/>
        <p:txBody>
          <a:bodyPr/>
          <a:lstStyle/>
          <a:p>
            <a:fld id="{8412EAD8-D011-4CCB-9147-0A110AECE4F6}" type="datetimeFigureOut">
              <a:rPr lang="en-IN" smtClean="0"/>
              <a:t>30-08-2023</a:t>
            </a:fld>
            <a:endParaRPr lang="en-IN"/>
          </a:p>
        </p:txBody>
      </p:sp>
      <p:sp>
        <p:nvSpPr>
          <p:cNvPr id="6" name="Footer Placeholder 5">
            <a:extLst>
              <a:ext uri="{FF2B5EF4-FFF2-40B4-BE49-F238E27FC236}">
                <a16:creationId xmlns:a16="http://schemas.microsoft.com/office/drawing/2014/main" id="{EBF38359-41E4-7E7A-FBF9-2B4AF7B72A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DA71EE-D68D-39FB-C4D8-D538BCFD7691}"/>
              </a:ext>
            </a:extLst>
          </p:cNvPr>
          <p:cNvSpPr>
            <a:spLocks noGrp="1"/>
          </p:cNvSpPr>
          <p:nvPr>
            <p:ph type="sldNum" sz="quarter" idx="12"/>
          </p:nvPr>
        </p:nvSpPr>
        <p:spPr/>
        <p:txBody>
          <a:bodyPr/>
          <a:lstStyle/>
          <a:p>
            <a:fld id="{869B5A0C-CB77-4561-AC76-FDEF64CE2342}" type="slidenum">
              <a:rPr lang="en-IN" smtClean="0"/>
              <a:t>‹#›</a:t>
            </a:fld>
            <a:endParaRPr lang="en-IN"/>
          </a:p>
        </p:txBody>
      </p:sp>
    </p:spTree>
    <p:extLst>
      <p:ext uri="{BB962C8B-B14F-4D97-AF65-F5344CB8AC3E}">
        <p14:creationId xmlns:p14="http://schemas.microsoft.com/office/powerpoint/2010/main" val="330241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20524-9D9D-82AB-21EF-0F3018B0CFF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88A20F-6643-4B30-1C5B-D6A5D56C8E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2BE57A-4E56-BFA4-4946-1B96099C1A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FE58856-6C75-08C6-2715-A2CBB8EBC3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3F0BDB-0474-81B5-B0F4-DF19E534AD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06FA94F-FC29-7CB5-72F5-5BC5542856F6}"/>
              </a:ext>
            </a:extLst>
          </p:cNvPr>
          <p:cNvSpPr>
            <a:spLocks noGrp="1"/>
          </p:cNvSpPr>
          <p:nvPr>
            <p:ph type="dt" sz="half" idx="10"/>
          </p:nvPr>
        </p:nvSpPr>
        <p:spPr/>
        <p:txBody>
          <a:bodyPr/>
          <a:lstStyle/>
          <a:p>
            <a:fld id="{8412EAD8-D011-4CCB-9147-0A110AECE4F6}" type="datetimeFigureOut">
              <a:rPr lang="en-IN" smtClean="0"/>
              <a:t>30-08-2023</a:t>
            </a:fld>
            <a:endParaRPr lang="en-IN"/>
          </a:p>
        </p:txBody>
      </p:sp>
      <p:sp>
        <p:nvSpPr>
          <p:cNvPr id="8" name="Footer Placeholder 7">
            <a:extLst>
              <a:ext uri="{FF2B5EF4-FFF2-40B4-BE49-F238E27FC236}">
                <a16:creationId xmlns:a16="http://schemas.microsoft.com/office/drawing/2014/main" id="{DC5FACC1-9BDF-0C9C-6AF2-F5EAFE6BE5C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40B78A8-A468-5B0F-7521-DCB5C31A5F5A}"/>
              </a:ext>
            </a:extLst>
          </p:cNvPr>
          <p:cNvSpPr>
            <a:spLocks noGrp="1"/>
          </p:cNvSpPr>
          <p:nvPr>
            <p:ph type="sldNum" sz="quarter" idx="12"/>
          </p:nvPr>
        </p:nvSpPr>
        <p:spPr/>
        <p:txBody>
          <a:bodyPr/>
          <a:lstStyle/>
          <a:p>
            <a:fld id="{869B5A0C-CB77-4561-AC76-FDEF64CE2342}" type="slidenum">
              <a:rPr lang="en-IN" smtClean="0"/>
              <a:t>‹#›</a:t>
            </a:fld>
            <a:endParaRPr lang="en-IN"/>
          </a:p>
        </p:txBody>
      </p:sp>
    </p:spTree>
    <p:extLst>
      <p:ext uri="{BB962C8B-B14F-4D97-AF65-F5344CB8AC3E}">
        <p14:creationId xmlns:p14="http://schemas.microsoft.com/office/powerpoint/2010/main" val="433249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7A89A-E9C3-1114-B04B-3A85818199E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3CE7874-D843-DC1C-382F-7B045F757331}"/>
              </a:ext>
            </a:extLst>
          </p:cNvPr>
          <p:cNvSpPr>
            <a:spLocks noGrp="1"/>
          </p:cNvSpPr>
          <p:nvPr>
            <p:ph type="dt" sz="half" idx="10"/>
          </p:nvPr>
        </p:nvSpPr>
        <p:spPr/>
        <p:txBody>
          <a:bodyPr/>
          <a:lstStyle/>
          <a:p>
            <a:fld id="{8412EAD8-D011-4CCB-9147-0A110AECE4F6}" type="datetimeFigureOut">
              <a:rPr lang="en-IN" smtClean="0"/>
              <a:t>30-08-2023</a:t>
            </a:fld>
            <a:endParaRPr lang="en-IN"/>
          </a:p>
        </p:txBody>
      </p:sp>
      <p:sp>
        <p:nvSpPr>
          <p:cNvPr id="4" name="Footer Placeholder 3">
            <a:extLst>
              <a:ext uri="{FF2B5EF4-FFF2-40B4-BE49-F238E27FC236}">
                <a16:creationId xmlns:a16="http://schemas.microsoft.com/office/drawing/2014/main" id="{6B0E16E9-D48B-295C-7E17-A3506AE6172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8908AE7-F06E-4639-0BC7-D48B58F6E0D4}"/>
              </a:ext>
            </a:extLst>
          </p:cNvPr>
          <p:cNvSpPr>
            <a:spLocks noGrp="1"/>
          </p:cNvSpPr>
          <p:nvPr>
            <p:ph type="sldNum" sz="quarter" idx="12"/>
          </p:nvPr>
        </p:nvSpPr>
        <p:spPr/>
        <p:txBody>
          <a:bodyPr/>
          <a:lstStyle/>
          <a:p>
            <a:fld id="{869B5A0C-CB77-4561-AC76-FDEF64CE2342}" type="slidenum">
              <a:rPr lang="en-IN" smtClean="0"/>
              <a:t>‹#›</a:t>
            </a:fld>
            <a:endParaRPr lang="en-IN"/>
          </a:p>
        </p:txBody>
      </p:sp>
    </p:spTree>
    <p:extLst>
      <p:ext uri="{BB962C8B-B14F-4D97-AF65-F5344CB8AC3E}">
        <p14:creationId xmlns:p14="http://schemas.microsoft.com/office/powerpoint/2010/main" val="2977221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10BF2F-22BD-0229-A325-1619F5F4B5BE}"/>
              </a:ext>
            </a:extLst>
          </p:cNvPr>
          <p:cNvSpPr>
            <a:spLocks noGrp="1"/>
          </p:cNvSpPr>
          <p:nvPr>
            <p:ph type="dt" sz="half" idx="10"/>
          </p:nvPr>
        </p:nvSpPr>
        <p:spPr/>
        <p:txBody>
          <a:bodyPr/>
          <a:lstStyle/>
          <a:p>
            <a:fld id="{8412EAD8-D011-4CCB-9147-0A110AECE4F6}" type="datetimeFigureOut">
              <a:rPr lang="en-IN" smtClean="0"/>
              <a:t>30-08-2023</a:t>
            </a:fld>
            <a:endParaRPr lang="en-IN"/>
          </a:p>
        </p:txBody>
      </p:sp>
      <p:sp>
        <p:nvSpPr>
          <p:cNvPr id="3" name="Footer Placeholder 2">
            <a:extLst>
              <a:ext uri="{FF2B5EF4-FFF2-40B4-BE49-F238E27FC236}">
                <a16:creationId xmlns:a16="http://schemas.microsoft.com/office/drawing/2014/main" id="{89787BD4-F03E-5F9F-64B0-D403481034D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30FE31C-67A4-54AF-F610-17E1925C7895}"/>
              </a:ext>
            </a:extLst>
          </p:cNvPr>
          <p:cNvSpPr>
            <a:spLocks noGrp="1"/>
          </p:cNvSpPr>
          <p:nvPr>
            <p:ph type="sldNum" sz="quarter" idx="12"/>
          </p:nvPr>
        </p:nvSpPr>
        <p:spPr/>
        <p:txBody>
          <a:bodyPr/>
          <a:lstStyle/>
          <a:p>
            <a:fld id="{869B5A0C-CB77-4561-AC76-FDEF64CE2342}" type="slidenum">
              <a:rPr lang="en-IN" smtClean="0"/>
              <a:t>‹#›</a:t>
            </a:fld>
            <a:endParaRPr lang="en-IN"/>
          </a:p>
        </p:txBody>
      </p:sp>
    </p:spTree>
    <p:extLst>
      <p:ext uri="{BB962C8B-B14F-4D97-AF65-F5344CB8AC3E}">
        <p14:creationId xmlns:p14="http://schemas.microsoft.com/office/powerpoint/2010/main" val="2347865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48EE8-40BC-C944-894E-C7F7CB2C89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6675C63-B082-BB90-C552-F44699E05F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2356D1B-C913-A2D3-D0FC-C78DEBF1DB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F9251B-2877-0371-3BA8-4166C4704CF1}"/>
              </a:ext>
            </a:extLst>
          </p:cNvPr>
          <p:cNvSpPr>
            <a:spLocks noGrp="1"/>
          </p:cNvSpPr>
          <p:nvPr>
            <p:ph type="dt" sz="half" idx="10"/>
          </p:nvPr>
        </p:nvSpPr>
        <p:spPr/>
        <p:txBody>
          <a:bodyPr/>
          <a:lstStyle/>
          <a:p>
            <a:fld id="{8412EAD8-D011-4CCB-9147-0A110AECE4F6}" type="datetimeFigureOut">
              <a:rPr lang="en-IN" smtClean="0"/>
              <a:t>30-08-2023</a:t>
            </a:fld>
            <a:endParaRPr lang="en-IN"/>
          </a:p>
        </p:txBody>
      </p:sp>
      <p:sp>
        <p:nvSpPr>
          <p:cNvPr id="6" name="Footer Placeholder 5">
            <a:extLst>
              <a:ext uri="{FF2B5EF4-FFF2-40B4-BE49-F238E27FC236}">
                <a16:creationId xmlns:a16="http://schemas.microsoft.com/office/drawing/2014/main" id="{502A2D72-D1D8-C6F1-51EB-541EDFC2DA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A92273-7D5F-6E5B-84FC-4A3E0235D32A}"/>
              </a:ext>
            </a:extLst>
          </p:cNvPr>
          <p:cNvSpPr>
            <a:spLocks noGrp="1"/>
          </p:cNvSpPr>
          <p:nvPr>
            <p:ph type="sldNum" sz="quarter" idx="12"/>
          </p:nvPr>
        </p:nvSpPr>
        <p:spPr/>
        <p:txBody>
          <a:bodyPr/>
          <a:lstStyle/>
          <a:p>
            <a:fld id="{869B5A0C-CB77-4561-AC76-FDEF64CE2342}" type="slidenum">
              <a:rPr lang="en-IN" smtClean="0"/>
              <a:t>‹#›</a:t>
            </a:fld>
            <a:endParaRPr lang="en-IN"/>
          </a:p>
        </p:txBody>
      </p:sp>
    </p:spTree>
    <p:extLst>
      <p:ext uri="{BB962C8B-B14F-4D97-AF65-F5344CB8AC3E}">
        <p14:creationId xmlns:p14="http://schemas.microsoft.com/office/powerpoint/2010/main" val="3151460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2CA5-8955-EB94-6F9B-43230ED7B0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481141E-C9D4-2483-FEB4-A23EABB3ED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2B2434D-6079-24F0-9889-91561216D7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57AFF9-A579-383D-C5BC-CFA85B4ABD02}"/>
              </a:ext>
            </a:extLst>
          </p:cNvPr>
          <p:cNvSpPr>
            <a:spLocks noGrp="1"/>
          </p:cNvSpPr>
          <p:nvPr>
            <p:ph type="dt" sz="half" idx="10"/>
          </p:nvPr>
        </p:nvSpPr>
        <p:spPr/>
        <p:txBody>
          <a:bodyPr/>
          <a:lstStyle/>
          <a:p>
            <a:fld id="{8412EAD8-D011-4CCB-9147-0A110AECE4F6}" type="datetimeFigureOut">
              <a:rPr lang="en-IN" smtClean="0"/>
              <a:t>30-08-2023</a:t>
            </a:fld>
            <a:endParaRPr lang="en-IN"/>
          </a:p>
        </p:txBody>
      </p:sp>
      <p:sp>
        <p:nvSpPr>
          <p:cNvPr id="6" name="Footer Placeholder 5">
            <a:extLst>
              <a:ext uri="{FF2B5EF4-FFF2-40B4-BE49-F238E27FC236}">
                <a16:creationId xmlns:a16="http://schemas.microsoft.com/office/drawing/2014/main" id="{67E093E5-8F5A-9741-2527-9EFB5BE615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9D7503-755D-7FD4-6D37-283194C1242B}"/>
              </a:ext>
            </a:extLst>
          </p:cNvPr>
          <p:cNvSpPr>
            <a:spLocks noGrp="1"/>
          </p:cNvSpPr>
          <p:nvPr>
            <p:ph type="sldNum" sz="quarter" idx="12"/>
          </p:nvPr>
        </p:nvSpPr>
        <p:spPr/>
        <p:txBody>
          <a:bodyPr/>
          <a:lstStyle/>
          <a:p>
            <a:fld id="{869B5A0C-CB77-4561-AC76-FDEF64CE2342}" type="slidenum">
              <a:rPr lang="en-IN" smtClean="0"/>
              <a:t>‹#›</a:t>
            </a:fld>
            <a:endParaRPr lang="en-IN"/>
          </a:p>
        </p:txBody>
      </p:sp>
    </p:spTree>
    <p:extLst>
      <p:ext uri="{BB962C8B-B14F-4D97-AF65-F5344CB8AC3E}">
        <p14:creationId xmlns:p14="http://schemas.microsoft.com/office/powerpoint/2010/main" val="3512077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7CBD12-8EC3-D63A-A75A-8FB83E399E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667D58-71D5-4165-081D-CA5286EB71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11B012-61E2-CBE3-76B3-23204B84AF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12EAD8-D011-4CCB-9147-0A110AECE4F6}" type="datetimeFigureOut">
              <a:rPr lang="en-IN" smtClean="0"/>
              <a:t>30-08-2023</a:t>
            </a:fld>
            <a:endParaRPr lang="en-IN"/>
          </a:p>
        </p:txBody>
      </p:sp>
      <p:sp>
        <p:nvSpPr>
          <p:cNvPr id="5" name="Footer Placeholder 4">
            <a:extLst>
              <a:ext uri="{FF2B5EF4-FFF2-40B4-BE49-F238E27FC236}">
                <a16:creationId xmlns:a16="http://schemas.microsoft.com/office/drawing/2014/main" id="{005D9FB8-4C77-BA9D-50A1-28AA2AB868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A1C9C0A-2F0A-FC14-A701-412C4F76F8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9B5A0C-CB77-4561-AC76-FDEF64CE2342}" type="slidenum">
              <a:rPr lang="en-IN" smtClean="0"/>
              <a:t>‹#›</a:t>
            </a:fld>
            <a:endParaRPr lang="en-IN"/>
          </a:p>
        </p:txBody>
      </p:sp>
    </p:spTree>
    <p:extLst>
      <p:ext uri="{BB962C8B-B14F-4D97-AF65-F5344CB8AC3E}">
        <p14:creationId xmlns:p14="http://schemas.microsoft.com/office/powerpoint/2010/main" val="37330395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693317-BB08-865C-DB0F-A16321B110FC}"/>
              </a:ext>
            </a:extLst>
          </p:cNvPr>
          <p:cNvSpPr txBox="1"/>
          <p:nvPr/>
        </p:nvSpPr>
        <p:spPr>
          <a:xfrm>
            <a:off x="3048000" y="3044279"/>
            <a:ext cx="6096000" cy="769441"/>
          </a:xfrm>
          <a:prstGeom prst="rect">
            <a:avLst/>
          </a:prstGeom>
          <a:noFill/>
        </p:spPr>
        <p:txBody>
          <a:bodyPr wrap="square">
            <a:spAutoFit/>
          </a:bodyPr>
          <a:lstStyle/>
          <a:p>
            <a:pPr algn="ctr"/>
            <a:r>
              <a:rPr lang="en-IN" sz="4400" dirty="0">
                <a:latin typeface="Arial" panose="020B0604020202020204" pitchFamily="34" charset="0"/>
                <a:cs typeface="Arial" panose="020B0604020202020204" pitchFamily="34" charset="0"/>
              </a:rPr>
              <a:t>Azure Storage Types</a:t>
            </a:r>
          </a:p>
        </p:txBody>
      </p:sp>
    </p:spTree>
    <p:extLst>
      <p:ext uri="{BB962C8B-B14F-4D97-AF65-F5344CB8AC3E}">
        <p14:creationId xmlns:p14="http://schemas.microsoft.com/office/powerpoint/2010/main" val="1474501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A8B439-9B78-2ABB-B9B8-059B4EB1EA04}"/>
              </a:ext>
            </a:extLst>
          </p:cNvPr>
          <p:cNvSpPr txBox="1"/>
          <p:nvPr/>
        </p:nvSpPr>
        <p:spPr>
          <a:xfrm>
            <a:off x="772108" y="669084"/>
            <a:ext cx="6097554"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Azure storage redundancy option</a:t>
            </a:r>
          </a:p>
        </p:txBody>
      </p:sp>
      <p:sp>
        <p:nvSpPr>
          <p:cNvPr id="5" name="TextBox 4">
            <a:extLst>
              <a:ext uri="{FF2B5EF4-FFF2-40B4-BE49-F238E27FC236}">
                <a16:creationId xmlns:a16="http://schemas.microsoft.com/office/drawing/2014/main" id="{8B283A44-6F26-3284-28EA-C5DE30DEEA31}"/>
              </a:ext>
            </a:extLst>
          </p:cNvPr>
          <p:cNvSpPr txBox="1"/>
          <p:nvPr/>
        </p:nvSpPr>
        <p:spPr>
          <a:xfrm>
            <a:off x="772108" y="1330990"/>
            <a:ext cx="10200692" cy="419602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Azure Storage offers different redundancy options to ensure data availability, durability, and resilience in the face of failures. </a:t>
            </a:r>
          </a:p>
          <a:p>
            <a:pPr marL="285750" indent="-285750">
              <a:lnSpc>
                <a:spcPct val="150000"/>
              </a:lnSpc>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These options allow you to choose the level of redundancy that best suits your application's requirements and availability needs.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Here are the primary redundancy options available for Azure Storage:</a:t>
            </a:r>
          </a:p>
          <a:p>
            <a:pPr marL="742950" lvl="1" indent="-285750">
              <a:lnSpc>
                <a:spcPct val="150000"/>
              </a:lnSpc>
              <a:buFont typeface="Courier New" panose="02070309020205020404" pitchFamily="49" charset="0"/>
              <a:buChar char="o"/>
            </a:pPr>
            <a:r>
              <a:rPr lang="en-IN" dirty="0">
                <a:latin typeface="Arial" panose="020B0604020202020204" pitchFamily="34" charset="0"/>
                <a:cs typeface="Arial" panose="020B0604020202020204" pitchFamily="34" charset="0"/>
              </a:rPr>
              <a:t>Locally Redundant Storage (LRS)</a:t>
            </a:r>
          </a:p>
          <a:p>
            <a:pPr marL="742950" lvl="1" indent="-285750">
              <a:lnSpc>
                <a:spcPct val="150000"/>
              </a:lnSpc>
              <a:buFont typeface="Courier New" panose="02070309020205020404" pitchFamily="49" charset="0"/>
              <a:buChar char="o"/>
            </a:pPr>
            <a:r>
              <a:rPr lang="en-IN" dirty="0">
                <a:latin typeface="Arial" panose="020B0604020202020204" pitchFamily="34" charset="0"/>
                <a:cs typeface="Arial" panose="020B0604020202020204" pitchFamily="34" charset="0"/>
              </a:rPr>
              <a:t> Geo-redundant storage (GRS)</a:t>
            </a:r>
          </a:p>
          <a:p>
            <a:pPr marL="742950" lvl="1" indent="-285750">
              <a:lnSpc>
                <a:spcPct val="150000"/>
              </a:lnSpc>
              <a:buFont typeface="Courier New" panose="02070309020205020404" pitchFamily="49" charset="0"/>
              <a:buChar char="o"/>
            </a:pPr>
            <a:r>
              <a:rPr lang="en-IN" dirty="0">
                <a:latin typeface="Arial" panose="020B0604020202020204" pitchFamily="34" charset="0"/>
                <a:cs typeface="Arial" panose="020B0604020202020204" pitchFamily="34" charset="0"/>
              </a:rPr>
              <a:t> Zone-redundant storage (ZRS)</a:t>
            </a:r>
          </a:p>
          <a:p>
            <a:pPr marL="742950" lvl="1" indent="-285750">
              <a:lnSpc>
                <a:spcPct val="150000"/>
              </a:lnSpc>
              <a:buFont typeface="Courier New" panose="02070309020205020404" pitchFamily="49" charset="0"/>
              <a:buChar char="o"/>
            </a:pPr>
            <a:r>
              <a:rPr lang="en-IN" dirty="0">
                <a:latin typeface="Arial" panose="020B0604020202020204" pitchFamily="34" charset="0"/>
                <a:cs typeface="Arial" panose="020B0604020202020204" pitchFamily="34" charset="0"/>
              </a:rPr>
              <a:t>Read-Access Geo-Redundant Storage (RA-GRS)</a:t>
            </a:r>
          </a:p>
          <a:p>
            <a:pPr marL="742950" lvl="1" indent="-285750">
              <a:lnSpc>
                <a:spcPct val="150000"/>
              </a:lnSpc>
              <a:buFont typeface="Courier New" panose="02070309020205020404" pitchFamily="49" charset="0"/>
              <a:buChar char="o"/>
            </a:pPr>
            <a:r>
              <a:rPr lang="en-IN" dirty="0">
                <a:latin typeface="Arial" panose="020B0604020202020204" pitchFamily="34" charset="0"/>
                <a:cs typeface="Arial" panose="020B0604020202020204" pitchFamily="34" charset="0"/>
              </a:rPr>
              <a:t>Premium and Ultra Disk Redundancy</a:t>
            </a:r>
          </a:p>
        </p:txBody>
      </p:sp>
    </p:spTree>
    <p:extLst>
      <p:ext uri="{BB962C8B-B14F-4D97-AF65-F5344CB8AC3E}">
        <p14:creationId xmlns:p14="http://schemas.microsoft.com/office/powerpoint/2010/main" val="1561371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49A1E8-C1A9-AE01-1F45-3F519A5DB687}"/>
              </a:ext>
            </a:extLst>
          </p:cNvPr>
          <p:cNvSpPr txBox="1"/>
          <p:nvPr/>
        </p:nvSpPr>
        <p:spPr>
          <a:xfrm>
            <a:off x="884853" y="837351"/>
            <a:ext cx="10422294" cy="5027017"/>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Locally Redundant Storage (LRS):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LRS stores multiple copies of your data within the same datacenter.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provides a level of redundancy to protect against hardware failures, but it does not protect against datacenter-level failures or regional outages.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LRS is the most cost-effective option.</a:t>
            </a:r>
          </a:p>
          <a:p>
            <a:pPr marL="285750" indent="-28575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Geo-Redundant Storage (GRS):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GRS provides additional redundancy by replicating your data to a secondary datacenter in a different geographic region, typically hundreds of miles away from the primary datacenter.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protects your data against datacenter-level failures and provides better resilience in case of regional outages.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GRS is a good option for applications requiring higher availability.</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9732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A37A728-06D1-FF46-5505-4ED377ECE85A}"/>
              </a:ext>
            </a:extLst>
          </p:cNvPr>
          <p:cNvSpPr txBox="1"/>
          <p:nvPr/>
        </p:nvSpPr>
        <p:spPr>
          <a:xfrm>
            <a:off x="930339" y="915491"/>
            <a:ext cx="10331321" cy="5027017"/>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Zone-Redundant Storage (ZRS):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ZRS replicates your data across availability zones within a specific Azure region.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Availability zones are physically separate datacenters within the same region.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ZRS provides better protection against datacenter-level failures compared to LRS and can help maintain data availability even if an entire datacenter goes down.</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Read-Access Geo-Redundant Storage (RA-GRS):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option is an extension of GRS.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 addition to the primary and secondary copies of your data, RA-GRS provides read access to the secondary datacenter's copy.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can be useful for scenarios where you want to read data from the secondary location in the event of an outage in the primary location.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1956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6C1D84-D119-163F-9533-2934DACF2214}"/>
              </a:ext>
            </a:extLst>
          </p:cNvPr>
          <p:cNvSpPr txBox="1"/>
          <p:nvPr/>
        </p:nvSpPr>
        <p:spPr>
          <a:xfrm>
            <a:off x="958720" y="833545"/>
            <a:ext cx="10014079" cy="1703030"/>
          </a:xfrm>
          <a:prstGeom prst="rect">
            <a:avLst/>
          </a:prstGeom>
          <a:noFill/>
        </p:spPr>
        <p:txBody>
          <a:bodyPr wrap="square">
            <a:spAutoFit/>
          </a:bodyPr>
          <a:lstStyle/>
          <a:p>
            <a:pPr>
              <a:lnSpc>
                <a:spcPct val="150000"/>
              </a:lnSpc>
            </a:pPr>
            <a:r>
              <a:rPr lang="en-IN" dirty="0">
                <a:latin typeface="Arial" panose="020B0604020202020204" pitchFamily="34" charset="0"/>
                <a:cs typeface="Arial" panose="020B0604020202020204" pitchFamily="34" charset="0"/>
              </a:rPr>
              <a:t>Premium and Ultra Disk Redundancy:</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Premium and Ultra Disks provide redundancy within the same availability zone by replicating data across different fault domains and update domains. </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This ensures high availability and durability for your virtual machine disks.</a:t>
            </a:r>
          </a:p>
        </p:txBody>
      </p:sp>
      <p:sp>
        <p:nvSpPr>
          <p:cNvPr id="9" name="TextBox 8">
            <a:extLst>
              <a:ext uri="{FF2B5EF4-FFF2-40B4-BE49-F238E27FC236}">
                <a16:creationId xmlns:a16="http://schemas.microsoft.com/office/drawing/2014/main" id="{8A6C1775-4EAF-EB77-59A9-DE00545C308C}"/>
              </a:ext>
            </a:extLst>
          </p:cNvPr>
          <p:cNvSpPr txBox="1"/>
          <p:nvPr/>
        </p:nvSpPr>
        <p:spPr>
          <a:xfrm>
            <a:off x="958720" y="3630875"/>
            <a:ext cx="10200692" cy="211852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When choosing a redundancy option, consider the trade-offs between cost, availability, and data durability.</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For critical applications that require minimal downtime and data loss, using a redundancy option like GRS or ZRS is recommended.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For applications where cost is a primary concern, LRS may be suitable.</a:t>
            </a:r>
            <a:endParaRPr lang="en-IN"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011E24DE-DB09-67A5-258D-8FE1A670BCCA}"/>
              </a:ext>
            </a:extLst>
          </p:cNvPr>
          <p:cNvSpPr txBox="1"/>
          <p:nvPr/>
        </p:nvSpPr>
        <p:spPr>
          <a:xfrm>
            <a:off x="958720" y="3059668"/>
            <a:ext cx="6097554"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Note</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9483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7D7AF75-DEDB-FFD7-1D5F-9F6261C4ED5B}"/>
              </a:ext>
            </a:extLst>
          </p:cNvPr>
          <p:cNvSpPr txBox="1"/>
          <p:nvPr/>
        </p:nvSpPr>
        <p:spPr>
          <a:xfrm>
            <a:off x="958720" y="1859912"/>
            <a:ext cx="10163369" cy="294952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Azure Storage provides different storage tiers within the Blob Storage service to optimize costs and performance based on the access patterns of your data.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Each storage tier offers different pricing and access characteristics.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main storage tiers available are:</a:t>
            </a:r>
          </a:p>
          <a:p>
            <a:pPr marL="742950" lvl="1" indent="-285750">
              <a:lnSpc>
                <a:spcPct val="150000"/>
              </a:lnSpc>
              <a:buFont typeface="Courier New" panose="02070309020205020404" pitchFamily="49" charset="0"/>
              <a:buChar char="o"/>
            </a:pPr>
            <a:r>
              <a:rPr lang="en-US" dirty="0">
                <a:latin typeface="Arial" panose="020B0604020202020204" pitchFamily="34" charset="0"/>
                <a:cs typeface="Arial" panose="020B0604020202020204" pitchFamily="34" charset="0"/>
              </a:rPr>
              <a:t>Hot Access Tier</a:t>
            </a:r>
          </a:p>
          <a:p>
            <a:pPr marL="742950" lvl="1" indent="-285750">
              <a:lnSpc>
                <a:spcPct val="150000"/>
              </a:lnSpc>
              <a:buFont typeface="Courier New" panose="02070309020205020404" pitchFamily="49" charset="0"/>
              <a:buChar char="o"/>
            </a:pPr>
            <a:r>
              <a:rPr lang="en-US" dirty="0">
                <a:latin typeface="Arial" panose="020B0604020202020204" pitchFamily="34" charset="0"/>
                <a:cs typeface="Arial" panose="020B0604020202020204" pitchFamily="34" charset="0"/>
              </a:rPr>
              <a:t>Cool Access Tier</a:t>
            </a:r>
          </a:p>
          <a:p>
            <a:pPr marL="742950" lvl="1" indent="-285750">
              <a:lnSpc>
                <a:spcPct val="150000"/>
              </a:lnSpc>
              <a:buFont typeface="Courier New" panose="02070309020205020404" pitchFamily="49" charset="0"/>
              <a:buChar char="o"/>
            </a:pPr>
            <a:r>
              <a:rPr lang="en-US" dirty="0">
                <a:latin typeface="Arial" panose="020B0604020202020204" pitchFamily="34" charset="0"/>
                <a:cs typeface="Arial" panose="020B0604020202020204" pitchFamily="34" charset="0"/>
              </a:rPr>
              <a:t>Archive Access Tier</a:t>
            </a:r>
            <a:endParaRPr lang="en-IN"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30B5C6E0-CDC5-321D-CB69-E1B25C5E135B}"/>
              </a:ext>
            </a:extLst>
          </p:cNvPr>
          <p:cNvSpPr txBox="1"/>
          <p:nvPr/>
        </p:nvSpPr>
        <p:spPr>
          <a:xfrm>
            <a:off x="958720" y="1070301"/>
            <a:ext cx="6097554" cy="369332"/>
          </a:xfrm>
          <a:prstGeom prst="rect">
            <a:avLst/>
          </a:prstGeom>
          <a:noFill/>
        </p:spPr>
        <p:txBody>
          <a:bodyPr wrap="square">
            <a:spAutoFit/>
          </a:bodyPr>
          <a:lstStyle/>
          <a:p>
            <a:r>
              <a:rPr lang="en-IN" b="1" i="0" dirty="0">
                <a:solidFill>
                  <a:srgbClr val="343541"/>
                </a:solidFill>
                <a:effectLst/>
                <a:latin typeface="Arial" panose="020B0604020202020204" pitchFamily="34" charset="0"/>
                <a:cs typeface="Arial" panose="020B0604020202020204" pitchFamily="34" charset="0"/>
              </a:rPr>
              <a:t>Azure Storage Tiers</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1006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F73F55-323B-AE33-C532-E3784533ECBD}"/>
              </a:ext>
            </a:extLst>
          </p:cNvPr>
          <p:cNvSpPr txBox="1"/>
          <p:nvPr/>
        </p:nvSpPr>
        <p:spPr>
          <a:xfrm>
            <a:off x="1005374" y="827705"/>
            <a:ext cx="6097554" cy="369332"/>
          </a:xfrm>
          <a:prstGeom prst="rect">
            <a:avLst/>
          </a:prstGeom>
          <a:noFill/>
        </p:spPr>
        <p:txBody>
          <a:bodyPr wrap="square">
            <a:spAutoFit/>
          </a:bodyPr>
          <a:lstStyle/>
          <a:p>
            <a:r>
              <a:rPr lang="en-IN" i="0" dirty="0">
                <a:effectLst/>
                <a:latin typeface="Arial" panose="020B0604020202020204" pitchFamily="34" charset="0"/>
                <a:cs typeface="Arial" panose="020B0604020202020204" pitchFamily="34" charset="0"/>
              </a:rPr>
              <a:t>Hot Access Tier</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497936E-F454-CB2A-C755-8446832142AD}"/>
              </a:ext>
            </a:extLst>
          </p:cNvPr>
          <p:cNvSpPr txBox="1"/>
          <p:nvPr/>
        </p:nvSpPr>
        <p:spPr>
          <a:xfrm>
            <a:off x="1005373" y="1539179"/>
            <a:ext cx="9099679" cy="294952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Description: The Hot tier is designed for frequently accessed data that requires low-latency access times. It's suitable for data that is accessed and modified frequently.</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Use Cases: Applications that require fast and immediate access to data, such as frequently accessed images, videos, or transactional data.</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Performance: Lower access costs but higher storage costs compared to Cool and Archive tiers.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Access Latency: Minimal access latency.</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0657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E9D574-FB4B-6BEB-DBAD-A8AD90C015CA}"/>
              </a:ext>
            </a:extLst>
          </p:cNvPr>
          <p:cNvSpPr txBox="1"/>
          <p:nvPr/>
        </p:nvSpPr>
        <p:spPr>
          <a:xfrm>
            <a:off x="930729" y="687746"/>
            <a:ext cx="6097554" cy="369332"/>
          </a:xfrm>
          <a:prstGeom prst="rect">
            <a:avLst/>
          </a:prstGeom>
          <a:noFill/>
        </p:spPr>
        <p:txBody>
          <a:bodyPr wrap="square">
            <a:spAutoFit/>
          </a:bodyPr>
          <a:lstStyle/>
          <a:p>
            <a:r>
              <a:rPr lang="en-IN" i="0" dirty="0">
                <a:effectLst/>
                <a:latin typeface="Arial" panose="020B0604020202020204" pitchFamily="34" charset="0"/>
                <a:cs typeface="Arial" panose="020B0604020202020204" pitchFamily="34" charset="0"/>
              </a:rPr>
              <a:t>Cool Access Tier</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B93A442A-7D2C-B6A7-A096-3946A3F71604}"/>
              </a:ext>
            </a:extLst>
          </p:cNvPr>
          <p:cNvSpPr txBox="1"/>
          <p:nvPr/>
        </p:nvSpPr>
        <p:spPr>
          <a:xfrm>
            <a:off x="930729" y="1514107"/>
            <a:ext cx="9538218" cy="336502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Description: The Cool tier is optimized for infrequently accessed data that requires lower storage costs. Data stored in the Cool tier has slightly higher access costs compared to the Hot tier.</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Use Cases: Backups, long-term archival, and data that is accessed less frequently but still needs to be available when required.</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Performance: Lower storage costs compared to the Hot tier, with slightly higher access costs.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Access Latency: Slightly higher access latency compared to the Hot tier.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90867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1315E0-5621-B1A0-3510-301B0C7CA255}"/>
              </a:ext>
            </a:extLst>
          </p:cNvPr>
          <p:cNvSpPr txBox="1"/>
          <p:nvPr/>
        </p:nvSpPr>
        <p:spPr>
          <a:xfrm>
            <a:off x="1126672" y="949004"/>
            <a:ext cx="6097554" cy="369332"/>
          </a:xfrm>
          <a:prstGeom prst="rect">
            <a:avLst/>
          </a:prstGeom>
          <a:noFill/>
        </p:spPr>
        <p:txBody>
          <a:bodyPr wrap="square">
            <a:spAutoFit/>
          </a:bodyPr>
          <a:lstStyle/>
          <a:p>
            <a:r>
              <a:rPr lang="en-IN" i="0" dirty="0">
                <a:effectLst/>
                <a:latin typeface="Arial" panose="020B0604020202020204" pitchFamily="34" charset="0"/>
                <a:cs typeface="Arial" panose="020B0604020202020204" pitchFamily="34" charset="0"/>
              </a:rPr>
              <a:t>Archive Access Tier</a:t>
            </a:r>
            <a:endParaRPr lang="en-IN"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CF57ED4E-392E-DD8F-AA23-14233750D174}"/>
              </a:ext>
            </a:extLst>
          </p:cNvPr>
          <p:cNvSpPr txBox="1"/>
          <p:nvPr/>
        </p:nvSpPr>
        <p:spPr>
          <a:xfrm>
            <a:off x="1061356" y="1867210"/>
            <a:ext cx="10368643" cy="294952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Description: The Archive tier is designed for rarely accessed data with the lowest storage costs but longer retrieval times. Data in the Archive tier has higher access costs compared to both the Hot and Cool tiers.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Use Cases: Long-term archival data that is rarely accessed but needs to be retained for compliance or regulatory reasons.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Performance: Lowest storage costs but highest access costs compared to Hot and Cool tiers.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Access Latency: Longer retrieval times compared to Hot and Cool tiers.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1169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0BAF6F-5F06-437A-03FF-206632597A42}"/>
              </a:ext>
            </a:extLst>
          </p:cNvPr>
          <p:cNvSpPr txBox="1"/>
          <p:nvPr/>
        </p:nvSpPr>
        <p:spPr>
          <a:xfrm>
            <a:off x="921398" y="743729"/>
            <a:ext cx="6097554" cy="369332"/>
          </a:xfrm>
          <a:prstGeom prst="rect">
            <a:avLst/>
          </a:prstGeom>
          <a:noFill/>
        </p:spPr>
        <p:txBody>
          <a:bodyPr wrap="square">
            <a:spAutoFit/>
          </a:bodyPr>
          <a:lstStyle/>
          <a:p>
            <a:r>
              <a:rPr lang="en-IN" b="1" i="0" dirty="0">
                <a:solidFill>
                  <a:srgbClr val="343541"/>
                </a:solidFill>
                <a:effectLst/>
                <a:latin typeface="Arial" panose="020B0604020202020204" pitchFamily="34" charset="0"/>
                <a:cs typeface="Arial" panose="020B0604020202020204" pitchFamily="34" charset="0"/>
              </a:rPr>
              <a:t>Blob Storage</a:t>
            </a:r>
            <a:endParaRPr lang="en-IN" b="1"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A75C053E-42DA-0D94-DA32-4DC5E871F673}"/>
              </a:ext>
            </a:extLst>
          </p:cNvPr>
          <p:cNvSpPr txBox="1"/>
          <p:nvPr/>
        </p:nvSpPr>
        <p:spPr>
          <a:xfrm>
            <a:off x="921397" y="1722872"/>
            <a:ext cx="9342275" cy="294952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Blob Storage, short for "Binary Large Object" storage, is a cloud-based storage service provided by Microsoft Azure that is optimized for storing and managing massive amounts of unstructured data.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It's a key component of Azure Storage and is commonly used for various data storage and sharing scenarios.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Blob Storage is designed to be highly available, durable, and scalable, making it suitable for a wide range of use cases.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778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4372D4-7009-38F6-4E2C-13693E53A073}"/>
              </a:ext>
            </a:extLst>
          </p:cNvPr>
          <p:cNvSpPr txBox="1"/>
          <p:nvPr/>
        </p:nvSpPr>
        <p:spPr>
          <a:xfrm>
            <a:off x="940060" y="790383"/>
            <a:ext cx="6097554" cy="369332"/>
          </a:xfrm>
          <a:prstGeom prst="rect">
            <a:avLst/>
          </a:prstGeom>
          <a:noFill/>
        </p:spPr>
        <p:txBody>
          <a:bodyPr wrap="square">
            <a:spAutoFit/>
          </a:bodyPr>
          <a:lstStyle/>
          <a:p>
            <a:r>
              <a:rPr lang="en-IN" b="1" i="0" dirty="0">
                <a:solidFill>
                  <a:srgbClr val="343541"/>
                </a:solidFill>
                <a:effectLst/>
                <a:latin typeface="Arial" panose="020B0604020202020204" pitchFamily="34" charset="0"/>
                <a:cs typeface="Arial" panose="020B0604020202020204" pitchFamily="34" charset="0"/>
              </a:rPr>
              <a:t>Data Lake Gen2 Storage</a:t>
            </a:r>
            <a:endParaRPr lang="en-IN"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68B32C6D-1972-A9A9-FDBD-D0A78AF8B2AE}"/>
              </a:ext>
            </a:extLst>
          </p:cNvPr>
          <p:cNvSpPr txBox="1"/>
          <p:nvPr/>
        </p:nvSpPr>
        <p:spPr>
          <a:xfrm>
            <a:off x="940060" y="1509728"/>
            <a:ext cx="9211646" cy="253402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Azure Data Lake Storage Gen2 is a powerful cloud-based storage solution provided by Microsoft Azure that combines the capabilities of a data lake with the performance, scalability, and security features of Azure Blob Storage.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It's designed to store and analyze massive volumes of structured and unstructured data, making it well-suited for big data analytics, machine learning, data warehousing, and other data-intensive workloads. </a:t>
            </a:r>
            <a:endParaRPr lang="en-IN"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352ABAD7-439D-C281-14E4-8B0A888A8E0B}"/>
              </a:ext>
            </a:extLst>
          </p:cNvPr>
          <p:cNvPicPr>
            <a:picLocks noChangeAspect="1"/>
          </p:cNvPicPr>
          <p:nvPr/>
        </p:nvPicPr>
        <p:blipFill rotWithShape="1">
          <a:blip r:embed="rId2"/>
          <a:srcRect l="36628" t="19764" r="35663" b="22402"/>
          <a:stretch/>
        </p:blipFill>
        <p:spPr>
          <a:xfrm>
            <a:off x="5652017" y="3788229"/>
            <a:ext cx="2771193" cy="2864498"/>
          </a:xfrm>
          <a:prstGeom prst="rect">
            <a:avLst/>
          </a:prstGeom>
        </p:spPr>
      </p:pic>
    </p:spTree>
    <p:extLst>
      <p:ext uri="{BB962C8B-B14F-4D97-AF65-F5344CB8AC3E}">
        <p14:creationId xmlns:p14="http://schemas.microsoft.com/office/powerpoint/2010/main" val="2820728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1DA420-EA92-E249-0886-D11C71752250}"/>
              </a:ext>
            </a:extLst>
          </p:cNvPr>
          <p:cNvSpPr txBox="1"/>
          <p:nvPr/>
        </p:nvSpPr>
        <p:spPr>
          <a:xfrm>
            <a:off x="781439" y="743730"/>
            <a:ext cx="6097554"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Azure Storage Overview</a:t>
            </a:r>
          </a:p>
        </p:txBody>
      </p:sp>
      <p:sp>
        <p:nvSpPr>
          <p:cNvPr id="7" name="TextBox 6">
            <a:extLst>
              <a:ext uri="{FF2B5EF4-FFF2-40B4-BE49-F238E27FC236}">
                <a16:creationId xmlns:a16="http://schemas.microsoft.com/office/drawing/2014/main" id="{DB85B604-2642-E5F3-79B8-DB9DBA6C2575}"/>
              </a:ext>
            </a:extLst>
          </p:cNvPr>
          <p:cNvSpPr txBox="1"/>
          <p:nvPr/>
        </p:nvSpPr>
        <p:spPr>
          <a:xfrm>
            <a:off x="781439" y="1545591"/>
            <a:ext cx="10144708" cy="253402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Azure Storage is a cloud-based storage service provided by Microsoft as part of the Microsoft Azure cloud platform.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offers a variety of storage solutions that cater to different data storage needs, including file storage, object storage, and more.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Azure Storage is designed to be highly available, durable, and scalable, making it suitable for a wide range of applications and use cases.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2115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4D59F14-99CD-0861-C4D1-8F2C5C599438}"/>
              </a:ext>
            </a:extLst>
          </p:cNvPr>
          <p:cNvSpPr txBox="1"/>
          <p:nvPr/>
        </p:nvSpPr>
        <p:spPr>
          <a:xfrm>
            <a:off x="912068" y="669085"/>
            <a:ext cx="6097554"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Data Lake Storage Gen2 vs Azure Blob Storage</a:t>
            </a:r>
          </a:p>
        </p:txBody>
      </p:sp>
      <p:graphicFrame>
        <p:nvGraphicFramePr>
          <p:cNvPr id="6" name="Table 5">
            <a:extLst>
              <a:ext uri="{FF2B5EF4-FFF2-40B4-BE49-F238E27FC236}">
                <a16:creationId xmlns:a16="http://schemas.microsoft.com/office/drawing/2014/main" id="{B93508B9-5D17-2B58-CCE8-0C6227A53360}"/>
              </a:ext>
            </a:extLst>
          </p:cNvPr>
          <p:cNvGraphicFramePr>
            <a:graphicFrameLocks noGrp="1"/>
          </p:cNvGraphicFramePr>
          <p:nvPr>
            <p:extLst>
              <p:ext uri="{D42A27DB-BD31-4B8C-83A1-F6EECF244321}">
                <p14:modId xmlns:p14="http://schemas.microsoft.com/office/powerpoint/2010/main" val="1887698678"/>
              </p:ext>
            </p:extLst>
          </p:nvPr>
        </p:nvGraphicFramePr>
        <p:xfrm>
          <a:off x="912068" y="1387086"/>
          <a:ext cx="10803681" cy="4614734"/>
        </p:xfrm>
        <a:graphic>
          <a:graphicData uri="http://schemas.openxmlformats.org/drawingml/2006/table">
            <a:tbl>
              <a:tblPr>
                <a:tableStyleId>{5940675A-B579-460E-94D1-54222C63F5DA}</a:tableStyleId>
              </a:tblPr>
              <a:tblGrid>
                <a:gridCol w="1897806">
                  <a:extLst>
                    <a:ext uri="{9D8B030D-6E8A-4147-A177-3AD203B41FA5}">
                      <a16:colId xmlns:a16="http://schemas.microsoft.com/office/drawing/2014/main" val="2257185039"/>
                    </a:ext>
                  </a:extLst>
                </a:gridCol>
                <a:gridCol w="4309383">
                  <a:extLst>
                    <a:ext uri="{9D8B030D-6E8A-4147-A177-3AD203B41FA5}">
                      <a16:colId xmlns:a16="http://schemas.microsoft.com/office/drawing/2014/main" val="2394396477"/>
                    </a:ext>
                  </a:extLst>
                </a:gridCol>
                <a:gridCol w="4596492">
                  <a:extLst>
                    <a:ext uri="{9D8B030D-6E8A-4147-A177-3AD203B41FA5}">
                      <a16:colId xmlns:a16="http://schemas.microsoft.com/office/drawing/2014/main" val="3219176292"/>
                    </a:ext>
                  </a:extLst>
                </a:gridCol>
              </a:tblGrid>
              <a:tr h="190371">
                <a:tc>
                  <a:txBody>
                    <a:bodyPr/>
                    <a:lstStyle/>
                    <a:p>
                      <a:pPr fontAlgn="b"/>
                      <a:r>
                        <a:rPr lang="en-IN" sz="1700" b="1">
                          <a:effectLst/>
                          <a:highlight>
                            <a:srgbClr val="FFFF00"/>
                          </a:highlight>
                        </a:rPr>
                        <a:t>Feature / Aspect</a:t>
                      </a:r>
                      <a:endParaRPr lang="en-IN" sz="1700" b="1">
                        <a:effectLst/>
                        <a:highlight>
                          <a:srgbClr val="FFFF00"/>
                        </a:highlight>
                        <a:latin typeface="Arial" panose="020B0604020202020204" pitchFamily="34" charset="0"/>
                        <a:cs typeface="Arial" panose="020B0604020202020204" pitchFamily="34" charset="0"/>
                      </a:endParaRPr>
                    </a:p>
                  </a:txBody>
                  <a:tcPr marL="27196" marR="27196" marT="13598" marB="13598" anchor="b">
                    <a:solidFill>
                      <a:srgbClr val="FFFF00"/>
                    </a:solidFill>
                  </a:tcPr>
                </a:tc>
                <a:tc>
                  <a:txBody>
                    <a:bodyPr/>
                    <a:lstStyle/>
                    <a:p>
                      <a:pPr fontAlgn="b"/>
                      <a:r>
                        <a:rPr lang="en-IN" sz="1700" b="1" dirty="0">
                          <a:effectLst/>
                          <a:highlight>
                            <a:srgbClr val="FFFF00"/>
                          </a:highlight>
                        </a:rPr>
                        <a:t>Data Lake Storage Gen2</a:t>
                      </a:r>
                      <a:endParaRPr lang="en-IN" sz="1700" b="1" dirty="0">
                        <a:effectLst/>
                        <a:highlight>
                          <a:srgbClr val="FFFF00"/>
                        </a:highlight>
                        <a:latin typeface="Arial" panose="020B0604020202020204" pitchFamily="34" charset="0"/>
                        <a:cs typeface="Arial" panose="020B0604020202020204" pitchFamily="34" charset="0"/>
                      </a:endParaRPr>
                    </a:p>
                  </a:txBody>
                  <a:tcPr marL="27196" marR="27196" marT="13598" marB="13598" anchor="b">
                    <a:solidFill>
                      <a:srgbClr val="FFFF00"/>
                    </a:solidFill>
                  </a:tcPr>
                </a:tc>
                <a:tc>
                  <a:txBody>
                    <a:bodyPr/>
                    <a:lstStyle/>
                    <a:p>
                      <a:pPr fontAlgn="b"/>
                      <a:r>
                        <a:rPr lang="en-IN" sz="1700" b="1" dirty="0">
                          <a:effectLst/>
                          <a:highlight>
                            <a:srgbClr val="FFFF00"/>
                          </a:highlight>
                        </a:rPr>
                        <a:t>Azure Blob Storage</a:t>
                      </a:r>
                      <a:endParaRPr lang="en-IN" sz="1700" b="1" dirty="0">
                        <a:effectLst/>
                        <a:highlight>
                          <a:srgbClr val="FFFF00"/>
                        </a:highlight>
                        <a:latin typeface="Arial" panose="020B0604020202020204" pitchFamily="34" charset="0"/>
                        <a:cs typeface="Arial" panose="020B0604020202020204" pitchFamily="34" charset="0"/>
                      </a:endParaRPr>
                    </a:p>
                  </a:txBody>
                  <a:tcPr marL="27196" marR="27196" marT="13598" marB="13598" anchor="b">
                    <a:solidFill>
                      <a:srgbClr val="FFFF00"/>
                    </a:solidFill>
                  </a:tcPr>
                </a:tc>
                <a:extLst>
                  <a:ext uri="{0D108BD9-81ED-4DB2-BD59-A6C34878D82A}">
                    <a16:rowId xmlns:a16="http://schemas.microsoft.com/office/drawing/2014/main" val="853655053"/>
                  </a:ext>
                </a:extLst>
              </a:tr>
              <a:tr h="435134">
                <a:tc>
                  <a:txBody>
                    <a:bodyPr/>
                    <a:lstStyle/>
                    <a:p>
                      <a:pPr fontAlgn="base"/>
                      <a:r>
                        <a:rPr lang="en-IN" sz="1700" dirty="0">
                          <a:effectLst/>
                        </a:rPr>
                        <a:t>Storage Model</a:t>
                      </a:r>
                      <a:endParaRPr lang="en-IN" sz="1700" dirty="0">
                        <a:effectLst/>
                        <a:latin typeface="Arial" panose="020B0604020202020204" pitchFamily="34" charset="0"/>
                        <a:cs typeface="Arial" panose="020B0604020202020204" pitchFamily="34" charset="0"/>
                      </a:endParaRPr>
                    </a:p>
                  </a:txBody>
                  <a:tcPr marL="27196" marR="27196" marT="13598" marB="13598" anchor="ctr"/>
                </a:tc>
                <a:tc>
                  <a:txBody>
                    <a:bodyPr/>
                    <a:lstStyle/>
                    <a:p>
                      <a:pPr fontAlgn="base"/>
                      <a:r>
                        <a:rPr lang="en-IN" sz="1700">
                          <a:effectLst/>
                        </a:rPr>
                        <a:t>Hierarchical file system (like directories/files)</a:t>
                      </a:r>
                      <a:endParaRPr lang="en-IN" sz="1700">
                        <a:effectLst/>
                        <a:latin typeface="Arial" panose="020B0604020202020204" pitchFamily="34" charset="0"/>
                        <a:cs typeface="Arial" panose="020B0604020202020204" pitchFamily="34" charset="0"/>
                      </a:endParaRPr>
                    </a:p>
                  </a:txBody>
                  <a:tcPr marL="27196" marR="27196" marT="13598" marB="13598" anchor="ctr"/>
                </a:tc>
                <a:tc>
                  <a:txBody>
                    <a:bodyPr/>
                    <a:lstStyle/>
                    <a:p>
                      <a:pPr fontAlgn="base"/>
                      <a:r>
                        <a:rPr lang="en-US" sz="1700" dirty="0">
                          <a:effectLst/>
                        </a:rPr>
                        <a:t>Flat object storage hierarchy (containers/blobs)</a:t>
                      </a:r>
                      <a:endParaRPr lang="en-US" sz="1700" dirty="0">
                        <a:effectLst/>
                        <a:latin typeface="Arial" panose="020B0604020202020204" pitchFamily="34" charset="0"/>
                        <a:cs typeface="Arial" panose="020B0604020202020204" pitchFamily="34" charset="0"/>
                      </a:endParaRPr>
                    </a:p>
                  </a:txBody>
                  <a:tcPr marL="27196" marR="27196" marT="13598" marB="13598" anchor="ctr"/>
                </a:tc>
                <a:extLst>
                  <a:ext uri="{0D108BD9-81ED-4DB2-BD59-A6C34878D82A}">
                    <a16:rowId xmlns:a16="http://schemas.microsoft.com/office/drawing/2014/main" val="2081014855"/>
                  </a:ext>
                </a:extLst>
              </a:tr>
              <a:tr h="271959">
                <a:tc>
                  <a:txBody>
                    <a:bodyPr/>
                    <a:lstStyle/>
                    <a:p>
                      <a:pPr fontAlgn="base"/>
                      <a:r>
                        <a:rPr lang="en-IN" sz="1700">
                          <a:effectLst/>
                        </a:rPr>
                        <a:t>Performance</a:t>
                      </a:r>
                      <a:endParaRPr lang="en-IN" sz="1700">
                        <a:effectLst/>
                        <a:latin typeface="Arial" panose="020B0604020202020204" pitchFamily="34" charset="0"/>
                        <a:cs typeface="Arial" panose="020B0604020202020204" pitchFamily="34" charset="0"/>
                      </a:endParaRPr>
                    </a:p>
                  </a:txBody>
                  <a:tcPr marL="27196" marR="27196" marT="13598" marB="13598" anchor="ctr"/>
                </a:tc>
                <a:tc>
                  <a:txBody>
                    <a:bodyPr/>
                    <a:lstStyle/>
                    <a:p>
                      <a:pPr fontAlgn="base"/>
                      <a:r>
                        <a:rPr lang="en-US" sz="1700" dirty="0">
                          <a:effectLst/>
                        </a:rPr>
                        <a:t>High-speed data access and processing</a:t>
                      </a:r>
                      <a:endParaRPr lang="en-US" sz="1700" dirty="0">
                        <a:effectLst/>
                        <a:latin typeface="Arial" panose="020B0604020202020204" pitchFamily="34" charset="0"/>
                        <a:cs typeface="Arial" panose="020B0604020202020204" pitchFamily="34" charset="0"/>
                      </a:endParaRPr>
                    </a:p>
                  </a:txBody>
                  <a:tcPr marL="27196" marR="27196" marT="13598" marB="13598" anchor="ctr"/>
                </a:tc>
                <a:tc>
                  <a:txBody>
                    <a:bodyPr/>
                    <a:lstStyle/>
                    <a:p>
                      <a:pPr fontAlgn="base"/>
                      <a:r>
                        <a:rPr lang="en-US" sz="1700">
                          <a:effectLst/>
                        </a:rPr>
                        <a:t>Suitable for various data access patterns</a:t>
                      </a:r>
                      <a:endParaRPr lang="en-US" sz="1700">
                        <a:effectLst/>
                        <a:latin typeface="Arial" panose="020B0604020202020204" pitchFamily="34" charset="0"/>
                        <a:cs typeface="Arial" panose="020B0604020202020204" pitchFamily="34" charset="0"/>
                      </a:endParaRPr>
                    </a:p>
                  </a:txBody>
                  <a:tcPr marL="27196" marR="27196" marT="13598" marB="13598" anchor="ctr"/>
                </a:tc>
                <a:extLst>
                  <a:ext uri="{0D108BD9-81ED-4DB2-BD59-A6C34878D82A}">
                    <a16:rowId xmlns:a16="http://schemas.microsoft.com/office/drawing/2014/main" val="1764153894"/>
                  </a:ext>
                </a:extLst>
              </a:tr>
              <a:tr h="353546">
                <a:tc>
                  <a:txBody>
                    <a:bodyPr/>
                    <a:lstStyle/>
                    <a:p>
                      <a:pPr fontAlgn="base"/>
                      <a:r>
                        <a:rPr lang="en-IN" sz="1700">
                          <a:effectLst/>
                        </a:rPr>
                        <a:t>Integration</a:t>
                      </a:r>
                      <a:endParaRPr lang="en-IN" sz="1700">
                        <a:effectLst/>
                        <a:latin typeface="Arial" panose="020B0604020202020204" pitchFamily="34" charset="0"/>
                        <a:cs typeface="Arial" panose="020B0604020202020204" pitchFamily="34" charset="0"/>
                      </a:endParaRPr>
                    </a:p>
                  </a:txBody>
                  <a:tcPr marL="27196" marR="27196" marT="13598" marB="13598" anchor="ctr"/>
                </a:tc>
                <a:tc>
                  <a:txBody>
                    <a:bodyPr/>
                    <a:lstStyle/>
                    <a:p>
                      <a:pPr fontAlgn="base"/>
                      <a:r>
                        <a:rPr lang="en-US" sz="1700" dirty="0">
                          <a:effectLst/>
                        </a:rPr>
                        <a:t>Seamless integration with analytics services</a:t>
                      </a:r>
                      <a:endParaRPr lang="en-US" sz="1700" dirty="0">
                        <a:effectLst/>
                        <a:latin typeface="Arial" panose="020B0604020202020204" pitchFamily="34" charset="0"/>
                        <a:cs typeface="Arial" panose="020B0604020202020204" pitchFamily="34" charset="0"/>
                      </a:endParaRPr>
                    </a:p>
                  </a:txBody>
                  <a:tcPr marL="27196" marR="27196" marT="13598" marB="13598" anchor="ctr"/>
                </a:tc>
                <a:tc>
                  <a:txBody>
                    <a:bodyPr/>
                    <a:lstStyle/>
                    <a:p>
                      <a:pPr fontAlgn="base"/>
                      <a:r>
                        <a:rPr lang="en-US" sz="1700">
                          <a:effectLst/>
                        </a:rPr>
                        <a:t>Supports various Azure services and tools</a:t>
                      </a:r>
                      <a:endParaRPr lang="en-US" sz="1700">
                        <a:effectLst/>
                        <a:latin typeface="Arial" panose="020B0604020202020204" pitchFamily="34" charset="0"/>
                        <a:cs typeface="Arial" panose="020B0604020202020204" pitchFamily="34" charset="0"/>
                      </a:endParaRPr>
                    </a:p>
                  </a:txBody>
                  <a:tcPr marL="27196" marR="27196" marT="13598" marB="13598" anchor="ctr"/>
                </a:tc>
                <a:extLst>
                  <a:ext uri="{0D108BD9-81ED-4DB2-BD59-A6C34878D82A}">
                    <a16:rowId xmlns:a16="http://schemas.microsoft.com/office/drawing/2014/main" val="2311344793"/>
                  </a:ext>
                </a:extLst>
              </a:tr>
              <a:tr h="353546">
                <a:tc>
                  <a:txBody>
                    <a:bodyPr/>
                    <a:lstStyle/>
                    <a:p>
                      <a:pPr fontAlgn="base"/>
                      <a:r>
                        <a:rPr lang="en-IN" sz="1700">
                          <a:effectLst/>
                        </a:rPr>
                        <a:t>Access Control</a:t>
                      </a:r>
                      <a:endParaRPr lang="en-IN" sz="1700">
                        <a:effectLst/>
                        <a:latin typeface="Arial" panose="020B0604020202020204" pitchFamily="34" charset="0"/>
                        <a:cs typeface="Arial" panose="020B0604020202020204" pitchFamily="34" charset="0"/>
                      </a:endParaRPr>
                    </a:p>
                  </a:txBody>
                  <a:tcPr marL="27196" marR="27196" marT="13598" marB="13598" anchor="ctr"/>
                </a:tc>
                <a:tc>
                  <a:txBody>
                    <a:bodyPr/>
                    <a:lstStyle/>
                    <a:p>
                      <a:pPr fontAlgn="base"/>
                      <a:r>
                        <a:rPr lang="en-US" sz="1700" dirty="0">
                          <a:effectLst/>
                        </a:rPr>
                        <a:t>Fine-grained access control with ACLs</a:t>
                      </a:r>
                      <a:endParaRPr lang="en-US" sz="1700" dirty="0">
                        <a:effectLst/>
                        <a:latin typeface="Arial" panose="020B0604020202020204" pitchFamily="34" charset="0"/>
                        <a:cs typeface="Arial" panose="020B0604020202020204" pitchFamily="34" charset="0"/>
                      </a:endParaRPr>
                    </a:p>
                  </a:txBody>
                  <a:tcPr marL="27196" marR="27196" marT="13598" marB="13598" anchor="ctr"/>
                </a:tc>
                <a:tc>
                  <a:txBody>
                    <a:bodyPr/>
                    <a:lstStyle/>
                    <a:p>
                      <a:pPr fontAlgn="base"/>
                      <a:r>
                        <a:rPr lang="en-US" sz="1700">
                          <a:effectLst/>
                        </a:rPr>
                        <a:t>Access control using Shared Access Signatures</a:t>
                      </a:r>
                      <a:endParaRPr lang="en-US" sz="1700">
                        <a:effectLst/>
                        <a:latin typeface="Arial" panose="020B0604020202020204" pitchFamily="34" charset="0"/>
                        <a:cs typeface="Arial" panose="020B0604020202020204" pitchFamily="34" charset="0"/>
                      </a:endParaRPr>
                    </a:p>
                  </a:txBody>
                  <a:tcPr marL="27196" marR="27196" marT="13598" marB="13598" anchor="ctr"/>
                </a:tc>
                <a:extLst>
                  <a:ext uri="{0D108BD9-81ED-4DB2-BD59-A6C34878D82A}">
                    <a16:rowId xmlns:a16="http://schemas.microsoft.com/office/drawing/2014/main" val="3059390554"/>
                  </a:ext>
                </a:extLst>
              </a:tr>
              <a:tr h="271959">
                <a:tc>
                  <a:txBody>
                    <a:bodyPr/>
                    <a:lstStyle/>
                    <a:p>
                      <a:pPr fontAlgn="base"/>
                      <a:r>
                        <a:rPr lang="en-IN" sz="1700">
                          <a:effectLst/>
                        </a:rPr>
                        <a:t>Analytics Support</a:t>
                      </a:r>
                      <a:endParaRPr lang="en-IN" sz="1700">
                        <a:effectLst/>
                        <a:latin typeface="Arial" panose="020B0604020202020204" pitchFamily="34" charset="0"/>
                        <a:cs typeface="Arial" panose="020B0604020202020204" pitchFamily="34" charset="0"/>
                      </a:endParaRPr>
                    </a:p>
                  </a:txBody>
                  <a:tcPr marL="27196" marR="27196" marT="13598" marB="13598" anchor="ctr"/>
                </a:tc>
                <a:tc>
                  <a:txBody>
                    <a:bodyPr/>
                    <a:lstStyle/>
                    <a:p>
                      <a:pPr fontAlgn="base"/>
                      <a:r>
                        <a:rPr lang="en-US" sz="1700" dirty="0">
                          <a:effectLst/>
                        </a:rPr>
                        <a:t>Supports big data analytics and processing</a:t>
                      </a:r>
                      <a:endParaRPr lang="en-US" sz="1700" dirty="0">
                        <a:effectLst/>
                        <a:latin typeface="Arial" panose="020B0604020202020204" pitchFamily="34" charset="0"/>
                        <a:cs typeface="Arial" panose="020B0604020202020204" pitchFamily="34" charset="0"/>
                      </a:endParaRPr>
                    </a:p>
                  </a:txBody>
                  <a:tcPr marL="27196" marR="27196" marT="13598" marB="13598" anchor="ctr"/>
                </a:tc>
                <a:tc>
                  <a:txBody>
                    <a:bodyPr/>
                    <a:lstStyle/>
                    <a:p>
                      <a:pPr fontAlgn="base"/>
                      <a:r>
                        <a:rPr lang="en-US" sz="1700">
                          <a:effectLst/>
                        </a:rPr>
                        <a:t>Can be used for basic analytics</a:t>
                      </a:r>
                      <a:endParaRPr lang="en-US" sz="1700">
                        <a:effectLst/>
                        <a:latin typeface="Arial" panose="020B0604020202020204" pitchFamily="34" charset="0"/>
                        <a:cs typeface="Arial" panose="020B0604020202020204" pitchFamily="34" charset="0"/>
                      </a:endParaRPr>
                    </a:p>
                  </a:txBody>
                  <a:tcPr marL="27196" marR="27196" marT="13598" marB="13598" anchor="ctr"/>
                </a:tc>
                <a:extLst>
                  <a:ext uri="{0D108BD9-81ED-4DB2-BD59-A6C34878D82A}">
                    <a16:rowId xmlns:a16="http://schemas.microsoft.com/office/drawing/2014/main" val="563537993"/>
                  </a:ext>
                </a:extLst>
              </a:tr>
              <a:tr h="435134">
                <a:tc>
                  <a:txBody>
                    <a:bodyPr/>
                    <a:lstStyle/>
                    <a:p>
                      <a:pPr fontAlgn="base"/>
                      <a:r>
                        <a:rPr lang="en-IN" sz="1700">
                          <a:effectLst/>
                        </a:rPr>
                        <a:t>Data Sharing</a:t>
                      </a:r>
                      <a:endParaRPr lang="en-IN" sz="1700">
                        <a:effectLst/>
                        <a:latin typeface="Arial" panose="020B0604020202020204" pitchFamily="34" charset="0"/>
                        <a:cs typeface="Arial" panose="020B0604020202020204" pitchFamily="34" charset="0"/>
                      </a:endParaRPr>
                    </a:p>
                  </a:txBody>
                  <a:tcPr marL="27196" marR="27196" marT="13598" marB="13598" anchor="ctr"/>
                </a:tc>
                <a:tc>
                  <a:txBody>
                    <a:bodyPr/>
                    <a:lstStyle/>
                    <a:p>
                      <a:pPr fontAlgn="base"/>
                      <a:r>
                        <a:rPr lang="en-US" sz="1700" dirty="0">
                          <a:effectLst/>
                        </a:rPr>
                        <a:t>Share data securely between subscriptions/orgs</a:t>
                      </a:r>
                      <a:endParaRPr lang="en-US" sz="1700" dirty="0">
                        <a:effectLst/>
                        <a:latin typeface="Arial" panose="020B0604020202020204" pitchFamily="34" charset="0"/>
                        <a:cs typeface="Arial" panose="020B0604020202020204" pitchFamily="34" charset="0"/>
                      </a:endParaRPr>
                    </a:p>
                  </a:txBody>
                  <a:tcPr marL="27196" marR="27196" marT="13598" marB="13598" anchor="ctr"/>
                </a:tc>
                <a:tc>
                  <a:txBody>
                    <a:bodyPr/>
                    <a:lstStyle/>
                    <a:p>
                      <a:pPr fontAlgn="base"/>
                      <a:r>
                        <a:rPr lang="en-US" sz="1700" dirty="0">
                          <a:effectLst/>
                        </a:rPr>
                        <a:t>Supports data sharing through shared access</a:t>
                      </a:r>
                      <a:endParaRPr lang="en-US" sz="1700" dirty="0">
                        <a:effectLst/>
                        <a:latin typeface="Arial" panose="020B0604020202020204" pitchFamily="34" charset="0"/>
                        <a:cs typeface="Arial" panose="020B0604020202020204" pitchFamily="34" charset="0"/>
                      </a:endParaRPr>
                    </a:p>
                  </a:txBody>
                  <a:tcPr marL="27196" marR="27196" marT="13598" marB="13598" anchor="ctr"/>
                </a:tc>
                <a:extLst>
                  <a:ext uri="{0D108BD9-81ED-4DB2-BD59-A6C34878D82A}">
                    <a16:rowId xmlns:a16="http://schemas.microsoft.com/office/drawing/2014/main" val="225189950"/>
                  </a:ext>
                </a:extLst>
              </a:tr>
              <a:tr h="353546">
                <a:tc>
                  <a:txBody>
                    <a:bodyPr/>
                    <a:lstStyle/>
                    <a:p>
                      <a:pPr fontAlgn="base"/>
                      <a:r>
                        <a:rPr lang="en-IN" sz="1700">
                          <a:effectLst/>
                        </a:rPr>
                        <a:t>Query and Analysis</a:t>
                      </a:r>
                      <a:endParaRPr lang="en-IN" sz="1700">
                        <a:effectLst/>
                        <a:latin typeface="Arial" panose="020B0604020202020204" pitchFamily="34" charset="0"/>
                        <a:cs typeface="Arial" panose="020B0604020202020204" pitchFamily="34" charset="0"/>
                      </a:endParaRPr>
                    </a:p>
                  </a:txBody>
                  <a:tcPr marL="27196" marR="27196" marT="13598" marB="13598" anchor="ctr"/>
                </a:tc>
                <a:tc>
                  <a:txBody>
                    <a:bodyPr/>
                    <a:lstStyle/>
                    <a:p>
                      <a:pPr fontAlgn="base"/>
                      <a:r>
                        <a:rPr lang="en-US" sz="1700" dirty="0">
                          <a:effectLst/>
                        </a:rPr>
                        <a:t>Integrated with tools like Databricks and Hive</a:t>
                      </a:r>
                      <a:endParaRPr lang="en-US" sz="1700" dirty="0">
                        <a:effectLst/>
                        <a:latin typeface="Arial" panose="020B0604020202020204" pitchFamily="34" charset="0"/>
                        <a:cs typeface="Arial" panose="020B0604020202020204" pitchFamily="34" charset="0"/>
                      </a:endParaRPr>
                    </a:p>
                  </a:txBody>
                  <a:tcPr marL="27196" marR="27196" marT="13598" marB="13598" anchor="ctr"/>
                </a:tc>
                <a:tc>
                  <a:txBody>
                    <a:bodyPr/>
                    <a:lstStyle/>
                    <a:p>
                      <a:pPr fontAlgn="base"/>
                      <a:r>
                        <a:rPr lang="en-US" sz="1700" dirty="0">
                          <a:effectLst/>
                        </a:rPr>
                        <a:t>Suitable for basic data processing</a:t>
                      </a:r>
                      <a:endParaRPr lang="en-US" sz="1700" dirty="0">
                        <a:effectLst/>
                        <a:latin typeface="Arial" panose="020B0604020202020204" pitchFamily="34" charset="0"/>
                        <a:cs typeface="Arial" panose="020B0604020202020204" pitchFamily="34" charset="0"/>
                      </a:endParaRPr>
                    </a:p>
                  </a:txBody>
                  <a:tcPr marL="27196" marR="27196" marT="13598" marB="13598" anchor="ctr"/>
                </a:tc>
                <a:extLst>
                  <a:ext uri="{0D108BD9-81ED-4DB2-BD59-A6C34878D82A}">
                    <a16:rowId xmlns:a16="http://schemas.microsoft.com/office/drawing/2014/main" val="3923157685"/>
                  </a:ext>
                </a:extLst>
              </a:tr>
              <a:tr h="271959">
                <a:tc>
                  <a:txBody>
                    <a:bodyPr/>
                    <a:lstStyle/>
                    <a:p>
                      <a:pPr fontAlgn="base"/>
                      <a:r>
                        <a:rPr lang="en-IN" sz="1700">
                          <a:effectLst/>
                        </a:rPr>
                        <a:t>Scalability</a:t>
                      </a:r>
                      <a:endParaRPr lang="en-IN" sz="1700">
                        <a:effectLst/>
                        <a:latin typeface="Arial" panose="020B0604020202020204" pitchFamily="34" charset="0"/>
                        <a:cs typeface="Arial" panose="020B0604020202020204" pitchFamily="34" charset="0"/>
                      </a:endParaRPr>
                    </a:p>
                  </a:txBody>
                  <a:tcPr marL="27196" marR="27196" marT="13598" marB="13598" anchor="ctr"/>
                </a:tc>
                <a:tc>
                  <a:txBody>
                    <a:bodyPr/>
                    <a:lstStyle/>
                    <a:p>
                      <a:pPr fontAlgn="base"/>
                      <a:r>
                        <a:rPr lang="en-IN" sz="1700">
                          <a:effectLst/>
                        </a:rPr>
                        <a:t>Handles petabytes of data</a:t>
                      </a:r>
                      <a:endParaRPr lang="en-IN" sz="1700">
                        <a:effectLst/>
                        <a:latin typeface="Arial" panose="020B0604020202020204" pitchFamily="34" charset="0"/>
                        <a:cs typeface="Arial" panose="020B0604020202020204" pitchFamily="34" charset="0"/>
                      </a:endParaRPr>
                    </a:p>
                  </a:txBody>
                  <a:tcPr marL="27196" marR="27196" marT="13598" marB="13598" anchor="ctr"/>
                </a:tc>
                <a:tc>
                  <a:txBody>
                    <a:bodyPr/>
                    <a:lstStyle/>
                    <a:p>
                      <a:pPr fontAlgn="base"/>
                      <a:r>
                        <a:rPr lang="en-US" sz="1700" dirty="0">
                          <a:effectLst/>
                        </a:rPr>
                        <a:t>Scalable for diverse storage needs</a:t>
                      </a:r>
                      <a:endParaRPr lang="en-US" sz="1700" dirty="0">
                        <a:effectLst/>
                        <a:latin typeface="Arial" panose="020B0604020202020204" pitchFamily="34" charset="0"/>
                        <a:cs typeface="Arial" panose="020B0604020202020204" pitchFamily="34" charset="0"/>
                      </a:endParaRPr>
                    </a:p>
                  </a:txBody>
                  <a:tcPr marL="27196" marR="27196" marT="13598" marB="13598" anchor="ctr"/>
                </a:tc>
                <a:extLst>
                  <a:ext uri="{0D108BD9-81ED-4DB2-BD59-A6C34878D82A}">
                    <a16:rowId xmlns:a16="http://schemas.microsoft.com/office/drawing/2014/main" val="35234201"/>
                  </a:ext>
                </a:extLst>
              </a:tr>
              <a:tr h="353546">
                <a:tc>
                  <a:txBody>
                    <a:bodyPr/>
                    <a:lstStyle/>
                    <a:p>
                      <a:pPr fontAlgn="base"/>
                      <a:r>
                        <a:rPr lang="en-IN" sz="1700">
                          <a:effectLst/>
                        </a:rPr>
                        <a:t>Security</a:t>
                      </a:r>
                      <a:endParaRPr lang="en-IN" sz="1700">
                        <a:effectLst/>
                        <a:latin typeface="Arial" panose="020B0604020202020204" pitchFamily="34" charset="0"/>
                        <a:cs typeface="Arial" panose="020B0604020202020204" pitchFamily="34" charset="0"/>
                      </a:endParaRPr>
                    </a:p>
                  </a:txBody>
                  <a:tcPr marL="27196" marR="27196" marT="13598" marB="13598" anchor="ctr"/>
                </a:tc>
                <a:tc>
                  <a:txBody>
                    <a:bodyPr/>
                    <a:lstStyle/>
                    <a:p>
                      <a:pPr fontAlgn="base"/>
                      <a:r>
                        <a:rPr lang="en-IN" sz="1700">
                          <a:effectLst/>
                        </a:rPr>
                        <a:t>Supports encryption at rest</a:t>
                      </a:r>
                      <a:endParaRPr lang="en-IN" sz="1700">
                        <a:effectLst/>
                        <a:latin typeface="Arial" panose="020B0604020202020204" pitchFamily="34" charset="0"/>
                        <a:cs typeface="Arial" panose="020B0604020202020204" pitchFamily="34" charset="0"/>
                      </a:endParaRPr>
                    </a:p>
                  </a:txBody>
                  <a:tcPr marL="27196" marR="27196" marT="13598" marB="13598" anchor="ctr"/>
                </a:tc>
                <a:tc>
                  <a:txBody>
                    <a:bodyPr/>
                    <a:lstStyle/>
                    <a:p>
                      <a:pPr fontAlgn="base"/>
                      <a:r>
                        <a:rPr lang="en-US" sz="1700" dirty="0">
                          <a:effectLst/>
                        </a:rPr>
                        <a:t>Supports encryption at rest and in transit</a:t>
                      </a:r>
                      <a:endParaRPr lang="en-US" sz="1700" dirty="0">
                        <a:effectLst/>
                        <a:latin typeface="Arial" panose="020B0604020202020204" pitchFamily="34" charset="0"/>
                        <a:cs typeface="Arial" panose="020B0604020202020204" pitchFamily="34" charset="0"/>
                      </a:endParaRPr>
                    </a:p>
                  </a:txBody>
                  <a:tcPr marL="27196" marR="27196" marT="13598" marB="13598" anchor="ctr"/>
                </a:tc>
                <a:extLst>
                  <a:ext uri="{0D108BD9-81ED-4DB2-BD59-A6C34878D82A}">
                    <a16:rowId xmlns:a16="http://schemas.microsoft.com/office/drawing/2014/main" val="4103160151"/>
                  </a:ext>
                </a:extLst>
              </a:tr>
              <a:tr h="435134">
                <a:tc>
                  <a:txBody>
                    <a:bodyPr/>
                    <a:lstStyle/>
                    <a:p>
                      <a:pPr fontAlgn="base"/>
                      <a:r>
                        <a:rPr lang="en-IN" sz="1700">
                          <a:effectLst/>
                        </a:rPr>
                        <a:t>Data Movement</a:t>
                      </a:r>
                      <a:endParaRPr lang="en-IN" sz="1700">
                        <a:effectLst/>
                        <a:latin typeface="Arial" panose="020B0604020202020204" pitchFamily="34" charset="0"/>
                        <a:cs typeface="Arial" panose="020B0604020202020204" pitchFamily="34" charset="0"/>
                      </a:endParaRPr>
                    </a:p>
                  </a:txBody>
                  <a:tcPr marL="27196" marR="27196" marT="13598" marB="13598" anchor="ctr"/>
                </a:tc>
                <a:tc>
                  <a:txBody>
                    <a:bodyPr/>
                    <a:lstStyle/>
                    <a:p>
                      <a:pPr fontAlgn="base"/>
                      <a:r>
                        <a:rPr lang="en-US" sz="1700" dirty="0">
                          <a:effectLst/>
                        </a:rPr>
                        <a:t>Can move data between Data Lake and other services</a:t>
                      </a:r>
                      <a:endParaRPr lang="en-US" sz="1700" dirty="0">
                        <a:effectLst/>
                        <a:latin typeface="Arial" panose="020B0604020202020204" pitchFamily="34" charset="0"/>
                        <a:cs typeface="Arial" panose="020B0604020202020204" pitchFamily="34" charset="0"/>
                      </a:endParaRPr>
                    </a:p>
                  </a:txBody>
                  <a:tcPr marL="27196" marR="27196" marT="13598" marB="13598" anchor="ctr"/>
                </a:tc>
                <a:tc>
                  <a:txBody>
                    <a:bodyPr/>
                    <a:lstStyle/>
                    <a:p>
                      <a:pPr fontAlgn="base"/>
                      <a:r>
                        <a:rPr lang="en-US" sz="1700" dirty="0">
                          <a:effectLst/>
                        </a:rPr>
                        <a:t>Data movement using Azure Data Factory and more</a:t>
                      </a:r>
                      <a:endParaRPr lang="en-US" sz="1700" dirty="0">
                        <a:effectLst/>
                        <a:latin typeface="Arial" panose="020B0604020202020204" pitchFamily="34" charset="0"/>
                        <a:cs typeface="Arial" panose="020B0604020202020204" pitchFamily="34" charset="0"/>
                      </a:endParaRPr>
                    </a:p>
                  </a:txBody>
                  <a:tcPr marL="27196" marR="27196" marT="13598" marB="13598" anchor="ctr"/>
                </a:tc>
                <a:extLst>
                  <a:ext uri="{0D108BD9-81ED-4DB2-BD59-A6C34878D82A}">
                    <a16:rowId xmlns:a16="http://schemas.microsoft.com/office/drawing/2014/main" val="3396356453"/>
                  </a:ext>
                </a:extLst>
              </a:tr>
              <a:tr h="353546">
                <a:tc>
                  <a:txBody>
                    <a:bodyPr/>
                    <a:lstStyle/>
                    <a:p>
                      <a:pPr fontAlgn="base"/>
                      <a:r>
                        <a:rPr lang="en-IN" sz="1700">
                          <a:effectLst/>
                        </a:rPr>
                        <a:t>Data Organization</a:t>
                      </a:r>
                      <a:endParaRPr lang="en-IN" sz="1700">
                        <a:effectLst/>
                        <a:latin typeface="Arial" panose="020B0604020202020204" pitchFamily="34" charset="0"/>
                        <a:cs typeface="Arial" panose="020B0604020202020204" pitchFamily="34" charset="0"/>
                      </a:endParaRPr>
                    </a:p>
                  </a:txBody>
                  <a:tcPr marL="27196" marR="27196" marT="13598" marB="13598" anchor="ctr"/>
                </a:tc>
                <a:tc>
                  <a:txBody>
                    <a:bodyPr/>
                    <a:lstStyle/>
                    <a:p>
                      <a:pPr fontAlgn="base"/>
                      <a:r>
                        <a:rPr lang="en-US" sz="1700">
                          <a:effectLst/>
                        </a:rPr>
                        <a:t>Hierarchical structure for better organization</a:t>
                      </a:r>
                      <a:endParaRPr lang="en-US" sz="1700">
                        <a:effectLst/>
                        <a:latin typeface="Arial" panose="020B0604020202020204" pitchFamily="34" charset="0"/>
                        <a:cs typeface="Arial" panose="020B0604020202020204" pitchFamily="34" charset="0"/>
                      </a:endParaRPr>
                    </a:p>
                  </a:txBody>
                  <a:tcPr marL="27196" marR="27196" marT="13598" marB="13598" anchor="ctr"/>
                </a:tc>
                <a:tc>
                  <a:txBody>
                    <a:bodyPr/>
                    <a:lstStyle/>
                    <a:p>
                      <a:pPr fontAlgn="base"/>
                      <a:r>
                        <a:rPr lang="en-US" sz="1700" dirty="0">
                          <a:effectLst/>
                        </a:rPr>
                        <a:t>Organized into containers and blobs</a:t>
                      </a:r>
                      <a:endParaRPr lang="en-US" sz="1700" dirty="0">
                        <a:effectLst/>
                        <a:latin typeface="Arial" panose="020B0604020202020204" pitchFamily="34" charset="0"/>
                        <a:cs typeface="Arial" panose="020B0604020202020204" pitchFamily="34" charset="0"/>
                      </a:endParaRPr>
                    </a:p>
                  </a:txBody>
                  <a:tcPr marL="27196" marR="27196" marT="13598" marB="13598" anchor="ctr"/>
                </a:tc>
                <a:extLst>
                  <a:ext uri="{0D108BD9-81ED-4DB2-BD59-A6C34878D82A}">
                    <a16:rowId xmlns:a16="http://schemas.microsoft.com/office/drawing/2014/main" val="2980718837"/>
                  </a:ext>
                </a:extLst>
              </a:tr>
              <a:tr h="271959">
                <a:tc>
                  <a:txBody>
                    <a:bodyPr/>
                    <a:lstStyle/>
                    <a:p>
                      <a:pPr fontAlgn="base"/>
                      <a:r>
                        <a:rPr lang="en-IN" sz="1700">
                          <a:effectLst/>
                        </a:rPr>
                        <a:t>Use Cases</a:t>
                      </a:r>
                      <a:endParaRPr lang="en-IN" sz="1700">
                        <a:effectLst/>
                        <a:latin typeface="Arial" panose="020B0604020202020204" pitchFamily="34" charset="0"/>
                        <a:cs typeface="Arial" panose="020B0604020202020204" pitchFamily="34" charset="0"/>
                      </a:endParaRPr>
                    </a:p>
                  </a:txBody>
                  <a:tcPr marL="27196" marR="27196" marT="13598" marB="13598" anchor="ctr"/>
                </a:tc>
                <a:tc>
                  <a:txBody>
                    <a:bodyPr/>
                    <a:lstStyle/>
                    <a:p>
                      <a:pPr fontAlgn="base"/>
                      <a:r>
                        <a:rPr lang="en-US" sz="1700">
                          <a:effectLst/>
                        </a:rPr>
                        <a:t>Advanced analytics, big data processing</a:t>
                      </a:r>
                      <a:endParaRPr lang="en-US" sz="1700">
                        <a:effectLst/>
                        <a:latin typeface="Arial" panose="020B0604020202020204" pitchFamily="34" charset="0"/>
                        <a:cs typeface="Arial" panose="020B0604020202020204" pitchFamily="34" charset="0"/>
                      </a:endParaRPr>
                    </a:p>
                  </a:txBody>
                  <a:tcPr marL="27196" marR="27196" marT="13598" marB="13598" anchor="ctr"/>
                </a:tc>
                <a:tc>
                  <a:txBody>
                    <a:bodyPr/>
                    <a:lstStyle/>
                    <a:p>
                      <a:pPr fontAlgn="base"/>
                      <a:r>
                        <a:rPr lang="en-IN" sz="1700" dirty="0">
                          <a:effectLst/>
                        </a:rPr>
                        <a:t>General-purpose data storage</a:t>
                      </a:r>
                      <a:endParaRPr lang="en-IN" sz="1700" dirty="0">
                        <a:effectLst/>
                        <a:latin typeface="Arial" panose="020B0604020202020204" pitchFamily="34" charset="0"/>
                        <a:cs typeface="Arial" panose="020B0604020202020204" pitchFamily="34" charset="0"/>
                      </a:endParaRPr>
                    </a:p>
                  </a:txBody>
                  <a:tcPr marL="27196" marR="27196" marT="13598" marB="13598" anchor="ctr"/>
                </a:tc>
                <a:extLst>
                  <a:ext uri="{0D108BD9-81ED-4DB2-BD59-A6C34878D82A}">
                    <a16:rowId xmlns:a16="http://schemas.microsoft.com/office/drawing/2014/main" val="3293891168"/>
                  </a:ext>
                </a:extLst>
              </a:tr>
            </a:tbl>
          </a:graphicData>
        </a:graphic>
      </p:graphicFrame>
    </p:spTree>
    <p:extLst>
      <p:ext uri="{BB962C8B-B14F-4D97-AF65-F5344CB8AC3E}">
        <p14:creationId xmlns:p14="http://schemas.microsoft.com/office/powerpoint/2010/main" val="3135712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AFC036-2B98-05FA-2B88-6FC768564A68}"/>
              </a:ext>
            </a:extLst>
          </p:cNvPr>
          <p:cNvSpPr txBox="1"/>
          <p:nvPr/>
        </p:nvSpPr>
        <p:spPr>
          <a:xfrm>
            <a:off x="1396870" y="1123240"/>
            <a:ext cx="9398259" cy="4611519"/>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Blob Storage: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Blob Storage, short for "Binary Large Object" storage, is designed to store and manage large amounts of unstructured data, such as documents, images, videos, and backups.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offers three tiers: Hot, Cool, and Archive, with varying costs and access times based on the frequency of access.</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File Storage: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Azure File Storage provides fully managed file shares that can be accessed using the standard Server Message Block (SMB) protocol.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It's suitable for migrating on-premises file shares to the cloud, as well as for sharing files across virtual machines.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4776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F83ABC-B86B-E472-5EEA-D50ECE868ED4}"/>
              </a:ext>
            </a:extLst>
          </p:cNvPr>
          <p:cNvSpPr txBox="1"/>
          <p:nvPr/>
        </p:nvSpPr>
        <p:spPr>
          <a:xfrm>
            <a:off x="846754" y="1081981"/>
            <a:ext cx="10359312" cy="3780522"/>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Queue Storage: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Azure Queue Storage offers a message queuing service for decoupling and asynchronous communication between application components.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It's commonly used for building scalable and resilient applications.</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Table Storage: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Azure Table Storage is a NoSQL data store that provides key/attribute store capabilities for semi-structured data.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It's suitable for applications that require schema-less data storage and fast access to data.</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1904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80B347-D2B4-1FFC-D68B-734216BF8FDA}"/>
              </a:ext>
            </a:extLst>
          </p:cNvPr>
          <p:cNvSpPr txBox="1"/>
          <p:nvPr/>
        </p:nvSpPr>
        <p:spPr>
          <a:xfrm>
            <a:off x="1093626" y="980802"/>
            <a:ext cx="10004748" cy="4196020"/>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Disk Storage: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Azure Disk Storage provides managed virtual hard disks (VHDs) that can be attached to virtual machines.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These disks can be used for operating system disks or data disks and come in different types, such as Standard HDD, Standard SSD, Premium SSD, and Ultra Disk.</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Data Lake Storage: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Azure Data Lake Storage is designed for big data analytics workloads.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supports massive data volumes and high-throughput access, making it suitable for scenarios involving data exploration, analysis, and machine learning.</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3020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F891EC-1E87-A385-4C46-B8D6FEE46FB3}"/>
              </a:ext>
            </a:extLst>
          </p:cNvPr>
          <p:cNvSpPr txBox="1"/>
          <p:nvPr/>
        </p:nvSpPr>
        <p:spPr>
          <a:xfrm>
            <a:off x="1173324" y="1175286"/>
            <a:ext cx="9388927" cy="4196020"/>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Shared Access Signatures (SAS):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Azure Storage allows you to generate SAS tokens that grant limited access to specific resources.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is useful for providing temporary access to data without exposing full account credentials.</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Azure Backup: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While not part of Azure Storage per se, Azure Backup is closely related and provides a way to back up and restore data from various Azure services, including Azure VMs, SQL databases, and more.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4424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EC4763-F121-F9E2-E45C-603436FF2FAC}"/>
              </a:ext>
            </a:extLst>
          </p:cNvPr>
          <p:cNvSpPr txBox="1"/>
          <p:nvPr/>
        </p:nvSpPr>
        <p:spPr>
          <a:xfrm>
            <a:off x="1145333" y="725068"/>
            <a:ext cx="6097554"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Azure Storage Accounts</a:t>
            </a:r>
          </a:p>
        </p:txBody>
      </p:sp>
      <p:sp>
        <p:nvSpPr>
          <p:cNvPr id="7" name="TextBox 6">
            <a:extLst>
              <a:ext uri="{FF2B5EF4-FFF2-40B4-BE49-F238E27FC236}">
                <a16:creationId xmlns:a16="http://schemas.microsoft.com/office/drawing/2014/main" id="{54917325-2518-32BE-8DCF-CD1B714E73DB}"/>
              </a:ext>
            </a:extLst>
          </p:cNvPr>
          <p:cNvSpPr txBox="1"/>
          <p:nvPr/>
        </p:nvSpPr>
        <p:spPr>
          <a:xfrm>
            <a:off x="1145333" y="1536260"/>
            <a:ext cx="9818136" cy="253402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An Azure Storage Account is a fundamental Azure resource that provides a way to store and manage various types of data in Microsoft Azure.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serves as a logical container for data storage services like Blob Storage, File Storage, Queue Storage, Table Storage, and Disk Storage.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Each storage account has a unique namespace within the Azure cloud, and you can have multiple storage services within a single storage account.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4870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EAD9CD-C4D3-A67A-99D4-C9CF1308F50C}"/>
              </a:ext>
            </a:extLst>
          </p:cNvPr>
          <p:cNvSpPr txBox="1"/>
          <p:nvPr/>
        </p:nvSpPr>
        <p:spPr>
          <a:xfrm>
            <a:off x="1061358" y="846367"/>
            <a:ext cx="6097554" cy="369332"/>
          </a:xfrm>
          <a:prstGeom prst="rect">
            <a:avLst/>
          </a:prstGeom>
          <a:noFill/>
        </p:spPr>
        <p:txBody>
          <a:bodyPr wrap="square">
            <a:spAutoFit/>
          </a:bodyPr>
          <a:lstStyle/>
          <a:p>
            <a:r>
              <a:rPr lang="en-IN" i="0" dirty="0">
                <a:effectLst/>
                <a:latin typeface="Arial" panose="020B0604020202020204" pitchFamily="34" charset="0"/>
                <a:cs typeface="Arial" panose="020B0604020202020204" pitchFamily="34" charset="0"/>
              </a:rPr>
              <a:t>Storage Account Types</a:t>
            </a:r>
            <a:endParaRPr lang="en-IN"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BED4E5C6-199D-D9D7-AF88-5F23230AF6E4}"/>
              </a:ext>
            </a:extLst>
          </p:cNvPr>
          <p:cNvSpPr txBox="1"/>
          <p:nvPr/>
        </p:nvSpPr>
        <p:spPr>
          <a:xfrm>
            <a:off x="1061358" y="1496905"/>
            <a:ext cx="9827466" cy="419602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Azure offers several types of storage accounts to cater to different performance and cost requirements:</a:t>
            </a:r>
          </a:p>
          <a:p>
            <a:pPr marL="285750" indent="-28575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742950" lvl="1" indent="-285750">
              <a:lnSpc>
                <a:spcPct val="150000"/>
              </a:lnSpc>
              <a:buFont typeface="Courier New" panose="02070309020205020404" pitchFamily="49" charset="0"/>
              <a:buChar char="o"/>
            </a:pPr>
            <a:r>
              <a:rPr lang="en-US" dirty="0">
                <a:latin typeface="Arial" panose="020B0604020202020204" pitchFamily="34" charset="0"/>
                <a:cs typeface="Arial" panose="020B0604020202020204" pitchFamily="34" charset="0"/>
              </a:rPr>
              <a:t>General-purpose v2: Offers a balance between performance and features, suitable for most storage scenarios.</a:t>
            </a:r>
          </a:p>
          <a:p>
            <a:pPr marL="742950" lvl="1" indent="-285750">
              <a:lnSpc>
                <a:spcPct val="150000"/>
              </a:lnSpc>
              <a:buFont typeface="Courier New" panose="02070309020205020404" pitchFamily="49" charset="0"/>
              <a:buChar char="o"/>
            </a:pPr>
            <a:r>
              <a:rPr lang="en-US" dirty="0">
                <a:latin typeface="Arial" panose="020B0604020202020204" pitchFamily="34" charset="0"/>
                <a:cs typeface="Arial" panose="020B0604020202020204" pitchFamily="34" charset="0"/>
              </a:rPr>
              <a:t>General-purpose v1: Older version with fewer features compared to v2.</a:t>
            </a:r>
          </a:p>
          <a:p>
            <a:pPr marL="742950" lvl="1" indent="-285750">
              <a:lnSpc>
                <a:spcPct val="150000"/>
              </a:lnSpc>
              <a:buFont typeface="Courier New" panose="02070309020205020404" pitchFamily="49" charset="0"/>
              <a:buChar char="o"/>
            </a:pPr>
            <a:r>
              <a:rPr lang="en-US" dirty="0">
                <a:latin typeface="Arial" panose="020B0604020202020204" pitchFamily="34" charset="0"/>
                <a:cs typeface="Arial" panose="020B0604020202020204" pitchFamily="34" charset="0"/>
              </a:rPr>
              <a:t>Blob Storage: Optimized for massive-scale object storage, suitable for scenarios like serving images or videos directly to web browsers.</a:t>
            </a:r>
          </a:p>
          <a:p>
            <a:pPr marL="742950" lvl="1" indent="-285750">
              <a:lnSpc>
                <a:spcPct val="150000"/>
              </a:lnSpc>
              <a:buFont typeface="Courier New" panose="02070309020205020404" pitchFamily="49" charset="0"/>
              <a:buChar char="o"/>
            </a:pPr>
            <a:r>
              <a:rPr lang="en-US" dirty="0">
                <a:latin typeface="Arial" panose="020B0604020202020204" pitchFamily="34" charset="0"/>
                <a:cs typeface="Arial" panose="020B0604020202020204" pitchFamily="34" charset="0"/>
              </a:rPr>
              <a:t>Premium: Offers high-performance, low-latency storage using SSDs, suitable for I/O-intensive workloads.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8040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AFCCA8-9F60-ED05-2F6B-30B55F45F630}"/>
              </a:ext>
            </a:extLst>
          </p:cNvPr>
          <p:cNvSpPr txBox="1"/>
          <p:nvPr/>
        </p:nvSpPr>
        <p:spPr>
          <a:xfrm>
            <a:off x="1005374" y="697076"/>
            <a:ext cx="6097554" cy="369332"/>
          </a:xfrm>
          <a:prstGeom prst="rect">
            <a:avLst/>
          </a:prstGeom>
          <a:noFill/>
        </p:spPr>
        <p:txBody>
          <a:bodyPr wrap="square">
            <a:spAutoFit/>
          </a:bodyPr>
          <a:lstStyle/>
          <a:p>
            <a:r>
              <a:rPr lang="en-IN" i="0" dirty="0">
                <a:effectLst/>
                <a:latin typeface="Arial" panose="020B0604020202020204" pitchFamily="34" charset="0"/>
                <a:cs typeface="Arial" panose="020B0604020202020204" pitchFamily="34" charset="0"/>
              </a:rPr>
              <a:t>Replication Options</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D4899B3-213A-1737-B7DA-0FCDC8631AB2}"/>
              </a:ext>
            </a:extLst>
          </p:cNvPr>
          <p:cNvSpPr txBox="1"/>
          <p:nvPr/>
        </p:nvSpPr>
        <p:spPr>
          <a:xfrm>
            <a:off x="1005373" y="1484655"/>
            <a:ext cx="9902113" cy="336502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Azure Storage Accounts support various replication options to ensure data durability and availability:</a:t>
            </a:r>
          </a:p>
          <a:p>
            <a:pPr marL="285750" indent="-285750">
              <a:lnSpc>
                <a:spcPct val="150000"/>
              </a:lnSpc>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742950" lvl="1" indent="-285750">
              <a:lnSpc>
                <a:spcPct val="150000"/>
              </a:lnSpc>
              <a:buFont typeface="Courier New" panose="02070309020205020404" pitchFamily="49" charset="0"/>
              <a:buChar char="o"/>
            </a:pPr>
            <a:r>
              <a:rPr lang="en-IN" dirty="0">
                <a:latin typeface="Arial" panose="020B0604020202020204" pitchFamily="34" charset="0"/>
                <a:cs typeface="Arial" panose="020B0604020202020204" pitchFamily="34" charset="0"/>
              </a:rPr>
              <a:t>Locally Redundant Storage (LRS): Data is replicated within the same datacenter.</a:t>
            </a:r>
          </a:p>
          <a:p>
            <a:pPr marL="742950" lvl="1" indent="-285750">
              <a:lnSpc>
                <a:spcPct val="150000"/>
              </a:lnSpc>
              <a:buFont typeface="Courier New" panose="02070309020205020404" pitchFamily="49" charset="0"/>
              <a:buChar char="o"/>
            </a:pPr>
            <a:r>
              <a:rPr lang="en-IN" dirty="0">
                <a:latin typeface="Arial" panose="020B0604020202020204" pitchFamily="34" charset="0"/>
                <a:cs typeface="Arial" panose="020B0604020202020204" pitchFamily="34" charset="0"/>
              </a:rPr>
              <a:t>Geo-Redundant Storage (GRS): Data is replicated to a secondary datacenter in a different region.</a:t>
            </a:r>
          </a:p>
          <a:p>
            <a:pPr marL="742950" lvl="1" indent="-285750">
              <a:lnSpc>
                <a:spcPct val="150000"/>
              </a:lnSpc>
              <a:buFont typeface="Courier New" panose="02070309020205020404" pitchFamily="49" charset="0"/>
              <a:buChar char="o"/>
            </a:pPr>
            <a:r>
              <a:rPr lang="en-IN" dirty="0">
                <a:latin typeface="Arial" panose="020B0604020202020204" pitchFamily="34" charset="0"/>
                <a:cs typeface="Arial" panose="020B0604020202020204" pitchFamily="34" charset="0"/>
              </a:rPr>
              <a:t>Zone-Redundant Storage (ZRS): Data is replicated across availability zones within a region (for specific services like Blob Storage).</a:t>
            </a:r>
          </a:p>
        </p:txBody>
      </p:sp>
    </p:spTree>
    <p:extLst>
      <p:ext uri="{BB962C8B-B14F-4D97-AF65-F5344CB8AC3E}">
        <p14:creationId xmlns:p14="http://schemas.microsoft.com/office/powerpoint/2010/main" val="23060787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1723</Words>
  <Application>Microsoft Office PowerPoint</Application>
  <PresentationFormat>Widescreen</PresentationFormat>
  <Paragraphs>152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Lacchi Balaji</dc:creator>
  <cp:lastModifiedBy>Lacchi Balaji</cp:lastModifiedBy>
  <cp:revision>1</cp:revision>
  <dcterms:created xsi:type="dcterms:W3CDTF">2023-08-30T06:10:48Z</dcterms:created>
  <dcterms:modified xsi:type="dcterms:W3CDTF">2023-08-30T06:49:33Z</dcterms:modified>
</cp:coreProperties>
</file>