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A5A8-C03D-07FB-4ADB-0614F2A3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5C2A1-ACA4-D36A-23E5-2F6DB21EC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A6E7-2380-BD25-1722-BC59CCFA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73CE-446A-4FA5-204B-42707B77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3BA0-638F-7E9F-5F20-FB77FF45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1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DCD-C58A-8FD7-B584-E30B83FB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170FF-EE8C-F76B-65C9-BFF15052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8BFA-48CA-ACE3-FD13-84AE30A5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5C3F-2065-2E57-1AF5-3CE01B32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7F32-AD45-7497-DF26-A4AEE014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B5F9B-3507-15E5-6419-D12794001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69174-5067-A7DA-4D09-BCB5B406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F988-E63B-7FB0-F936-47099B11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750C-CD7E-71FC-5ADB-58532F54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B375-82EE-A483-5A31-6718D88F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701C-3F81-78D1-E632-F73905AA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9EA2-6121-DCA9-C2B6-CFE4466B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BAC4-CB94-AB0B-C6D2-92C380CB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465B-1885-E8EF-0545-ECB9A40F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2EEDE-63B4-E78E-CC40-8E5C27C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F7EA-F58F-A9DA-4A82-7C4C82EA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CEAD-FFB2-DED4-C708-30F335B2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E222-351D-55FF-E207-AD0FA688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094A-5D1F-E3C1-4C42-16ACB7AD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D80C-3D03-10A6-72BF-1B0EB00E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0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D8C4-D311-006C-3016-0F3818BB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425D-37C6-AF26-87FC-D146D5AA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643FB-E2E3-C139-6F72-04EC02E2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9CB61-5597-05AF-B9AF-1FAB86E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2BE0-9DF7-D2B5-54EC-0B3F5E37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7DA3D-2B13-3E4F-3918-D9CC3FE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8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9479-CD6E-4CDD-CE46-194EA91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CC3A-B20C-41CD-9D5A-EE3ECF47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38223-C512-D8C8-3CE4-5126137B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E0F2C-54EE-482D-4F00-94B41B7D7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464F0-AA2A-3621-E65E-46CB13788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F039B-F688-41B8-2730-6653B630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4999E-3643-D50D-B314-E943AC07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C727D-EC87-3F38-CF46-69D6FBC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B43-35E3-0522-2FB3-551958BC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8CFFE-19D5-44E3-AB10-C6A7784F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6ACAA-0979-86A0-10C1-9E238BFD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5AB03-26CF-93C0-CD09-6D8948E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95D42-A79A-5C8F-244E-202EC3E0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48737-0C55-E4D4-C327-8ADB15C2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E2635-4798-C1A0-E643-07E5773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DD15-80E3-AA76-A7D2-EB181541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FD72-21C9-C765-6E0D-224093E3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D246-CAC7-1C12-9CB7-0C2FB580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E3FC0-B49B-6B4B-CAFD-CE2AD048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F28E8-030F-FABF-273C-9B311BB4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AE4EF-AB67-E4BB-0ADD-8797883D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328F-4AA8-7A59-4589-9F45ECD3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E13B1-AA04-CF9C-3B1C-F70B5A30B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D54A0-ECFC-470C-D515-0EC1321A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3E6A7-5483-F2BB-A9FA-4CF57EE9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1BAFA-8AC7-270B-155F-3ADA6FB2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5C04-580D-CE41-2C22-FE48BAF5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1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B6C62-8FD7-C751-1BB4-08DFA3DE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A9838-3B58-1C22-29B1-1AA802BB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CF89-3D60-CDBF-C2E1-8B0F01958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3A77-F04D-470B-9FD4-21EBDBF3AC48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A96-8024-FAD3-DDCE-B30AFA355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EADB-3D1E-5D3E-67F5-71E1F6ADA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34F0-B381-4BF0-9F73-1BD9BA2E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2E691B-690B-CA04-6706-0ED81C023186}"/>
              </a:ext>
            </a:extLst>
          </p:cNvPr>
          <p:cNvSpPr txBox="1"/>
          <p:nvPr/>
        </p:nvSpPr>
        <p:spPr>
          <a:xfrm>
            <a:off x="3047223" y="3044279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Azure Storage Types</a:t>
            </a:r>
          </a:p>
        </p:txBody>
      </p:sp>
    </p:spTree>
    <p:extLst>
      <p:ext uri="{BB962C8B-B14F-4D97-AF65-F5344CB8AC3E}">
        <p14:creationId xmlns:p14="http://schemas.microsoft.com/office/powerpoint/2010/main" val="267565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B922D0-1583-A8FC-B110-14C1F7F1B2D6}"/>
              </a:ext>
            </a:extLst>
          </p:cNvPr>
          <p:cNvSpPr txBox="1"/>
          <p:nvPr/>
        </p:nvSpPr>
        <p:spPr>
          <a:xfrm>
            <a:off x="800100" y="7250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 cases for ETL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A6E4A-233D-FF7A-FC97-05CC612EFA75}"/>
              </a:ext>
            </a:extLst>
          </p:cNvPr>
          <p:cNvSpPr txBox="1"/>
          <p:nvPr/>
        </p:nvSpPr>
        <p:spPr>
          <a:xfrm>
            <a:off x="800100" y="1702179"/>
            <a:ext cx="1011671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 Data Migration: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ADF simplifies moving data from on-premises databases to the cloud, ensuring a seamless transition without data loss.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Warehousing: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 in Azure Data Factory facilitates extracting, transforming, and loading data into data warehouses, creating a centralized repository for analytical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Integration: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ADF handles data integration from diverse sources, harmonizing data formats and structures to provide a unified view for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Data Ingestion: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ADF ingests and transforms real-time streaming data, enabling near real-time analytics and insights for dynamic business needs.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3B4633-700C-BDDB-18C5-A9F5CF0C331C}"/>
              </a:ext>
            </a:extLst>
          </p:cNvPr>
          <p:cNvSpPr txBox="1"/>
          <p:nvPr/>
        </p:nvSpPr>
        <p:spPr>
          <a:xfrm>
            <a:off x="977382" y="62243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Why We Need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0A8BD-413C-F3B0-A180-F0111B3E5575}"/>
              </a:ext>
            </a:extLst>
          </p:cNvPr>
          <p:cNvSpPr txBox="1"/>
          <p:nvPr/>
        </p:nvSpPr>
        <p:spPr>
          <a:xfrm>
            <a:off x="977381" y="1441494"/>
            <a:ext cx="9864789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Factory is a powerful cloud-based data integration service provided by Microsoft Azure.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It's designed to help organizations efficiently collect, transform, and move data from various sources to different destinations, enabling data-driven insights and analytics.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3ED46-44C2-268D-E23B-6FE636E1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75" y="3356395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BC08DD-AEE4-7224-2445-80B7DEC1C9DA}"/>
              </a:ext>
            </a:extLst>
          </p:cNvPr>
          <p:cNvSpPr txBox="1"/>
          <p:nvPr/>
        </p:nvSpPr>
        <p:spPr>
          <a:xfrm>
            <a:off x="1108011" y="1156624"/>
            <a:ext cx="942625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 vs. ELT: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 (Extract, Transform, Load):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traditional ETL, data is extracted from source systems, transformed to meet the target schema, and then loaded into the destination data store.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ELT (Extract, Load, Transform):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ELT, data is first extracted from source systems and loaded into the destination data store.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Transformations are then applied within the destination data store.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2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483ABF-8AF0-6F4C-6C57-0F51AC8F8B74}"/>
              </a:ext>
            </a:extLst>
          </p:cNvPr>
          <p:cNvSpPr txBox="1"/>
          <p:nvPr/>
        </p:nvSpPr>
        <p:spPr>
          <a:xfrm>
            <a:off x="1126672" y="889975"/>
            <a:ext cx="9351606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sets define the data structures and schema of the source and destination data.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include information about the data format, schema, and 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sets are used as inputs and outputs in data pipelines.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Runtime: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Runtime (IR) is the compute infrastructure that Data Factory uses to execute data integration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integration runtimes: Azure Integration Runtime and Self-hosted Integration Runtime. The former is used for cloud data integration, and the latter is used for on-premises or private network scenarios.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4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D9613A-58F8-1598-5476-8D3D70438837}"/>
              </a:ext>
            </a:extLst>
          </p:cNvPr>
          <p:cNvSpPr txBox="1"/>
          <p:nvPr/>
        </p:nvSpPr>
        <p:spPr>
          <a:xfrm>
            <a:off x="1098679" y="1263640"/>
            <a:ext cx="954754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Parameters are values that you can pass into your Data Factory pipelines to make them dynamic and reusable.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allow you to customize pipeline behavior without modifying the pipeline definition.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Variables: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variables are predefined variables provided by Data Factory that you can use within your pipelines.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provide metadata about the current run, such as run ID, pipeline name, and more.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4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57B441-E773-40DE-38E1-E429DA18E2CF}"/>
              </a:ext>
            </a:extLst>
          </p:cNvPr>
          <p:cNvSpPr txBox="1"/>
          <p:nvPr/>
        </p:nvSpPr>
        <p:spPr>
          <a:xfrm>
            <a:off x="1154664" y="918407"/>
            <a:ext cx="9146332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Flows are visual representations of data transformations within a Data Factory.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provide a way to design complex data transformations using a visual interface.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 Services: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 Services define the connection details to external data sources or destinations.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include connection strings, authentication credentials, and other settings required to access the data.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1A4C27-1C35-CA39-5A82-3D6367283140}"/>
              </a:ext>
            </a:extLst>
          </p:cNvPr>
          <p:cNvSpPr txBox="1"/>
          <p:nvPr/>
        </p:nvSpPr>
        <p:spPr>
          <a:xfrm>
            <a:off x="879021" y="736175"/>
            <a:ext cx="10433958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Triggers: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Triggers define when and how often a pipeline should be executed.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be time-based or event-based, allowing you to automate data integration workflows.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Activities are the building blocks of data pipelines.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represent a single action in a pipeline, such as copying data, transforming data, or executing a script.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Debugging and Monitoring: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Factory provides debugging capabilities and monitoring tools to troubleshoot and monitor pipeline executions.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5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A8EBF-0DF0-A423-2548-128923BF0D89}"/>
              </a:ext>
            </a:extLst>
          </p:cNvPr>
          <p:cNvSpPr txBox="1"/>
          <p:nvPr/>
        </p:nvSpPr>
        <p:spPr>
          <a:xfrm>
            <a:off x="1052027" y="79971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062DD-CD6A-F942-9598-F07A99DFD402}"/>
              </a:ext>
            </a:extLst>
          </p:cNvPr>
          <p:cNvSpPr txBox="1"/>
          <p:nvPr/>
        </p:nvSpPr>
        <p:spPr>
          <a:xfrm>
            <a:off x="1052026" y="1607414"/>
            <a:ext cx="9090349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pipeline is a sequence of activities arranged in a specific order.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activity represents a single action, such as copying data, transforming data, executing a script, or calling a stored procedure.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Pipelines can include data movement activities, data transformation activities, and control flow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Factory provides a visual designer for creating and managing pipelines using a drag-and-drop 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define parameters for pipelines to make them dynamic and reusable.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4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4FCD2-51B3-DB7D-8818-747E74775597}"/>
              </a:ext>
            </a:extLst>
          </p:cNvPr>
          <p:cNvSpPr txBox="1"/>
          <p:nvPr/>
        </p:nvSpPr>
        <p:spPr>
          <a:xfrm>
            <a:off x="958721" y="8370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Pipeline Chaining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57753-0D12-332D-C949-31C0B7B267BD}"/>
              </a:ext>
            </a:extLst>
          </p:cNvPr>
          <p:cNvSpPr txBox="1"/>
          <p:nvPr/>
        </p:nvSpPr>
        <p:spPr>
          <a:xfrm>
            <a:off x="958720" y="1507696"/>
            <a:ext cx="9715499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Pipeline chaining involves connecting multiple pipelines together to form a more complex workflow.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pipeline can be responsible for a specific subset of tasks, and by chaining pipelines, you can create an end-to-end data integration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Pipelines can be triggered sequentially, ensuring that the output of one pipeline becomes the input for the next pipeline.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Chaining allows you to modularize your workflows, making them easier to design, manage, and troubleshoot.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enables you to break down complex processes into smaller, more manageable pieces.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control flow activities to manage pipeline execution dependencies and branching logic.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F36E1C-5FBB-1C44-7296-97D2AA50B267}"/>
              </a:ext>
            </a:extLst>
          </p:cNvPr>
          <p:cNvSpPr txBox="1"/>
          <p:nvPr/>
        </p:nvSpPr>
        <p:spPr>
          <a:xfrm>
            <a:off x="1070688" y="7997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Access and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8520D-81AD-AFEA-3AE5-1BDD8B2C1740}"/>
              </a:ext>
            </a:extLst>
          </p:cNvPr>
          <p:cNvSpPr txBox="1"/>
          <p:nvPr/>
        </p:nvSpPr>
        <p:spPr>
          <a:xfrm>
            <a:off x="1070688" y="1577708"/>
            <a:ext cx="9556879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and authentication mechanisms play a crucial role in ensuring the secure access of Azure Storage services like Data Lake Storage Gen2 and Blob Storage.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provides several features and tools to control who can access your storage resources and how they can interact with them.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ecure Azure Blob Storage with Azure API Management &amp; Managed Identities |  by Marcus Tee | Marcus Tee Anytime | Medium">
            <a:extLst>
              <a:ext uri="{FF2B5EF4-FFF2-40B4-BE49-F238E27FC236}">
                <a16:creationId xmlns:a16="http://schemas.microsoft.com/office/drawing/2014/main" id="{57181AAE-1322-51A1-A33E-4FB0A30E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2" y="3608516"/>
            <a:ext cx="9915296" cy="32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9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0C0DE5-C7BB-B344-FCAB-009C2D661A97}"/>
              </a:ext>
            </a:extLst>
          </p:cNvPr>
          <p:cNvSpPr txBox="1"/>
          <p:nvPr/>
        </p:nvSpPr>
        <p:spPr>
          <a:xfrm>
            <a:off x="1266629" y="1123240"/>
            <a:ext cx="8875745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 (Azure AD) Integration: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AD integration allows you to use Azure AD identities for authentication and authorization.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centralized identity management and enables fine-grained access control using Azure AD roles.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 Access Signatures (SAS):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 tokens allow you to grant limited and specific permissions to users or applications without sharing your account keys.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generate SAS tokens for specific resources and define permissions, access duration, and more.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4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07B5E-2442-F573-4A51-3D45A7BE2FE9}"/>
              </a:ext>
            </a:extLst>
          </p:cNvPr>
          <p:cNvSpPr txBox="1"/>
          <p:nvPr/>
        </p:nvSpPr>
        <p:spPr>
          <a:xfrm>
            <a:off x="1257300" y="966520"/>
            <a:ext cx="9155663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Role-Based Access Control (RBAC):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RBAC allows you to assign specific roles (e.g., owner, contributor, reader) to users, groups, or service principals at different levels (account, container, blob).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Roles define what actions users can perform, such as read, write, delete, etc.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Control Lists (ACLs):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ACLs provide more granular control over permissions by specifying access rights for individual blobs or containers.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used in conjunction with shared key authentication or SAS tokens.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160BA-AA51-A8A1-9CA0-312E004BE3F3}"/>
              </a:ext>
            </a:extLst>
          </p:cNvPr>
          <p:cNvSpPr txBox="1"/>
          <p:nvPr/>
        </p:nvSpPr>
        <p:spPr>
          <a:xfrm>
            <a:off x="1107622" y="873215"/>
            <a:ext cx="9976756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Network Service Endpoints: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Network Service Endpoints allow you to secure your storage resources by limiting access to only specified virtual networks.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Traffic between the virtual network and the storage service remains on the Microsoft Azure backbone network.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Endpoints (Preview):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Endpoints provide a private IP address within your virtual network that is used to access the storage account.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keeps data traffic within the Azure network and enhances security for accessing storage resources.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FB2DD7-6162-EB41-BEF3-648686F135C3}"/>
              </a:ext>
            </a:extLst>
          </p:cNvPr>
          <p:cNvSpPr txBox="1"/>
          <p:nvPr/>
        </p:nvSpPr>
        <p:spPr>
          <a:xfrm>
            <a:off x="3047223" y="3044279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39136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6AF16-5D66-CB64-F288-61220F3FFE71}"/>
              </a:ext>
            </a:extLst>
          </p:cNvPr>
          <p:cNvSpPr txBox="1"/>
          <p:nvPr/>
        </p:nvSpPr>
        <p:spPr>
          <a:xfrm>
            <a:off x="1080019" y="1256342"/>
            <a:ext cx="96595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Factory is a data-integration service based on the Cloud that allows us to create data-driven workflows in the cloud for orchestrating and automating data movement and data transformation.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Factory is a perfect ETL tool on Cloud. Data Factory is designed to deliver extraction, transformation, and loading processes within the cloud.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ETL process generally involves four steps: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73FB6-A7A4-B793-5E82-A09AB0B588FA}"/>
              </a:ext>
            </a:extLst>
          </p:cNvPr>
          <p:cNvSpPr txBox="1"/>
          <p:nvPr/>
        </p:nvSpPr>
        <p:spPr>
          <a:xfrm>
            <a:off x="1080019" y="65975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Data Factory </a:t>
            </a:r>
            <a:endParaRPr lang="en-IN" b="1" dirty="0"/>
          </a:p>
        </p:txBody>
      </p:sp>
      <p:pic>
        <p:nvPicPr>
          <p:cNvPr id="1026" name="Picture 2" descr="Azure Data Factory">
            <a:extLst>
              <a:ext uri="{FF2B5EF4-FFF2-40B4-BE49-F238E27FC236}">
                <a16:creationId xmlns:a16="http://schemas.microsoft.com/office/drawing/2014/main" id="{F0ADA446-317F-5C40-F983-B61D50839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89" y="4017624"/>
            <a:ext cx="56673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3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28D6A4-40E9-EED8-4889-38950961397A}"/>
              </a:ext>
            </a:extLst>
          </p:cNvPr>
          <p:cNvSpPr txBox="1"/>
          <p:nvPr/>
        </p:nvSpPr>
        <p:spPr>
          <a:xfrm>
            <a:off x="1200927" y="1538739"/>
            <a:ext cx="9790145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 &amp; Collect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We can use the copy activity in a data pipeline to move data from both on-premises and cloud source data stores.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Transform: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Once the data is present in a centralized data store in the cloud, process or transform the collected data by using compute services such as HDInsight Hadoop, Spark, Data Lake Analytics, and Machine Learning.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Publish: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the raw data is refined into a business-ready consumable form, it loads the data into Azure Data Warehouse, Azure SQL Database, and Azure Cosmos DB, etc.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Monitor: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Azure Data Factory has built-in support for pipeline monitoring via Azure Monitor, API, PowerShell, Log Analytics, and health panels on the Azure portal.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3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AAB0F0-3EF3-0924-49F8-0ED62DAB9904}"/>
              </a:ext>
            </a:extLst>
          </p:cNvPr>
          <p:cNvSpPr txBox="1"/>
          <p:nvPr/>
        </p:nvSpPr>
        <p:spPr>
          <a:xfrm>
            <a:off x="884076" y="5666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435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B5F33-E555-9838-882A-F1333EC55F3A}"/>
              </a:ext>
            </a:extLst>
          </p:cNvPr>
          <p:cNvSpPr txBox="1"/>
          <p:nvPr/>
        </p:nvSpPr>
        <p:spPr>
          <a:xfrm>
            <a:off x="884076" y="1451140"/>
            <a:ext cx="1033132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Scalability: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Factory can handle large volumes of data and scales automatically based on demand, accommodating varying workloads efficiently.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Integration: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seamlessly connects with diverse data sources, both on-premises and in the cloud, enabling smooth integration of data from various platforms.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Efficient Data Movement: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ADF efficiently moves data between data stores, supporting parallel data transfer and ensuring fast and reliable data movement.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Flexibility: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pipelines and activities, ADF offers flexibility in designing complex data workflows, incorporating control flow activities and conditional branching.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Cost-Effective: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fully managed service, you only pay for resources used during pipeline execution, making it cost-effective for data integration and orchestration tasks.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1383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Lacchi Balaji</dc:creator>
  <cp:lastModifiedBy>Lacchi Balaji</cp:lastModifiedBy>
  <cp:revision>2</cp:revision>
  <dcterms:created xsi:type="dcterms:W3CDTF">2023-08-30T07:00:23Z</dcterms:created>
  <dcterms:modified xsi:type="dcterms:W3CDTF">2023-08-30T07:20:24Z</dcterms:modified>
</cp:coreProperties>
</file>