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7" r:id="rId2"/>
    <p:sldId id="258" r:id="rId3"/>
    <p:sldId id="282" r:id="rId4"/>
    <p:sldId id="283" r:id="rId5"/>
    <p:sldId id="284" r:id="rId6"/>
    <p:sldId id="285" r:id="rId7"/>
    <p:sldId id="286" r:id="rId8"/>
    <p:sldId id="287" r:id="rId9"/>
    <p:sldId id="259" r:id="rId10"/>
    <p:sldId id="260" r:id="rId11"/>
    <p:sldId id="265" r:id="rId12"/>
    <p:sldId id="266" r:id="rId13"/>
    <p:sldId id="297" r:id="rId14"/>
    <p:sldId id="298" r:id="rId15"/>
    <p:sldId id="299" r:id="rId16"/>
    <p:sldId id="267" r:id="rId17"/>
    <p:sldId id="261" r:id="rId18"/>
    <p:sldId id="268" r:id="rId19"/>
    <p:sldId id="269" r:id="rId20"/>
    <p:sldId id="270" r:id="rId21"/>
    <p:sldId id="288" r:id="rId22"/>
    <p:sldId id="271" r:id="rId23"/>
    <p:sldId id="272" r:id="rId24"/>
    <p:sldId id="262" r:id="rId25"/>
    <p:sldId id="273" r:id="rId26"/>
    <p:sldId id="274" r:id="rId27"/>
    <p:sldId id="275" r:id="rId28"/>
    <p:sldId id="277" r:id="rId29"/>
    <p:sldId id="276" r:id="rId30"/>
    <p:sldId id="278" r:id="rId31"/>
    <p:sldId id="263" r:id="rId32"/>
    <p:sldId id="290" r:id="rId33"/>
    <p:sldId id="279" r:id="rId34"/>
    <p:sldId id="264" r:id="rId35"/>
    <p:sldId id="289" r:id="rId36"/>
    <p:sldId id="291" r:id="rId37"/>
    <p:sldId id="292" r:id="rId38"/>
    <p:sldId id="280" r:id="rId39"/>
    <p:sldId id="293" r:id="rId40"/>
    <p:sldId id="294" r:id="rId41"/>
    <p:sldId id="295" r:id="rId42"/>
    <p:sldId id="281" r:id="rId43"/>
    <p:sldId id="296"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10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0141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968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2181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3115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970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2820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46796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2890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6014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470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2227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7308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5218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3866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185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13928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9/20/2021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778442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ingent.com/blog/5-steps-to-gain-business-value-with-ai-adop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engineeringenotes.com/wp-content/uploads/2018/01/clip_image002-44.jpg"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engineeringenotes.com/wp-content/uploads/2018/01/clip_image008-20.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engineeringenotes.com/wp-content/uploads/2018/01/clip_image010-17.jp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engineeringenotes.com/wp-content/uploads/2018/01/clip_image011-1.jp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E50B-C5B8-4491-96FD-57387AB4D795}"/>
              </a:ext>
            </a:extLst>
          </p:cNvPr>
          <p:cNvSpPr>
            <a:spLocks noGrp="1"/>
          </p:cNvSpPr>
          <p:nvPr>
            <p:ph type="ctrTitle"/>
          </p:nvPr>
        </p:nvSpPr>
        <p:spPr>
          <a:xfrm>
            <a:off x="471056" y="2404534"/>
            <a:ext cx="9938326" cy="1646302"/>
          </a:xfrm>
        </p:spPr>
        <p:txBody>
          <a:bodyPr/>
          <a:lstStyle/>
          <a:p>
            <a:pPr algn="ctr"/>
            <a:r>
              <a:rPr lang="en-US" dirty="0"/>
              <a:t>Knowledge Representation Models </a:t>
            </a:r>
            <a:endParaRPr lang="en-IN" dirty="0"/>
          </a:p>
        </p:txBody>
      </p:sp>
    </p:spTree>
    <p:extLst>
      <p:ext uri="{BB962C8B-B14F-4D97-AF65-F5344CB8AC3E}">
        <p14:creationId xmlns:p14="http://schemas.microsoft.com/office/powerpoint/2010/main" val="350534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1805-DB0E-4219-8770-181670A9CB44}"/>
              </a:ext>
            </a:extLst>
          </p:cNvPr>
          <p:cNvSpPr>
            <a:spLocks noGrp="1"/>
          </p:cNvSpPr>
          <p:nvPr>
            <p:ph type="title"/>
          </p:nvPr>
        </p:nvSpPr>
        <p:spPr/>
        <p:txBody>
          <a:bodyPr/>
          <a:lstStyle/>
          <a:p>
            <a:r>
              <a:rPr lang="en-IN" b="1" dirty="0"/>
              <a:t>Logical Representation</a:t>
            </a:r>
            <a:br>
              <a:rPr lang="en-IN" b="1" dirty="0"/>
            </a:br>
            <a:endParaRPr lang="en-IN" dirty="0"/>
          </a:p>
        </p:txBody>
      </p:sp>
      <p:sp>
        <p:nvSpPr>
          <p:cNvPr id="3" name="Content Placeholder 2">
            <a:extLst>
              <a:ext uri="{FF2B5EF4-FFF2-40B4-BE49-F238E27FC236}">
                <a16:creationId xmlns:a16="http://schemas.microsoft.com/office/drawing/2014/main" id="{107B0582-3BDD-4B4C-BFE8-337E96BA5453}"/>
              </a:ext>
            </a:extLst>
          </p:cNvPr>
          <p:cNvSpPr>
            <a:spLocks noGrp="1"/>
          </p:cNvSpPr>
          <p:nvPr>
            <p:ph idx="1"/>
          </p:nvPr>
        </p:nvSpPr>
        <p:spPr/>
        <p:txBody>
          <a:bodyPr/>
          <a:lstStyle/>
          <a:p>
            <a:r>
              <a:rPr lang="en-IN" b="0" dirty="0">
                <a:effectLst/>
              </a:rPr>
              <a:t>Formal logic - </a:t>
            </a:r>
            <a:r>
              <a:rPr lang="en-US" b="0" dirty="0">
                <a:effectLst/>
              </a:rPr>
              <a:t>is a language with unambiguous representation guided by certain concrete rules. </a:t>
            </a:r>
          </a:p>
          <a:p>
            <a:r>
              <a:rPr lang="en-US" b="0" dirty="0">
                <a:effectLst/>
              </a:rPr>
              <a:t>working with logical representation is challenging, it forms the basis for programming languages and enables you to construct logical reasoning.</a:t>
            </a:r>
            <a:endParaRPr lang="en-US" dirty="0"/>
          </a:p>
          <a:p>
            <a:r>
              <a:rPr lang="en-US" b="0" dirty="0">
                <a:effectLst/>
              </a:rPr>
              <a:t>It allows designers to lay down certain vital communication rules to give and acquire information from agents with minimum errors in communication. Different rules of logic allow you to represent different things resulting in an efficient inference. Hence, the knowledge acquired by logical agents will be definite which means it will either be true or false. </a:t>
            </a:r>
            <a:endParaRPr lang="en-IN" dirty="0"/>
          </a:p>
        </p:txBody>
      </p:sp>
    </p:spTree>
    <p:extLst>
      <p:ext uri="{BB962C8B-B14F-4D97-AF65-F5344CB8AC3E}">
        <p14:creationId xmlns:p14="http://schemas.microsoft.com/office/powerpoint/2010/main" val="40462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E1D7-5AFB-4E24-9885-D731889B2A23}"/>
              </a:ext>
            </a:extLst>
          </p:cNvPr>
          <p:cNvSpPr>
            <a:spLocks noGrp="1"/>
          </p:cNvSpPr>
          <p:nvPr>
            <p:ph type="title"/>
          </p:nvPr>
        </p:nvSpPr>
        <p:spPr/>
        <p:txBody>
          <a:bodyPr/>
          <a:lstStyle/>
          <a:p>
            <a:r>
              <a:rPr lang="en-IN" b="1" dirty="0"/>
              <a:t>Logical Representation</a:t>
            </a:r>
            <a:endParaRPr lang="en-IN" dirty="0"/>
          </a:p>
        </p:txBody>
      </p:sp>
      <p:sp>
        <p:nvSpPr>
          <p:cNvPr id="3" name="Content Placeholder 2">
            <a:extLst>
              <a:ext uri="{FF2B5EF4-FFF2-40B4-BE49-F238E27FC236}">
                <a16:creationId xmlns:a16="http://schemas.microsoft.com/office/drawing/2014/main" id="{7C963851-62D3-4105-8BCB-009B1D5E5FD0}"/>
              </a:ext>
            </a:extLst>
          </p:cNvPr>
          <p:cNvSpPr>
            <a:spLocks noGrp="1"/>
          </p:cNvSpPr>
          <p:nvPr>
            <p:ph idx="1"/>
          </p:nvPr>
        </p:nvSpPr>
        <p:spPr>
          <a:xfrm>
            <a:off x="677334" y="2216572"/>
            <a:ext cx="8596668" cy="3880773"/>
          </a:xfrm>
        </p:spPr>
        <p:txBody>
          <a:bodyPr/>
          <a:lstStyle/>
          <a:p>
            <a:r>
              <a:rPr lang="en-US" dirty="0"/>
              <a:t>Logical representation is a language with some concrete rules which deals with propositions and has no ambiguity in representation. Logical representation means drawing a conclusion based on various conditions. This representation lays down some important communication rules. It consists of precisely defined syntax and semantics which supports the sound inference. Each sentence can be translated into logics using syntax and semantics. </a:t>
            </a:r>
          </a:p>
          <a:p>
            <a:r>
              <a:rPr lang="en-US" b="1" dirty="0"/>
              <a:t>Syntax: </a:t>
            </a:r>
          </a:p>
          <a:p>
            <a:pPr>
              <a:buFont typeface="Arial" panose="020B0604020202020204" pitchFamily="34" charset="0"/>
              <a:buChar char="•"/>
            </a:pPr>
            <a:r>
              <a:rPr lang="en-US" dirty="0"/>
              <a:t>Syntaxes are the rules which decide how we can construct legal sentences in the logic.</a:t>
            </a:r>
          </a:p>
          <a:p>
            <a:pPr>
              <a:buFont typeface="Arial" panose="020B0604020202020204" pitchFamily="34" charset="0"/>
              <a:buChar char="•"/>
            </a:pPr>
            <a:r>
              <a:rPr lang="en-US" dirty="0"/>
              <a:t>It determines which symbol we can use in knowledge representation.</a:t>
            </a:r>
          </a:p>
          <a:p>
            <a:pPr>
              <a:buFont typeface="Arial" panose="020B0604020202020204" pitchFamily="34" charset="0"/>
              <a:buChar char="•"/>
            </a:pPr>
            <a:r>
              <a:rPr lang="en-US" dirty="0"/>
              <a:t>How to write those symbols.</a:t>
            </a:r>
          </a:p>
          <a:p>
            <a:endParaRPr lang="en-IN" dirty="0"/>
          </a:p>
        </p:txBody>
      </p:sp>
    </p:spTree>
    <p:extLst>
      <p:ext uri="{BB962C8B-B14F-4D97-AF65-F5344CB8AC3E}">
        <p14:creationId xmlns:p14="http://schemas.microsoft.com/office/powerpoint/2010/main" val="421510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1CE7-D124-4F09-9139-4C77313BB520}"/>
              </a:ext>
            </a:extLst>
          </p:cNvPr>
          <p:cNvSpPr>
            <a:spLocks noGrp="1"/>
          </p:cNvSpPr>
          <p:nvPr>
            <p:ph type="title"/>
          </p:nvPr>
        </p:nvSpPr>
        <p:spPr/>
        <p:txBody>
          <a:bodyPr/>
          <a:lstStyle/>
          <a:p>
            <a:r>
              <a:rPr lang="en-IN" b="1" dirty="0"/>
              <a:t>Logical Representation</a:t>
            </a:r>
            <a:endParaRPr lang="en-IN" dirty="0"/>
          </a:p>
        </p:txBody>
      </p:sp>
      <p:sp>
        <p:nvSpPr>
          <p:cNvPr id="3" name="Content Placeholder 2">
            <a:extLst>
              <a:ext uri="{FF2B5EF4-FFF2-40B4-BE49-F238E27FC236}">
                <a16:creationId xmlns:a16="http://schemas.microsoft.com/office/drawing/2014/main" id="{F9178CD4-1061-4723-908C-07D2A78756A5}"/>
              </a:ext>
            </a:extLst>
          </p:cNvPr>
          <p:cNvSpPr>
            <a:spLocks noGrp="1"/>
          </p:cNvSpPr>
          <p:nvPr>
            <p:ph idx="1"/>
          </p:nvPr>
        </p:nvSpPr>
        <p:spPr/>
        <p:txBody>
          <a:bodyPr/>
          <a:lstStyle/>
          <a:p>
            <a:r>
              <a:rPr lang="en-US" b="1" dirty="0"/>
              <a:t>Semantics:</a:t>
            </a:r>
          </a:p>
          <a:p>
            <a:pPr>
              <a:buFont typeface="Arial" panose="020B0604020202020204" pitchFamily="34" charset="0"/>
              <a:buChar char="•"/>
            </a:pPr>
            <a:r>
              <a:rPr lang="en-US" dirty="0"/>
              <a:t>Semantics are the rules by which we can interpret the sentence in the logic. </a:t>
            </a:r>
          </a:p>
          <a:p>
            <a:pPr>
              <a:buFont typeface="Arial" panose="020B0604020202020204" pitchFamily="34" charset="0"/>
              <a:buChar char="•"/>
            </a:pPr>
            <a:r>
              <a:rPr lang="en-US" dirty="0"/>
              <a:t>Semantic also involves assigning a meaning to each sentence. </a:t>
            </a:r>
          </a:p>
          <a:p>
            <a:r>
              <a:rPr lang="en-US" dirty="0"/>
              <a:t>Logical representation can be </a:t>
            </a:r>
            <a:r>
              <a:rPr lang="en-US" dirty="0" err="1"/>
              <a:t>categorised</a:t>
            </a:r>
            <a:r>
              <a:rPr lang="en-US" dirty="0"/>
              <a:t> into mainly two logics:</a:t>
            </a:r>
          </a:p>
          <a:p>
            <a:pPr>
              <a:buFont typeface="+mj-lt"/>
              <a:buAutoNum type="arabicPeriod"/>
            </a:pPr>
            <a:r>
              <a:rPr lang="en-IN" dirty="0"/>
              <a:t>Propositional Logics</a:t>
            </a:r>
          </a:p>
          <a:p>
            <a:pPr>
              <a:buFont typeface="+mj-lt"/>
              <a:buAutoNum type="arabicPeriod"/>
            </a:pPr>
            <a:r>
              <a:rPr lang="en-IN" dirty="0"/>
              <a:t>Predicate logics</a:t>
            </a:r>
          </a:p>
          <a:p>
            <a:endParaRPr lang="en-IN" dirty="0"/>
          </a:p>
        </p:txBody>
      </p:sp>
    </p:spTree>
    <p:extLst>
      <p:ext uri="{BB962C8B-B14F-4D97-AF65-F5344CB8AC3E}">
        <p14:creationId xmlns:p14="http://schemas.microsoft.com/office/powerpoint/2010/main" val="85646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A80C-85BB-4A15-98BB-14DBAE211E48}"/>
              </a:ext>
            </a:extLst>
          </p:cNvPr>
          <p:cNvSpPr>
            <a:spLocks noGrp="1"/>
          </p:cNvSpPr>
          <p:nvPr>
            <p:ph type="title"/>
          </p:nvPr>
        </p:nvSpPr>
        <p:spPr/>
        <p:txBody>
          <a:bodyPr/>
          <a:lstStyle/>
          <a:p>
            <a:r>
              <a:rPr lang="en-IN" b="1" dirty="0"/>
              <a:t>Logical Representation</a:t>
            </a:r>
            <a:endParaRPr lang="en-IN" dirty="0"/>
          </a:p>
        </p:txBody>
      </p:sp>
      <p:sp>
        <p:nvSpPr>
          <p:cNvPr id="3" name="Content Placeholder 2">
            <a:extLst>
              <a:ext uri="{FF2B5EF4-FFF2-40B4-BE49-F238E27FC236}">
                <a16:creationId xmlns:a16="http://schemas.microsoft.com/office/drawing/2014/main" id="{50105652-70D7-4124-B5A0-1A1C3AE8C5A1}"/>
              </a:ext>
            </a:extLst>
          </p:cNvPr>
          <p:cNvSpPr>
            <a:spLocks noGrp="1"/>
          </p:cNvSpPr>
          <p:nvPr>
            <p:ph idx="1"/>
          </p:nvPr>
        </p:nvSpPr>
        <p:spPr/>
        <p:txBody>
          <a:bodyPr>
            <a:normAutofit lnSpcReduction="10000"/>
          </a:bodyPr>
          <a:lstStyle/>
          <a:p>
            <a:pPr algn="l"/>
            <a:r>
              <a:rPr lang="en-US" sz="1800" b="0" i="0" u="none" strike="noStrike" baseline="0" dirty="0">
                <a:solidFill>
                  <a:srgbClr val="000000"/>
                </a:solidFill>
                <a:latin typeface="ArialMT"/>
              </a:rPr>
              <a:t>An example of formal logic, consider the following clauses with</a:t>
            </a:r>
          </a:p>
          <a:p>
            <a:pPr algn="l"/>
            <a:r>
              <a:rPr lang="en-US" sz="1800" b="0" i="0" u="none" strike="noStrike" baseline="0" dirty="0">
                <a:solidFill>
                  <a:srgbClr val="000000"/>
                </a:solidFill>
                <a:latin typeface="ArialMT"/>
              </a:rPr>
              <a:t>nonsense words </a:t>
            </a:r>
            <a:r>
              <a:rPr lang="en-US" sz="1800" b="0" i="1" u="none" strike="noStrike" baseline="0" dirty="0" err="1">
                <a:solidFill>
                  <a:srgbClr val="000000"/>
                </a:solidFill>
                <a:latin typeface="Arial" panose="020B0604020202020204" pitchFamily="34" charset="0"/>
              </a:rPr>
              <a:t>squeeg</a:t>
            </a:r>
            <a:r>
              <a:rPr lang="en-US" sz="1800" b="0" i="1"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ArialMT"/>
              </a:rPr>
              <a:t>and </a:t>
            </a:r>
            <a:r>
              <a:rPr lang="en-US" sz="1800" b="0" i="1" u="none" strike="noStrike" baseline="0" dirty="0" err="1">
                <a:solidFill>
                  <a:srgbClr val="000000"/>
                </a:solidFill>
                <a:latin typeface="Arial" panose="020B0604020202020204" pitchFamily="34" charset="0"/>
              </a:rPr>
              <a:t>moof</a:t>
            </a:r>
            <a:endParaRPr lang="en-US" sz="1800" b="0" i="1" u="none" strike="noStrike" baseline="0" dirty="0">
              <a:solidFill>
                <a:srgbClr val="000000"/>
              </a:solidFill>
              <a:latin typeface="Arial" panose="020B0604020202020204" pitchFamily="34" charset="0"/>
            </a:endParaRPr>
          </a:p>
          <a:p>
            <a:pPr algn="l"/>
            <a:r>
              <a:rPr lang="en-US" sz="1800" b="0" i="1" u="none" strike="noStrike" baseline="0" dirty="0">
                <a:solidFill>
                  <a:srgbClr val="000000"/>
                </a:solidFill>
                <a:latin typeface="Times New Roman" panose="02020603050405020304" pitchFamily="18" charset="0"/>
              </a:rPr>
              <a:t>Premise: </a:t>
            </a:r>
            <a:r>
              <a:rPr lang="en-US" sz="1800" b="0" i="0" u="none" strike="noStrike" baseline="0" dirty="0">
                <a:solidFill>
                  <a:srgbClr val="000000"/>
                </a:solidFill>
                <a:latin typeface="Times New Roman" panose="02020603050405020304" pitchFamily="18" charset="0"/>
              </a:rPr>
              <a:t>All </a:t>
            </a:r>
            <a:r>
              <a:rPr lang="en-US" sz="1800" b="0" i="0" u="none" strike="noStrike" baseline="0" dirty="0" err="1">
                <a:solidFill>
                  <a:srgbClr val="000000"/>
                </a:solidFill>
                <a:latin typeface="Times New Roman" panose="02020603050405020304" pitchFamily="18" charset="0"/>
              </a:rPr>
              <a:t>squeegs</a:t>
            </a:r>
            <a:r>
              <a:rPr lang="en-US" sz="1800" b="0" i="0" u="none" strike="noStrike" baseline="0" dirty="0">
                <a:solidFill>
                  <a:srgbClr val="000000"/>
                </a:solidFill>
                <a:latin typeface="Times New Roman" panose="02020603050405020304" pitchFamily="18" charset="0"/>
              </a:rPr>
              <a:t> are </a:t>
            </a:r>
            <a:r>
              <a:rPr lang="en-US" sz="1800" b="0" i="0" u="none" strike="noStrike" baseline="0" dirty="0" err="1">
                <a:solidFill>
                  <a:srgbClr val="000000"/>
                </a:solidFill>
                <a:latin typeface="Times New Roman" panose="02020603050405020304" pitchFamily="18" charset="0"/>
              </a:rPr>
              <a:t>moofs</a:t>
            </a:r>
            <a:endParaRPr lang="en-US" sz="1800" b="0" i="0" u="none" strike="noStrike" baseline="0" dirty="0">
              <a:solidFill>
                <a:srgbClr val="000000"/>
              </a:solidFill>
              <a:latin typeface="Times New Roman" panose="02020603050405020304" pitchFamily="18" charset="0"/>
            </a:endParaRPr>
          </a:p>
          <a:p>
            <a:pPr algn="l"/>
            <a:r>
              <a:rPr lang="en-US" sz="1800" b="0" i="1" u="none" strike="noStrike" baseline="0" dirty="0">
                <a:solidFill>
                  <a:srgbClr val="000000"/>
                </a:solidFill>
                <a:latin typeface="Times New Roman" panose="02020603050405020304" pitchFamily="18" charset="0"/>
              </a:rPr>
              <a:t>Premise: </a:t>
            </a:r>
            <a:r>
              <a:rPr lang="en-US" sz="1800" b="0" i="0" u="none" strike="noStrike" baseline="0" dirty="0">
                <a:solidFill>
                  <a:srgbClr val="000000"/>
                </a:solidFill>
                <a:latin typeface="Times New Roman" panose="02020603050405020304" pitchFamily="18" charset="0"/>
              </a:rPr>
              <a:t>John is a </a:t>
            </a:r>
            <a:r>
              <a:rPr lang="en-US" sz="1800" b="0" i="0" u="none" strike="noStrike" baseline="0" dirty="0" err="1">
                <a:solidFill>
                  <a:srgbClr val="000000"/>
                </a:solidFill>
                <a:latin typeface="Times New Roman" panose="02020603050405020304" pitchFamily="18" charset="0"/>
              </a:rPr>
              <a:t>squeeg</a:t>
            </a:r>
            <a:endParaRPr lang="en-US" sz="1800" b="0" i="0" u="none" strike="noStrike" baseline="0" dirty="0">
              <a:solidFill>
                <a:srgbClr val="000000"/>
              </a:solidFill>
              <a:latin typeface="Times New Roman" panose="02020603050405020304" pitchFamily="18" charset="0"/>
            </a:endParaRPr>
          </a:p>
          <a:p>
            <a:pPr algn="l"/>
            <a:r>
              <a:rPr lang="en-US" sz="1800" b="0" i="1" u="none" strike="noStrike" baseline="0" dirty="0">
                <a:solidFill>
                  <a:srgbClr val="000000"/>
                </a:solidFill>
                <a:latin typeface="Times New Roman" panose="02020603050405020304" pitchFamily="18" charset="0"/>
              </a:rPr>
              <a:t>Conclusion: </a:t>
            </a:r>
            <a:r>
              <a:rPr lang="en-US" sz="1800" b="0" i="0" u="none" strike="noStrike" baseline="0" dirty="0">
                <a:solidFill>
                  <a:srgbClr val="000000"/>
                </a:solidFill>
                <a:latin typeface="Times New Roman" panose="02020603050405020304" pitchFamily="18" charset="0"/>
              </a:rPr>
              <a:t>John is a </a:t>
            </a:r>
            <a:r>
              <a:rPr lang="en-US" sz="1800" b="0" i="0" u="none" strike="noStrike" baseline="0" dirty="0" err="1">
                <a:solidFill>
                  <a:srgbClr val="000000"/>
                </a:solidFill>
                <a:latin typeface="Times New Roman" panose="02020603050405020304" pitchFamily="18" charset="0"/>
              </a:rPr>
              <a:t>moof</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solidFill>
                  <a:srgbClr val="00007C"/>
                </a:solidFill>
                <a:latin typeface="Wingdings-Regular"/>
              </a:rPr>
              <a:t> </a:t>
            </a:r>
            <a:r>
              <a:rPr lang="en-US" sz="1800" b="0" i="0" u="none" strike="noStrike" baseline="0" dirty="0">
                <a:solidFill>
                  <a:srgbClr val="000000"/>
                </a:solidFill>
                <a:latin typeface="ArialMT"/>
              </a:rPr>
              <a:t>The argument is valid no matter what words are used</a:t>
            </a:r>
          </a:p>
          <a:p>
            <a:pPr algn="l"/>
            <a:r>
              <a:rPr lang="en-US" sz="1800" b="0" i="1" u="none" strike="noStrike" baseline="0" dirty="0">
                <a:solidFill>
                  <a:srgbClr val="000000"/>
                </a:solidFill>
                <a:latin typeface="Times New Roman" panose="02020603050405020304" pitchFamily="18" charset="0"/>
              </a:rPr>
              <a:t>Premise: </a:t>
            </a:r>
            <a:r>
              <a:rPr lang="en-US" sz="1800" b="0" i="0" u="none" strike="noStrike" baseline="0" dirty="0">
                <a:solidFill>
                  <a:srgbClr val="000000"/>
                </a:solidFill>
                <a:latin typeface="Times New Roman" panose="02020603050405020304" pitchFamily="18" charset="0"/>
              </a:rPr>
              <a:t>All X are Y</a:t>
            </a:r>
          </a:p>
          <a:p>
            <a:pPr algn="l"/>
            <a:r>
              <a:rPr lang="en-IN" sz="1800" b="0" i="1" u="none" strike="noStrike" baseline="0" dirty="0">
                <a:solidFill>
                  <a:srgbClr val="000000"/>
                </a:solidFill>
                <a:latin typeface="Times New Roman" panose="02020603050405020304" pitchFamily="18" charset="0"/>
              </a:rPr>
              <a:t>Premise: </a:t>
            </a:r>
            <a:r>
              <a:rPr lang="en-IN" sz="1800" b="0" i="0" u="none" strike="noStrike" baseline="0" dirty="0">
                <a:solidFill>
                  <a:srgbClr val="000000"/>
                </a:solidFill>
                <a:latin typeface="Times New Roman" panose="02020603050405020304" pitchFamily="18" charset="0"/>
              </a:rPr>
              <a:t>Z is a X</a:t>
            </a:r>
          </a:p>
          <a:p>
            <a:pPr algn="l"/>
            <a:r>
              <a:rPr lang="en-IN" sz="1800" b="0" i="0" u="none" strike="noStrike" baseline="0" dirty="0">
                <a:solidFill>
                  <a:srgbClr val="000000"/>
                </a:solidFill>
                <a:latin typeface="Times New Roman" panose="02020603050405020304" pitchFamily="18" charset="0"/>
              </a:rPr>
              <a:t>Conclusion: Z is a Y</a:t>
            </a:r>
          </a:p>
          <a:p>
            <a:pPr algn="l"/>
            <a:r>
              <a:rPr lang="en-US" sz="1800" b="0" i="0" u="none" strike="noStrike" baseline="0" dirty="0">
                <a:solidFill>
                  <a:srgbClr val="000000"/>
                </a:solidFill>
                <a:latin typeface="ArialMT"/>
              </a:rPr>
              <a:t>is valid no matter what is substituted for X, Y, and Z</a:t>
            </a:r>
            <a:endParaRPr lang="en-IN" dirty="0"/>
          </a:p>
        </p:txBody>
      </p:sp>
    </p:spTree>
    <p:extLst>
      <p:ext uri="{BB962C8B-B14F-4D97-AF65-F5344CB8AC3E}">
        <p14:creationId xmlns:p14="http://schemas.microsoft.com/office/powerpoint/2010/main" val="417577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9AF3-5731-4D9C-ACF6-3F738726588C}"/>
              </a:ext>
            </a:extLst>
          </p:cNvPr>
          <p:cNvSpPr>
            <a:spLocks noGrp="1"/>
          </p:cNvSpPr>
          <p:nvPr>
            <p:ph type="title"/>
          </p:nvPr>
        </p:nvSpPr>
        <p:spPr/>
        <p:txBody>
          <a:bodyPr/>
          <a:lstStyle/>
          <a:p>
            <a:r>
              <a:rPr lang="en-IN" b="1" dirty="0"/>
              <a:t>Logical Representation</a:t>
            </a:r>
            <a:endParaRPr lang="en-IN" dirty="0"/>
          </a:p>
        </p:txBody>
      </p:sp>
      <p:sp>
        <p:nvSpPr>
          <p:cNvPr id="3" name="Content Placeholder 2">
            <a:extLst>
              <a:ext uri="{FF2B5EF4-FFF2-40B4-BE49-F238E27FC236}">
                <a16:creationId xmlns:a16="http://schemas.microsoft.com/office/drawing/2014/main" id="{1691D2CE-DF61-4E2B-ACB3-45A718D8C034}"/>
              </a:ext>
            </a:extLst>
          </p:cNvPr>
          <p:cNvSpPr>
            <a:spLocks noGrp="1"/>
          </p:cNvSpPr>
          <p:nvPr>
            <p:ph idx="1"/>
          </p:nvPr>
        </p:nvSpPr>
        <p:spPr/>
        <p:txBody>
          <a:bodyPr/>
          <a:lstStyle/>
          <a:p>
            <a:pPr algn="l"/>
            <a:r>
              <a:rPr lang="en-US" sz="1800" b="0" i="0" u="none" strike="noStrike" baseline="0" dirty="0">
                <a:latin typeface="ArialMT"/>
              </a:rPr>
              <a:t>The conditional is analogous to the arrow of production rules in that</a:t>
            </a:r>
          </a:p>
          <a:p>
            <a:pPr algn="l"/>
            <a:r>
              <a:rPr lang="en-US" sz="1800" b="0" i="0" u="none" strike="noStrike" baseline="0" dirty="0">
                <a:latin typeface="ArialMT"/>
              </a:rPr>
              <a:t>it is expressed as an IF-THEN form. For example:</a:t>
            </a:r>
          </a:p>
          <a:p>
            <a:pPr algn="l"/>
            <a:r>
              <a:rPr lang="en-US" sz="1800" b="0" i="0" u="none" strike="noStrike" baseline="0" dirty="0">
                <a:latin typeface="Times New Roman" panose="02020603050405020304" pitchFamily="18" charset="0"/>
              </a:rPr>
              <a:t>if it is raining then carry an umbrella</a:t>
            </a:r>
          </a:p>
          <a:p>
            <a:pPr algn="l"/>
            <a:r>
              <a:rPr lang="en-IN" sz="1800" b="0" i="0" u="none" strike="noStrike" baseline="0" dirty="0">
                <a:latin typeface="Times New Roman" panose="02020603050405020304" pitchFamily="18" charset="0"/>
              </a:rPr>
              <a:t>p </a:t>
            </a:r>
            <a:r>
              <a:rPr lang="en-IN" sz="1800" b="0" i="0" u="none" strike="noStrike" baseline="0" dirty="0">
                <a:latin typeface="Wingdings-Regular"/>
              </a:rPr>
              <a:t> </a:t>
            </a:r>
            <a:r>
              <a:rPr lang="en-IN" sz="1800" b="0" i="0" u="none" strike="noStrike" baseline="0" dirty="0">
                <a:latin typeface="Times New Roman" panose="02020603050405020304" pitchFamily="18" charset="0"/>
              </a:rPr>
              <a:t>q</a:t>
            </a:r>
          </a:p>
          <a:p>
            <a:pPr algn="l"/>
            <a:r>
              <a:rPr lang="en-IN" sz="1800" b="0" i="0" u="none" strike="noStrike" baseline="0" dirty="0">
                <a:latin typeface="ArialMT"/>
              </a:rPr>
              <a:t>where</a:t>
            </a:r>
          </a:p>
          <a:p>
            <a:pPr algn="l"/>
            <a:r>
              <a:rPr lang="en-IN" sz="1800" b="0" i="0" u="none" strike="noStrike" baseline="0" dirty="0">
                <a:latin typeface="Times New Roman" panose="02020603050405020304" pitchFamily="18" charset="0"/>
              </a:rPr>
              <a:t>p = it is raining</a:t>
            </a:r>
          </a:p>
          <a:p>
            <a:pPr algn="l"/>
            <a:r>
              <a:rPr lang="en-IN" sz="1800" b="0" i="0" u="none" strike="noStrike" baseline="0" dirty="0">
                <a:latin typeface="Times New Roman" panose="02020603050405020304" pitchFamily="18" charset="0"/>
              </a:rPr>
              <a:t>q = carry an umbrella</a:t>
            </a:r>
            <a:endParaRPr lang="en-IN" dirty="0"/>
          </a:p>
        </p:txBody>
      </p:sp>
    </p:spTree>
    <p:extLst>
      <p:ext uri="{BB962C8B-B14F-4D97-AF65-F5344CB8AC3E}">
        <p14:creationId xmlns:p14="http://schemas.microsoft.com/office/powerpoint/2010/main" val="306617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68EA-DD3D-4382-92C3-DB9DE6F75AB1}"/>
              </a:ext>
            </a:extLst>
          </p:cNvPr>
          <p:cNvSpPr>
            <a:spLocks noGrp="1"/>
          </p:cNvSpPr>
          <p:nvPr>
            <p:ph type="title"/>
          </p:nvPr>
        </p:nvSpPr>
        <p:spPr/>
        <p:txBody>
          <a:bodyPr/>
          <a:lstStyle/>
          <a:p>
            <a:r>
              <a:rPr lang="en-IN" b="1" dirty="0"/>
              <a:t>Logical Representation</a:t>
            </a:r>
            <a:endParaRPr lang="en-IN" dirty="0"/>
          </a:p>
        </p:txBody>
      </p:sp>
      <p:sp>
        <p:nvSpPr>
          <p:cNvPr id="3" name="Content Placeholder 2">
            <a:extLst>
              <a:ext uri="{FF2B5EF4-FFF2-40B4-BE49-F238E27FC236}">
                <a16:creationId xmlns:a16="http://schemas.microsoft.com/office/drawing/2014/main" id="{FBAB0A16-FC43-4CC1-A14E-C1D9C38095D8}"/>
              </a:ext>
            </a:extLst>
          </p:cNvPr>
          <p:cNvSpPr>
            <a:spLocks noGrp="1"/>
          </p:cNvSpPr>
          <p:nvPr>
            <p:ph idx="1"/>
          </p:nvPr>
        </p:nvSpPr>
        <p:spPr/>
        <p:txBody>
          <a:bodyPr>
            <a:normAutofit fontScale="47500" lnSpcReduction="20000"/>
          </a:bodyPr>
          <a:lstStyle/>
          <a:p>
            <a:pPr algn="l"/>
            <a:r>
              <a:rPr lang="en-US" sz="1800" b="0" i="0" u="none" strike="noStrike" baseline="0" dirty="0">
                <a:solidFill>
                  <a:srgbClr val="000000"/>
                </a:solidFill>
                <a:latin typeface="ArialMT"/>
              </a:rPr>
              <a:t>In logic, the conditional is defined by its truth table,</a:t>
            </a:r>
          </a:p>
          <a:p>
            <a:pPr algn="l"/>
            <a:r>
              <a:rPr lang="en-IN" sz="1800" b="0" i="0" u="none" strike="noStrike" baseline="0" dirty="0">
                <a:solidFill>
                  <a:srgbClr val="9B9BCD"/>
                </a:solidFill>
                <a:latin typeface="Wingdings-Regular"/>
              </a:rPr>
              <a:t> </a:t>
            </a:r>
            <a:r>
              <a:rPr lang="en-IN" sz="1800" b="0" i="0" u="none" strike="noStrike" baseline="0" dirty="0">
                <a:solidFill>
                  <a:srgbClr val="000000"/>
                </a:solidFill>
                <a:latin typeface="ArialMT"/>
              </a:rPr>
              <a:t>e.g. p → q</a:t>
            </a:r>
          </a:p>
          <a:p>
            <a:pPr algn="l"/>
            <a:r>
              <a:rPr lang="en-US" sz="1800" b="0" i="0" u="none" strike="noStrike" baseline="0" dirty="0">
                <a:solidFill>
                  <a:srgbClr val="000000"/>
                </a:solidFill>
                <a:latin typeface="ArialMT"/>
              </a:rPr>
              <a:t>where p and q are any statements, this can be translated as:</a:t>
            </a:r>
          </a:p>
          <a:p>
            <a:pPr algn="l"/>
            <a:r>
              <a:rPr lang="en-IN" sz="1800" b="0" i="0" u="none" strike="noStrike" baseline="0" dirty="0">
                <a:solidFill>
                  <a:srgbClr val="00007C"/>
                </a:solidFill>
                <a:latin typeface="Wingdings-Regular"/>
              </a:rPr>
              <a:t> </a:t>
            </a:r>
            <a:r>
              <a:rPr lang="en-IN" sz="1800" b="0" i="0" u="none" strike="noStrike" baseline="0" dirty="0">
                <a:solidFill>
                  <a:srgbClr val="000000"/>
                </a:solidFill>
                <a:latin typeface="ArialMT"/>
              </a:rPr>
              <a:t>p implies q</a:t>
            </a:r>
          </a:p>
          <a:p>
            <a:pPr algn="l"/>
            <a:r>
              <a:rPr lang="en-IN" sz="1800" b="0" i="0" u="none" strike="noStrike" baseline="0" dirty="0">
                <a:solidFill>
                  <a:srgbClr val="00007C"/>
                </a:solidFill>
                <a:latin typeface="Wingdings-Regular"/>
              </a:rPr>
              <a:t> </a:t>
            </a:r>
            <a:r>
              <a:rPr lang="en-IN" sz="1800" b="0" i="0" u="none" strike="noStrike" baseline="0" dirty="0">
                <a:solidFill>
                  <a:srgbClr val="000000"/>
                </a:solidFill>
                <a:latin typeface="ArialMT"/>
              </a:rPr>
              <a:t>if p then q</a:t>
            </a:r>
          </a:p>
          <a:p>
            <a:pPr algn="l"/>
            <a:r>
              <a:rPr lang="en-IN" sz="1800" b="0" i="0" u="none" strike="noStrike" baseline="0" dirty="0">
                <a:solidFill>
                  <a:srgbClr val="00007C"/>
                </a:solidFill>
                <a:latin typeface="Wingdings-Regular"/>
              </a:rPr>
              <a:t> </a:t>
            </a:r>
            <a:r>
              <a:rPr lang="en-IN" sz="1800" b="0" i="0" u="none" strike="noStrike" baseline="0" dirty="0">
                <a:solidFill>
                  <a:srgbClr val="000000"/>
                </a:solidFill>
                <a:latin typeface="ArialMT"/>
              </a:rPr>
              <a:t>p, only if</a:t>
            </a:r>
          </a:p>
          <a:p>
            <a:pPr algn="l"/>
            <a:r>
              <a:rPr lang="en-IN" sz="1800" b="0" i="0" u="none" strike="noStrike" baseline="0" dirty="0">
                <a:solidFill>
                  <a:srgbClr val="00007C"/>
                </a:solidFill>
                <a:latin typeface="Wingdings-Regular"/>
              </a:rPr>
              <a:t> </a:t>
            </a:r>
            <a:r>
              <a:rPr lang="en-IN" sz="1800" b="0" i="0" u="none" strike="noStrike" baseline="0" dirty="0">
                <a:solidFill>
                  <a:srgbClr val="000000"/>
                </a:solidFill>
                <a:latin typeface="ArialMT"/>
              </a:rPr>
              <a:t>q if p</a:t>
            </a:r>
          </a:p>
          <a:p>
            <a:pPr algn="l"/>
            <a:r>
              <a:rPr lang="en-US" sz="1800" b="0" i="0" u="none" strike="noStrike" baseline="0" dirty="0">
                <a:solidFill>
                  <a:srgbClr val="00007C"/>
                </a:solidFill>
                <a:latin typeface="Wingdings-Regular"/>
              </a:rPr>
              <a:t> </a:t>
            </a:r>
            <a:r>
              <a:rPr lang="en-US" sz="1800" b="0" i="0" u="none" strike="noStrike" baseline="0" dirty="0">
                <a:solidFill>
                  <a:srgbClr val="000000"/>
                </a:solidFill>
                <a:latin typeface="ArialMT"/>
              </a:rPr>
              <a:t>p is necessary for p</a:t>
            </a:r>
          </a:p>
          <a:p>
            <a:pPr algn="l"/>
            <a:r>
              <a:rPr lang="en-US" sz="1800" b="0" i="0" u="none" strike="noStrike" baseline="0" dirty="0">
                <a:solidFill>
                  <a:srgbClr val="00007C"/>
                </a:solidFill>
                <a:latin typeface="Wingdings-Regular"/>
              </a:rPr>
              <a:t> </a:t>
            </a:r>
            <a:r>
              <a:rPr lang="en-US" sz="1800" b="0" i="0" u="none" strike="noStrike" baseline="0" dirty="0">
                <a:solidFill>
                  <a:srgbClr val="000000"/>
                </a:solidFill>
                <a:latin typeface="ArialMT"/>
              </a:rPr>
              <a:t>For example, let p represent “you are 18 or older” and q represents</a:t>
            </a:r>
          </a:p>
          <a:p>
            <a:pPr algn="l"/>
            <a:r>
              <a:rPr lang="en-IN" sz="1800" b="0" i="0" u="none" strike="noStrike" baseline="0" dirty="0">
                <a:solidFill>
                  <a:srgbClr val="000000"/>
                </a:solidFill>
                <a:latin typeface="ArialMT"/>
              </a:rPr>
              <a:t>“you can vote”</a:t>
            </a:r>
          </a:p>
          <a:p>
            <a:pPr algn="l"/>
            <a:r>
              <a:rPr lang="en-US" sz="1800" b="0" i="0" u="none" strike="noStrike" baseline="0" dirty="0">
                <a:solidFill>
                  <a:srgbClr val="000000"/>
                </a:solidFill>
                <a:latin typeface="Times New Roman" panose="02020603050405020304" pitchFamily="18" charset="0"/>
              </a:rPr>
              <a:t>you are 18 or older implies you can vote</a:t>
            </a:r>
          </a:p>
          <a:p>
            <a:pPr algn="l"/>
            <a:r>
              <a:rPr lang="en-US" sz="1800" b="0" i="0" u="none" strike="noStrike" baseline="0" dirty="0">
                <a:solidFill>
                  <a:srgbClr val="000000"/>
                </a:solidFill>
                <a:latin typeface="Times New Roman" panose="02020603050405020304" pitchFamily="18" charset="0"/>
              </a:rPr>
              <a:t>if you are 18 or older then you can vote</a:t>
            </a:r>
          </a:p>
          <a:p>
            <a:pPr algn="l"/>
            <a:r>
              <a:rPr lang="en-US" sz="1800" b="0" i="0" u="none" strike="noStrike" baseline="0" dirty="0">
                <a:solidFill>
                  <a:srgbClr val="000000"/>
                </a:solidFill>
                <a:latin typeface="Times New Roman" panose="02020603050405020304" pitchFamily="18" charset="0"/>
              </a:rPr>
              <a:t>you are 18 or older, only if you can vote</a:t>
            </a:r>
          </a:p>
          <a:p>
            <a:pPr algn="l"/>
            <a:r>
              <a:rPr lang="en-US" sz="1800" b="0" i="0" u="none" strike="noStrike" baseline="0" dirty="0">
                <a:solidFill>
                  <a:srgbClr val="000000"/>
                </a:solidFill>
                <a:latin typeface="Times New Roman" panose="02020603050405020304" pitchFamily="18" charset="0"/>
              </a:rPr>
              <a:t>you are 18 or older is sufficient for you can vote</a:t>
            </a:r>
          </a:p>
          <a:p>
            <a:pPr algn="l"/>
            <a:r>
              <a:rPr lang="en-US" sz="1800" b="0" i="0" u="none" strike="noStrike" baseline="0" dirty="0">
                <a:solidFill>
                  <a:srgbClr val="000000"/>
                </a:solidFill>
                <a:latin typeface="Times New Roman" panose="02020603050405020304" pitchFamily="18" charset="0"/>
              </a:rPr>
              <a:t>you can vote if you are 18 or older</a:t>
            </a:r>
          </a:p>
          <a:p>
            <a:pPr algn="l"/>
            <a:r>
              <a:rPr lang="en-US" sz="1800" b="0" i="0" u="none" strike="noStrike" baseline="0" dirty="0">
                <a:solidFill>
                  <a:srgbClr val="000000"/>
                </a:solidFill>
                <a:latin typeface="Times New Roman" panose="02020603050405020304" pitchFamily="18" charset="0"/>
              </a:rPr>
              <a:t>you can vote is necessary for you are 18 or older</a:t>
            </a:r>
            <a:endParaRPr lang="en-IN" dirty="0"/>
          </a:p>
        </p:txBody>
      </p:sp>
    </p:spTree>
    <p:extLst>
      <p:ext uri="{BB962C8B-B14F-4D97-AF65-F5344CB8AC3E}">
        <p14:creationId xmlns:p14="http://schemas.microsoft.com/office/powerpoint/2010/main" val="224784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7B4E-6998-49D9-83BE-C75600912731}"/>
              </a:ext>
            </a:extLst>
          </p:cNvPr>
          <p:cNvSpPr>
            <a:spLocks noGrp="1"/>
          </p:cNvSpPr>
          <p:nvPr>
            <p:ph type="title"/>
          </p:nvPr>
        </p:nvSpPr>
        <p:spPr/>
        <p:txBody>
          <a:bodyPr/>
          <a:lstStyle/>
          <a:p>
            <a:r>
              <a:rPr lang="en-IN" b="1" dirty="0"/>
              <a:t>Logical Representation</a:t>
            </a:r>
            <a:endParaRPr lang="en-IN" dirty="0"/>
          </a:p>
        </p:txBody>
      </p:sp>
      <p:sp>
        <p:nvSpPr>
          <p:cNvPr id="3" name="Content Placeholder 2">
            <a:extLst>
              <a:ext uri="{FF2B5EF4-FFF2-40B4-BE49-F238E27FC236}">
                <a16:creationId xmlns:a16="http://schemas.microsoft.com/office/drawing/2014/main" id="{CBBC987A-DE01-4C14-8DF2-53908BD5489A}"/>
              </a:ext>
            </a:extLst>
          </p:cNvPr>
          <p:cNvSpPr>
            <a:spLocks noGrp="1"/>
          </p:cNvSpPr>
          <p:nvPr>
            <p:ph idx="1"/>
          </p:nvPr>
        </p:nvSpPr>
        <p:spPr/>
        <p:txBody>
          <a:bodyPr/>
          <a:lstStyle/>
          <a:p>
            <a:r>
              <a:rPr lang="en-US" b="1" dirty="0"/>
              <a:t>Advantages of logical representation: </a:t>
            </a:r>
          </a:p>
          <a:p>
            <a:pPr>
              <a:buFont typeface="+mj-lt"/>
              <a:buAutoNum type="arabicPeriod"/>
            </a:pPr>
            <a:r>
              <a:rPr lang="en-US" dirty="0"/>
              <a:t>Logical representation enables us to do logical reasoning.</a:t>
            </a:r>
          </a:p>
          <a:p>
            <a:pPr>
              <a:buFont typeface="+mj-lt"/>
              <a:buAutoNum type="arabicPeriod"/>
            </a:pPr>
            <a:r>
              <a:rPr lang="en-US" dirty="0"/>
              <a:t>Logical representation is the basis for the programming languages.</a:t>
            </a:r>
          </a:p>
          <a:p>
            <a:r>
              <a:rPr lang="en-US" b="1" dirty="0"/>
              <a:t>Disadvantages of logical Representation: </a:t>
            </a:r>
          </a:p>
          <a:p>
            <a:pPr>
              <a:buFont typeface="+mj-lt"/>
              <a:buAutoNum type="arabicPeriod"/>
            </a:pPr>
            <a:r>
              <a:rPr lang="en-US" dirty="0"/>
              <a:t>Logical representations have some restrictions and are challenging to work with.</a:t>
            </a:r>
          </a:p>
          <a:p>
            <a:pPr>
              <a:buFont typeface="+mj-lt"/>
              <a:buAutoNum type="arabicPeriod"/>
            </a:pPr>
            <a:r>
              <a:rPr lang="en-US" dirty="0"/>
              <a:t>Logical representation technique may not be very natural, and inference may not be so efficient. </a:t>
            </a:r>
          </a:p>
          <a:p>
            <a:endParaRPr lang="en-IN" dirty="0"/>
          </a:p>
        </p:txBody>
      </p:sp>
    </p:spTree>
    <p:extLst>
      <p:ext uri="{BB962C8B-B14F-4D97-AF65-F5344CB8AC3E}">
        <p14:creationId xmlns:p14="http://schemas.microsoft.com/office/powerpoint/2010/main" val="118207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EFAA-C2E5-47EA-AB9B-824127F6B938}"/>
              </a:ext>
            </a:extLst>
          </p:cNvPr>
          <p:cNvSpPr>
            <a:spLocks noGrp="1"/>
          </p:cNvSpPr>
          <p:nvPr>
            <p:ph type="title"/>
          </p:nvPr>
        </p:nvSpPr>
        <p:spPr/>
        <p:txBody>
          <a:bodyPr/>
          <a:lstStyle/>
          <a:p>
            <a:r>
              <a:rPr lang="en-IN" b="1" dirty="0"/>
              <a:t>Semantic Network</a:t>
            </a:r>
            <a:br>
              <a:rPr lang="en-IN" b="1" dirty="0"/>
            </a:br>
            <a:endParaRPr lang="en-IN" dirty="0"/>
          </a:p>
        </p:txBody>
      </p:sp>
      <p:sp>
        <p:nvSpPr>
          <p:cNvPr id="3" name="Content Placeholder 2">
            <a:extLst>
              <a:ext uri="{FF2B5EF4-FFF2-40B4-BE49-F238E27FC236}">
                <a16:creationId xmlns:a16="http://schemas.microsoft.com/office/drawing/2014/main" id="{767203CC-167B-432F-99EB-D83E6856ACAB}"/>
              </a:ext>
            </a:extLst>
          </p:cNvPr>
          <p:cNvSpPr>
            <a:spLocks noGrp="1"/>
          </p:cNvSpPr>
          <p:nvPr>
            <p:ph idx="1"/>
          </p:nvPr>
        </p:nvSpPr>
        <p:spPr/>
        <p:txBody>
          <a:bodyPr/>
          <a:lstStyle/>
          <a:p>
            <a:r>
              <a:rPr lang="en-US" b="0" dirty="0">
                <a:effectLst/>
              </a:rPr>
              <a:t>A semantic network allows you to store knowledge in the form of a graphic network with nodes and arcs representing objects and their relationships. It could represent physical objects or concepts or even situations. A semantic network is </a:t>
            </a:r>
            <a:r>
              <a:rPr lang="en-US" b="0" dirty="0" err="1">
                <a:effectLst/>
              </a:rPr>
              <a:t>gener</a:t>
            </a:r>
            <a:endParaRPr lang="en-US" b="0" dirty="0">
              <a:effectLst/>
            </a:endParaRPr>
          </a:p>
          <a:p>
            <a:r>
              <a:rPr lang="en-US" b="0" dirty="0">
                <a:effectLst/>
              </a:rPr>
              <a:t>A semantic network is simple and easy to implement and understand. It is more natural than logical representation. It allows you to categorize objects in various forms and then link those objects. It also has greater expressiveness than logic representation. ally used to represent data or reveal structure.</a:t>
            </a:r>
            <a:endParaRPr lang="en-IN" dirty="0"/>
          </a:p>
        </p:txBody>
      </p:sp>
    </p:spTree>
    <p:extLst>
      <p:ext uri="{BB962C8B-B14F-4D97-AF65-F5344CB8AC3E}">
        <p14:creationId xmlns:p14="http://schemas.microsoft.com/office/powerpoint/2010/main" val="205765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EDDE-0A41-423D-9290-9378C3DFBDB8}"/>
              </a:ext>
            </a:extLst>
          </p:cNvPr>
          <p:cNvSpPr>
            <a:spLocks noGrp="1"/>
          </p:cNvSpPr>
          <p:nvPr>
            <p:ph type="title"/>
          </p:nvPr>
        </p:nvSpPr>
        <p:spPr/>
        <p:txBody>
          <a:bodyPr/>
          <a:lstStyle/>
          <a:p>
            <a:r>
              <a:rPr lang="en-IN" b="1" dirty="0"/>
              <a:t>Semantic Network</a:t>
            </a:r>
            <a:endParaRPr lang="en-IN" dirty="0"/>
          </a:p>
        </p:txBody>
      </p:sp>
      <p:sp>
        <p:nvSpPr>
          <p:cNvPr id="3" name="Content Placeholder 2">
            <a:extLst>
              <a:ext uri="{FF2B5EF4-FFF2-40B4-BE49-F238E27FC236}">
                <a16:creationId xmlns:a16="http://schemas.microsoft.com/office/drawing/2014/main" id="{6749C192-6D18-4604-9DB9-0073CBBE16B8}"/>
              </a:ext>
            </a:extLst>
          </p:cNvPr>
          <p:cNvSpPr>
            <a:spLocks noGrp="1"/>
          </p:cNvSpPr>
          <p:nvPr>
            <p:ph idx="1"/>
          </p:nvPr>
        </p:nvSpPr>
        <p:spPr/>
        <p:txBody>
          <a:bodyPr/>
          <a:lstStyle/>
          <a:p>
            <a:r>
              <a:rPr lang="en-US" dirty="0"/>
              <a:t>Semantic networks are alternative of predicate logic for knowledge representation. In Semantic networks, we can represent our knowledge in the form of graphical networks. This network consists of nodes representing objects and arcs which describe the relationship between those objects. Semantic networks can categorize the object in different forms and can also link those objects. Semantic networks are easy to understand and can be easily extended. </a:t>
            </a:r>
          </a:p>
          <a:p>
            <a:r>
              <a:rPr lang="en-US" dirty="0"/>
              <a:t>This representation consist of mainly two types of relations:</a:t>
            </a:r>
          </a:p>
          <a:p>
            <a:pPr>
              <a:buFont typeface="+mj-lt"/>
              <a:buAutoNum type="arabicPeriod"/>
            </a:pPr>
            <a:r>
              <a:rPr lang="en-US" dirty="0"/>
              <a:t>IS-A relation (Inheritance)</a:t>
            </a:r>
          </a:p>
          <a:p>
            <a:pPr>
              <a:buFont typeface="+mj-lt"/>
              <a:buAutoNum type="arabicPeriod"/>
            </a:pPr>
            <a:r>
              <a:rPr lang="en-US" dirty="0"/>
              <a:t>Kind-of-relation</a:t>
            </a:r>
          </a:p>
          <a:p>
            <a:endParaRPr lang="en-IN" dirty="0"/>
          </a:p>
        </p:txBody>
      </p:sp>
    </p:spTree>
    <p:extLst>
      <p:ext uri="{BB962C8B-B14F-4D97-AF65-F5344CB8AC3E}">
        <p14:creationId xmlns:p14="http://schemas.microsoft.com/office/powerpoint/2010/main" val="252590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38BB-0E9B-4E14-96FF-FDD236FEC393}"/>
              </a:ext>
            </a:extLst>
          </p:cNvPr>
          <p:cNvSpPr>
            <a:spLocks noGrp="1"/>
          </p:cNvSpPr>
          <p:nvPr>
            <p:ph type="title"/>
          </p:nvPr>
        </p:nvSpPr>
        <p:spPr/>
        <p:txBody>
          <a:bodyPr/>
          <a:lstStyle/>
          <a:p>
            <a:r>
              <a:rPr lang="en-IN" b="1" dirty="0"/>
              <a:t>Semantic Network</a:t>
            </a:r>
            <a:endParaRPr lang="en-IN" dirty="0"/>
          </a:p>
        </p:txBody>
      </p:sp>
      <p:sp>
        <p:nvSpPr>
          <p:cNvPr id="3" name="Content Placeholder 2">
            <a:extLst>
              <a:ext uri="{FF2B5EF4-FFF2-40B4-BE49-F238E27FC236}">
                <a16:creationId xmlns:a16="http://schemas.microsoft.com/office/drawing/2014/main" id="{B4CF3BF3-5769-40AA-92F0-5ACA8C6E49C3}"/>
              </a:ext>
            </a:extLst>
          </p:cNvPr>
          <p:cNvSpPr>
            <a:spLocks noGrp="1"/>
          </p:cNvSpPr>
          <p:nvPr>
            <p:ph idx="1"/>
          </p:nvPr>
        </p:nvSpPr>
        <p:spPr/>
        <p:txBody>
          <a:bodyPr>
            <a:normAutofit fontScale="92500" lnSpcReduction="20000"/>
          </a:bodyPr>
          <a:lstStyle/>
          <a:p>
            <a:r>
              <a:rPr lang="en-US" b="1" dirty="0"/>
              <a:t>Example:</a:t>
            </a:r>
            <a:r>
              <a:rPr lang="en-US" dirty="0"/>
              <a:t> Following are some statements which we need to represent in the form of nodes and arcs.</a:t>
            </a:r>
          </a:p>
          <a:p>
            <a:r>
              <a:rPr lang="en-US" b="1" dirty="0"/>
              <a:t>Statements:</a:t>
            </a:r>
          </a:p>
          <a:p>
            <a:pPr>
              <a:buFont typeface="+mj-lt"/>
              <a:buAutoNum type="arabicPeriod"/>
            </a:pPr>
            <a:r>
              <a:rPr lang="en-US" dirty="0"/>
              <a:t>Jerry is a cat.</a:t>
            </a:r>
          </a:p>
          <a:p>
            <a:pPr>
              <a:buFont typeface="+mj-lt"/>
              <a:buAutoNum type="arabicPeriod"/>
            </a:pPr>
            <a:r>
              <a:rPr lang="en-US" dirty="0"/>
              <a:t>Jerry is a mammal</a:t>
            </a:r>
          </a:p>
          <a:p>
            <a:pPr>
              <a:buFont typeface="+mj-lt"/>
              <a:buAutoNum type="arabicPeriod"/>
            </a:pPr>
            <a:r>
              <a:rPr lang="en-US" dirty="0"/>
              <a:t>Jerry is owned by Priya. </a:t>
            </a:r>
          </a:p>
          <a:p>
            <a:pPr>
              <a:buFont typeface="+mj-lt"/>
              <a:buAutoNum type="arabicPeriod"/>
            </a:pPr>
            <a:r>
              <a:rPr lang="en-US" dirty="0"/>
              <a:t>Jerry is brown colored.</a:t>
            </a:r>
          </a:p>
          <a:p>
            <a:pPr>
              <a:buFont typeface="+mj-lt"/>
              <a:buAutoNum type="arabicPeriod"/>
            </a:pPr>
            <a:r>
              <a:rPr lang="en-US" dirty="0"/>
              <a:t>All Mammals are animal.</a:t>
            </a:r>
          </a:p>
          <a:p>
            <a:pPr>
              <a:buFont typeface="+mj-lt"/>
              <a:buAutoNum type="arabicPeriod"/>
            </a:pPr>
            <a:endParaRPr lang="en-US" dirty="0"/>
          </a:p>
          <a:p>
            <a:pPr>
              <a:buFont typeface="+mj-lt"/>
              <a:buAutoNum type="arabicPeriod"/>
            </a:pPr>
            <a:r>
              <a:rPr lang="en-US" dirty="0"/>
              <a:t>In the above diagram, we have represented the different type of knowledge in the form of nodes and arcs. Each object is connected with another object by some relation. </a:t>
            </a:r>
          </a:p>
          <a:p>
            <a:endParaRPr lang="en-IN" dirty="0"/>
          </a:p>
        </p:txBody>
      </p:sp>
    </p:spTree>
    <p:extLst>
      <p:ext uri="{BB962C8B-B14F-4D97-AF65-F5344CB8AC3E}">
        <p14:creationId xmlns:p14="http://schemas.microsoft.com/office/powerpoint/2010/main" val="329912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7932-3121-455B-9985-D9CE5DC01938}"/>
              </a:ext>
            </a:extLst>
          </p:cNvPr>
          <p:cNvSpPr>
            <a:spLocks noGrp="1"/>
          </p:cNvSpPr>
          <p:nvPr>
            <p:ph type="title"/>
          </p:nvPr>
        </p:nvSpPr>
        <p:spPr/>
        <p:txBody>
          <a:bodyPr/>
          <a:lstStyle/>
          <a:p>
            <a:r>
              <a:rPr lang="en-US" dirty="0"/>
              <a:t>Knowledge Representation</a:t>
            </a:r>
            <a:endParaRPr lang="en-IN" dirty="0"/>
          </a:p>
        </p:txBody>
      </p:sp>
      <p:sp>
        <p:nvSpPr>
          <p:cNvPr id="3" name="Content Placeholder 2">
            <a:extLst>
              <a:ext uri="{FF2B5EF4-FFF2-40B4-BE49-F238E27FC236}">
                <a16:creationId xmlns:a16="http://schemas.microsoft.com/office/drawing/2014/main" id="{DAC885F5-CB6C-49C6-B10A-6A9FCCA3C6ED}"/>
              </a:ext>
            </a:extLst>
          </p:cNvPr>
          <p:cNvSpPr>
            <a:spLocks noGrp="1"/>
          </p:cNvSpPr>
          <p:nvPr>
            <p:ph idx="1"/>
          </p:nvPr>
        </p:nvSpPr>
        <p:spPr/>
        <p:txBody>
          <a:bodyPr/>
          <a:lstStyle/>
          <a:p>
            <a:r>
              <a:rPr lang="en-US" b="0" dirty="0">
                <a:effectLst/>
              </a:rPr>
              <a:t>Knowledge Representation is a field of artificial intelligence that is concerned with presenting </a:t>
            </a:r>
            <a:r>
              <a:rPr lang="en-US" b="1" dirty="0"/>
              <a:t>real-world information</a:t>
            </a:r>
            <a:r>
              <a:rPr lang="en-US" b="0" dirty="0">
                <a:effectLst/>
              </a:rPr>
              <a:t> in a form that the computer can ‘understand’ and use to ‘solve’ </a:t>
            </a:r>
            <a:r>
              <a:rPr lang="en-US" b="1" dirty="0"/>
              <a:t>real-life problems</a:t>
            </a:r>
            <a:r>
              <a:rPr lang="en-US" b="0" dirty="0">
                <a:effectLst/>
              </a:rPr>
              <a:t> or ‘handle’ </a:t>
            </a:r>
            <a:r>
              <a:rPr lang="en-US" b="1" dirty="0"/>
              <a:t>real-life tasks</a:t>
            </a:r>
            <a:r>
              <a:rPr lang="en-US" b="0" dirty="0">
                <a:effectLst/>
              </a:rPr>
              <a:t>.</a:t>
            </a:r>
            <a:endParaRPr lang="en-US" dirty="0"/>
          </a:p>
          <a:p>
            <a:r>
              <a:rPr lang="en-US" b="0" dirty="0">
                <a:effectLst/>
              </a:rPr>
              <a:t>The ability of machines to think and act like humans such as understanding, interpreting and reasoning constitute knowledge representation. It is related to designing agents that can think and ensure that such thinking can constructively contribute to the agent’s behavior. </a:t>
            </a:r>
          </a:p>
          <a:p>
            <a:r>
              <a:rPr lang="en-US" b="0" dirty="0">
                <a:effectLst/>
              </a:rPr>
              <a:t>knowledge representation allows machines to behave like humans by empowering an AI machine to learn from available information, experience or experts. However, it is important to choose the right type of knowledge representation if you want to ensure </a:t>
            </a:r>
            <a:r>
              <a:rPr lang="en-US" b="0" dirty="0">
                <a:effectLst/>
                <a:hlinkClick r:id="rId2"/>
              </a:rPr>
              <a:t>business success with AI</a:t>
            </a:r>
            <a:r>
              <a:rPr lang="en-US" b="0" dirty="0">
                <a:effectLst/>
              </a:rPr>
              <a:t>. </a:t>
            </a:r>
            <a:endParaRPr lang="en-IN" dirty="0"/>
          </a:p>
        </p:txBody>
      </p:sp>
    </p:spTree>
    <p:extLst>
      <p:ext uri="{BB962C8B-B14F-4D97-AF65-F5344CB8AC3E}">
        <p14:creationId xmlns:p14="http://schemas.microsoft.com/office/powerpoint/2010/main" val="410862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723F-09CE-44CB-AFA5-2E3178427793}"/>
              </a:ext>
            </a:extLst>
          </p:cNvPr>
          <p:cNvSpPr>
            <a:spLocks noGrp="1"/>
          </p:cNvSpPr>
          <p:nvPr>
            <p:ph type="title"/>
          </p:nvPr>
        </p:nvSpPr>
        <p:spPr/>
        <p:txBody>
          <a:bodyPr/>
          <a:lstStyle/>
          <a:p>
            <a:r>
              <a:rPr lang="en-IN" b="1" dirty="0"/>
              <a:t>Semantic Network</a:t>
            </a:r>
            <a:endParaRPr lang="en-IN" dirty="0"/>
          </a:p>
        </p:txBody>
      </p:sp>
      <p:pic>
        <p:nvPicPr>
          <p:cNvPr id="5" name="Content Placeholder 4">
            <a:extLst>
              <a:ext uri="{FF2B5EF4-FFF2-40B4-BE49-F238E27FC236}">
                <a16:creationId xmlns:a16="http://schemas.microsoft.com/office/drawing/2014/main" id="{D3E9358E-B0F2-45B8-8870-7CB6299EF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273" y="2723778"/>
            <a:ext cx="6690454" cy="2867025"/>
          </a:xfrm>
        </p:spPr>
      </p:pic>
    </p:spTree>
    <p:extLst>
      <p:ext uri="{BB962C8B-B14F-4D97-AF65-F5344CB8AC3E}">
        <p14:creationId xmlns:p14="http://schemas.microsoft.com/office/powerpoint/2010/main" val="209771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6B44-EB2D-4D99-ACC3-8DD76A6B6F2C}"/>
              </a:ext>
            </a:extLst>
          </p:cNvPr>
          <p:cNvSpPr>
            <a:spLocks noGrp="1"/>
          </p:cNvSpPr>
          <p:nvPr>
            <p:ph type="title"/>
          </p:nvPr>
        </p:nvSpPr>
        <p:spPr/>
        <p:txBody>
          <a:bodyPr/>
          <a:lstStyle/>
          <a:p>
            <a:r>
              <a:rPr lang="en-IN" b="1" dirty="0"/>
              <a:t>Semantic Network</a:t>
            </a:r>
            <a:endParaRPr lang="en-IN" dirty="0"/>
          </a:p>
        </p:txBody>
      </p:sp>
      <p:pic>
        <p:nvPicPr>
          <p:cNvPr id="5" name="Content Placeholder 4">
            <a:extLst>
              <a:ext uri="{FF2B5EF4-FFF2-40B4-BE49-F238E27FC236}">
                <a16:creationId xmlns:a16="http://schemas.microsoft.com/office/drawing/2014/main" id="{5726069C-1F51-4324-BF15-5D2DBE47F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644" y="2160588"/>
            <a:ext cx="6698749" cy="3881437"/>
          </a:xfrm>
        </p:spPr>
      </p:pic>
    </p:spTree>
    <p:extLst>
      <p:ext uri="{BB962C8B-B14F-4D97-AF65-F5344CB8AC3E}">
        <p14:creationId xmlns:p14="http://schemas.microsoft.com/office/powerpoint/2010/main" val="122546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E767-05EE-492A-83C6-A2845F479438}"/>
              </a:ext>
            </a:extLst>
          </p:cNvPr>
          <p:cNvSpPr>
            <a:spLocks noGrp="1"/>
          </p:cNvSpPr>
          <p:nvPr>
            <p:ph type="title"/>
          </p:nvPr>
        </p:nvSpPr>
        <p:spPr/>
        <p:txBody>
          <a:bodyPr/>
          <a:lstStyle/>
          <a:p>
            <a:r>
              <a:rPr lang="en-IN" b="1" dirty="0"/>
              <a:t>Drawbacks in Semantic representation:</a:t>
            </a:r>
            <a:br>
              <a:rPr lang="en-IN" b="1" dirty="0"/>
            </a:br>
            <a:endParaRPr lang="en-IN" dirty="0"/>
          </a:p>
        </p:txBody>
      </p:sp>
      <p:sp>
        <p:nvSpPr>
          <p:cNvPr id="3" name="Content Placeholder 2">
            <a:extLst>
              <a:ext uri="{FF2B5EF4-FFF2-40B4-BE49-F238E27FC236}">
                <a16:creationId xmlns:a16="http://schemas.microsoft.com/office/drawing/2014/main" id="{611E88EE-A7C6-415F-AF31-EA554F105E46}"/>
              </a:ext>
            </a:extLst>
          </p:cNvPr>
          <p:cNvSpPr>
            <a:spLocks noGrp="1"/>
          </p:cNvSpPr>
          <p:nvPr>
            <p:ph idx="1"/>
          </p:nvPr>
        </p:nvSpPr>
        <p:spPr/>
        <p:txBody>
          <a:bodyPr/>
          <a:lstStyle/>
          <a:p>
            <a:pPr>
              <a:buFont typeface="+mj-lt"/>
              <a:buAutoNum type="arabicPeriod"/>
            </a:pPr>
            <a:r>
              <a:rPr lang="en-US" dirty="0"/>
              <a:t>Semantic networks take more computational time at runtime as we need to traverse the complete network tree to answer some questions. It might be possible in the worst case scenario that after traversing the entire tree, we find that the solution does not exist in this network.</a:t>
            </a:r>
          </a:p>
          <a:p>
            <a:pPr>
              <a:buFont typeface="+mj-lt"/>
              <a:buAutoNum type="arabicPeriod"/>
            </a:pPr>
            <a:r>
              <a:rPr lang="en-US" dirty="0"/>
              <a:t>Semantic networks try to model human-like memory (Which has 1015 neurons and links) to store the information, but in practice, it is not possible to build such a vast semantic network.</a:t>
            </a:r>
          </a:p>
          <a:p>
            <a:pPr>
              <a:buFont typeface="+mj-lt"/>
              <a:buAutoNum type="arabicPeriod"/>
            </a:pPr>
            <a:r>
              <a:rPr lang="en-US" dirty="0"/>
              <a:t>These types of representations are inadequate as they do not have any equivalent quantifier, e.g., for all, for some, none, etc.</a:t>
            </a:r>
          </a:p>
          <a:p>
            <a:pPr>
              <a:buFont typeface="+mj-lt"/>
              <a:buAutoNum type="arabicPeriod"/>
            </a:pPr>
            <a:r>
              <a:rPr lang="en-US" dirty="0"/>
              <a:t>Semantic networks do not have any standard definition for the link names.</a:t>
            </a:r>
          </a:p>
          <a:p>
            <a:pPr>
              <a:buFont typeface="+mj-lt"/>
              <a:buAutoNum type="arabicPeriod"/>
            </a:pPr>
            <a:r>
              <a:rPr lang="en-US" dirty="0"/>
              <a:t>These networks are not intelligent and depend on the creator of the system.</a:t>
            </a:r>
          </a:p>
          <a:p>
            <a:endParaRPr lang="en-IN" dirty="0"/>
          </a:p>
        </p:txBody>
      </p:sp>
    </p:spTree>
    <p:extLst>
      <p:ext uri="{BB962C8B-B14F-4D97-AF65-F5344CB8AC3E}">
        <p14:creationId xmlns:p14="http://schemas.microsoft.com/office/powerpoint/2010/main" val="1843012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4A54-A8D1-4CAC-8E57-E7B875E904E0}"/>
              </a:ext>
            </a:extLst>
          </p:cNvPr>
          <p:cNvSpPr>
            <a:spLocks noGrp="1"/>
          </p:cNvSpPr>
          <p:nvPr>
            <p:ph type="title"/>
          </p:nvPr>
        </p:nvSpPr>
        <p:spPr/>
        <p:txBody>
          <a:bodyPr/>
          <a:lstStyle/>
          <a:p>
            <a:r>
              <a:rPr lang="en-IN" b="1" dirty="0"/>
              <a:t>Advantages of Semantic network:</a:t>
            </a:r>
            <a:br>
              <a:rPr lang="en-IN" b="1" dirty="0"/>
            </a:br>
            <a:endParaRPr lang="en-IN" dirty="0"/>
          </a:p>
        </p:txBody>
      </p:sp>
      <p:sp>
        <p:nvSpPr>
          <p:cNvPr id="3" name="Content Placeholder 2">
            <a:extLst>
              <a:ext uri="{FF2B5EF4-FFF2-40B4-BE49-F238E27FC236}">
                <a16:creationId xmlns:a16="http://schemas.microsoft.com/office/drawing/2014/main" id="{3AEFA75D-B8EF-472E-AE34-2B996DD8D20A}"/>
              </a:ext>
            </a:extLst>
          </p:cNvPr>
          <p:cNvSpPr>
            <a:spLocks noGrp="1"/>
          </p:cNvSpPr>
          <p:nvPr>
            <p:ph idx="1"/>
          </p:nvPr>
        </p:nvSpPr>
        <p:spPr/>
        <p:txBody>
          <a:bodyPr/>
          <a:lstStyle/>
          <a:p>
            <a:pPr>
              <a:buFont typeface="+mj-lt"/>
              <a:buAutoNum type="arabicPeriod"/>
            </a:pPr>
            <a:r>
              <a:rPr lang="en-US" dirty="0"/>
              <a:t>Semantic networks are a natural representation of knowledge.</a:t>
            </a:r>
          </a:p>
          <a:p>
            <a:pPr>
              <a:buFont typeface="+mj-lt"/>
              <a:buAutoNum type="arabicPeriod"/>
            </a:pPr>
            <a:r>
              <a:rPr lang="en-US" dirty="0"/>
              <a:t>Semantic networks convey meaning in a transparent manner.</a:t>
            </a:r>
          </a:p>
          <a:p>
            <a:pPr>
              <a:buFont typeface="+mj-lt"/>
              <a:buAutoNum type="arabicPeriod"/>
            </a:pPr>
            <a:r>
              <a:rPr lang="en-US" dirty="0"/>
              <a:t>These networks are simple and easily understandable.</a:t>
            </a:r>
          </a:p>
          <a:p>
            <a:endParaRPr lang="en-IN" dirty="0"/>
          </a:p>
        </p:txBody>
      </p:sp>
    </p:spTree>
    <p:extLst>
      <p:ext uri="{BB962C8B-B14F-4D97-AF65-F5344CB8AC3E}">
        <p14:creationId xmlns:p14="http://schemas.microsoft.com/office/powerpoint/2010/main" val="2967627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250A-A09E-47C9-931E-D262658D5850}"/>
              </a:ext>
            </a:extLst>
          </p:cNvPr>
          <p:cNvSpPr>
            <a:spLocks noGrp="1"/>
          </p:cNvSpPr>
          <p:nvPr>
            <p:ph type="title"/>
          </p:nvPr>
        </p:nvSpPr>
        <p:spPr/>
        <p:txBody>
          <a:bodyPr/>
          <a:lstStyle/>
          <a:p>
            <a:r>
              <a:rPr lang="en-IN" b="1" dirty="0"/>
              <a:t>Frame Representation</a:t>
            </a:r>
            <a:br>
              <a:rPr lang="en-IN" b="1" dirty="0"/>
            </a:br>
            <a:endParaRPr lang="en-IN" dirty="0"/>
          </a:p>
        </p:txBody>
      </p:sp>
      <p:sp>
        <p:nvSpPr>
          <p:cNvPr id="3" name="Content Placeholder 2">
            <a:extLst>
              <a:ext uri="{FF2B5EF4-FFF2-40B4-BE49-F238E27FC236}">
                <a16:creationId xmlns:a16="http://schemas.microsoft.com/office/drawing/2014/main" id="{7C5914A9-54D7-4A60-AE8E-F9140A03A54A}"/>
              </a:ext>
            </a:extLst>
          </p:cNvPr>
          <p:cNvSpPr>
            <a:spLocks noGrp="1"/>
          </p:cNvSpPr>
          <p:nvPr>
            <p:ph idx="1"/>
          </p:nvPr>
        </p:nvSpPr>
        <p:spPr/>
        <p:txBody>
          <a:bodyPr/>
          <a:lstStyle/>
          <a:p>
            <a:r>
              <a:rPr lang="en-US" b="0" dirty="0">
                <a:effectLst/>
              </a:rPr>
              <a:t>A frame is a collection of attributes and its associated values, which describes an entity in the real world. It is a record like structure consisting of slots and its values.</a:t>
            </a:r>
          </a:p>
          <a:p>
            <a:r>
              <a:rPr lang="en-US" b="0" dirty="0">
                <a:effectLst/>
              </a:rPr>
              <a:t>Slots could be of varying sizes and types.  These slots have names and values. Or they could have subfields named as facets. They allow you to put constraints on the frames. </a:t>
            </a:r>
            <a:endParaRPr lang="en-US" dirty="0"/>
          </a:p>
          <a:p>
            <a:r>
              <a:rPr lang="en-US" b="0" dirty="0">
                <a:effectLst/>
              </a:rPr>
              <a:t>There is no restraint or limit on the value of facets a slot could have, or the number of facets a slot could have or the number of slots a frame could have. Since a single frame is not very useful, building a frame system by collecting frames that are connected to each other will be more beneficial. It is flexible and can be used by various AI applications. </a:t>
            </a:r>
            <a:endParaRPr lang="en-IN" dirty="0"/>
          </a:p>
        </p:txBody>
      </p:sp>
    </p:spTree>
    <p:extLst>
      <p:ext uri="{BB962C8B-B14F-4D97-AF65-F5344CB8AC3E}">
        <p14:creationId xmlns:p14="http://schemas.microsoft.com/office/powerpoint/2010/main" val="1163092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6E67-508F-464E-9602-7AFC592E254B}"/>
              </a:ext>
            </a:extLst>
          </p:cNvPr>
          <p:cNvSpPr>
            <a:spLocks noGrp="1"/>
          </p:cNvSpPr>
          <p:nvPr>
            <p:ph type="title"/>
          </p:nvPr>
        </p:nvSpPr>
        <p:spPr/>
        <p:txBody>
          <a:bodyPr/>
          <a:lstStyle/>
          <a:p>
            <a:r>
              <a:rPr lang="en-IN" b="1" dirty="0"/>
              <a:t>Frame Representation</a:t>
            </a:r>
            <a:endParaRPr lang="en-IN" dirty="0"/>
          </a:p>
        </p:txBody>
      </p:sp>
      <p:sp>
        <p:nvSpPr>
          <p:cNvPr id="3" name="Content Placeholder 2">
            <a:extLst>
              <a:ext uri="{FF2B5EF4-FFF2-40B4-BE49-F238E27FC236}">
                <a16:creationId xmlns:a16="http://schemas.microsoft.com/office/drawing/2014/main" id="{62FC82D1-6436-4222-BCAC-278438D479B2}"/>
              </a:ext>
            </a:extLst>
          </p:cNvPr>
          <p:cNvSpPr>
            <a:spLocks noGrp="1"/>
          </p:cNvSpPr>
          <p:nvPr>
            <p:ph idx="1"/>
          </p:nvPr>
        </p:nvSpPr>
        <p:spPr/>
        <p:txBody>
          <a:bodyPr/>
          <a:lstStyle/>
          <a:p>
            <a:r>
              <a:rPr lang="en-US" dirty="0"/>
              <a:t>A frame is a record like structure which consists of a collection of attributes and its values to describe an entity in the world. Frames are the AI data structure which divides knowledge into substructures by representing stereotypes situations. It consists of a collection of slots and slot values. These slots may be of any type and sizes. Slots have names and values which are called facets. </a:t>
            </a:r>
            <a:endParaRPr lang="en-IN" dirty="0"/>
          </a:p>
        </p:txBody>
      </p:sp>
    </p:spTree>
    <p:extLst>
      <p:ext uri="{BB962C8B-B14F-4D97-AF65-F5344CB8AC3E}">
        <p14:creationId xmlns:p14="http://schemas.microsoft.com/office/powerpoint/2010/main" val="181130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C82C-4A37-43AA-A909-C387EA004A5D}"/>
              </a:ext>
            </a:extLst>
          </p:cNvPr>
          <p:cNvSpPr>
            <a:spLocks noGrp="1"/>
          </p:cNvSpPr>
          <p:nvPr>
            <p:ph type="title"/>
          </p:nvPr>
        </p:nvSpPr>
        <p:spPr/>
        <p:txBody>
          <a:bodyPr/>
          <a:lstStyle/>
          <a:p>
            <a:r>
              <a:rPr lang="en-IN" b="1" dirty="0"/>
              <a:t>Frame Representation</a:t>
            </a:r>
            <a:endParaRPr lang="en-IN" dirty="0"/>
          </a:p>
        </p:txBody>
      </p:sp>
      <p:sp>
        <p:nvSpPr>
          <p:cNvPr id="3" name="Content Placeholder 2">
            <a:extLst>
              <a:ext uri="{FF2B5EF4-FFF2-40B4-BE49-F238E27FC236}">
                <a16:creationId xmlns:a16="http://schemas.microsoft.com/office/drawing/2014/main" id="{6C9472EF-59EC-4084-8EDF-27AF28F7B412}"/>
              </a:ext>
            </a:extLst>
          </p:cNvPr>
          <p:cNvSpPr>
            <a:spLocks noGrp="1"/>
          </p:cNvSpPr>
          <p:nvPr>
            <p:ph idx="1"/>
          </p:nvPr>
        </p:nvSpPr>
        <p:spPr/>
        <p:txBody>
          <a:bodyPr/>
          <a:lstStyle/>
          <a:p>
            <a:r>
              <a:rPr lang="en-US" b="1" dirty="0"/>
              <a:t>Facets:</a:t>
            </a:r>
            <a:r>
              <a:rPr lang="en-US" dirty="0"/>
              <a:t> The various aspects of a slot is known as </a:t>
            </a:r>
            <a:r>
              <a:rPr lang="en-US" b="1" dirty="0"/>
              <a:t>Facets</a:t>
            </a:r>
            <a:r>
              <a:rPr lang="en-US" dirty="0"/>
              <a:t>. Facets are features of frames which enable us to put constraints on the frames. Example: IF-NEEDED facts are called when data of any particular slot is needed. A frame may consist of any number of slots, and a slot may include any number of facets and facets may have any number of values. A frame is also known as </a:t>
            </a:r>
            <a:r>
              <a:rPr lang="en-US" b="1" dirty="0"/>
              <a:t>slot-filter knowledge representation</a:t>
            </a:r>
            <a:r>
              <a:rPr lang="en-US" dirty="0"/>
              <a:t> in artificial intelligence. </a:t>
            </a:r>
          </a:p>
          <a:p>
            <a:r>
              <a:rPr lang="en-US" dirty="0"/>
              <a:t>Frames are derived from semantic networks and later evolved into our modern-day classes and objects. A single frame is not much useful. Frames system consist of a collection of frames which are connected. In the frame, knowledge about an object or event can be stored together in the knowledge base. The frame is a type of technology which is widely used in various applications including Natural language processing and machine visions.</a:t>
            </a:r>
            <a:endParaRPr lang="en-IN" dirty="0"/>
          </a:p>
        </p:txBody>
      </p:sp>
    </p:spTree>
    <p:extLst>
      <p:ext uri="{BB962C8B-B14F-4D97-AF65-F5344CB8AC3E}">
        <p14:creationId xmlns:p14="http://schemas.microsoft.com/office/powerpoint/2010/main" val="368359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253F-EA41-47BC-BF37-471343B0B031}"/>
              </a:ext>
            </a:extLst>
          </p:cNvPr>
          <p:cNvSpPr>
            <a:spLocks noGrp="1"/>
          </p:cNvSpPr>
          <p:nvPr>
            <p:ph type="title"/>
          </p:nvPr>
        </p:nvSpPr>
        <p:spPr/>
        <p:txBody>
          <a:bodyPr/>
          <a:lstStyle/>
          <a:p>
            <a:r>
              <a:rPr lang="en-US" dirty="0"/>
              <a:t>Example of a frame for a book</a:t>
            </a:r>
            <a:endParaRPr lang="en-IN" dirty="0"/>
          </a:p>
        </p:txBody>
      </p:sp>
      <p:graphicFrame>
        <p:nvGraphicFramePr>
          <p:cNvPr id="4" name="Content Placeholder 3">
            <a:extLst>
              <a:ext uri="{FF2B5EF4-FFF2-40B4-BE49-F238E27FC236}">
                <a16:creationId xmlns:a16="http://schemas.microsoft.com/office/drawing/2014/main" id="{8E813659-89E3-410C-97EB-A4BBA2966813}"/>
              </a:ext>
            </a:extLst>
          </p:cNvPr>
          <p:cNvGraphicFramePr>
            <a:graphicFrameLocks noGrp="1"/>
          </p:cNvGraphicFramePr>
          <p:nvPr>
            <p:ph idx="1"/>
            <p:extLst>
              <p:ext uri="{D42A27DB-BD31-4B8C-83A1-F6EECF244321}">
                <p14:modId xmlns:p14="http://schemas.microsoft.com/office/powerpoint/2010/main" val="4287818946"/>
              </p:ext>
            </p:extLst>
          </p:nvPr>
        </p:nvGraphicFramePr>
        <p:xfrm>
          <a:off x="844117" y="2044469"/>
          <a:ext cx="8596312" cy="3108960"/>
        </p:xfrm>
        <a:graphic>
          <a:graphicData uri="http://schemas.openxmlformats.org/drawingml/2006/table">
            <a:tbl>
              <a:tblPr/>
              <a:tblGrid>
                <a:gridCol w="4298156">
                  <a:extLst>
                    <a:ext uri="{9D8B030D-6E8A-4147-A177-3AD203B41FA5}">
                      <a16:colId xmlns:a16="http://schemas.microsoft.com/office/drawing/2014/main" val="1062730293"/>
                    </a:ext>
                  </a:extLst>
                </a:gridCol>
                <a:gridCol w="4298156">
                  <a:extLst>
                    <a:ext uri="{9D8B030D-6E8A-4147-A177-3AD203B41FA5}">
                      <a16:colId xmlns:a16="http://schemas.microsoft.com/office/drawing/2014/main" val="377534921"/>
                    </a:ext>
                  </a:extLst>
                </a:gridCol>
              </a:tblGrid>
              <a:tr h="0">
                <a:tc>
                  <a:txBody>
                    <a:bodyPr/>
                    <a:lstStyle/>
                    <a:p>
                      <a:r>
                        <a:rPr lang="en-IN" b="1" dirty="0"/>
                        <a:t>Slots</a:t>
                      </a:r>
                    </a:p>
                  </a:txBody>
                  <a:tcPr anchor="ctr">
                    <a:lnL>
                      <a:noFill/>
                    </a:lnL>
                    <a:lnR>
                      <a:noFill/>
                    </a:lnR>
                    <a:lnT>
                      <a:noFill/>
                    </a:lnT>
                    <a:lnB>
                      <a:noFill/>
                    </a:lnB>
                  </a:tcPr>
                </a:tc>
                <a:tc>
                  <a:txBody>
                    <a:bodyPr/>
                    <a:lstStyle/>
                    <a:p>
                      <a:r>
                        <a:rPr lang="en-IN" b="1" dirty="0"/>
                        <a:t>Filters</a:t>
                      </a:r>
                    </a:p>
                    <a:p>
                      <a:endParaRPr lang="en-IN" b="1" dirty="0"/>
                    </a:p>
                    <a:p>
                      <a:endParaRPr lang="en-IN" b="1" dirty="0"/>
                    </a:p>
                  </a:txBody>
                  <a:tcPr anchor="ctr">
                    <a:lnL>
                      <a:noFill/>
                    </a:lnL>
                    <a:lnR>
                      <a:noFill/>
                    </a:lnR>
                    <a:lnT>
                      <a:noFill/>
                    </a:lnT>
                    <a:lnB>
                      <a:noFill/>
                    </a:lnB>
                  </a:tcPr>
                </a:tc>
                <a:extLst>
                  <a:ext uri="{0D108BD9-81ED-4DB2-BD59-A6C34878D82A}">
                    <a16:rowId xmlns:a16="http://schemas.microsoft.com/office/drawing/2014/main" val="1395033550"/>
                  </a:ext>
                </a:extLst>
              </a:tr>
              <a:tr h="0">
                <a:tc>
                  <a:txBody>
                    <a:bodyPr/>
                    <a:lstStyle/>
                    <a:p>
                      <a:r>
                        <a:rPr lang="en-IN" b="1"/>
                        <a:t>Title</a:t>
                      </a:r>
                      <a:endParaRPr lang="en-IN"/>
                    </a:p>
                  </a:txBody>
                  <a:tcPr anchor="ctr">
                    <a:lnL>
                      <a:noFill/>
                    </a:lnL>
                    <a:lnR>
                      <a:noFill/>
                    </a:lnR>
                    <a:lnT>
                      <a:noFill/>
                    </a:lnT>
                    <a:lnB>
                      <a:noFill/>
                    </a:lnB>
                  </a:tcPr>
                </a:tc>
                <a:tc>
                  <a:txBody>
                    <a:bodyPr/>
                    <a:lstStyle/>
                    <a:p>
                      <a:r>
                        <a:rPr lang="en-IN"/>
                        <a:t>Artificial Intelligence</a:t>
                      </a:r>
                    </a:p>
                  </a:txBody>
                  <a:tcPr anchor="ctr">
                    <a:lnL>
                      <a:noFill/>
                    </a:lnL>
                    <a:lnR>
                      <a:noFill/>
                    </a:lnR>
                    <a:lnT>
                      <a:noFill/>
                    </a:lnT>
                    <a:lnB>
                      <a:noFill/>
                    </a:lnB>
                  </a:tcPr>
                </a:tc>
                <a:extLst>
                  <a:ext uri="{0D108BD9-81ED-4DB2-BD59-A6C34878D82A}">
                    <a16:rowId xmlns:a16="http://schemas.microsoft.com/office/drawing/2014/main" val="80547253"/>
                  </a:ext>
                </a:extLst>
              </a:tr>
              <a:tr h="0">
                <a:tc>
                  <a:txBody>
                    <a:bodyPr/>
                    <a:lstStyle/>
                    <a:p>
                      <a:r>
                        <a:rPr lang="en-IN" b="1"/>
                        <a:t>Genre</a:t>
                      </a:r>
                      <a:endParaRPr lang="en-IN"/>
                    </a:p>
                  </a:txBody>
                  <a:tcPr anchor="ctr">
                    <a:lnL>
                      <a:noFill/>
                    </a:lnL>
                    <a:lnR>
                      <a:noFill/>
                    </a:lnR>
                    <a:lnT>
                      <a:noFill/>
                    </a:lnT>
                    <a:lnB>
                      <a:noFill/>
                    </a:lnB>
                  </a:tcPr>
                </a:tc>
                <a:tc>
                  <a:txBody>
                    <a:bodyPr/>
                    <a:lstStyle/>
                    <a:p>
                      <a:r>
                        <a:rPr lang="en-IN"/>
                        <a:t>Computer Science</a:t>
                      </a:r>
                    </a:p>
                  </a:txBody>
                  <a:tcPr anchor="ctr">
                    <a:lnL>
                      <a:noFill/>
                    </a:lnL>
                    <a:lnR>
                      <a:noFill/>
                    </a:lnR>
                    <a:lnT>
                      <a:noFill/>
                    </a:lnT>
                    <a:lnB>
                      <a:noFill/>
                    </a:lnB>
                  </a:tcPr>
                </a:tc>
                <a:extLst>
                  <a:ext uri="{0D108BD9-81ED-4DB2-BD59-A6C34878D82A}">
                    <a16:rowId xmlns:a16="http://schemas.microsoft.com/office/drawing/2014/main" val="1043860404"/>
                  </a:ext>
                </a:extLst>
              </a:tr>
              <a:tr h="0">
                <a:tc>
                  <a:txBody>
                    <a:bodyPr/>
                    <a:lstStyle/>
                    <a:p>
                      <a:r>
                        <a:rPr lang="en-IN" b="1"/>
                        <a:t>Author</a:t>
                      </a:r>
                      <a:endParaRPr lang="en-IN"/>
                    </a:p>
                  </a:txBody>
                  <a:tcPr anchor="ctr">
                    <a:lnL>
                      <a:noFill/>
                    </a:lnL>
                    <a:lnR>
                      <a:noFill/>
                    </a:lnR>
                    <a:lnT>
                      <a:noFill/>
                    </a:lnT>
                    <a:lnB>
                      <a:noFill/>
                    </a:lnB>
                  </a:tcPr>
                </a:tc>
                <a:tc>
                  <a:txBody>
                    <a:bodyPr/>
                    <a:lstStyle/>
                    <a:p>
                      <a:r>
                        <a:rPr lang="en-IN"/>
                        <a:t>Peter Norvig</a:t>
                      </a:r>
                    </a:p>
                  </a:txBody>
                  <a:tcPr anchor="ctr">
                    <a:lnL>
                      <a:noFill/>
                    </a:lnL>
                    <a:lnR>
                      <a:noFill/>
                    </a:lnR>
                    <a:lnT>
                      <a:noFill/>
                    </a:lnT>
                    <a:lnB>
                      <a:noFill/>
                    </a:lnB>
                  </a:tcPr>
                </a:tc>
                <a:extLst>
                  <a:ext uri="{0D108BD9-81ED-4DB2-BD59-A6C34878D82A}">
                    <a16:rowId xmlns:a16="http://schemas.microsoft.com/office/drawing/2014/main" val="2938536493"/>
                  </a:ext>
                </a:extLst>
              </a:tr>
              <a:tr h="0">
                <a:tc>
                  <a:txBody>
                    <a:bodyPr/>
                    <a:lstStyle/>
                    <a:p>
                      <a:r>
                        <a:rPr lang="en-IN" b="1"/>
                        <a:t>Edition</a:t>
                      </a:r>
                      <a:endParaRPr lang="en-IN"/>
                    </a:p>
                  </a:txBody>
                  <a:tcPr anchor="ctr">
                    <a:lnL>
                      <a:noFill/>
                    </a:lnL>
                    <a:lnR>
                      <a:noFill/>
                    </a:lnR>
                    <a:lnT>
                      <a:noFill/>
                    </a:lnT>
                    <a:lnB>
                      <a:noFill/>
                    </a:lnB>
                  </a:tcPr>
                </a:tc>
                <a:tc>
                  <a:txBody>
                    <a:bodyPr/>
                    <a:lstStyle/>
                    <a:p>
                      <a:r>
                        <a:rPr lang="en-IN"/>
                        <a:t>Third Edition</a:t>
                      </a:r>
                    </a:p>
                  </a:txBody>
                  <a:tcPr anchor="ctr">
                    <a:lnL>
                      <a:noFill/>
                    </a:lnL>
                    <a:lnR>
                      <a:noFill/>
                    </a:lnR>
                    <a:lnT>
                      <a:noFill/>
                    </a:lnT>
                    <a:lnB>
                      <a:noFill/>
                    </a:lnB>
                  </a:tcPr>
                </a:tc>
                <a:extLst>
                  <a:ext uri="{0D108BD9-81ED-4DB2-BD59-A6C34878D82A}">
                    <a16:rowId xmlns:a16="http://schemas.microsoft.com/office/drawing/2014/main" val="982402351"/>
                  </a:ext>
                </a:extLst>
              </a:tr>
              <a:tr h="0">
                <a:tc>
                  <a:txBody>
                    <a:bodyPr/>
                    <a:lstStyle/>
                    <a:p>
                      <a:r>
                        <a:rPr lang="en-IN" b="1"/>
                        <a:t>Year</a:t>
                      </a:r>
                      <a:endParaRPr lang="en-IN"/>
                    </a:p>
                  </a:txBody>
                  <a:tcPr anchor="ctr">
                    <a:lnL>
                      <a:noFill/>
                    </a:lnL>
                    <a:lnR>
                      <a:noFill/>
                    </a:lnR>
                    <a:lnT>
                      <a:noFill/>
                    </a:lnT>
                    <a:lnB>
                      <a:noFill/>
                    </a:lnB>
                  </a:tcPr>
                </a:tc>
                <a:tc>
                  <a:txBody>
                    <a:bodyPr/>
                    <a:lstStyle/>
                    <a:p>
                      <a:r>
                        <a:rPr lang="en-IN"/>
                        <a:t>1996</a:t>
                      </a:r>
                    </a:p>
                  </a:txBody>
                  <a:tcPr anchor="ctr">
                    <a:lnL>
                      <a:noFill/>
                    </a:lnL>
                    <a:lnR>
                      <a:noFill/>
                    </a:lnR>
                    <a:lnT>
                      <a:noFill/>
                    </a:lnT>
                    <a:lnB>
                      <a:noFill/>
                    </a:lnB>
                  </a:tcPr>
                </a:tc>
                <a:extLst>
                  <a:ext uri="{0D108BD9-81ED-4DB2-BD59-A6C34878D82A}">
                    <a16:rowId xmlns:a16="http://schemas.microsoft.com/office/drawing/2014/main" val="4293485"/>
                  </a:ext>
                </a:extLst>
              </a:tr>
              <a:tr h="0">
                <a:tc>
                  <a:txBody>
                    <a:bodyPr/>
                    <a:lstStyle/>
                    <a:p>
                      <a:r>
                        <a:rPr lang="en-IN" b="1"/>
                        <a:t>Page</a:t>
                      </a:r>
                      <a:endParaRPr lang="en-IN"/>
                    </a:p>
                  </a:txBody>
                  <a:tcPr anchor="ctr">
                    <a:lnL>
                      <a:noFill/>
                    </a:lnL>
                    <a:lnR>
                      <a:noFill/>
                    </a:lnR>
                    <a:lnT>
                      <a:noFill/>
                    </a:lnT>
                    <a:lnB>
                      <a:noFill/>
                    </a:lnB>
                  </a:tcPr>
                </a:tc>
                <a:tc>
                  <a:txBody>
                    <a:bodyPr/>
                    <a:lstStyle/>
                    <a:p>
                      <a:r>
                        <a:rPr lang="en-IN" dirty="0"/>
                        <a:t>1152</a:t>
                      </a:r>
                    </a:p>
                  </a:txBody>
                  <a:tcPr anchor="ctr">
                    <a:lnL>
                      <a:noFill/>
                    </a:lnL>
                    <a:lnR>
                      <a:noFill/>
                    </a:lnR>
                    <a:lnT>
                      <a:noFill/>
                    </a:lnT>
                    <a:lnB>
                      <a:noFill/>
                    </a:lnB>
                  </a:tcPr>
                </a:tc>
                <a:extLst>
                  <a:ext uri="{0D108BD9-81ED-4DB2-BD59-A6C34878D82A}">
                    <a16:rowId xmlns:a16="http://schemas.microsoft.com/office/drawing/2014/main" val="3652975859"/>
                  </a:ext>
                </a:extLst>
              </a:tr>
            </a:tbl>
          </a:graphicData>
        </a:graphic>
      </p:graphicFrame>
    </p:spTree>
    <p:extLst>
      <p:ext uri="{BB962C8B-B14F-4D97-AF65-F5344CB8AC3E}">
        <p14:creationId xmlns:p14="http://schemas.microsoft.com/office/powerpoint/2010/main" val="2692141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DF3E-3DCE-43AB-B237-978A53786A7A}"/>
              </a:ext>
            </a:extLst>
          </p:cNvPr>
          <p:cNvSpPr>
            <a:spLocks noGrp="1"/>
          </p:cNvSpPr>
          <p:nvPr>
            <p:ph type="title"/>
          </p:nvPr>
        </p:nvSpPr>
        <p:spPr/>
        <p:txBody>
          <a:bodyPr/>
          <a:lstStyle/>
          <a:p>
            <a:r>
              <a:rPr lang="en-IN" b="1" dirty="0"/>
              <a:t>Example 2: </a:t>
            </a:r>
            <a:br>
              <a:rPr lang="en-IN" b="1" dirty="0"/>
            </a:br>
            <a:endParaRPr lang="en-IN" dirty="0"/>
          </a:p>
        </p:txBody>
      </p:sp>
      <p:sp>
        <p:nvSpPr>
          <p:cNvPr id="3" name="Content Placeholder 2">
            <a:extLst>
              <a:ext uri="{FF2B5EF4-FFF2-40B4-BE49-F238E27FC236}">
                <a16:creationId xmlns:a16="http://schemas.microsoft.com/office/drawing/2014/main" id="{9AD7B3FC-1109-455D-86FC-621C6A92D6A3}"/>
              </a:ext>
            </a:extLst>
          </p:cNvPr>
          <p:cNvSpPr>
            <a:spLocks noGrp="1"/>
          </p:cNvSpPr>
          <p:nvPr>
            <p:ph idx="1"/>
          </p:nvPr>
        </p:nvSpPr>
        <p:spPr/>
        <p:txBody>
          <a:bodyPr/>
          <a:lstStyle/>
          <a:p>
            <a:r>
              <a:rPr lang="en-US" dirty="0"/>
              <a:t>Let's suppose we are taking an entity, Peter. Peter is an engineer as a profession, and his age is 25, he lives in city London, and the country is England. So following is the frame representation for this:</a:t>
            </a:r>
          </a:p>
          <a:p>
            <a:endParaRPr lang="en-IN" dirty="0"/>
          </a:p>
        </p:txBody>
      </p:sp>
      <p:graphicFrame>
        <p:nvGraphicFramePr>
          <p:cNvPr id="4" name="Table 3">
            <a:extLst>
              <a:ext uri="{FF2B5EF4-FFF2-40B4-BE49-F238E27FC236}">
                <a16:creationId xmlns:a16="http://schemas.microsoft.com/office/drawing/2014/main" id="{CFAAA754-A6D3-4CE2-9E75-DAB2E257AB26}"/>
              </a:ext>
            </a:extLst>
          </p:cNvPr>
          <p:cNvGraphicFramePr>
            <a:graphicFrameLocks noGrp="1"/>
          </p:cNvGraphicFramePr>
          <p:nvPr>
            <p:extLst>
              <p:ext uri="{D42A27DB-BD31-4B8C-83A1-F6EECF244321}">
                <p14:modId xmlns:p14="http://schemas.microsoft.com/office/powerpoint/2010/main" val="2641484071"/>
              </p:ext>
            </p:extLst>
          </p:nvPr>
        </p:nvGraphicFramePr>
        <p:xfrm>
          <a:off x="677863" y="3252946"/>
          <a:ext cx="8596312" cy="2468880"/>
        </p:xfrm>
        <a:graphic>
          <a:graphicData uri="http://schemas.openxmlformats.org/drawingml/2006/table">
            <a:tbl>
              <a:tblPr/>
              <a:tblGrid>
                <a:gridCol w="4298156">
                  <a:extLst>
                    <a:ext uri="{9D8B030D-6E8A-4147-A177-3AD203B41FA5}">
                      <a16:colId xmlns:a16="http://schemas.microsoft.com/office/drawing/2014/main" val="1867395768"/>
                    </a:ext>
                  </a:extLst>
                </a:gridCol>
                <a:gridCol w="4298156">
                  <a:extLst>
                    <a:ext uri="{9D8B030D-6E8A-4147-A177-3AD203B41FA5}">
                      <a16:colId xmlns:a16="http://schemas.microsoft.com/office/drawing/2014/main" val="2855160037"/>
                    </a:ext>
                  </a:extLst>
                </a:gridCol>
              </a:tblGrid>
              <a:tr h="0">
                <a:tc>
                  <a:txBody>
                    <a:bodyPr/>
                    <a:lstStyle/>
                    <a:p>
                      <a:r>
                        <a:rPr lang="en-IN"/>
                        <a:t>Slots</a:t>
                      </a:r>
                    </a:p>
                  </a:txBody>
                  <a:tcPr anchor="ctr">
                    <a:lnL>
                      <a:noFill/>
                    </a:lnL>
                    <a:lnR>
                      <a:noFill/>
                    </a:lnR>
                    <a:lnT>
                      <a:noFill/>
                    </a:lnT>
                    <a:lnB>
                      <a:noFill/>
                    </a:lnB>
                  </a:tcPr>
                </a:tc>
                <a:tc>
                  <a:txBody>
                    <a:bodyPr/>
                    <a:lstStyle/>
                    <a:p>
                      <a:r>
                        <a:rPr lang="en-IN" dirty="0"/>
                        <a:t>Filter</a:t>
                      </a:r>
                    </a:p>
                    <a:p>
                      <a:endParaRPr lang="en-IN" dirty="0"/>
                    </a:p>
                  </a:txBody>
                  <a:tcPr anchor="ctr">
                    <a:lnL>
                      <a:noFill/>
                    </a:lnL>
                    <a:lnR>
                      <a:noFill/>
                    </a:lnR>
                    <a:lnT>
                      <a:noFill/>
                    </a:lnT>
                    <a:lnB>
                      <a:noFill/>
                    </a:lnB>
                  </a:tcPr>
                </a:tc>
                <a:extLst>
                  <a:ext uri="{0D108BD9-81ED-4DB2-BD59-A6C34878D82A}">
                    <a16:rowId xmlns:a16="http://schemas.microsoft.com/office/drawing/2014/main" val="220287239"/>
                  </a:ext>
                </a:extLst>
              </a:tr>
              <a:tr h="0">
                <a:tc>
                  <a:txBody>
                    <a:bodyPr/>
                    <a:lstStyle/>
                    <a:p>
                      <a:r>
                        <a:rPr lang="en-IN" b="1"/>
                        <a:t>Name</a:t>
                      </a:r>
                      <a:endParaRPr lang="en-IN"/>
                    </a:p>
                  </a:txBody>
                  <a:tcPr anchor="ctr">
                    <a:lnL>
                      <a:noFill/>
                    </a:lnL>
                    <a:lnR>
                      <a:noFill/>
                    </a:lnR>
                    <a:lnT>
                      <a:noFill/>
                    </a:lnT>
                    <a:lnB>
                      <a:noFill/>
                    </a:lnB>
                  </a:tcPr>
                </a:tc>
                <a:tc>
                  <a:txBody>
                    <a:bodyPr/>
                    <a:lstStyle/>
                    <a:p>
                      <a:r>
                        <a:rPr lang="en-IN"/>
                        <a:t>Peter</a:t>
                      </a:r>
                    </a:p>
                  </a:txBody>
                  <a:tcPr anchor="ctr">
                    <a:lnL>
                      <a:noFill/>
                    </a:lnL>
                    <a:lnR>
                      <a:noFill/>
                    </a:lnR>
                    <a:lnT>
                      <a:noFill/>
                    </a:lnT>
                    <a:lnB>
                      <a:noFill/>
                    </a:lnB>
                  </a:tcPr>
                </a:tc>
                <a:extLst>
                  <a:ext uri="{0D108BD9-81ED-4DB2-BD59-A6C34878D82A}">
                    <a16:rowId xmlns:a16="http://schemas.microsoft.com/office/drawing/2014/main" val="3722378592"/>
                  </a:ext>
                </a:extLst>
              </a:tr>
              <a:tr h="240435">
                <a:tc>
                  <a:txBody>
                    <a:bodyPr/>
                    <a:lstStyle/>
                    <a:p>
                      <a:r>
                        <a:rPr lang="en-IN" b="1"/>
                        <a:t>Profession</a:t>
                      </a:r>
                      <a:endParaRPr lang="en-IN"/>
                    </a:p>
                  </a:txBody>
                  <a:tcPr anchor="ctr">
                    <a:lnL>
                      <a:noFill/>
                    </a:lnL>
                    <a:lnR>
                      <a:noFill/>
                    </a:lnR>
                    <a:lnT>
                      <a:noFill/>
                    </a:lnT>
                    <a:lnB>
                      <a:noFill/>
                    </a:lnB>
                  </a:tcPr>
                </a:tc>
                <a:tc>
                  <a:txBody>
                    <a:bodyPr/>
                    <a:lstStyle/>
                    <a:p>
                      <a:r>
                        <a:rPr lang="en-IN"/>
                        <a:t>Doctor</a:t>
                      </a:r>
                    </a:p>
                  </a:txBody>
                  <a:tcPr anchor="ctr">
                    <a:lnL>
                      <a:noFill/>
                    </a:lnL>
                    <a:lnR>
                      <a:noFill/>
                    </a:lnR>
                    <a:lnT>
                      <a:noFill/>
                    </a:lnT>
                    <a:lnB>
                      <a:noFill/>
                    </a:lnB>
                  </a:tcPr>
                </a:tc>
                <a:extLst>
                  <a:ext uri="{0D108BD9-81ED-4DB2-BD59-A6C34878D82A}">
                    <a16:rowId xmlns:a16="http://schemas.microsoft.com/office/drawing/2014/main" val="2718386069"/>
                  </a:ext>
                </a:extLst>
              </a:tr>
              <a:tr h="0">
                <a:tc>
                  <a:txBody>
                    <a:bodyPr/>
                    <a:lstStyle/>
                    <a:p>
                      <a:r>
                        <a:rPr lang="en-IN" b="1"/>
                        <a:t>Age</a:t>
                      </a:r>
                      <a:endParaRPr lang="en-IN"/>
                    </a:p>
                  </a:txBody>
                  <a:tcPr anchor="ctr">
                    <a:lnL>
                      <a:noFill/>
                    </a:lnL>
                    <a:lnR>
                      <a:noFill/>
                    </a:lnR>
                    <a:lnT>
                      <a:noFill/>
                    </a:lnT>
                    <a:lnB>
                      <a:noFill/>
                    </a:lnB>
                  </a:tcPr>
                </a:tc>
                <a:tc>
                  <a:txBody>
                    <a:bodyPr/>
                    <a:lstStyle/>
                    <a:p>
                      <a:r>
                        <a:rPr lang="en-IN"/>
                        <a:t>25</a:t>
                      </a:r>
                    </a:p>
                  </a:txBody>
                  <a:tcPr anchor="ctr">
                    <a:lnL>
                      <a:noFill/>
                    </a:lnL>
                    <a:lnR>
                      <a:noFill/>
                    </a:lnR>
                    <a:lnT>
                      <a:noFill/>
                    </a:lnT>
                    <a:lnB>
                      <a:noFill/>
                    </a:lnB>
                  </a:tcPr>
                </a:tc>
                <a:extLst>
                  <a:ext uri="{0D108BD9-81ED-4DB2-BD59-A6C34878D82A}">
                    <a16:rowId xmlns:a16="http://schemas.microsoft.com/office/drawing/2014/main" val="2252969333"/>
                  </a:ext>
                </a:extLst>
              </a:tr>
              <a:tr h="0">
                <a:tc>
                  <a:txBody>
                    <a:bodyPr/>
                    <a:lstStyle/>
                    <a:p>
                      <a:r>
                        <a:rPr lang="en-IN" b="1"/>
                        <a:t>Marital status</a:t>
                      </a:r>
                      <a:endParaRPr lang="en-IN"/>
                    </a:p>
                  </a:txBody>
                  <a:tcPr anchor="ctr">
                    <a:lnL>
                      <a:noFill/>
                    </a:lnL>
                    <a:lnR>
                      <a:noFill/>
                    </a:lnR>
                    <a:lnT>
                      <a:noFill/>
                    </a:lnT>
                    <a:lnB>
                      <a:noFill/>
                    </a:lnB>
                  </a:tcPr>
                </a:tc>
                <a:tc>
                  <a:txBody>
                    <a:bodyPr/>
                    <a:lstStyle/>
                    <a:p>
                      <a:r>
                        <a:rPr lang="en-IN"/>
                        <a:t>Single</a:t>
                      </a:r>
                    </a:p>
                  </a:txBody>
                  <a:tcPr anchor="ctr">
                    <a:lnL>
                      <a:noFill/>
                    </a:lnL>
                    <a:lnR>
                      <a:noFill/>
                    </a:lnR>
                    <a:lnT>
                      <a:noFill/>
                    </a:lnT>
                    <a:lnB>
                      <a:noFill/>
                    </a:lnB>
                  </a:tcPr>
                </a:tc>
                <a:extLst>
                  <a:ext uri="{0D108BD9-81ED-4DB2-BD59-A6C34878D82A}">
                    <a16:rowId xmlns:a16="http://schemas.microsoft.com/office/drawing/2014/main" val="2681424063"/>
                  </a:ext>
                </a:extLst>
              </a:tr>
              <a:tr h="0">
                <a:tc>
                  <a:txBody>
                    <a:bodyPr/>
                    <a:lstStyle/>
                    <a:p>
                      <a:r>
                        <a:rPr lang="en-IN" b="1"/>
                        <a:t>Weight</a:t>
                      </a:r>
                      <a:endParaRPr lang="en-IN"/>
                    </a:p>
                  </a:txBody>
                  <a:tcPr anchor="ctr">
                    <a:lnL>
                      <a:noFill/>
                    </a:lnL>
                    <a:lnR>
                      <a:noFill/>
                    </a:lnR>
                    <a:lnT>
                      <a:noFill/>
                    </a:lnT>
                    <a:lnB>
                      <a:noFill/>
                    </a:lnB>
                  </a:tcPr>
                </a:tc>
                <a:tc>
                  <a:txBody>
                    <a:bodyPr/>
                    <a:lstStyle/>
                    <a:p>
                      <a:r>
                        <a:rPr lang="en-IN" dirty="0"/>
                        <a:t>78</a:t>
                      </a:r>
                    </a:p>
                  </a:txBody>
                  <a:tcPr anchor="ctr">
                    <a:lnL>
                      <a:noFill/>
                    </a:lnL>
                    <a:lnR>
                      <a:noFill/>
                    </a:lnR>
                    <a:lnT>
                      <a:noFill/>
                    </a:lnT>
                    <a:lnB>
                      <a:noFill/>
                    </a:lnB>
                  </a:tcPr>
                </a:tc>
                <a:extLst>
                  <a:ext uri="{0D108BD9-81ED-4DB2-BD59-A6C34878D82A}">
                    <a16:rowId xmlns:a16="http://schemas.microsoft.com/office/drawing/2014/main" val="2502404422"/>
                  </a:ext>
                </a:extLst>
              </a:tr>
            </a:tbl>
          </a:graphicData>
        </a:graphic>
      </p:graphicFrame>
    </p:spTree>
    <p:extLst>
      <p:ext uri="{BB962C8B-B14F-4D97-AF65-F5344CB8AC3E}">
        <p14:creationId xmlns:p14="http://schemas.microsoft.com/office/powerpoint/2010/main" val="1472098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819E-9CB0-470E-A3E5-65E882B1B3F7}"/>
              </a:ext>
            </a:extLst>
          </p:cNvPr>
          <p:cNvSpPr>
            <a:spLocks noGrp="1"/>
          </p:cNvSpPr>
          <p:nvPr>
            <p:ph type="title"/>
          </p:nvPr>
        </p:nvSpPr>
        <p:spPr/>
        <p:txBody>
          <a:bodyPr/>
          <a:lstStyle/>
          <a:p>
            <a:r>
              <a:rPr lang="en-IN" b="1" dirty="0"/>
              <a:t>Advantages of frame representation:</a:t>
            </a:r>
            <a:br>
              <a:rPr lang="en-IN" b="1" dirty="0"/>
            </a:br>
            <a:endParaRPr lang="en-IN" dirty="0"/>
          </a:p>
        </p:txBody>
      </p:sp>
      <p:sp>
        <p:nvSpPr>
          <p:cNvPr id="3" name="Content Placeholder 2">
            <a:extLst>
              <a:ext uri="{FF2B5EF4-FFF2-40B4-BE49-F238E27FC236}">
                <a16:creationId xmlns:a16="http://schemas.microsoft.com/office/drawing/2014/main" id="{E03BBE4F-3968-4892-BB3F-399BF3144272}"/>
              </a:ext>
            </a:extLst>
          </p:cNvPr>
          <p:cNvSpPr>
            <a:spLocks noGrp="1"/>
          </p:cNvSpPr>
          <p:nvPr>
            <p:ph idx="1"/>
          </p:nvPr>
        </p:nvSpPr>
        <p:spPr/>
        <p:txBody>
          <a:bodyPr/>
          <a:lstStyle/>
          <a:p>
            <a:pPr>
              <a:buFont typeface="+mj-lt"/>
              <a:buAutoNum type="arabicPeriod"/>
            </a:pPr>
            <a:r>
              <a:rPr lang="en-US" dirty="0"/>
              <a:t>The frame knowledge representation makes the programming easier by grouping the related data.</a:t>
            </a:r>
          </a:p>
          <a:p>
            <a:pPr>
              <a:buFont typeface="+mj-lt"/>
              <a:buAutoNum type="arabicPeriod"/>
            </a:pPr>
            <a:r>
              <a:rPr lang="en-US" dirty="0"/>
              <a:t>The frame representation is comparably flexible and used by many applications in AI.</a:t>
            </a:r>
          </a:p>
          <a:p>
            <a:pPr>
              <a:buFont typeface="+mj-lt"/>
              <a:buAutoNum type="arabicPeriod"/>
            </a:pPr>
            <a:r>
              <a:rPr lang="en-US" dirty="0"/>
              <a:t>It is very easy to add slots for new attribute and relations.</a:t>
            </a:r>
          </a:p>
          <a:p>
            <a:pPr>
              <a:buFont typeface="+mj-lt"/>
              <a:buAutoNum type="arabicPeriod"/>
            </a:pPr>
            <a:r>
              <a:rPr lang="en-US" dirty="0"/>
              <a:t>It is easy to include default data and to search for missing values.</a:t>
            </a:r>
          </a:p>
          <a:p>
            <a:pPr>
              <a:buFont typeface="+mj-lt"/>
              <a:buAutoNum type="arabicPeriod"/>
            </a:pPr>
            <a:r>
              <a:rPr lang="en-US" dirty="0"/>
              <a:t>Frame representation is easy to understand and visualize.</a:t>
            </a:r>
          </a:p>
          <a:p>
            <a:endParaRPr lang="en-IN" dirty="0"/>
          </a:p>
        </p:txBody>
      </p:sp>
      <p:pic>
        <p:nvPicPr>
          <p:cNvPr id="3073" name="Picture 1" descr="Techniques of knowledge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3872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echniques of knowledge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435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04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30E0-921D-4ECF-A3FE-7B190513F2B2}"/>
              </a:ext>
            </a:extLst>
          </p:cNvPr>
          <p:cNvSpPr>
            <a:spLocks noGrp="1"/>
          </p:cNvSpPr>
          <p:nvPr>
            <p:ph type="title"/>
          </p:nvPr>
        </p:nvSpPr>
        <p:spPr/>
        <p:txBody>
          <a:bodyPr/>
          <a:lstStyle/>
          <a:p>
            <a:r>
              <a:rPr lang="en-US" dirty="0">
                <a:effectLst/>
              </a:rPr>
              <a:t>Knowledge Representation </a:t>
            </a:r>
            <a:endParaRPr lang="en-IN" dirty="0"/>
          </a:p>
        </p:txBody>
      </p:sp>
      <p:sp>
        <p:nvSpPr>
          <p:cNvPr id="3" name="Content Placeholder 2">
            <a:extLst>
              <a:ext uri="{FF2B5EF4-FFF2-40B4-BE49-F238E27FC236}">
                <a16:creationId xmlns:a16="http://schemas.microsoft.com/office/drawing/2014/main" id="{48B5B681-33B6-48AF-8C5E-BA3BB221F1DF}"/>
              </a:ext>
            </a:extLst>
          </p:cNvPr>
          <p:cNvSpPr>
            <a:spLocks noGrp="1"/>
          </p:cNvSpPr>
          <p:nvPr>
            <p:ph idx="1"/>
          </p:nvPr>
        </p:nvSpPr>
        <p:spPr/>
        <p:txBody>
          <a:bodyPr/>
          <a:lstStyle/>
          <a:p>
            <a:pPr algn="just"/>
            <a:r>
              <a:rPr lang="en-US" dirty="0">
                <a:effectLst/>
              </a:rPr>
              <a:t>Represented in AI include:</a:t>
            </a:r>
          </a:p>
          <a:p>
            <a:pPr>
              <a:buFont typeface="Arial" panose="020B0604020202020204" pitchFamily="34" charset="0"/>
              <a:buChar char="•"/>
            </a:pPr>
            <a:r>
              <a:rPr lang="en-US" b="1" dirty="0"/>
              <a:t>Objects</a:t>
            </a:r>
            <a:endParaRPr lang="en-US" dirty="0"/>
          </a:p>
          <a:p>
            <a:pPr>
              <a:buFont typeface="Arial" panose="020B0604020202020204" pitchFamily="34" charset="0"/>
              <a:buChar char="•"/>
            </a:pPr>
            <a:r>
              <a:rPr lang="en-US" b="1" dirty="0"/>
              <a:t>Events</a:t>
            </a:r>
            <a:endParaRPr lang="en-US" dirty="0"/>
          </a:p>
          <a:p>
            <a:pPr>
              <a:buFont typeface="Arial" panose="020B0604020202020204" pitchFamily="34" charset="0"/>
              <a:buChar char="•"/>
            </a:pPr>
            <a:r>
              <a:rPr lang="en-US" b="1" dirty="0"/>
              <a:t>Performance</a:t>
            </a:r>
            <a:endParaRPr lang="en-US" dirty="0"/>
          </a:p>
          <a:p>
            <a:pPr>
              <a:buFont typeface="Arial" panose="020B0604020202020204" pitchFamily="34" charset="0"/>
              <a:buChar char="•"/>
            </a:pPr>
            <a:r>
              <a:rPr lang="en-US" b="1" dirty="0"/>
              <a:t>Facts</a:t>
            </a:r>
            <a:endParaRPr lang="en-US" dirty="0"/>
          </a:p>
          <a:p>
            <a:pPr>
              <a:buFont typeface="Arial" panose="020B0604020202020204" pitchFamily="34" charset="0"/>
              <a:buChar char="•"/>
            </a:pPr>
            <a:r>
              <a:rPr lang="en-US" b="1" dirty="0"/>
              <a:t>Meta-Knowledge</a:t>
            </a:r>
            <a:endParaRPr lang="en-US" dirty="0"/>
          </a:p>
          <a:p>
            <a:pPr>
              <a:buFont typeface="Arial" panose="020B0604020202020204" pitchFamily="34" charset="0"/>
              <a:buChar char="•"/>
            </a:pPr>
            <a:r>
              <a:rPr lang="en-US" b="1" dirty="0"/>
              <a:t>Knowledge-base</a:t>
            </a:r>
            <a:endParaRPr lang="en-US" dirty="0"/>
          </a:p>
          <a:p>
            <a:endParaRPr lang="en-IN" dirty="0"/>
          </a:p>
        </p:txBody>
      </p:sp>
    </p:spTree>
    <p:extLst>
      <p:ext uri="{BB962C8B-B14F-4D97-AF65-F5344CB8AC3E}">
        <p14:creationId xmlns:p14="http://schemas.microsoft.com/office/powerpoint/2010/main" val="64143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10E4-D8AE-42FA-AECF-11FDB933F2C7}"/>
              </a:ext>
            </a:extLst>
          </p:cNvPr>
          <p:cNvSpPr>
            <a:spLocks noGrp="1"/>
          </p:cNvSpPr>
          <p:nvPr>
            <p:ph type="title"/>
          </p:nvPr>
        </p:nvSpPr>
        <p:spPr/>
        <p:txBody>
          <a:bodyPr>
            <a:normAutofit fontScale="90000"/>
          </a:bodyPr>
          <a:lstStyle/>
          <a:p>
            <a:r>
              <a:rPr lang="en-US" b="1" dirty="0"/>
              <a:t>Disadvantages of frame representation: </a:t>
            </a:r>
            <a:br>
              <a:rPr lang="en-US" b="1" dirty="0"/>
            </a:br>
            <a:endParaRPr lang="en-IN" dirty="0"/>
          </a:p>
        </p:txBody>
      </p:sp>
      <p:sp>
        <p:nvSpPr>
          <p:cNvPr id="3" name="Content Placeholder 2">
            <a:extLst>
              <a:ext uri="{FF2B5EF4-FFF2-40B4-BE49-F238E27FC236}">
                <a16:creationId xmlns:a16="http://schemas.microsoft.com/office/drawing/2014/main" id="{236035DD-EC14-4493-BE0C-FED8ADC773F2}"/>
              </a:ext>
            </a:extLst>
          </p:cNvPr>
          <p:cNvSpPr>
            <a:spLocks noGrp="1"/>
          </p:cNvSpPr>
          <p:nvPr>
            <p:ph idx="1"/>
          </p:nvPr>
        </p:nvSpPr>
        <p:spPr/>
        <p:txBody>
          <a:bodyPr/>
          <a:lstStyle/>
          <a:p>
            <a:pPr>
              <a:buFont typeface="+mj-lt"/>
              <a:buAutoNum type="arabicPeriod"/>
            </a:pPr>
            <a:r>
              <a:rPr lang="en-US" dirty="0"/>
              <a:t>In frame system inference mechanism is not be easily processed.</a:t>
            </a:r>
          </a:p>
          <a:p>
            <a:pPr>
              <a:buFont typeface="+mj-lt"/>
              <a:buAutoNum type="arabicPeriod"/>
            </a:pPr>
            <a:r>
              <a:rPr lang="en-US" dirty="0"/>
              <a:t>Inference mechanism cannot be smoothly proceeded by frame representation.</a:t>
            </a:r>
          </a:p>
          <a:p>
            <a:pPr>
              <a:buFont typeface="+mj-lt"/>
              <a:buAutoNum type="arabicPeriod"/>
            </a:pPr>
            <a:r>
              <a:rPr lang="en-US" dirty="0"/>
              <a:t>Frame representation has a much generalized approach.</a:t>
            </a:r>
          </a:p>
          <a:p>
            <a:endParaRPr lang="en-IN" dirty="0"/>
          </a:p>
        </p:txBody>
      </p:sp>
    </p:spTree>
    <p:extLst>
      <p:ext uri="{BB962C8B-B14F-4D97-AF65-F5344CB8AC3E}">
        <p14:creationId xmlns:p14="http://schemas.microsoft.com/office/powerpoint/2010/main" val="3878898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6E81-A72D-499F-A691-848D28AC2209}"/>
              </a:ext>
            </a:extLst>
          </p:cNvPr>
          <p:cNvSpPr>
            <a:spLocks noGrp="1"/>
          </p:cNvSpPr>
          <p:nvPr>
            <p:ph type="title"/>
          </p:nvPr>
        </p:nvSpPr>
        <p:spPr/>
        <p:txBody>
          <a:bodyPr/>
          <a:lstStyle/>
          <a:p>
            <a:r>
              <a:rPr lang="en-IN" b="1" dirty="0"/>
              <a:t>Production Rules</a:t>
            </a:r>
            <a:br>
              <a:rPr lang="en-IN" b="1" dirty="0"/>
            </a:br>
            <a:endParaRPr lang="en-IN" dirty="0"/>
          </a:p>
        </p:txBody>
      </p:sp>
      <p:sp>
        <p:nvSpPr>
          <p:cNvPr id="3" name="Content Placeholder 2">
            <a:extLst>
              <a:ext uri="{FF2B5EF4-FFF2-40B4-BE49-F238E27FC236}">
                <a16:creationId xmlns:a16="http://schemas.microsoft.com/office/drawing/2014/main" id="{4F70B966-C57A-4FB9-8AFA-05B9815BC4ED}"/>
              </a:ext>
            </a:extLst>
          </p:cNvPr>
          <p:cNvSpPr>
            <a:spLocks noGrp="1"/>
          </p:cNvSpPr>
          <p:nvPr>
            <p:ph idx="1"/>
          </p:nvPr>
        </p:nvSpPr>
        <p:spPr>
          <a:xfrm>
            <a:off x="808621" y="1930400"/>
            <a:ext cx="8596668" cy="3880773"/>
          </a:xfrm>
        </p:spPr>
        <p:txBody>
          <a:bodyPr/>
          <a:lstStyle/>
          <a:p>
            <a:r>
              <a:rPr lang="en-US" b="0" dirty="0">
                <a:effectLst/>
              </a:rPr>
              <a:t>Production rule-based representation has many properties essential for knowledge representation. It consists of production rules, working memory, and recognize-act-cycle. It is also called condition-action rules. According to the current database, if the condition of a rule is true, the action associated with the rule is performed. </a:t>
            </a:r>
          </a:p>
          <a:p>
            <a:r>
              <a:rPr lang="en-US" b="0" dirty="0">
                <a:effectLst/>
              </a:rPr>
              <a:t>Although production rules lack precise semantics for the rules and are not always efficient, the rules lead to a higher degree of modularity. And it is the most expressive knowledge representation system. </a:t>
            </a:r>
            <a:endParaRPr lang="en-US" dirty="0"/>
          </a:p>
          <a:p>
            <a:endParaRPr lang="en-IN" dirty="0"/>
          </a:p>
        </p:txBody>
      </p:sp>
    </p:spTree>
    <p:extLst>
      <p:ext uri="{BB962C8B-B14F-4D97-AF65-F5344CB8AC3E}">
        <p14:creationId xmlns:p14="http://schemas.microsoft.com/office/powerpoint/2010/main" val="2094256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8126-72AA-423A-86A9-C4D24C448145}"/>
              </a:ext>
            </a:extLst>
          </p:cNvPr>
          <p:cNvSpPr>
            <a:spLocks noGrp="1"/>
          </p:cNvSpPr>
          <p:nvPr>
            <p:ph type="title"/>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Arial" panose="020B0604020202020204" pitchFamily="34" charset="0"/>
                <a:ea typeface="Calibri" panose="020F0502020204030204" pitchFamily="34" charset="0"/>
                <a:cs typeface="Times New Roman" panose="02020603050405020304" pitchFamily="18" charset="0"/>
              </a:rPr>
              <a:t>Production System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943774D-DD3D-4ABA-A740-FB043E1B672E}"/>
              </a:ext>
            </a:extLst>
          </p:cNvPr>
          <p:cNvSpPr>
            <a:spLocks noGrp="1"/>
          </p:cNvSpPr>
          <p:nvPr>
            <p:ph idx="1"/>
          </p:nvPr>
        </p:nvSpPr>
        <p:spPr>
          <a:xfrm>
            <a:off x="677334" y="2160589"/>
            <a:ext cx="8596668" cy="4482807"/>
          </a:xfrm>
        </p:spPr>
        <p:txBody>
          <a:bodyPr>
            <a:normAutofit fontScale="92500" lnSpcReduction="20000"/>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An unordered set of user-defined "if-then" rules of the form: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Courier New" panose="02070309020205020404" pitchFamily="49" charset="0"/>
                <a:ea typeface="Calibri" panose="020F0502020204030204" pitchFamily="34" charset="0"/>
                <a:cs typeface="Times New Roman" panose="02020603050405020304" pitchFamily="18" charset="0"/>
              </a:rPr>
              <a:t>If P1 ^ ... ^ Pm then Action_1, ..., </a:t>
            </a:r>
            <a:r>
              <a:rPr lang="en-IN" sz="1800" dirty="0" err="1">
                <a:effectLst/>
                <a:latin typeface="Courier New" panose="02070309020205020404" pitchFamily="49" charset="0"/>
                <a:ea typeface="Calibri" panose="020F0502020204030204" pitchFamily="34" charset="0"/>
                <a:cs typeface="Times New Roman" panose="02020603050405020304" pitchFamily="18" charset="0"/>
              </a:rPr>
              <a:t>Action_n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ourier New" panose="02070309020205020404" pitchFamily="49" charset="0"/>
                <a:ea typeface="Calibri" panose="020F0502020204030204" pitchFamily="34" charset="0"/>
                <a:cs typeface="Times New Roman" panose="02020603050405020304" pitchFamily="18" charset="0"/>
              </a:rPr>
              <a:t> where the </a:t>
            </a:r>
            <a:r>
              <a:rPr lang="en-IN" sz="1800" dirty="0" err="1">
                <a:effectLst/>
                <a:latin typeface="Courier New" panose="02070309020205020404" pitchFamily="49" charset="0"/>
                <a:ea typeface="Calibri" panose="020F0502020204030204" pitchFamily="34" charset="0"/>
                <a:cs typeface="Times New Roman" panose="02020603050405020304" pitchFamily="18" charset="0"/>
              </a:rPr>
              <a:t>Pis</a:t>
            </a:r>
            <a:r>
              <a:rPr lang="en-IN" sz="1800" dirty="0">
                <a:effectLst/>
                <a:latin typeface="Courier New" panose="02070309020205020404" pitchFamily="49" charset="0"/>
                <a:ea typeface="Calibri" panose="020F0502020204030204" pitchFamily="34" charset="0"/>
                <a:cs typeface="Times New Roman" panose="02020603050405020304" pitchFamily="18" charset="0"/>
              </a:rPr>
              <a:t> are facts that determine the conditions when this rule is applicable. Each Action adds or deletes a fact from the Working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Working Memory </a:t>
            </a:r>
            <a:r>
              <a:rPr lang="en-IN" sz="1800" dirty="0">
                <a:effectLst/>
                <a:latin typeface="Arial" panose="020B0604020202020204" pitchFamily="34" charset="0"/>
                <a:ea typeface="Calibri" panose="020F0502020204030204" pitchFamily="34" charset="0"/>
                <a:cs typeface="Times New Roman" panose="02020603050405020304" pitchFamily="18" charset="0"/>
              </a:rPr>
              <a:t>(WM)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set of "facts" consisting of positive literals defining what's known to be true about the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Inference Engine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Procedure for inferring changes (additions and deletions) to Working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8316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0BDB-CA93-462B-8F25-EC4CE2DCD2AB}"/>
              </a:ext>
            </a:extLst>
          </p:cNvPr>
          <p:cNvSpPr>
            <a:spLocks noGrp="1"/>
          </p:cNvSpPr>
          <p:nvPr>
            <p:ph type="title"/>
          </p:nvPr>
        </p:nvSpPr>
        <p:spPr/>
        <p:txBody>
          <a:bodyPr/>
          <a:lstStyle/>
          <a:p>
            <a:r>
              <a:rPr lang="en-IN" b="1" dirty="0"/>
              <a:t>Production Rules</a:t>
            </a:r>
            <a:endParaRPr lang="en-IN" dirty="0"/>
          </a:p>
        </p:txBody>
      </p:sp>
      <p:sp>
        <p:nvSpPr>
          <p:cNvPr id="3" name="Content Placeholder 2">
            <a:extLst>
              <a:ext uri="{FF2B5EF4-FFF2-40B4-BE49-F238E27FC236}">
                <a16:creationId xmlns:a16="http://schemas.microsoft.com/office/drawing/2014/main" id="{A197841A-70FD-4757-8F0F-B8A3A49B5E5F}"/>
              </a:ext>
            </a:extLst>
          </p:cNvPr>
          <p:cNvSpPr>
            <a:spLocks noGrp="1"/>
          </p:cNvSpPr>
          <p:nvPr>
            <p:ph idx="1"/>
          </p:nvPr>
        </p:nvSpPr>
        <p:spPr/>
        <p:txBody>
          <a:bodyPr>
            <a:normAutofit fontScale="85000" lnSpcReduction="20000"/>
          </a:bodyPr>
          <a:lstStyle/>
          <a:p>
            <a:r>
              <a:rPr lang="en-US" dirty="0"/>
              <a:t>Production rules system consist of (</a:t>
            </a:r>
            <a:r>
              <a:rPr lang="en-US" b="1" dirty="0"/>
              <a:t>condition, action</a:t>
            </a:r>
            <a:r>
              <a:rPr lang="en-US" dirty="0"/>
              <a:t>) pairs which mean, "If condition then action". It has mainly three parts:</a:t>
            </a:r>
          </a:p>
          <a:p>
            <a:pPr>
              <a:buFont typeface="Arial" panose="020B0604020202020204" pitchFamily="34" charset="0"/>
              <a:buChar char="•"/>
            </a:pPr>
            <a:r>
              <a:rPr lang="en-US" dirty="0"/>
              <a:t>The set of production rules</a:t>
            </a:r>
          </a:p>
          <a:p>
            <a:pPr>
              <a:buFont typeface="Arial" panose="020B0604020202020204" pitchFamily="34" charset="0"/>
              <a:buChar char="•"/>
            </a:pPr>
            <a:r>
              <a:rPr lang="en-US" dirty="0"/>
              <a:t>Working Memory</a:t>
            </a:r>
          </a:p>
          <a:p>
            <a:pPr>
              <a:buFont typeface="Arial" panose="020B0604020202020204" pitchFamily="34" charset="0"/>
              <a:buChar char="•"/>
            </a:pPr>
            <a:r>
              <a:rPr lang="en-US" dirty="0"/>
              <a:t>The recognize-act-cycle</a:t>
            </a:r>
          </a:p>
          <a:p>
            <a:r>
              <a:rPr lang="en-US" dirty="0"/>
              <a:t>In production rules agent checks for the condition and if the condition exists then production rule fires and corresponding action is carried out. The condition part of the rule determines which rule may be applied to a problem. And the action part carries out the associated problem-solving steps. This complete process is called a recognize-act cycle.</a:t>
            </a:r>
          </a:p>
          <a:p>
            <a:r>
              <a:rPr lang="en-US" dirty="0"/>
              <a:t>The working memory contains the description of the current state of problems-solving and rule can write knowledge to the working memory. This knowledge match and may fire other rules.</a:t>
            </a:r>
          </a:p>
          <a:p>
            <a:r>
              <a:rPr lang="en-US" dirty="0"/>
              <a:t>If there is a new situation (state) generates, then multiple production rules will be fired together, this is called conflict set. In this situation, the agent needs to select a rule from these sets, and it is called a conflict resolution.</a:t>
            </a:r>
          </a:p>
          <a:p>
            <a:endParaRPr lang="en-IN" dirty="0"/>
          </a:p>
        </p:txBody>
      </p:sp>
    </p:spTree>
    <p:extLst>
      <p:ext uri="{BB962C8B-B14F-4D97-AF65-F5344CB8AC3E}">
        <p14:creationId xmlns:p14="http://schemas.microsoft.com/office/powerpoint/2010/main" val="209069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6038-B2C9-4DCE-AC9D-3C9A9861FA6E}"/>
              </a:ext>
            </a:extLst>
          </p:cNvPr>
          <p:cNvSpPr>
            <a:spLocks noGrp="1"/>
          </p:cNvSpPr>
          <p:nvPr>
            <p:ph type="title"/>
          </p:nvPr>
        </p:nvSpPr>
        <p:spPr/>
        <p:txBody>
          <a:bodyPr/>
          <a:lstStyle/>
          <a:p>
            <a:r>
              <a:rPr lang="en-IN" b="1" dirty="0"/>
              <a:t>Production Rules</a:t>
            </a:r>
            <a:endParaRPr lang="en-IN" dirty="0"/>
          </a:p>
        </p:txBody>
      </p:sp>
      <p:sp>
        <p:nvSpPr>
          <p:cNvPr id="3" name="Content Placeholder 2">
            <a:extLst>
              <a:ext uri="{FF2B5EF4-FFF2-40B4-BE49-F238E27FC236}">
                <a16:creationId xmlns:a16="http://schemas.microsoft.com/office/drawing/2014/main" id="{329FDA46-248B-40C8-AC23-75B8DFF0DE57}"/>
              </a:ext>
            </a:extLst>
          </p:cNvPr>
          <p:cNvSpPr>
            <a:spLocks noGrp="1"/>
          </p:cNvSpPr>
          <p:nvPr>
            <p:ph idx="1"/>
          </p:nvPr>
        </p:nvSpPr>
        <p:spPr/>
        <p:txBody>
          <a:bodyPr/>
          <a:lstStyle/>
          <a:p>
            <a:r>
              <a:rPr lang="en-US" b="1" dirty="0"/>
              <a:t>Example: </a:t>
            </a:r>
          </a:p>
          <a:p>
            <a:pPr>
              <a:buFont typeface="Arial" panose="020B0604020202020204" pitchFamily="34" charset="0"/>
              <a:buChar char="•"/>
            </a:pPr>
            <a:r>
              <a:rPr lang="en-US" b="1" dirty="0"/>
              <a:t>IF (at bus stop AND bus arrives) THEN action (get into the bus)</a:t>
            </a:r>
            <a:endParaRPr lang="en-US" dirty="0"/>
          </a:p>
          <a:p>
            <a:pPr>
              <a:buFont typeface="Arial" panose="020B0604020202020204" pitchFamily="34" charset="0"/>
              <a:buChar char="•"/>
            </a:pPr>
            <a:r>
              <a:rPr lang="en-US" b="1" dirty="0"/>
              <a:t>IF (on the bus AND paid AND empty seat) THEN action (sit down).</a:t>
            </a:r>
            <a:endParaRPr lang="en-US" dirty="0"/>
          </a:p>
          <a:p>
            <a:pPr>
              <a:buFont typeface="Arial" panose="020B0604020202020204" pitchFamily="34" charset="0"/>
              <a:buChar char="•"/>
            </a:pPr>
            <a:r>
              <a:rPr lang="en-US" b="1" dirty="0"/>
              <a:t>IF (on bus AND unpaid) THEN action (pay charges).</a:t>
            </a:r>
            <a:endParaRPr lang="en-US" dirty="0"/>
          </a:p>
          <a:p>
            <a:pPr>
              <a:buFont typeface="Arial" panose="020B0604020202020204" pitchFamily="34" charset="0"/>
              <a:buChar char="•"/>
            </a:pPr>
            <a:r>
              <a:rPr lang="en-US" b="1" dirty="0"/>
              <a:t>IF (bus arrives at destination) THEN action (get down from the bus). </a:t>
            </a:r>
            <a:endParaRPr lang="en-US" dirty="0"/>
          </a:p>
          <a:p>
            <a:endParaRPr lang="en-IN" dirty="0"/>
          </a:p>
        </p:txBody>
      </p:sp>
    </p:spTree>
    <p:extLst>
      <p:ext uri="{BB962C8B-B14F-4D97-AF65-F5344CB8AC3E}">
        <p14:creationId xmlns:p14="http://schemas.microsoft.com/office/powerpoint/2010/main" val="1372720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34A-4E3D-44BB-AF17-C34F05081B48}"/>
              </a:ext>
            </a:extLst>
          </p:cNvPr>
          <p:cNvSpPr>
            <a:spLocks noGrp="1"/>
          </p:cNvSpPr>
          <p:nvPr>
            <p:ph type="title"/>
          </p:nvPr>
        </p:nvSpPr>
        <p:spPr/>
        <p:txBody>
          <a:bodyPr/>
          <a:lstStyle/>
          <a:p>
            <a:r>
              <a:rPr lang="en-IN" b="1" dirty="0"/>
              <a:t>Production Rules</a:t>
            </a:r>
            <a:endParaRPr lang="en-IN" dirty="0"/>
          </a:p>
        </p:txBody>
      </p:sp>
      <p:sp>
        <p:nvSpPr>
          <p:cNvPr id="3" name="Content Placeholder 2">
            <a:extLst>
              <a:ext uri="{FF2B5EF4-FFF2-40B4-BE49-F238E27FC236}">
                <a16:creationId xmlns:a16="http://schemas.microsoft.com/office/drawing/2014/main" id="{E14A9E2C-C70D-4FEA-A2AE-DC411ED9B6C6}"/>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1. If the pH of the spill is less than 6, </a:t>
            </a:r>
          </a:p>
          <a:p>
            <a:r>
              <a:rPr lang="en-IN" sz="1800" dirty="0">
                <a:effectLst/>
                <a:latin typeface="Times New Roman" panose="02020603050405020304" pitchFamily="18" charset="0"/>
                <a:ea typeface="Times New Roman" panose="02020603050405020304" pitchFamily="18" charset="0"/>
              </a:rPr>
              <a:t>Then the spill material is an acid. </a:t>
            </a:r>
          </a:p>
          <a:p>
            <a:r>
              <a:rPr lang="en-IN" sz="1800" dirty="0">
                <a:effectLst/>
                <a:latin typeface="Times New Roman" panose="02020603050405020304" pitchFamily="18" charset="0"/>
                <a:ea typeface="Times New Roman" panose="02020603050405020304" pitchFamily="18" charset="0"/>
              </a:rPr>
              <a:t>2. If the spill material is an acid </a:t>
            </a:r>
          </a:p>
          <a:p>
            <a:r>
              <a:rPr lang="en-IN" sz="1800" dirty="0">
                <a:effectLst/>
                <a:latin typeface="Times New Roman" panose="02020603050405020304" pitchFamily="18" charset="0"/>
                <a:ea typeface="Times New Roman" panose="02020603050405020304" pitchFamily="18" charset="0"/>
              </a:rPr>
              <a:t>And the spill smells like vinegar, </a:t>
            </a:r>
          </a:p>
          <a:p>
            <a:r>
              <a:rPr lang="en-IN" sz="1800" dirty="0">
                <a:effectLst/>
                <a:latin typeface="Times New Roman" panose="02020603050405020304" pitchFamily="18" charset="0"/>
                <a:ea typeface="Times New Roman" panose="02020603050405020304" pitchFamily="18" charset="0"/>
              </a:rPr>
              <a:t>3. If a flammable liquid was spilled, </a:t>
            </a:r>
          </a:p>
          <a:p>
            <a:r>
              <a:rPr lang="en-IN" sz="1800" dirty="0">
                <a:effectLst/>
                <a:latin typeface="Times New Roman" panose="02020603050405020304" pitchFamily="18" charset="0"/>
                <a:ea typeface="Times New Roman" panose="02020603050405020304" pitchFamily="18" charset="0"/>
              </a:rPr>
              <a:t>Then call the fire department. </a:t>
            </a:r>
          </a:p>
          <a:p>
            <a:endParaRPr lang="en-IN" dirty="0"/>
          </a:p>
        </p:txBody>
      </p:sp>
    </p:spTree>
    <p:extLst>
      <p:ext uri="{BB962C8B-B14F-4D97-AF65-F5344CB8AC3E}">
        <p14:creationId xmlns:p14="http://schemas.microsoft.com/office/powerpoint/2010/main" val="2347468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B6EF-CB4D-4162-B19C-3FD1B3A441B3}"/>
              </a:ext>
            </a:extLst>
          </p:cNvPr>
          <p:cNvSpPr>
            <a:spLocks noGrp="1"/>
          </p:cNvSpPr>
          <p:nvPr>
            <p:ph type="title"/>
          </p:nvPr>
        </p:nvSpPr>
        <p:spPr/>
        <p:txBody>
          <a:bodyPr/>
          <a:lstStyle/>
          <a:p>
            <a:r>
              <a:rPr lang="en-IN" b="1" dirty="0"/>
              <a:t>Production Rules</a:t>
            </a:r>
            <a:endParaRPr lang="en-IN" dirty="0"/>
          </a:p>
        </p:txBody>
      </p:sp>
      <p:sp>
        <p:nvSpPr>
          <p:cNvPr id="4" name="Rectangle 2">
            <a:extLst>
              <a:ext uri="{FF2B5EF4-FFF2-40B4-BE49-F238E27FC236}">
                <a16:creationId xmlns:a16="http://schemas.microsoft.com/office/drawing/2014/main" id="{E043E0A9-C6A9-44BA-AA15-62D713990BFF}"/>
              </a:ext>
            </a:extLst>
          </p:cNvPr>
          <p:cNvSpPr>
            <a:spLocks noChangeArrowheads="1"/>
          </p:cNvSpPr>
          <p:nvPr/>
        </p:nvSpPr>
        <p:spPr bwMode="auto">
          <a:xfrm>
            <a:off x="933061" y="30091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Rules are sometimes written with arrows (</a:t>
            </a:r>
            <a:r>
              <a:rPr kumimoji="0" lang="en-US" altLang="en-US" sz="13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a:t>
            </a:r>
            <a:r>
              <a:rPr kumimoji="0" lang="en-US" altLang="en-US" sz="1200" b="0" i="0" u="none" strike="noStrike" cap="none" normalizeH="0" baseline="0" dirty="0">
                <a:ln>
                  <a:noFill/>
                </a:ln>
                <a:solidFill>
                  <a:schemeClr val="tx1"/>
                </a:solidFill>
                <a:effectLst/>
                <a:ea typeface="Times New Roman" panose="02020603050405020304" pitchFamily="18" charset="0"/>
              </a:rPr>
              <a:t>) to indicate the IF and THEN portions of the rules.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 example, rule 1 in this notation would look like: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a:hlinkClick r:id="rId2"/>
            <a:extLst>
              <a:ext uri="{FF2B5EF4-FFF2-40B4-BE49-F238E27FC236}">
                <a16:creationId xmlns:a16="http://schemas.microsoft.com/office/drawing/2014/main" id="{A0E9804C-2CEC-4B8C-8407-0195A2390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061" y="3894004"/>
            <a:ext cx="3603625" cy="427038"/>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2EE33CE2-A1D9-4D9F-BAFD-3A7F5B78C1E5}"/>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97856" y="3894004"/>
            <a:ext cx="2133600" cy="2419350"/>
          </a:xfrm>
          <a:prstGeom prst="rect">
            <a:avLst/>
          </a:prstGeom>
          <a:noFill/>
          <a:ln>
            <a:noFill/>
          </a:ln>
        </p:spPr>
      </p:pic>
    </p:spTree>
    <p:extLst>
      <p:ext uri="{BB962C8B-B14F-4D97-AF65-F5344CB8AC3E}">
        <p14:creationId xmlns:p14="http://schemas.microsoft.com/office/powerpoint/2010/main" val="326005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841F-0E2F-4BC2-9D87-17376921362B}"/>
              </a:ext>
            </a:extLst>
          </p:cNvPr>
          <p:cNvSpPr>
            <a:spLocks noGrp="1"/>
          </p:cNvSpPr>
          <p:nvPr>
            <p:ph type="title"/>
          </p:nvPr>
        </p:nvSpPr>
        <p:spPr/>
        <p:txBody>
          <a:bodyPr/>
          <a:lstStyle/>
          <a:p>
            <a:r>
              <a:rPr lang="en-IN" b="1" dirty="0"/>
              <a:t>Production Rules</a:t>
            </a:r>
            <a:endParaRPr lang="en-IN" dirty="0"/>
          </a:p>
        </p:txBody>
      </p:sp>
      <p:sp>
        <p:nvSpPr>
          <p:cNvPr id="4" name="Rectangle 2">
            <a:extLst>
              <a:ext uri="{FF2B5EF4-FFF2-40B4-BE49-F238E27FC236}">
                <a16:creationId xmlns:a16="http://schemas.microsoft.com/office/drawing/2014/main" id="{32008909-C191-45CA-B524-C1F41D33BA79}"/>
              </a:ext>
            </a:extLst>
          </p:cNvPr>
          <p:cNvSpPr>
            <a:spLocks noChangeArrowheads="1"/>
          </p:cNvSpPr>
          <p:nvPr/>
        </p:nvSpPr>
        <p:spPr bwMode="auto">
          <a:xfrm>
            <a:off x="677334" y="2710127"/>
            <a:ext cx="71603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rule’s action part may modify the set of facts in the knowledge base by adding the then portion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of the rule fired in the data base added as new fact as shown in Fig. 6.8.</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3">
            <a:extLst>
              <a:ext uri="{FF2B5EF4-FFF2-40B4-BE49-F238E27FC236}">
                <a16:creationId xmlns:a16="http://schemas.microsoft.com/office/drawing/2014/main" id="{A6FDFE49-2746-493B-A23A-58203074F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362" y="3677297"/>
            <a:ext cx="4465638" cy="229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808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A525-BA60-49A4-B8FC-76D80A5CA6C4}"/>
              </a:ext>
            </a:extLst>
          </p:cNvPr>
          <p:cNvSpPr>
            <a:spLocks noGrp="1"/>
          </p:cNvSpPr>
          <p:nvPr>
            <p:ph type="title"/>
          </p:nvPr>
        </p:nvSpPr>
        <p:spPr/>
        <p:txBody>
          <a:bodyPr/>
          <a:lstStyle/>
          <a:p>
            <a:r>
              <a:rPr lang="en-IN" b="1" dirty="0"/>
              <a:t>Production Rules</a:t>
            </a:r>
            <a:endParaRPr lang="en-IN" dirty="0"/>
          </a:p>
        </p:txBody>
      </p:sp>
      <p:sp>
        <p:nvSpPr>
          <p:cNvPr id="3" name="Content Placeholder 2">
            <a:extLst>
              <a:ext uri="{FF2B5EF4-FFF2-40B4-BE49-F238E27FC236}">
                <a16:creationId xmlns:a16="http://schemas.microsoft.com/office/drawing/2014/main" id="{D3F24706-6599-43DE-85F4-4CD04EA4FD37}"/>
              </a:ext>
            </a:extLst>
          </p:cNvPr>
          <p:cNvSpPr>
            <a:spLocks noGrp="1"/>
          </p:cNvSpPr>
          <p:nvPr>
            <p:ph idx="1"/>
          </p:nvPr>
        </p:nvSpPr>
        <p:spPr/>
        <p:txBody>
          <a:bodyPr/>
          <a:lstStyle/>
          <a:p>
            <a:r>
              <a:rPr lang="en-US" b="1" dirty="0"/>
              <a:t>Advantages of Production rule:</a:t>
            </a:r>
          </a:p>
          <a:p>
            <a:pPr>
              <a:buFont typeface="+mj-lt"/>
              <a:buAutoNum type="arabicPeriod"/>
            </a:pPr>
            <a:r>
              <a:rPr lang="en-US" dirty="0"/>
              <a:t>The production rules are expressed in natural language.</a:t>
            </a:r>
          </a:p>
          <a:p>
            <a:pPr>
              <a:buFont typeface="+mj-lt"/>
              <a:buAutoNum type="arabicPeriod"/>
            </a:pPr>
            <a:r>
              <a:rPr lang="en-US" dirty="0"/>
              <a:t>The production rules are highly modular, so we can easily remove, add or modify an individual rule.</a:t>
            </a:r>
          </a:p>
          <a:p>
            <a:endParaRPr lang="en-US" b="1" dirty="0"/>
          </a:p>
          <a:p>
            <a:r>
              <a:rPr lang="en-US" b="1" dirty="0"/>
              <a:t>Disadvantages of Production rule: </a:t>
            </a:r>
          </a:p>
          <a:p>
            <a:pPr>
              <a:buFont typeface="+mj-lt"/>
              <a:buAutoNum type="arabicPeriod"/>
            </a:pPr>
            <a:r>
              <a:rPr lang="en-US" dirty="0"/>
              <a:t>Production rule system does not exhibit any learning capabilities, as it does not store the result of the problem for the future uses.</a:t>
            </a:r>
          </a:p>
          <a:p>
            <a:pPr>
              <a:buFont typeface="+mj-lt"/>
              <a:buAutoNum type="arabicPeriod"/>
            </a:pPr>
            <a:r>
              <a:rPr lang="en-US" dirty="0"/>
              <a:t>During the execution of the program, many rules may be active hence rule-based production systems are inefficient.</a:t>
            </a:r>
          </a:p>
          <a:p>
            <a:endParaRPr lang="en-IN" dirty="0"/>
          </a:p>
        </p:txBody>
      </p:sp>
    </p:spTree>
    <p:extLst>
      <p:ext uri="{BB962C8B-B14F-4D97-AF65-F5344CB8AC3E}">
        <p14:creationId xmlns:p14="http://schemas.microsoft.com/office/powerpoint/2010/main" val="2602584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6838-6199-43A7-B584-FABF639B0571}"/>
              </a:ext>
            </a:extLst>
          </p:cNvPr>
          <p:cNvSpPr>
            <a:spLocks noGrp="1"/>
          </p:cNvSpPr>
          <p:nvPr>
            <p:ph type="title"/>
          </p:nvPr>
        </p:nvSpPr>
        <p:spPr/>
        <p:txBody>
          <a:bodyPr/>
          <a:lstStyle/>
          <a:p>
            <a:r>
              <a:rPr lang="en-IN" b="1" dirty="0"/>
              <a:t>Production Rules</a:t>
            </a:r>
            <a:endParaRPr lang="en-IN" dirty="0"/>
          </a:p>
        </p:txBody>
      </p:sp>
      <p:sp>
        <p:nvSpPr>
          <p:cNvPr id="3" name="Content Placeholder 2">
            <a:extLst>
              <a:ext uri="{FF2B5EF4-FFF2-40B4-BE49-F238E27FC236}">
                <a16:creationId xmlns:a16="http://schemas.microsoft.com/office/drawing/2014/main" id="{62E6E55E-E923-4219-8F0D-15D02025F165}"/>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new facts added to the data (knowledge) base can themselves be used for forming matches with the IF portion of rules</a:t>
            </a:r>
          </a:p>
          <a:p>
            <a:endParaRPr lang="en-IN" dirty="0"/>
          </a:p>
        </p:txBody>
      </p:sp>
      <p:pic>
        <p:nvPicPr>
          <p:cNvPr id="4" name="Picture 3">
            <a:hlinkClick r:id="rId2"/>
            <a:extLst>
              <a:ext uri="{FF2B5EF4-FFF2-40B4-BE49-F238E27FC236}">
                <a16:creationId xmlns:a16="http://schemas.microsoft.com/office/drawing/2014/main" id="{1F4D11FD-0ADE-4874-A01E-1303E19B9E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74455" y="3615535"/>
            <a:ext cx="4800600" cy="2202180"/>
          </a:xfrm>
          <a:prstGeom prst="rect">
            <a:avLst/>
          </a:prstGeom>
          <a:noFill/>
          <a:ln>
            <a:noFill/>
          </a:ln>
        </p:spPr>
      </p:pic>
    </p:spTree>
    <p:extLst>
      <p:ext uri="{BB962C8B-B14F-4D97-AF65-F5344CB8AC3E}">
        <p14:creationId xmlns:p14="http://schemas.microsoft.com/office/powerpoint/2010/main" val="11189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04B9-0273-4200-B2B7-B4F4F43A98FE}"/>
              </a:ext>
            </a:extLst>
          </p:cNvPr>
          <p:cNvSpPr>
            <a:spLocks noGrp="1"/>
          </p:cNvSpPr>
          <p:nvPr>
            <p:ph type="title"/>
          </p:nvPr>
        </p:nvSpPr>
        <p:spPr/>
        <p:txBody>
          <a:bodyPr/>
          <a:lstStyle/>
          <a:p>
            <a:r>
              <a:rPr lang="en-US" dirty="0"/>
              <a:t>Types of knowledge</a:t>
            </a:r>
            <a:endParaRPr lang="en-IN" dirty="0"/>
          </a:p>
        </p:txBody>
      </p:sp>
      <p:pic>
        <p:nvPicPr>
          <p:cNvPr id="5" name="Content Placeholder 4">
            <a:extLst>
              <a:ext uri="{FF2B5EF4-FFF2-40B4-BE49-F238E27FC236}">
                <a16:creationId xmlns:a16="http://schemas.microsoft.com/office/drawing/2014/main" id="{AEB7CFE3-EC6B-4A00-BA78-2D8A9A587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073" y="2160588"/>
            <a:ext cx="4475891" cy="3881437"/>
          </a:xfrm>
        </p:spPr>
      </p:pic>
    </p:spTree>
    <p:extLst>
      <p:ext uri="{BB962C8B-B14F-4D97-AF65-F5344CB8AC3E}">
        <p14:creationId xmlns:p14="http://schemas.microsoft.com/office/powerpoint/2010/main" val="312954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D749-E3C2-4C45-8441-FE07C636C31D}"/>
              </a:ext>
            </a:extLst>
          </p:cNvPr>
          <p:cNvSpPr>
            <a:spLocks noGrp="1"/>
          </p:cNvSpPr>
          <p:nvPr>
            <p:ph type="title"/>
          </p:nvPr>
        </p:nvSpPr>
        <p:spPr/>
        <p:txBody>
          <a:bodyPr/>
          <a:lstStyle/>
          <a:p>
            <a:r>
              <a:rPr lang="en-IN" b="1" dirty="0"/>
              <a:t>Production Rules</a:t>
            </a:r>
            <a:endParaRPr lang="en-IN" dirty="0"/>
          </a:p>
        </p:txBody>
      </p:sp>
      <p:sp>
        <p:nvSpPr>
          <p:cNvPr id="3" name="Content Placeholder 2">
            <a:extLst>
              <a:ext uri="{FF2B5EF4-FFF2-40B4-BE49-F238E27FC236}">
                <a16:creationId xmlns:a16="http://schemas.microsoft.com/office/drawing/2014/main" id="{3E67894A-D7C8-448C-86D0-CFF9AEDEE935}"/>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action taken when the rule fires may directly affect the real world</a:t>
            </a:r>
          </a:p>
          <a:p>
            <a:endParaRPr lang="en-IN" dirty="0"/>
          </a:p>
        </p:txBody>
      </p:sp>
      <p:pic>
        <p:nvPicPr>
          <p:cNvPr id="4" name="Picture 3">
            <a:hlinkClick r:id="rId2"/>
            <a:extLst>
              <a:ext uri="{FF2B5EF4-FFF2-40B4-BE49-F238E27FC236}">
                <a16:creationId xmlns:a16="http://schemas.microsoft.com/office/drawing/2014/main" id="{F7881DE9-9C8F-4DE8-AE0A-72B2AE69A2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7340" y="2968767"/>
            <a:ext cx="4518660" cy="2674620"/>
          </a:xfrm>
          <a:prstGeom prst="rect">
            <a:avLst/>
          </a:prstGeom>
          <a:noFill/>
          <a:ln>
            <a:noFill/>
          </a:ln>
        </p:spPr>
      </p:pic>
    </p:spTree>
    <p:extLst>
      <p:ext uri="{BB962C8B-B14F-4D97-AF65-F5344CB8AC3E}">
        <p14:creationId xmlns:p14="http://schemas.microsoft.com/office/powerpoint/2010/main" val="1149519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F8F0-6B5F-4108-ACBB-11891D2772A4}"/>
              </a:ext>
            </a:extLst>
          </p:cNvPr>
          <p:cNvSpPr>
            <a:spLocks noGrp="1"/>
          </p:cNvSpPr>
          <p:nvPr>
            <p:ph type="title"/>
          </p:nvPr>
        </p:nvSpPr>
        <p:spPr/>
        <p:txBody>
          <a:bodyPr/>
          <a:lstStyle/>
          <a:p>
            <a:r>
              <a:rPr lang="en-IN" b="1" dirty="0"/>
              <a:t>Production Rules</a:t>
            </a:r>
            <a:endParaRPr lang="en-IN" dirty="0"/>
          </a:p>
        </p:txBody>
      </p:sp>
      <p:sp>
        <p:nvSpPr>
          <p:cNvPr id="3" name="Content Placeholder 2">
            <a:extLst>
              <a:ext uri="{FF2B5EF4-FFF2-40B4-BE49-F238E27FC236}">
                <a16:creationId xmlns:a16="http://schemas.microsoft.com/office/drawing/2014/main" id="{0D34FB0B-0963-4061-B6B3-012945D1F866}"/>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This matching of rule IF portions of rule, to the facts in the data base can produce what are called inference chains. The inference chain formed from successive execution of rules 1 and 2 is shown in Fig. 6.11. The inference chain indicates how the system used the rules to infer the identity of the spill material. An expert system’s inference chains can be displayed to the user to help explain how the system reached its conclusions. </a:t>
            </a:r>
          </a:p>
          <a:p>
            <a:endParaRPr lang="en-IN" dirty="0"/>
          </a:p>
        </p:txBody>
      </p:sp>
      <p:pic>
        <p:nvPicPr>
          <p:cNvPr id="4" name="Picture 3">
            <a:hlinkClick r:id="rId2"/>
            <a:extLst>
              <a:ext uri="{FF2B5EF4-FFF2-40B4-BE49-F238E27FC236}">
                <a16:creationId xmlns:a16="http://schemas.microsoft.com/office/drawing/2014/main" id="{B29991C9-95CF-41E9-A19A-6AE96C9162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4668" y="3789473"/>
            <a:ext cx="4846320" cy="2712720"/>
          </a:xfrm>
          <a:prstGeom prst="rect">
            <a:avLst/>
          </a:prstGeom>
          <a:noFill/>
          <a:ln>
            <a:noFill/>
          </a:ln>
        </p:spPr>
      </p:pic>
    </p:spTree>
    <p:extLst>
      <p:ext uri="{BB962C8B-B14F-4D97-AF65-F5344CB8AC3E}">
        <p14:creationId xmlns:p14="http://schemas.microsoft.com/office/powerpoint/2010/main" val="2670557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EAA8-E9AB-49DF-930B-7622904E5101}"/>
              </a:ext>
            </a:extLst>
          </p:cNvPr>
          <p:cNvSpPr>
            <a:spLocks noGrp="1"/>
          </p:cNvSpPr>
          <p:nvPr>
            <p:ph type="title"/>
          </p:nvPr>
        </p:nvSpPr>
        <p:spPr/>
        <p:txBody>
          <a:bodyPr/>
          <a:lstStyle/>
          <a:p>
            <a:r>
              <a:rPr lang="en-IN" b="1" dirty="0"/>
              <a:t>Representation Requirements</a:t>
            </a:r>
            <a:br>
              <a:rPr lang="en-IN" b="1" dirty="0"/>
            </a:br>
            <a:endParaRPr lang="en-IN" dirty="0"/>
          </a:p>
        </p:txBody>
      </p:sp>
      <p:sp>
        <p:nvSpPr>
          <p:cNvPr id="3" name="Content Placeholder 2">
            <a:extLst>
              <a:ext uri="{FF2B5EF4-FFF2-40B4-BE49-F238E27FC236}">
                <a16:creationId xmlns:a16="http://schemas.microsoft.com/office/drawing/2014/main" id="{CAF61664-E2FE-46BC-99CE-D848497AE6A1}"/>
              </a:ext>
            </a:extLst>
          </p:cNvPr>
          <p:cNvSpPr>
            <a:spLocks noGrp="1"/>
          </p:cNvSpPr>
          <p:nvPr>
            <p:ph idx="1"/>
          </p:nvPr>
        </p:nvSpPr>
        <p:spPr/>
        <p:txBody>
          <a:bodyPr/>
          <a:lstStyle/>
          <a:p>
            <a:pPr algn="just"/>
            <a:r>
              <a:rPr lang="en-US" dirty="0">
                <a:effectLst/>
              </a:rPr>
              <a:t>A good knowledge representation system must have properties such as:</a:t>
            </a:r>
          </a:p>
          <a:p>
            <a:pPr algn="just">
              <a:buFont typeface="Arial" panose="020B0604020202020204" pitchFamily="34" charset="0"/>
              <a:buChar char="•"/>
            </a:pPr>
            <a:r>
              <a:rPr lang="en-US" b="1" dirty="0">
                <a:effectLst/>
              </a:rPr>
              <a:t>Representational Accuracy:</a:t>
            </a:r>
            <a:r>
              <a:rPr lang="en-US" dirty="0">
                <a:effectLst/>
              </a:rPr>
              <a:t> It should represent all kinds of required knowledge.</a:t>
            </a:r>
          </a:p>
          <a:p>
            <a:pPr algn="just">
              <a:buFont typeface="Arial" panose="020B0604020202020204" pitchFamily="34" charset="0"/>
              <a:buChar char="•"/>
            </a:pPr>
            <a:r>
              <a:rPr lang="en-US" b="1" dirty="0">
                <a:effectLst/>
              </a:rPr>
              <a:t>Inferential Adequacy</a:t>
            </a:r>
            <a:r>
              <a:rPr lang="en-US" dirty="0">
                <a:effectLst/>
              </a:rPr>
              <a:t>: It should be able to manipulate the representational structures to produce new knowledge corresponding to the existing structure.</a:t>
            </a:r>
          </a:p>
          <a:p>
            <a:pPr algn="just">
              <a:buFont typeface="Arial" panose="020B0604020202020204" pitchFamily="34" charset="0"/>
              <a:buChar char="•"/>
            </a:pPr>
            <a:r>
              <a:rPr lang="en-US" b="1" dirty="0">
                <a:effectLst/>
              </a:rPr>
              <a:t>Inferential Efficiency</a:t>
            </a:r>
            <a:r>
              <a:rPr lang="en-US" dirty="0">
                <a:effectLst/>
              </a:rPr>
              <a:t>: The ability to direct the inferential knowledge mechanism into the most productive directions by storing appropriate guides.</a:t>
            </a:r>
          </a:p>
          <a:p>
            <a:pPr algn="just">
              <a:buFont typeface="Arial" panose="020B0604020202020204" pitchFamily="34" charset="0"/>
              <a:buChar char="•"/>
            </a:pPr>
            <a:r>
              <a:rPr lang="en-US" b="1" dirty="0">
                <a:effectLst/>
              </a:rPr>
              <a:t>Acquisitional efficiency</a:t>
            </a:r>
            <a:r>
              <a:rPr lang="en-US" dirty="0">
                <a:effectLst/>
              </a:rPr>
              <a:t>: The ability to acquire new knowledge easily using automatic methods.</a:t>
            </a:r>
          </a:p>
          <a:p>
            <a:endParaRPr lang="en-IN" dirty="0"/>
          </a:p>
        </p:txBody>
      </p:sp>
    </p:spTree>
    <p:extLst>
      <p:ext uri="{BB962C8B-B14F-4D97-AF65-F5344CB8AC3E}">
        <p14:creationId xmlns:p14="http://schemas.microsoft.com/office/powerpoint/2010/main" val="2423222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DBC7-05D3-4EB2-9C9C-39F4FEDEB69E}"/>
              </a:ext>
            </a:extLst>
          </p:cNvPr>
          <p:cNvSpPr>
            <a:spLocks noGrp="1"/>
          </p:cNvSpPr>
          <p:nvPr>
            <p:ph type="title"/>
          </p:nvPr>
        </p:nvSpPr>
        <p:spPr>
          <a:xfrm>
            <a:off x="677334" y="609599"/>
            <a:ext cx="8596668" cy="4959927"/>
          </a:xfrm>
        </p:spPr>
        <p:txBody>
          <a:bodyPr/>
          <a:lstStyle/>
          <a:p>
            <a:r>
              <a:rPr lang="en-US" dirty="0"/>
              <a:t>QUESTIONS ??? </a:t>
            </a:r>
            <a:endParaRPr lang="en-IN" dirty="0"/>
          </a:p>
        </p:txBody>
      </p:sp>
    </p:spTree>
    <p:extLst>
      <p:ext uri="{BB962C8B-B14F-4D97-AF65-F5344CB8AC3E}">
        <p14:creationId xmlns:p14="http://schemas.microsoft.com/office/powerpoint/2010/main" val="3172591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IN" altLang="en-US" b="0" smtClean="0"/>
              <a:t/>
            </a:r>
            <a:br>
              <a:rPr lang="en-IN" altLang="en-US" b="0" smtClean="0"/>
            </a:br>
            <a:r>
              <a:rPr lang="en-IN" altLang="en-US" b="0" smtClean="0"/>
              <a:t/>
            </a:r>
            <a:br>
              <a:rPr lang="en-IN" altLang="en-US" b="0" smtClean="0"/>
            </a:br>
            <a:r>
              <a:rPr lang="en-IN" altLang="en-US" b="0" smtClean="0"/>
              <a:t/>
            </a:r>
            <a:br>
              <a:rPr lang="en-IN" altLang="en-US" b="0" smtClean="0"/>
            </a:br>
            <a:r>
              <a:rPr lang="en-IN" altLang="en-US" b="0" smtClean="0"/>
              <a:t/>
            </a:r>
            <a:br>
              <a:rPr lang="en-IN" altLang="en-US" b="0" smtClean="0"/>
            </a:br>
            <a:r>
              <a:rPr lang="en-IN" altLang="en-US" b="0" smtClean="0"/>
              <a:t/>
            </a:r>
            <a:br>
              <a:rPr lang="en-IN" altLang="en-US" b="0" smtClean="0"/>
            </a:br>
            <a:r>
              <a:rPr lang="en-IN" altLang="en-US" b="0" smtClean="0"/>
              <a:t/>
            </a:r>
            <a:br>
              <a:rPr lang="en-IN" altLang="en-US" b="0" smtClean="0"/>
            </a:br>
            <a:r>
              <a:rPr lang="en-IN" altLang="en-US" b="0" smtClean="0"/>
              <a:t>Requirements for knowledge Representation system</a:t>
            </a:r>
            <a:endParaRPr lang="en-IN" altLang="en-US" smtClean="0"/>
          </a:p>
        </p:txBody>
      </p:sp>
      <p:sp>
        <p:nvSpPr>
          <p:cNvPr id="22531" name="Content Placeholder 2"/>
          <p:cNvSpPr>
            <a:spLocks noGrp="1"/>
          </p:cNvSpPr>
          <p:nvPr>
            <p:ph idx="1"/>
          </p:nvPr>
        </p:nvSpPr>
        <p:spPr/>
        <p:txBody>
          <a:bodyPr/>
          <a:lstStyle/>
          <a:p>
            <a:pPr>
              <a:buFont typeface="Wingdings" panose="05000000000000000000" pitchFamily="2" charset="2"/>
              <a:buNone/>
            </a:pPr>
            <a:r>
              <a:rPr lang="en-IN" altLang="en-US" b="1" smtClean="0"/>
              <a:t>1. Representational Accuracy:</a:t>
            </a:r>
            <a:r>
              <a:rPr lang="en-IN" altLang="en-US" smtClean="0"/>
              <a:t/>
            </a:r>
            <a:br>
              <a:rPr lang="en-IN" altLang="en-US" smtClean="0"/>
            </a:br>
            <a:r>
              <a:rPr lang="en-IN" altLang="en-US" smtClean="0"/>
              <a:t>KR system should have the ability to represent all kind of required knowledge.</a:t>
            </a:r>
          </a:p>
          <a:p>
            <a:pPr>
              <a:buFont typeface="Wingdings" panose="05000000000000000000" pitchFamily="2" charset="2"/>
              <a:buNone/>
            </a:pPr>
            <a:r>
              <a:rPr lang="en-IN" altLang="en-US" b="1" smtClean="0"/>
              <a:t>2. Inferential Adequacy:</a:t>
            </a:r>
            <a:r>
              <a:rPr lang="en-IN" altLang="en-US" smtClean="0"/>
              <a:t/>
            </a:r>
            <a:br>
              <a:rPr lang="en-IN" altLang="en-US" smtClean="0"/>
            </a:br>
            <a:r>
              <a:rPr lang="en-IN" altLang="en-US" smtClean="0"/>
              <a:t>KR system should have ability to manipulate the representational structures to produce new knowledge corresponding to existing structure.</a:t>
            </a:r>
          </a:p>
          <a:p>
            <a:pPr>
              <a:buFont typeface="Wingdings" panose="05000000000000000000" pitchFamily="2" charset="2"/>
              <a:buNone/>
            </a:pPr>
            <a:endParaRPr lang="en-IN" altLang="en-US" smtClean="0"/>
          </a:p>
        </p:txBody>
      </p:sp>
    </p:spTree>
    <p:extLst>
      <p:ext uri="{BB962C8B-B14F-4D97-AF65-F5344CB8AC3E}">
        <p14:creationId xmlns:p14="http://schemas.microsoft.com/office/powerpoint/2010/main" val="1947041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IN" altLang="en-US" b="0" smtClean="0"/>
              <a:t/>
            </a:r>
            <a:br>
              <a:rPr lang="en-IN" altLang="en-US" b="0" smtClean="0"/>
            </a:br>
            <a:r>
              <a:rPr lang="en-IN" altLang="en-US" b="0" smtClean="0"/>
              <a:t/>
            </a:r>
            <a:br>
              <a:rPr lang="en-IN" altLang="en-US" b="0" smtClean="0"/>
            </a:br>
            <a:r>
              <a:rPr lang="en-IN" altLang="en-US" b="0" smtClean="0"/>
              <a:t/>
            </a:r>
            <a:br>
              <a:rPr lang="en-IN" altLang="en-US" b="0" smtClean="0"/>
            </a:br>
            <a:r>
              <a:rPr lang="en-IN" altLang="en-US" b="0" smtClean="0"/>
              <a:t/>
            </a:r>
            <a:br>
              <a:rPr lang="en-IN" altLang="en-US" b="0" smtClean="0"/>
            </a:br>
            <a:r>
              <a:rPr lang="en-IN" altLang="en-US" b="0" smtClean="0"/>
              <a:t/>
            </a:r>
            <a:br>
              <a:rPr lang="en-IN" altLang="en-US" b="0" smtClean="0"/>
            </a:br>
            <a:r>
              <a:rPr lang="en-IN" altLang="en-US" b="0" smtClean="0"/>
              <a:t/>
            </a:r>
            <a:br>
              <a:rPr lang="en-IN" altLang="en-US" b="0" smtClean="0"/>
            </a:br>
            <a:r>
              <a:rPr lang="en-IN" altLang="en-US" b="0" smtClean="0"/>
              <a:t>Requirements for knowledge Representation system</a:t>
            </a:r>
            <a:endParaRPr lang="en-IN" altLang="en-US" smtClean="0"/>
          </a:p>
        </p:txBody>
      </p:sp>
      <p:sp>
        <p:nvSpPr>
          <p:cNvPr id="23555" name="Content Placeholder 2"/>
          <p:cNvSpPr>
            <a:spLocks noGrp="1"/>
          </p:cNvSpPr>
          <p:nvPr>
            <p:ph idx="1"/>
          </p:nvPr>
        </p:nvSpPr>
        <p:spPr/>
        <p:txBody>
          <a:bodyPr/>
          <a:lstStyle/>
          <a:p>
            <a:pPr>
              <a:buFont typeface="Wingdings" panose="05000000000000000000" pitchFamily="2" charset="2"/>
              <a:buNone/>
            </a:pPr>
            <a:r>
              <a:rPr lang="en-IN" altLang="en-US" b="1" smtClean="0"/>
              <a:t>3. Inferential Efficiency:</a:t>
            </a:r>
            <a:r>
              <a:rPr lang="en-IN" altLang="en-US" smtClean="0"/>
              <a:t/>
            </a:r>
            <a:br>
              <a:rPr lang="en-IN" altLang="en-US" smtClean="0"/>
            </a:br>
            <a:r>
              <a:rPr lang="en-IN" altLang="en-US" smtClean="0"/>
              <a:t>The ability to direct the inferential knowledge mechanism into the most productive directions by storing appropriate guides.</a:t>
            </a:r>
          </a:p>
          <a:p>
            <a:pPr>
              <a:buFont typeface="Wingdings" panose="05000000000000000000" pitchFamily="2" charset="2"/>
              <a:buNone/>
            </a:pPr>
            <a:r>
              <a:rPr lang="en-IN" altLang="en-US" b="1" smtClean="0"/>
              <a:t>4. Acquisitional efficiency-</a:t>
            </a:r>
            <a:r>
              <a:rPr lang="en-IN" altLang="en-US" smtClean="0"/>
              <a:t> The ability to acquire the new knowledge easily using automatic methods.</a:t>
            </a:r>
          </a:p>
          <a:p>
            <a:endParaRPr lang="en-IN" altLang="en-US" smtClean="0"/>
          </a:p>
        </p:txBody>
      </p:sp>
    </p:spTree>
    <p:extLst>
      <p:ext uri="{BB962C8B-B14F-4D97-AF65-F5344CB8AC3E}">
        <p14:creationId xmlns:p14="http://schemas.microsoft.com/office/powerpoint/2010/main" val="218633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72DA-D2DD-41EC-8EDB-A9063521A550}"/>
              </a:ext>
            </a:extLst>
          </p:cNvPr>
          <p:cNvSpPr>
            <a:spLocks noGrp="1"/>
          </p:cNvSpPr>
          <p:nvPr>
            <p:ph type="title"/>
          </p:nvPr>
        </p:nvSpPr>
        <p:spPr/>
        <p:txBody>
          <a:bodyPr/>
          <a:lstStyle/>
          <a:p>
            <a:r>
              <a:rPr lang="en-US" dirty="0"/>
              <a:t>Knowledge types</a:t>
            </a:r>
            <a:endParaRPr lang="en-IN" dirty="0"/>
          </a:p>
        </p:txBody>
      </p:sp>
      <p:sp>
        <p:nvSpPr>
          <p:cNvPr id="3" name="Content Placeholder 2">
            <a:extLst>
              <a:ext uri="{FF2B5EF4-FFF2-40B4-BE49-F238E27FC236}">
                <a16:creationId xmlns:a16="http://schemas.microsoft.com/office/drawing/2014/main" id="{42982573-9D09-46FE-973E-4A9084EE1626}"/>
              </a:ext>
            </a:extLst>
          </p:cNvPr>
          <p:cNvSpPr>
            <a:spLocks noGrp="1"/>
          </p:cNvSpPr>
          <p:nvPr>
            <p:ph idx="1"/>
          </p:nvPr>
        </p:nvSpPr>
        <p:spPr/>
        <p:txBody>
          <a:bodyPr/>
          <a:lstStyle/>
          <a:p>
            <a:pPr algn="just">
              <a:buFont typeface="Arial" panose="020B0604020202020204" pitchFamily="34" charset="0"/>
              <a:buChar char="•"/>
            </a:pPr>
            <a:r>
              <a:rPr lang="en-US" b="1" dirty="0">
                <a:effectLst/>
              </a:rPr>
              <a:t>Declarative Knowledge</a:t>
            </a:r>
            <a:r>
              <a:rPr lang="en-US" dirty="0">
                <a:effectLst/>
              </a:rPr>
              <a:t> – It includes concepts, facts, and objects and expressed in a declarative sentence.</a:t>
            </a:r>
          </a:p>
          <a:p>
            <a:pPr algn="just">
              <a:buFont typeface="Arial" panose="020B0604020202020204" pitchFamily="34" charset="0"/>
              <a:buChar char="•"/>
            </a:pPr>
            <a:r>
              <a:rPr lang="en-US" b="1" dirty="0">
                <a:effectLst/>
              </a:rPr>
              <a:t>Structural Knowledge</a:t>
            </a:r>
            <a:r>
              <a:rPr lang="en-US" dirty="0">
                <a:effectLst/>
              </a:rPr>
              <a:t> – It is a basic problem-solving knowledge that describes the relationship between concepts and objects.</a:t>
            </a:r>
          </a:p>
          <a:p>
            <a:pPr algn="just">
              <a:buFont typeface="Arial" panose="020B0604020202020204" pitchFamily="34" charset="0"/>
              <a:buChar char="•"/>
            </a:pPr>
            <a:r>
              <a:rPr lang="en-US" b="1" dirty="0">
                <a:effectLst/>
              </a:rPr>
              <a:t>Procedural Knowledge</a:t>
            </a:r>
            <a:r>
              <a:rPr lang="en-US" dirty="0">
                <a:effectLst/>
              </a:rPr>
              <a:t> – This is responsible for knowing how to do something and includes rules, strategies, procedures, etc.</a:t>
            </a:r>
          </a:p>
          <a:p>
            <a:pPr algn="just">
              <a:buFont typeface="Arial" panose="020B0604020202020204" pitchFamily="34" charset="0"/>
              <a:buChar char="•"/>
            </a:pPr>
            <a:r>
              <a:rPr lang="en-US" b="1" dirty="0">
                <a:effectLst/>
              </a:rPr>
              <a:t>Meta Knowledge</a:t>
            </a:r>
            <a:r>
              <a:rPr lang="en-US" dirty="0">
                <a:effectLst/>
              </a:rPr>
              <a:t> – Meta Knowledge defines knowledge about other types of Knowledge.</a:t>
            </a:r>
          </a:p>
          <a:p>
            <a:pPr algn="just">
              <a:buFont typeface="Arial" panose="020B0604020202020204" pitchFamily="34" charset="0"/>
              <a:buChar char="•"/>
            </a:pPr>
            <a:r>
              <a:rPr lang="en-US" b="1" dirty="0">
                <a:effectLst/>
              </a:rPr>
              <a:t>Heuristic Knowledge</a:t>
            </a:r>
            <a:r>
              <a:rPr lang="en-US" dirty="0">
                <a:effectLst/>
              </a:rPr>
              <a:t> – This represents some expert knowledge in the field or subject.</a:t>
            </a:r>
          </a:p>
          <a:p>
            <a:endParaRPr lang="en-IN" dirty="0"/>
          </a:p>
        </p:txBody>
      </p:sp>
    </p:spTree>
    <p:extLst>
      <p:ext uri="{BB962C8B-B14F-4D97-AF65-F5344CB8AC3E}">
        <p14:creationId xmlns:p14="http://schemas.microsoft.com/office/powerpoint/2010/main" val="388308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E9C9-62DA-4D8F-8D92-384479C3A8B9}"/>
              </a:ext>
            </a:extLst>
          </p:cNvPr>
          <p:cNvSpPr>
            <a:spLocks noGrp="1"/>
          </p:cNvSpPr>
          <p:nvPr>
            <p:ph type="title"/>
          </p:nvPr>
        </p:nvSpPr>
        <p:spPr/>
        <p:txBody>
          <a:bodyPr>
            <a:normAutofit fontScale="90000"/>
          </a:bodyPr>
          <a:lstStyle/>
          <a:p>
            <a:r>
              <a:rPr lang="en-US" b="1" dirty="0"/>
              <a:t>Cycle of Knowledge Representation in AI</a:t>
            </a:r>
            <a:br>
              <a:rPr lang="en-US" b="1" dirty="0"/>
            </a:br>
            <a:endParaRPr lang="en-IN" dirty="0"/>
          </a:p>
        </p:txBody>
      </p:sp>
      <p:sp>
        <p:nvSpPr>
          <p:cNvPr id="3" name="Content Placeholder 2">
            <a:extLst>
              <a:ext uri="{FF2B5EF4-FFF2-40B4-BE49-F238E27FC236}">
                <a16:creationId xmlns:a16="http://schemas.microsoft.com/office/drawing/2014/main" id="{A9B08CDF-1476-432F-9D12-D35999701B35}"/>
              </a:ext>
            </a:extLst>
          </p:cNvPr>
          <p:cNvSpPr>
            <a:spLocks noGrp="1"/>
          </p:cNvSpPr>
          <p:nvPr>
            <p:ph idx="1"/>
          </p:nvPr>
        </p:nvSpPr>
        <p:spPr/>
        <p:txBody>
          <a:bodyPr/>
          <a:lstStyle/>
          <a:p>
            <a:pPr algn="just"/>
            <a:r>
              <a:rPr lang="en-US" dirty="0">
                <a:effectLst/>
              </a:rPr>
              <a:t>Artificial Intelligent Systems usually consist of various components to display their intelligent behavior. Some of these components include:</a:t>
            </a:r>
          </a:p>
          <a:p>
            <a:pPr>
              <a:buFont typeface="Arial" panose="020B0604020202020204" pitchFamily="34" charset="0"/>
              <a:buChar char="•"/>
            </a:pPr>
            <a:r>
              <a:rPr lang="en-US" b="1" dirty="0"/>
              <a:t>Perception</a:t>
            </a:r>
            <a:endParaRPr lang="en-US" dirty="0"/>
          </a:p>
          <a:p>
            <a:pPr>
              <a:buFont typeface="Arial" panose="020B0604020202020204" pitchFamily="34" charset="0"/>
              <a:buChar char="•"/>
            </a:pPr>
            <a:r>
              <a:rPr lang="en-US" b="1" dirty="0"/>
              <a:t>Learning</a:t>
            </a:r>
            <a:endParaRPr lang="en-US" dirty="0"/>
          </a:p>
          <a:p>
            <a:pPr>
              <a:buFont typeface="Arial" panose="020B0604020202020204" pitchFamily="34" charset="0"/>
              <a:buChar char="•"/>
            </a:pPr>
            <a:r>
              <a:rPr lang="en-US" b="1" dirty="0"/>
              <a:t>Knowledge Representation &amp; Reasoning</a:t>
            </a:r>
            <a:endParaRPr lang="en-US" dirty="0"/>
          </a:p>
          <a:p>
            <a:pPr>
              <a:buFont typeface="Arial" panose="020B0604020202020204" pitchFamily="34" charset="0"/>
              <a:buChar char="•"/>
            </a:pPr>
            <a:r>
              <a:rPr lang="en-US" b="1" dirty="0"/>
              <a:t>Planning</a:t>
            </a:r>
            <a:endParaRPr lang="en-US" dirty="0"/>
          </a:p>
          <a:p>
            <a:pPr>
              <a:buFont typeface="Arial" panose="020B0604020202020204" pitchFamily="34" charset="0"/>
              <a:buChar char="•"/>
            </a:pPr>
            <a:r>
              <a:rPr lang="en-US" b="1" dirty="0"/>
              <a:t>Execution</a:t>
            </a:r>
            <a:endParaRPr lang="en-US" dirty="0"/>
          </a:p>
          <a:p>
            <a:endParaRPr lang="en-IN" dirty="0"/>
          </a:p>
        </p:txBody>
      </p:sp>
    </p:spTree>
    <p:extLst>
      <p:ext uri="{BB962C8B-B14F-4D97-AF65-F5344CB8AC3E}">
        <p14:creationId xmlns:p14="http://schemas.microsoft.com/office/powerpoint/2010/main" val="64758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7474-C06E-4A05-8C38-2C4261CE7982}"/>
              </a:ext>
            </a:extLst>
          </p:cNvPr>
          <p:cNvSpPr>
            <a:spLocks noGrp="1"/>
          </p:cNvSpPr>
          <p:nvPr>
            <p:ph type="title"/>
          </p:nvPr>
        </p:nvSpPr>
        <p:spPr/>
        <p:txBody>
          <a:bodyPr/>
          <a:lstStyle/>
          <a:p>
            <a:r>
              <a:rPr lang="en-US" b="1" dirty="0"/>
              <a:t>Knowledge Representation Cycle</a:t>
            </a:r>
            <a:endParaRPr lang="en-IN" dirty="0"/>
          </a:p>
        </p:txBody>
      </p:sp>
      <p:pic>
        <p:nvPicPr>
          <p:cNvPr id="5" name="Content Placeholder 4">
            <a:extLst>
              <a:ext uri="{FF2B5EF4-FFF2-40B4-BE49-F238E27FC236}">
                <a16:creationId xmlns:a16="http://schemas.microsoft.com/office/drawing/2014/main" id="{4422160F-7058-4F35-892C-34DCAAD79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776" y="2160588"/>
            <a:ext cx="6262486" cy="3881437"/>
          </a:xfrm>
        </p:spPr>
      </p:pic>
    </p:spTree>
    <p:extLst>
      <p:ext uri="{BB962C8B-B14F-4D97-AF65-F5344CB8AC3E}">
        <p14:creationId xmlns:p14="http://schemas.microsoft.com/office/powerpoint/2010/main" val="66479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E8A1-B80C-4232-BB7B-957A1ACF2C3B}"/>
              </a:ext>
            </a:extLst>
          </p:cNvPr>
          <p:cNvSpPr>
            <a:spLocks noGrp="1"/>
          </p:cNvSpPr>
          <p:nvPr>
            <p:ph type="title"/>
          </p:nvPr>
        </p:nvSpPr>
        <p:spPr/>
        <p:txBody>
          <a:bodyPr/>
          <a:lstStyle/>
          <a:p>
            <a:r>
              <a:rPr lang="en-US" b="1" dirty="0"/>
              <a:t>Knowledge Representation Cycle</a:t>
            </a:r>
            <a:endParaRPr lang="en-IN" dirty="0"/>
          </a:p>
        </p:txBody>
      </p:sp>
      <p:sp>
        <p:nvSpPr>
          <p:cNvPr id="3" name="Content Placeholder 2">
            <a:extLst>
              <a:ext uri="{FF2B5EF4-FFF2-40B4-BE49-F238E27FC236}">
                <a16:creationId xmlns:a16="http://schemas.microsoft.com/office/drawing/2014/main" id="{DC7993A2-1009-4EBE-8B84-2DB78FE72831}"/>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dirty="0">
                <a:effectLst/>
              </a:rPr>
              <a:t>The </a:t>
            </a:r>
            <a:r>
              <a:rPr lang="en-US" b="1" dirty="0">
                <a:effectLst/>
              </a:rPr>
              <a:t>Perception component</a:t>
            </a:r>
            <a:r>
              <a:rPr lang="en-US" dirty="0">
                <a:effectLst/>
              </a:rPr>
              <a:t> retrieves data or information from the environment. with the help of this component, you can retrieve data from the environment, find out the source of noises and check if the AI was damaged by anything. Also, it defines how to respond when any sense has been detected.</a:t>
            </a:r>
          </a:p>
          <a:p>
            <a:pPr algn="just">
              <a:buFont typeface="Arial" panose="020B0604020202020204" pitchFamily="34" charset="0"/>
              <a:buChar char="•"/>
            </a:pPr>
            <a:r>
              <a:rPr lang="en-US" dirty="0">
                <a:effectLst/>
              </a:rPr>
              <a:t>Then, there is the </a:t>
            </a:r>
            <a:r>
              <a:rPr lang="en-US" b="1" dirty="0">
                <a:effectLst/>
              </a:rPr>
              <a:t>Learning Component</a:t>
            </a:r>
            <a:r>
              <a:rPr lang="en-US" dirty="0">
                <a:effectLst/>
              </a:rPr>
              <a:t> that learns from the captured data by the perception component. The goal is to build computers that can be taught instead of programming them. Learning focuses on the process of self-improvement. In order to learn new things, the system requires knowledge acquisition, inference, acquisition of heuristics, faster searches, etc.</a:t>
            </a:r>
          </a:p>
          <a:p>
            <a:pPr algn="just">
              <a:buFont typeface="Arial" panose="020B0604020202020204" pitchFamily="34" charset="0"/>
              <a:buChar char="•"/>
            </a:pPr>
            <a:r>
              <a:rPr lang="en-US" dirty="0">
                <a:effectLst/>
              </a:rPr>
              <a:t>The main component in the cycle is </a:t>
            </a:r>
            <a:r>
              <a:rPr lang="en-US" b="1" dirty="0">
                <a:effectLst/>
              </a:rPr>
              <a:t>Knowledge Representation and Reasoning</a:t>
            </a:r>
            <a:r>
              <a:rPr lang="en-US" dirty="0">
                <a:effectLst/>
              </a:rPr>
              <a:t> which shows the human-like intelligence in the machines. Knowledge representation is all about understanding intelligence. Instead of trying to understand or build brains from the bottom up, its goal is to understand and build intelligent behavior from the top-down and focus on what an agent needs to know in order to behave intelligently. Also, it defines how automated reasoning procedures can make this knowledge available as needed.</a:t>
            </a:r>
          </a:p>
          <a:p>
            <a:pPr algn="just">
              <a:buFont typeface="Arial" panose="020B0604020202020204" pitchFamily="34" charset="0"/>
              <a:buChar char="•"/>
            </a:pPr>
            <a:r>
              <a:rPr lang="en-US" dirty="0">
                <a:effectLst/>
              </a:rPr>
              <a:t>The</a:t>
            </a:r>
            <a:r>
              <a:rPr lang="en-US" b="1" dirty="0">
                <a:effectLst/>
              </a:rPr>
              <a:t> Planning and Execution</a:t>
            </a:r>
            <a:r>
              <a:rPr lang="en-US" dirty="0">
                <a:effectLst/>
              </a:rPr>
              <a:t> components depend on the analysis of knowledge representation and reasoning. Here, planning includes giving an initial state, finding their preconditions and effects, and a sequence of actions to achieve a state in which a particular goal holds. Now once the planning is completed, the final stage is the execution of the entire process.</a:t>
            </a:r>
          </a:p>
          <a:p>
            <a:endParaRPr lang="en-IN" dirty="0"/>
          </a:p>
        </p:txBody>
      </p:sp>
    </p:spTree>
    <p:extLst>
      <p:ext uri="{BB962C8B-B14F-4D97-AF65-F5344CB8AC3E}">
        <p14:creationId xmlns:p14="http://schemas.microsoft.com/office/powerpoint/2010/main" val="402400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7DD6-0F7B-4A5E-AFC4-096CFB6F607D}"/>
              </a:ext>
            </a:extLst>
          </p:cNvPr>
          <p:cNvSpPr>
            <a:spLocks noGrp="1"/>
          </p:cNvSpPr>
          <p:nvPr>
            <p:ph type="title"/>
          </p:nvPr>
        </p:nvSpPr>
        <p:spPr/>
        <p:txBody>
          <a:bodyPr>
            <a:normAutofit fontScale="90000"/>
          </a:bodyPr>
          <a:lstStyle/>
          <a:p>
            <a:r>
              <a:rPr lang="en-US" b="1" dirty="0"/>
              <a:t>Four Fundamental Types of Knowledge Representation</a:t>
            </a:r>
            <a:br>
              <a:rPr lang="en-US" b="1" dirty="0"/>
            </a:br>
            <a:endParaRPr lang="en-IN" dirty="0"/>
          </a:p>
        </p:txBody>
      </p:sp>
      <p:sp>
        <p:nvSpPr>
          <p:cNvPr id="3" name="Content Placeholder 2">
            <a:extLst>
              <a:ext uri="{FF2B5EF4-FFF2-40B4-BE49-F238E27FC236}">
                <a16:creationId xmlns:a16="http://schemas.microsoft.com/office/drawing/2014/main" id="{418BE308-71EB-4059-A256-D51EC6FEDD40}"/>
              </a:ext>
            </a:extLst>
          </p:cNvPr>
          <p:cNvSpPr>
            <a:spLocks noGrp="1"/>
          </p:cNvSpPr>
          <p:nvPr>
            <p:ph idx="1"/>
          </p:nvPr>
        </p:nvSpPr>
        <p:spPr>
          <a:xfrm>
            <a:off x="1194570" y="2095935"/>
            <a:ext cx="8596668" cy="3880773"/>
          </a:xfrm>
        </p:spPr>
        <p:txBody>
          <a:bodyPr/>
          <a:lstStyle/>
          <a:p>
            <a:r>
              <a:rPr lang="en-US" b="0" dirty="0">
                <a:effectLst/>
              </a:rPr>
              <a:t>In artificial intelligence, knowledge can be represented in various ways depending on the structure of the knowledge or the perspective of the designer or even the type of internal structure used. An effective knowledge representation should be rich enough to include the knowledge required to solve the problem. It should be natural, compact and maintainable. </a:t>
            </a:r>
            <a:endParaRPr lang="en-IN" dirty="0"/>
          </a:p>
        </p:txBody>
      </p:sp>
      <p:pic>
        <p:nvPicPr>
          <p:cNvPr id="5" name="Picture 4">
            <a:extLst>
              <a:ext uri="{FF2B5EF4-FFF2-40B4-BE49-F238E27FC236}">
                <a16:creationId xmlns:a16="http://schemas.microsoft.com/office/drawing/2014/main" id="{87B3E65B-F638-439A-A885-6F2D47DF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851" y="3713048"/>
            <a:ext cx="5038725" cy="3333750"/>
          </a:xfrm>
          <a:prstGeom prst="rect">
            <a:avLst/>
          </a:prstGeom>
        </p:spPr>
      </p:pic>
    </p:spTree>
    <p:extLst>
      <p:ext uri="{BB962C8B-B14F-4D97-AF65-F5344CB8AC3E}">
        <p14:creationId xmlns:p14="http://schemas.microsoft.com/office/powerpoint/2010/main" val="10882100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3DB05803D9D4BBA1BD1872CBC26D7" ma:contentTypeVersion="0" ma:contentTypeDescription="Create a new document." ma:contentTypeScope="" ma:versionID="5421b90cdc45864962e9b6c9d447607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2EE53D-517C-4E22-83AB-488A9CF1813B}"/>
</file>

<file path=customXml/itemProps2.xml><?xml version="1.0" encoding="utf-8"?>
<ds:datastoreItem xmlns:ds="http://schemas.openxmlformats.org/officeDocument/2006/customXml" ds:itemID="{0F701C4F-5BF7-421D-8D0A-4152289D65BC}"/>
</file>

<file path=customXml/itemProps3.xml><?xml version="1.0" encoding="utf-8"?>
<ds:datastoreItem xmlns:ds="http://schemas.openxmlformats.org/officeDocument/2006/customXml" ds:itemID="{11D6418F-A361-4A8F-BD5B-9D9B9DDF669B}"/>
</file>

<file path=docProps/app.xml><?xml version="1.0" encoding="utf-8"?>
<Properties xmlns="http://schemas.openxmlformats.org/officeDocument/2006/extended-properties" xmlns:vt="http://schemas.openxmlformats.org/officeDocument/2006/docPropsVTypes">
  <Template>Facet</Template>
  <TotalTime>193</TotalTime>
  <Words>2794</Words>
  <Application>Microsoft Office PowerPoint</Application>
  <PresentationFormat>Widescreen</PresentationFormat>
  <Paragraphs>239</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ArialMT</vt:lpstr>
      <vt:lpstr>Calibri</vt:lpstr>
      <vt:lpstr>Cambria</vt:lpstr>
      <vt:lpstr>Courier New</vt:lpstr>
      <vt:lpstr>Times New Roman</vt:lpstr>
      <vt:lpstr>Trebuchet MS</vt:lpstr>
      <vt:lpstr>Wingdings</vt:lpstr>
      <vt:lpstr>Wingdings 3</vt:lpstr>
      <vt:lpstr>Wingdings-Regular</vt:lpstr>
      <vt:lpstr>Facet</vt:lpstr>
      <vt:lpstr>Knowledge Representation Models </vt:lpstr>
      <vt:lpstr>Knowledge Representation</vt:lpstr>
      <vt:lpstr>Knowledge Representation </vt:lpstr>
      <vt:lpstr>Types of knowledge</vt:lpstr>
      <vt:lpstr>Knowledge types</vt:lpstr>
      <vt:lpstr>Cycle of Knowledge Representation in AI </vt:lpstr>
      <vt:lpstr>Knowledge Representation Cycle</vt:lpstr>
      <vt:lpstr>Knowledge Representation Cycle</vt:lpstr>
      <vt:lpstr>Four Fundamental Types of Knowledge Representation </vt:lpstr>
      <vt:lpstr>Logical Representation </vt:lpstr>
      <vt:lpstr>Logical Representation</vt:lpstr>
      <vt:lpstr>Logical Representation</vt:lpstr>
      <vt:lpstr>Logical Representation</vt:lpstr>
      <vt:lpstr>Logical Representation</vt:lpstr>
      <vt:lpstr>Logical Representation</vt:lpstr>
      <vt:lpstr>Logical Representation</vt:lpstr>
      <vt:lpstr>Semantic Network </vt:lpstr>
      <vt:lpstr>Semantic Network</vt:lpstr>
      <vt:lpstr>Semantic Network</vt:lpstr>
      <vt:lpstr>Semantic Network</vt:lpstr>
      <vt:lpstr>Semantic Network</vt:lpstr>
      <vt:lpstr>Drawbacks in Semantic representation: </vt:lpstr>
      <vt:lpstr>Advantages of Semantic network: </vt:lpstr>
      <vt:lpstr>Frame Representation </vt:lpstr>
      <vt:lpstr>Frame Representation</vt:lpstr>
      <vt:lpstr>Frame Representation</vt:lpstr>
      <vt:lpstr>Example of a frame for a book</vt:lpstr>
      <vt:lpstr>Example 2:  </vt:lpstr>
      <vt:lpstr>Advantages of frame representation: </vt:lpstr>
      <vt:lpstr>Disadvantages of frame representation:  </vt:lpstr>
      <vt:lpstr>Production Rules </vt:lpstr>
      <vt:lpstr>  Production System </vt:lpstr>
      <vt:lpstr>Production Rules</vt:lpstr>
      <vt:lpstr>Production Rules</vt:lpstr>
      <vt:lpstr>Production Rules</vt:lpstr>
      <vt:lpstr>Production Rules</vt:lpstr>
      <vt:lpstr>Production Rules</vt:lpstr>
      <vt:lpstr>Production Rules</vt:lpstr>
      <vt:lpstr>Production Rules</vt:lpstr>
      <vt:lpstr>Production Rules</vt:lpstr>
      <vt:lpstr>Production Rules</vt:lpstr>
      <vt:lpstr>Representation Requirements </vt:lpstr>
      <vt:lpstr>QUESTIONS ??? </vt:lpstr>
      <vt:lpstr>      Requirements for knowledge Representation system</vt:lpstr>
      <vt:lpstr>      Requirements for knowledge Representation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 Models </dc:title>
  <dc:creator>Horsley Solomon</dc:creator>
  <cp:lastModifiedBy>Dr.Sweetlin</cp:lastModifiedBy>
  <cp:revision>15</cp:revision>
  <dcterms:created xsi:type="dcterms:W3CDTF">2020-08-31T16:07:40Z</dcterms:created>
  <dcterms:modified xsi:type="dcterms:W3CDTF">2021-09-20T04:46:39Z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0x010100A033DB05803D9D4BBA1BD1872CBC26D7</vt:lpwstr>
  </property>
</Properties>
</file>