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79" r:id="rId9"/>
    <p:sldId id="263" r:id="rId10"/>
    <p:sldId id="264" r:id="rId11"/>
    <p:sldId id="266" r:id="rId12"/>
    <p:sldId id="268" r:id="rId13"/>
    <p:sldId id="265" r:id="rId14"/>
    <p:sldId id="267" r:id="rId15"/>
    <p:sldId id="269" r:id="rId16"/>
    <p:sldId id="270" r:id="rId17"/>
    <p:sldId id="271" r:id="rId18"/>
    <p:sldId id="272" r:id="rId19"/>
    <p:sldId id="278" r:id="rId20"/>
    <p:sldId id="273" r:id="rId21"/>
    <p:sldId id="274" r:id="rId22"/>
    <p:sldId id="280" r:id="rId23"/>
    <p:sldId id="275"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C57F76-3FF8-492F-A8BB-924F45314B0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326405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57F76-3FF8-492F-A8BB-924F45314B0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246925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57F76-3FF8-492F-A8BB-924F45314B0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98B081-573F-4A3F-A5B8-DDA91A70F4B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5890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C57F76-3FF8-492F-A8BB-924F45314B0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2140187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C57F76-3FF8-492F-A8BB-924F45314B0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8B081-573F-4A3F-A5B8-DDA91A70F4B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5162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C57F76-3FF8-492F-A8BB-924F45314B0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4096159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57F76-3FF8-492F-A8BB-924F45314B0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213770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57F76-3FF8-492F-A8BB-924F45314B0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322687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57F76-3FF8-492F-A8BB-924F45314B0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8110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57F76-3FF8-492F-A8BB-924F45314B0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231971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57F76-3FF8-492F-A8BB-924F45314B0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274521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57F76-3FF8-492F-A8BB-924F45314B0F}"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426547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57F76-3FF8-492F-A8BB-924F45314B0F}"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11951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57F76-3FF8-492F-A8BB-924F45314B0F}"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247019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57F76-3FF8-492F-A8BB-924F45314B0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15763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57F76-3FF8-492F-A8BB-924F45314B0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8B081-573F-4A3F-A5B8-DDA91A70F4BC}" type="slidenum">
              <a:rPr lang="en-IN" smtClean="0"/>
              <a:t>‹#›</a:t>
            </a:fld>
            <a:endParaRPr lang="en-IN"/>
          </a:p>
        </p:txBody>
      </p:sp>
    </p:spTree>
    <p:extLst>
      <p:ext uri="{BB962C8B-B14F-4D97-AF65-F5344CB8AC3E}">
        <p14:creationId xmlns:p14="http://schemas.microsoft.com/office/powerpoint/2010/main" val="22768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C57F76-3FF8-492F-A8BB-924F45314B0F}" type="datetimeFigureOut">
              <a:rPr lang="en-IN" smtClean="0"/>
              <a:t>22-08-2024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98B081-573F-4A3F-A5B8-DDA91A70F4BC}" type="slidenum">
              <a:rPr lang="en-IN" smtClean="0"/>
              <a:t>‹#›</a:t>
            </a:fld>
            <a:endParaRPr lang="en-IN"/>
          </a:p>
        </p:txBody>
      </p:sp>
    </p:spTree>
    <p:extLst>
      <p:ext uri="{BB962C8B-B14F-4D97-AF65-F5344CB8AC3E}">
        <p14:creationId xmlns:p14="http://schemas.microsoft.com/office/powerpoint/2010/main" val="411793071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latesoft.com/ae/elate-hrms-softwa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latesoft.com/ae/real-estate-property-management-softwa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latesoft.com/ae/blog/6-tips-to-build-your-next-employee-management-strategy/" TargetMode="External"/><Relationship Id="rId2" Type="http://schemas.openxmlformats.org/officeDocument/2006/relationships/hyperlink" Target="https://www.elatesoft.com/ae/blog/the-complete-hr-software-dashboar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latesoft.com/ae/blog/elate-quickbooks-addins/" TargetMode="External"/><Relationship Id="rId2" Type="http://schemas.openxmlformats.org/officeDocument/2006/relationships/hyperlink" Target="https://www.elatesoft.com/ae/blog/top-10-customer-relationship-management-crm-software-dubai-uae-middle-ea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latesoft.com/a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latesoft.com/ae/accounting-softwa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4D9A-50D0-5173-5295-8D9D5E5B6919}"/>
              </a:ext>
            </a:extLst>
          </p:cNvPr>
          <p:cNvSpPr>
            <a:spLocks noGrp="1"/>
          </p:cNvSpPr>
          <p:nvPr>
            <p:ph type="ctrTitle"/>
          </p:nvPr>
        </p:nvSpPr>
        <p:spPr>
          <a:xfrm>
            <a:off x="2380208" y="1077686"/>
            <a:ext cx="8915399" cy="2262781"/>
          </a:xfrm>
        </p:spPr>
        <p:txBody>
          <a:bodyPr/>
          <a:lstStyle/>
          <a:p>
            <a:pPr algn="ctr"/>
            <a:r>
              <a:rPr lang="en-IN" dirty="0">
                <a:latin typeface="Times New Roman" panose="02020603050405020304" pitchFamily="18" charset="0"/>
                <a:cs typeface="Times New Roman" panose="02020603050405020304" pitchFamily="18" charset="0"/>
              </a:rPr>
              <a:t>SEO PROJECT</a:t>
            </a:r>
          </a:p>
        </p:txBody>
      </p:sp>
      <p:sp>
        <p:nvSpPr>
          <p:cNvPr id="3" name="Subtitle 2">
            <a:extLst>
              <a:ext uri="{FF2B5EF4-FFF2-40B4-BE49-F238E27FC236}">
                <a16:creationId xmlns:a16="http://schemas.microsoft.com/office/drawing/2014/main" id="{6BBCD0BD-A100-A7DD-4CCC-B321A0D29941}"/>
              </a:ext>
            </a:extLst>
          </p:cNvPr>
          <p:cNvSpPr>
            <a:spLocks noGrp="1"/>
          </p:cNvSpPr>
          <p:nvPr>
            <p:ph type="subTitle" idx="1"/>
          </p:nvPr>
        </p:nvSpPr>
        <p:spPr>
          <a:xfrm>
            <a:off x="2693716" y="3340467"/>
            <a:ext cx="8915399" cy="1126283"/>
          </a:xfrm>
        </p:spPr>
        <p:txBody>
          <a:bodyPr/>
          <a:lstStyle/>
          <a:p>
            <a:pPr algn="ctr"/>
            <a:r>
              <a:rPr lang="en-IN" dirty="0"/>
              <a:t>Comprehensive SEO Audit &amp; Optimization for Organic growth</a:t>
            </a:r>
          </a:p>
          <a:p>
            <a:r>
              <a:rPr lang="en-IN" dirty="0"/>
              <a:t>                                         </a:t>
            </a:r>
            <a:r>
              <a:rPr lang="en-IN" dirty="0" err="1"/>
              <a:t>Parimala</a:t>
            </a:r>
            <a:r>
              <a:rPr lang="en-IN" dirty="0"/>
              <a:t> Gowri. S | MBE11</a:t>
            </a:r>
          </a:p>
        </p:txBody>
      </p:sp>
    </p:spTree>
    <p:extLst>
      <p:ext uri="{BB962C8B-B14F-4D97-AF65-F5344CB8AC3E}">
        <p14:creationId xmlns:p14="http://schemas.microsoft.com/office/powerpoint/2010/main" val="2941197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7DC1F-3C8A-8099-BA5E-48CEC5B2C3B2}"/>
              </a:ext>
            </a:extLst>
          </p:cNvPr>
          <p:cNvSpPr>
            <a:spLocks noGrp="1"/>
          </p:cNvSpPr>
          <p:nvPr>
            <p:ph idx="1"/>
          </p:nvPr>
        </p:nvSpPr>
        <p:spPr/>
        <p:txBody>
          <a:bodyPr/>
          <a:lstStyle/>
          <a:p>
            <a:pPr marL="0" indent="0">
              <a:buNone/>
            </a:pPr>
            <a:r>
              <a:rPr lang="en-US" b="1" dirty="0"/>
              <a:t>Weakness:</a:t>
            </a:r>
          </a:p>
          <a:p>
            <a:r>
              <a:rPr lang="en-US" dirty="0"/>
              <a:t>No H1 tag was found.</a:t>
            </a:r>
          </a:p>
          <a:p>
            <a:r>
              <a:rPr lang="en-US" dirty="0"/>
              <a:t>Some open graph meta tags are missing</a:t>
            </a:r>
          </a:p>
          <a:p>
            <a:r>
              <a:rPr lang="en-US" dirty="0"/>
              <a:t>The robots.txt file is missing or unavailable</a:t>
            </a:r>
          </a:p>
          <a:p>
            <a:r>
              <a:rPr lang="en-US" dirty="0"/>
              <a:t>No schema.org data was found on your page</a:t>
            </a:r>
          </a:p>
          <a:p>
            <a:r>
              <a:rPr lang="en-US" dirty="0"/>
              <a:t> The page makes 28 requests. More than 20 requests can result in slow page loading.</a:t>
            </a:r>
            <a:endParaRPr lang="en-IN" dirty="0"/>
          </a:p>
        </p:txBody>
      </p:sp>
      <p:sp>
        <p:nvSpPr>
          <p:cNvPr id="4" name="Title 1">
            <a:extLst>
              <a:ext uri="{FF2B5EF4-FFF2-40B4-BE49-F238E27FC236}">
                <a16:creationId xmlns:a16="http://schemas.microsoft.com/office/drawing/2014/main" id="{7D9BE364-CFAE-5048-706B-A3CA951F7B75}"/>
              </a:ext>
            </a:extLst>
          </p:cNvPr>
          <p:cNvSpPr>
            <a:spLocks noGrp="1"/>
          </p:cNvSpPr>
          <p:nvPr>
            <p:ph type="title"/>
          </p:nvPr>
        </p:nvSpPr>
        <p:spPr>
          <a:xfrm>
            <a:off x="2592388" y="623888"/>
            <a:ext cx="8912225" cy="1281112"/>
          </a:xfrm>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02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CA039-BF08-FC7E-D139-F4CA247C5CF9}"/>
              </a:ext>
            </a:extLst>
          </p:cNvPr>
          <p:cNvSpPr>
            <a:spLocks noGrp="1"/>
          </p:cNvSpPr>
          <p:nvPr>
            <p:ph idx="1"/>
          </p:nvPr>
        </p:nvSpPr>
        <p:spPr/>
        <p:txBody>
          <a:bodyPr/>
          <a:lstStyle/>
          <a:p>
            <a:pPr marL="0" indent="0">
              <a:buNone/>
            </a:pPr>
            <a:r>
              <a:rPr lang="en-US" b="1" dirty="0"/>
              <a:t>Actionable items:</a:t>
            </a:r>
          </a:p>
          <a:p>
            <a:r>
              <a:rPr lang="en-US" dirty="0"/>
              <a:t>Your page should have at least one H1 tag. Optimize by adding an H1 tag on each page.</a:t>
            </a:r>
          </a:p>
          <a:p>
            <a:r>
              <a:rPr lang="en-US" dirty="0"/>
              <a:t>Add open graph meta tags wherever  needed</a:t>
            </a:r>
          </a:p>
          <a:p>
            <a:r>
              <a:rPr lang="en-US" dirty="0"/>
              <a:t>Add robots.txt file to the page</a:t>
            </a:r>
          </a:p>
          <a:p>
            <a:r>
              <a:rPr lang="en-US" dirty="0"/>
              <a:t>Add schema.org data to your page</a:t>
            </a:r>
          </a:p>
          <a:p>
            <a:r>
              <a:rPr lang="en-US" dirty="0"/>
              <a:t>Optimize the page so that it can receive more than 30 requests that does not lead to slow loading</a:t>
            </a:r>
          </a:p>
          <a:p>
            <a:endParaRPr lang="en-US" dirty="0"/>
          </a:p>
          <a:p>
            <a:pPr marL="0" indent="0">
              <a:buNone/>
            </a:pPr>
            <a:endParaRPr lang="en-IN" dirty="0"/>
          </a:p>
        </p:txBody>
      </p:sp>
      <p:sp>
        <p:nvSpPr>
          <p:cNvPr id="4" name="Title 1">
            <a:extLst>
              <a:ext uri="{FF2B5EF4-FFF2-40B4-BE49-F238E27FC236}">
                <a16:creationId xmlns:a16="http://schemas.microsoft.com/office/drawing/2014/main" id="{AF9B90A7-DCB5-5DA1-82B6-7BA0CE373DE3}"/>
              </a:ext>
            </a:extLst>
          </p:cNvPr>
          <p:cNvSpPr>
            <a:spLocks noGrp="1"/>
          </p:cNvSpPr>
          <p:nvPr>
            <p:ph type="title"/>
          </p:nvPr>
        </p:nvSpPr>
        <p:spPr>
          <a:xfrm>
            <a:off x="2592388" y="623888"/>
            <a:ext cx="8912225" cy="1281112"/>
          </a:xfrm>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0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5F8-0219-73A6-9AE6-0F576DF091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p>
        </p:txBody>
      </p:sp>
      <p:sp>
        <p:nvSpPr>
          <p:cNvPr id="3" name="Content Placeholder 2">
            <a:extLst>
              <a:ext uri="{FF2B5EF4-FFF2-40B4-BE49-F238E27FC236}">
                <a16:creationId xmlns:a16="http://schemas.microsoft.com/office/drawing/2014/main" id="{93846A7A-FB8D-1329-0223-72CC8D4045CC}"/>
              </a:ext>
            </a:extLst>
          </p:cNvPr>
          <p:cNvSpPr>
            <a:spLocks noGrp="1"/>
          </p:cNvSpPr>
          <p:nvPr>
            <p:ph idx="1"/>
          </p:nvPr>
        </p:nvSpPr>
        <p:spPr/>
        <p:txBody>
          <a:bodyPr>
            <a:normAutofit lnSpcReduction="10000"/>
          </a:bodyPr>
          <a:lstStyle/>
          <a:p>
            <a:pPr marL="0" indent="0">
              <a:buNone/>
            </a:pPr>
            <a:r>
              <a:rPr lang="en-IN" b="1" dirty="0"/>
              <a:t>Selected page:</a:t>
            </a:r>
          </a:p>
          <a:p>
            <a:r>
              <a:rPr lang="en-IN" b="1" dirty="0">
                <a:hlinkClick r:id="rId2"/>
              </a:rPr>
              <a:t>https://www.elatesoft.com/ae/elate-hrms-software/</a:t>
            </a:r>
            <a:endParaRPr lang="en-IN" b="1" dirty="0"/>
          </a:p>
          <a:p>
            <a:pPr marL="0" indent="0">
              <a:buNone/>
            </a:pPr>
            <a:r>
              <a:rPr lang="en-IN" b="1" dirty="0"/>
              <a:t>Strengths:</a:t>
            </a:r>
          </a:p>
          <a:p>
            <a:r>
              <a:rPr lang="en-IN" dirty="0"/>
              <a:t>The SEO title is set and is 45 characters long</a:t>
            </a:r>
          </a:p>
          <a:p>
            <a:r>
              <a:rPr lang="en-IN" dirty="0"/>
              <a:t>The meta description is set and is 147 characters long</a:t>
            </a:r>
          </a:p>
          <a:p>
            <a:r>
              <a:rPr lang="en-IN" dirty="0"/>
              <a:t>H2 tags were found on the page</a:t>
            </a:r>
          </a:p>
          <a:p>
            <a:r>
              <a:rPr lang="en-IN" dirty="0"/>
              <a:t>One or more keywords were found in the title and description of the page</a:t>
            </a:r>
          </a:p>
          <a:p>
            <a:r>
              <a:rPr lang="en-IN" dirty="0"/>
              <a:t>The page is using a canonical link tag</a:t>
            </a:r>
          </a:p>
          <a:p>
            <a:r>
              <a:rPr lang="en-IN" dirty="0"/>
              <a:t>The page does not contain any no index header or meta tag</a:t>
            </a:r>
          </a:p>
          <a:p>
            <a:r>
              <a:rPr lang="en-IN" dirty="0"/>
              <a:t>Schema.org data found on the page.</a:t>
            </a:r>
          </a:p>
        </p:txBody>
      </p:sp>
    </p:spTree>
    <p:extLst>
      <p:ext uri="{BB962C8B-B14F-4D97-AF65-F5344CB8AC3E}">
        <p14:creationId xmlns:p14="http://schemas.microsoft.com/office/powerpoint/2010/main" val="77636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ACC10-B0E8-A82E-72B5-BE7F56235AB3}"/>
              </a:ext>
            </a:extLst>
          </p:cNvPr>
          <p:cNvSpPr>
            <a:spLocks noGrp="1"/>
          </p:cNvSpPr>
          <p:nvPr>
            <p:ph idx="1"/>
          </p:nvPr>
        </p:nvSpPr>
        <p:spPr/>
        <p:txBody>
          <a:bodyPr/>
          <a:lstStyle/>
          <a:p>
            <a:pPr marL="0" indent="0">
              <a:buNone/>
            </a:pPr>
            <a:r>
              <a:rPr lang="en-US" b="1" dirty="0"/>
              <a:t>Weakness:</a:t>
            </a:r>
          </a:p>
          <a:p>
            <a:r>
              <a:rPr lang="en-US" dirty="0"/>
              <a:t>No H1 tag was found.</a:t>
            </a:r>
          </a:p>
          <a:p>
            <a:r>
              <a:rPr lang="en-US" dirty="0"/>
              <a:t>Some open graph meta tags are missing</a:t>
            </a:r>
          </a:p>
          <a:p>
            <a:r>
              <a:rPr lang="en-US" dirty="0"/>
              <a:t>The robots.txt file is missing or unavailable</a:t>
            </a:r>
          </a:p>
          <a:p>
            <a:r>
              <a:rPr lang="en-US" dirty="0"/>
              <a:t>The server is not using </a:t>
            </a:r>
            <a:r>
              <a:rPr lang="en-US" b="1" dirty="0"/>
              <a:t>“expires” </a:t>
            </a:r>
            <a:r>
              <a:rPr lang="en-US" dirty="0"/>
              <a:t>headers for the images</a:t>
            </a:r>
          </a:p>
          <a:p>
            <a:r>
              <a:rPr lang="en-US" dirty="0"/>
              <a:t> The page makes 28 requests. More than 20 requests can result in slow page loading.</a:t>
            </a:r>
            <a:endParaRPr lang="en-IN" dirty="0"/>
          </a:p>
          <a:p>
            <a:endParaRPr lang="en-IN" dirty="0"/>
          </a:p>
        </p:txBody>
      </p:sp>
      <p:sp>
        <p:nvSpPr>
          <p:cNvPr id="4" name="Title 1">
            <a:extLst>
              <a:ext uri="{FF2B5EF4-FFF2-40B4-BE49-F238E27FC236}">
                <a16:creationId xmlns:a16="http://schemas.microsoft.com/office/drawing/2014/main" id="{6E5BFFDA-D4A8-C989-5FE8-82ABD137E788}"/>
              </a:ext>
            </a:extLst>
          </p:cNvPr>
          <p:cNvSpPr>
            <a:spLocks noGrp="1"/>
          </p:cNvSpPr>
          <p:nvPr>
            <p:ph type="title"/>
          </p:nvPr>
        </p:nvSpPr>
        <p:spPr>
          <a:xfrm>
            <a:off x="2592388" y="623888"/>
            <a:ext cx="8912225" cy="1281112"/>
          </a:xfrm>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7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ACC10-B0E8-A82E-72B5-BE7F56235AB3}"/>
              </a:ext>
            </a:extLst>
          </p:cNvPr>
          <p:cNvSpPr>
            <a:spLocks noGrp="1"/>
          </p:cNvSpPr>
          <p:nvPr>
            <p:ph idx="1"/>
          </p:nvPr>
        </p:nvSpPr>
        <p:spPr>
          <a:xfrm>
            <a:off x="2520594" y="1905000"/>
            <a:ext cx="8915400" cy="3777622"/>
          </a:xfrm>
        </p:spPr>
        <p:txBody>
          <a:bodyPr/>
          <a:lstStyle/>
          <a:p>
            <a:pPr marL="0" indent="0">
              <a:buNone/>
            </a:pPr>
            <a:r>
              <a:rPr lang="en-US" b="1" dirty="0"/>
              <a:t>Actionable items:</a:t>
            </a:r>
          </a:p>
          <a:p>
            <a:r>
              <a:rPr lang="en-US" dirty="0"/>
              <a:t>Your page should have at least one H1 tag. Optimize by adding an H1 tag on each page.</a:t>
            </a:r>
          </a:p>
          <a:p>
            <a:r>
              <a:rPr lang="en-US" dirty="0"/>
              <a:t>Add open graph meta tags wherever  needed</a:t>
            </a:r>
          </a:p>
          <a:p>
            <a:r>
              <a:rPr lang="en-US" dirty="0"/>
              <a:t>Add robots.txt file to the page</a:t>
            </a:r>
          </a:p>
          <a:p>
            <a:r>
              <a:rPr lang="en-US" dirty="0"/>
              <a:t>Optimize the page so that it can receive more than 30 requests that do not lead to slow loading</a:t>
            </a:r>
          </a:p>
          <a:p>
            <a:r>
              <a:rPr lang="en-US" dirty="0"/>
              <a:t>Your page should be optimized with “expires” headers for the images for better performance.</a:t>
            </a:r>
          </a:p>
          <a:p>
            <a:endParaRPr lang="en-US" dirty="0"/>
          </a:p>
          <a:p>
            <a:endParaRPr lang="en-IN" dirty="0"/>
          </a:p>
        </p:txBody>
      </p:sp>
      <p:sp>
        <p:nvSpPr>
          <p:cNvPr id="4" name="Title 1">
            <a:extLst>
              <a:ext uri="{FF2B5EF4-FFF2-40B4-BE49-F238E27FC236}">
                <a16:creationId xmlns:a16="http://schemas.microsoft.com/office/drawing/2014/main" id="{6E5BFFDA-D4A8-C989-5FE8-82ABD137E788}"/>
              </a:ext>
            </a:extLst>
          </p:cNvPr>
          <p:cNvSpPr>
            <a:spLocks noGrp="1"/>
          </p:cNvSpPr>
          <p:nvPr>
            <p:ph type="title"/>
          </p:nvPr>
        </p:nvSpPr>
        <p:spPr>
          <a:xfrm>
            <a:off x="2592388" y="623888"/>
            <a:ext cx="8912225" cy="1281112"/>
          </a:xfrm>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28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98C9-DDC3-AE60-8E4B-87E905151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p>
        </p:txBody>
      </p:sp>
      <p:sp>
        <p:nvSpPr>
          <p:cNvPr id="3" name="Content Placeholder 2">
            <a:extLst>
              <a:ext uri="{FF2B5EF4-FFF2-40B4-BE49-F238E27FC236}">
                <a16:creationId xmlns:a16="http://schemas.microsoft.com/office/drawing/2014/main" id="{37D21A0B-C885-1FA7-8674-3DFB24B43A89}"/>
              </a:ext>
            </a:extLst>
          </p:cNvPr>
          <p:cNvSpPr>
            <a:spLocks noGrp="1"/>
          </p:cNvSpPr>
          <p:nvPr>
            <p:ph idx="1"/>
          </p:nvPr>
        </p:nvSpPr>
        <p:spPr/>
        <p:txBody>
          <a:bodyPr>
            <a:normAutofit fontScale="92500" lnSpcReduction="10000"/>
          </a:bodyPr>
          <a:lstStyle/>
          <a:p>
            <a:pPr marL="0" indent="0">
              <a:buNone/>
            </a:pPr>
            <a:r>
              <a:rPr lang="en-IN" b="1" dirty="0"/>
              <a:t>Selected page:</a:t>
            </a:r>
          </a:p>
          <a:p>
            <a:r>
              <a:rPr lang="en-IN" b="1" dirty="0">
                <a:hlinkClick r:id="rId2"/>
              </a:rPr>
              <a:t>https://www.elatesoft.com/ae/real-estate-property-management-software/</a:t>
            </a:r>
            <a:endParaRPr lang="en-IN" b="1" dirty="0"/>
          </a:p>
          <a:p>
            <a:pPr marL="0" indent="0">
              <a:buNone/>
            </a:pPr>
            <a:r>
              <a:rPr lang="en-IN" b="1" dirty="0"/>
              <a:t>Strengths:</a:t>
            </a:r>
          </a:p>
          <a:p>
            <a:r>
              <a:rPr lang="en-IN" dirty="0"/>
              <a:t>The SEO title is set and is 54 characters long.</a:t>
            </a:r>
          </a:p>
          <a:p>
            <a:r>
              <a:rPr lang="en-IN" dirty="0"/>
              <a:t>All images on the page have alt attributes.</a:t>
            </a:r>
          </a:p>
          <a:p>
            <a:r>
              <a:rPr lang="en-IN" dirty="0"/>
              <a:t>H2 tags were found on the page</a:t>
            </a:r>
          </a:p>
          <a:p>
            <a:r>
              <a:rPr lang="en-IN" dirty="0"/>
              <a:t>One or more keywords were found in the title and description of the page</a:t>
            </a:r>
          </a:p>
          <a:p>
            <a:r>
              <a:rPr lang="en-IN" dirty="0"/>
              <a:t>The page is using a canonical link tag</a:t>
            </a:r>
          </a:p>
          <a:p>
            <a:r>
              <a:rPr lang="en-IN" dirty="0"/>
              <a:t>The page does not contain any no index header or meta tag</a:t>
            </a:r>
          </a:p>
          <a:p>
            <a:r>
              <a:rPr lang="en-IN" dirty="0"/>
              <a:t>Schema.org data found on the page.</a:t>
            </a:r>
          </a:p>
          <a:p>
            <a:pPr marL="0" indent="0">
              <a:buNone/>
            </a:pPr>
            <a:endParaRPr lang="en-IN" dirty="0"/>
          </a:p>
        </p:txBody>
      </p:sp>
    </p:spTree>
    <p:extLst>
      <p:ext uri="{BB962C8B-B14F-4D97-AF65-F5344CB8AC3E}">
        <p14:creationId xmlns:p14="http://schemas.microsoft.com/office/powerpoint/2010/main" val="45697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C01D-F0E7-A303-5ACE-4A1F97CBBB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p>
        </p:txBody>
      </p:sp>
      <p:sp>
        <p:nvSpPr>
          <p:cNvPr id="3" name="Content Placeholder 2">
            <a:extLst>
              <a:ext uri="{FF2B5EF4-FFF2-40B4-BE49-F238E27FC236}">
                <a16:creationId xmlns:a16="http://schemas.microsoft.com/office/drawing/2014/main" id="{0A7D3D68-20E1-565A-AF93-897CF38CE3B0}"/>
              </a:ext>
            </a:extLst>
          </p:cNvPr>
          <p:cNvSpPr>
            <a:spLocks noGrp="1"/>
          </p:cNvSpPr>
          <p:nvPr>
            <p:ph idx="1"/>
          </p:nvPr>
        </p:nvSpPr>
        <p:spPr/>
        <p:txBody>
          <a:bodyPr/>
          <a:lstStyle/>
          <a:p>
            <a:pPr marL="0" indent="0">
              <a:buNone/>
            </a:pPr>
            <a:r>
              <a:rPr lang="en-US" b="1" dirty="0"/>
              <a:t>Weakness:</a:t>
            </a:r>
          </a:p>
          <a:p>
            <a:r>
              <a:rPr lang="en-US" dirty="0"/>
              <a:t>No H1 tag was found.</a:t>
            </a:r>
          </a:p>
          <a:p>
            <a:r>
              <a:rPr lang="en-US" dirty="0"/>
              <a:t>Meta description is too long which is 194 characters long.</a:t>
            </a:r>
          </a:p>
          <a:p>
            <a:r>
              <a:rPr lang="en-US" dirty="0"/>
              <a:t>Some open graph meta tags are missing.</a:t>
            </a:r>
          </a:p>
          <a:p>
            <a:r>
              <a:rPr lang="en-US" dirty="0"/>
              <a:t>The robots.txt file is missing or unavailable.</a:t>
            </a:r>
          </a:p>
          <a:p>
            <a:r>
              <a:rPr lang="en-US" dirty="0"/>
              <a:t>The server is not using </a:t>
            </a:r>
            <a:r>
              <a:rPr lang="en-US" b="1" dirty="0"/>
              <a:t>“expires” </a:t>
            </a:r>
            <a:r>
              <a:rPr lang="en-US" dirty="0"/>
              <a:t>headers for the images.</a:t>
            </a:r>
          </a:p>
          <a:p>
            <a:r>
              <a:rPr lang="en-US" dirty="0"/>
              <a:t> The page makes 28 requests. More than 20 requests can result in slow page loading.</a:t>
            </a:r>
            <a:endParaRPr lang="en-IN" dirty="0"/>
          </a:p>
          <a:p>
            <a:pPr marL="0" indent="0">
              <a:buNone/>
            </a:pPr>
            <a:endParaRPr lang="en-IN" dirty="0"/>
          </a:p>
        </p:txBody>
      </p:sp>
    </p:spTree>
    <p:extLst>
      <p:ext uri="{BB962C8B-B14F-4D97-AF65-F5344CB8AC3E}">
        <p14:creationId xmlns:p14="http://schemas.microsoft.com/office/powerpoint/2010/main" val="415027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8A8C-8EFD-5B42-1460-87CC8F4BE5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p>
        </p:txBody>
      </p:sp>
      <p:sp>
        <p:nvSpPr>
          <p:cNvPr id="3" name="Content Placeholder 2">
            <a:extLst>
              <a:ext uri="{FF2B5EF4-FFF2-40B4-BE49-F238E27FC236}">
                <a16:creationId xmlns:a16="http://schemas.microsoft.com/office/drawing/2014/main" id="{52D70310-250A-FAA5-CD5E-CFC868E572A4}"/>
              </a:ext>
            </a:extLst>
          </p:cNvPr>
          <p:cNvSpPr>
            <a:spLocks noGrp="1"/>
          </p:cNvSpPr>
          <p:nvPr>
            <p:ph idx="1"/>
          </p:nvPr>
        </p:nvSpPr>
        <p:spPr/>
        <p:txBody>
          <a:bodyPr>
            <a:normAutofit lnSpcReduction="10000"/>
          </a:bodyPr>
          <a:lstStyle/>
          <a:p>
            <a:pPr marL="0" indent="0">
              <a:buNone/>
            </a:pPr>
            <a:r>
              <a:rPr lang="en-US" b="1" dirty="0"/>
              <a:t>Actionable items:</a:t>
            </a:r>
          </a:p>
          <a:p>
            <a:r>
              <a:rPr lang="en-US" dirty="0"/>
              <a:t>Your page should have at least one H1 tag. Optimize by adding an H1 tag on each page.</a:t>
            </a:r>
          </a:p>
          <a:p>
            <a:r>
              <a:rPr lang="en-US" dirty="0"/>
              <a:t>Meta description should be optimized, to be short which should be within 150 characters long.</a:t>
            </a:r>
          </a:p>
          <a:p>
            <a:r>
              <a:rPr lang="en-US" dirty="0"/>
              <a:t>Add open graph meta tags wherever  needed</a:t>
            </a:r>
          </a:p>
          <a:p>
            <a:r>
              <a:rPr lang="en-US" dirty="0"/>
              <a:t>Add robots.txt file to the page</a:t>
            </a:r>
          </a:p>
          <a:p>
            <a:r>
              <a:rPr lang="en-US" dirty="0"/>
              <a:t>Optimize the page so that it can receive more than 30 requests that do not lead to slow loading</a:t>
            </a:r>
          </a:p>
          <a:p>
            <a:r>
              <a:rPr lang="en-US" dirty="0"/>
              <a:t>Your page should be optimized with “expires” headers for the images for better performance.</a:t>
            </a:r>
          </a:p>
          <a:p>
            <a:endParaRPr lang="en-IN" dirty="0"/>
          </a:p>
        </p:txBody>
      </p:sp>
    </p:spTree>
    <p:extLst>
      <p:ext uri="{BB962C8B-B14F-4D97-AF65-F5344CB8AC3E}">
        <p14:creationId xmlns:p14="http://schemas.microsoft.com/office/powerpoint/2010/main" val="431333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F848-D972-2EBB-1C58-B63B9A88E5A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4 - Technical SEO</a:t>
            </a:r>
          </a:p>
        </p:txBody>
      </p:sp>
      <p:sp>
        <p:nvSpPr>
          <p:cNvPr id="3" name="Content Placeholder 2">
            <a:extLst>
              <a:ext uri="{FF2B5EF4-FFF2-40B4-BE49-F238E27FC236}">
                <a16:creationId xmlns:a16="http://schemas.microsoft.com/office/drawing/2014/main" id="{2648E645-97D9-7E38-99D9-D998F7529E59}"/>
              </a:ext>
            </a:extLst>
          </p:cNvPr>
          <p:cNvSpPr>
            <a:spLocks noGrp="1"/>
          </p:cNvSpPr>
          <p:nvPr>
            <p:ph idx="1"/>
          </p:nvPr>
        </p:nvSpPr>
        <p:spPr>
          <a:xfrm>
            <a:off x="2198794" y="1804827"/>
            <a:ext cx="8915400" cy="4678166"/>
          </a:xfrm>
        </p:spPr>
        <p:txBody>
          <a:bodyPr/>
          <a:lstStyle/>
          <a:p>
            <a:pPr marL="0" indent="0">
              <a:buNone/>
            </a:pPr>
            <a:r>
              <a:rPr lang="en-IN" b="1" dirty="0"/>
              <a:t>General information, taken through technical SEO audit:</a:t>
            </a:r>
          </a:p>
          <a:p>
            <a:r>
              <a:rPr lang="en-IN" dirty="0"/>
              <a:t>Crawled pages 3500</a:t>
            </a:r>
          </a:p>
          <a:p>
            <a:r>
              <a:rPr lang="en-IN" dirty="0"/>
              <a:t>4 pages were broken</a:t>
            </a:r>
          </a:p>
          <a:p>
            <a:r>
              <a:rPr lang="en-IN" dirty="0"/>
              <a:t>Only one page is healthy, 3359 pages have issues</a:t>
            </a:r>
          </a:p>
          <a:p>
            <a:r>
              <a:rPr lang="en-IN" dirty="0"/>
              <a:t>There are 130 redirects and 6 are blocked</a:t>
            </a:r>
          </a:p>
          <a:p>
            <a:pPr marL="0" indent="0">
              <a:buNone/>
            </a:pPr>
            <a:r>
              <a:rPr lang="en-IN" b="1" dirty="0"/>
              <a:t>Broken pages:</a:t>
            </a:r>
          </a:p>
          <a:p>
            <a:r>
              <a:rPr lang="en-IN" b="1" dirty="0">
                <a:hlinkClick r:id="rId2"/>
              </a:rPr>
              <a:t>https://www.elatesoft.com/ae/blog/the-complete-hr-software-dashboard/</a:t>
            </a:r>
            <a:r>
              <a:rPr lang="en-IN" b="1" dirty="0"/>
              <a:t> -223 backlinks</a:t>
            </a:r>
          </a:p>
          <a:p>
            <a:r>
              <a:rPr lang="en-IN" b="1" dirty="0">
                <a:hlinkClick r:id="rId3"/>
              </a:rPr>
              <a:t>https://www.elatesoft.com/ae/blog/6-tips-to-build-your-next-employee-management-strategy/</a:t>
            </a:r>
            <a:r>
              <a:rPr lang="en-IN" b="1" dirty="0"/>
              <a:t> - 215 backlinks</a:t>
            </a:r>
          </a:p>
        </p:txBody>
      </p:sp>
    </p:spTree>
    <p:extLst>
      <p:ext uri="{BB962C8B-B14F-4D97-AF65-F5344CB8AC3E}">
        <p14:creationId xmlns:p14="http://schemas.microsoft.com/office/powerpoint/2010/main" val="121300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249A-F5AF-71AE-B58A-70C2020CDA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4 - Technical SEO</a:t>
            </a:r>
            <a:endParaRPr lang="en-IN" dirty="0"/>
          </a:p>
        </p:txBody>
      </p:sp>
      <p:sp>
        <p:nvSpPr>
          <p:cNvPr id="3" name="Content Placeholder 2">
            <a:extLst>
              <a:ext uri="{FF2B5EF4-FFF2-40B4-BE49-F238E27FC236}">
                <a16:creationId xmlns:a16="http://schemas.microsoft.com/office/drawing/2014/main" id="{16626312-0908-5993-715D-EFA06E780D4D}"/>
              </a:ext>
            </a:extLst>
          </p:cNvPr>
          <p:cNvSpPr>
            <a:spLocks noGrp="1"/>
          </p:cNvSpPr>
          <p:nvPr>
            <p:ph idx="1"/>
          </p:nvPr>
        </p:nvSpPr>
        <p:spPr/>
        <p:txBody>
          <a:bodyPr>
            <a:normAutofit fontScale="92500" lnSpcReduction="10000"/>
          </a:bodyPr>
          <a:lstStyle/>
          <a:p>
            <a:pPr marL="0" indent="0">
              <a:buNone/>
            </a:pPr>
            <a:r>
              <a:rPr lang="en-IN" b="1" dirty="0"/>
              <a:t>Broken pages:</a:t>
            </a:r>
          </a:p>
          <a:p>
            <a:r>
              <a:rPr lang="en-IN" b="1" dirty="0">
                <a:hlinkClick r:id="rId2"/>
              </a:rPr>
              <a:t>https://www.elatesoft.com/ae/blog/top-10-customer-relationship-management-crm-software-dubai-uae-middle-east/</a:t>
            </a:r>
            <a:r>
              <a:rPr lang="en-IN" b="1" dirty="0"/>
              <a:t> - 195 backlinks</a:t>
            </a:r>
          </a:p>
          <a:p>
            <a:r>
              <a:rPr lang="en-IN" b="1" dirty="0">
                <a:hlinkClick r:id="rId3"/>
              </a:rPr>
              <a:t>https://www.elatesoft.com/ae/blog/elate-quickbooks-addins/</a:t>
            </a:r>
            <a:r>
              <a:rPr lang="en-IN" b="1" dirty="0"/>
              <a:t> - 137 backlinks</a:t>
            </a:r>
          </a:p>
          <a:p>
            <a:pPr marL="0" indent="0">
              <a:buNone/>
            </a:pPr>
            <a:r>
              <a:rPr lang="en-IN" b="1" dirty="0"/>
              <a:t>5 best practices to improve site and web page speed:</a:t>
            </a:r>
          </a:p>
          <a:p>
            <a:pPr fontAlgn="base">
              <a:spcBef>
                <a:spcPts val="1200"/>
              </a:spcBef>
            </a:pPr>
            <a:r>
              <a:rPr lang="en-US" sz="1800" b="1" i="0" u="none" strike="noStrike" dirty="0">
                <a:solidFill>
                  <a:srgbClr val="000000"/>
                </a:solidFill>
                <a:effectLst/>
                <a:latin typeface="Arial" panose="020B0604020202020204" pitchFamily="34" charset="0"/>
              </a:rPr>
              <a:t>Optimize image size and format:</a:t>
            </a:r>
            <a:r>
              <a:rPr lang="en-US" sz="1800" b="0" i="0" u="none" strike="noStrike" dirty="0">
                <a:solidFill>
                  <a:srgbClr val="000000"/>
                </a:solidFill>
                <a:effectLst/>
                <a:latin typeface="Arial" panose="020B0604020202020204" pitchFamily="34" charset="0"/>
              </a:rPr>
              <a:t> Reduce image file sizes without sacrificing quality.</a:t>
            </a:r>
          </a:p>
          <a:p>
            <a:pPr fontAlgn="base">
              <a:spcBef>
                <a:spcPts val="0"/>
              </a:spcBef>
            </a:pPr>
            <a:r>
              <a:rPr lang="en-US" sz="1800" b="1" i="0" u="none" strike="noStrike" dirty="0">
                <a:solidFill>
                  <a:srgbClr val="000000"/>
                </a:solidFill>
                <a:effectLst/>
                <a:latin typeface="Arial" panose="020B0604020202020204" pitchFamily="34" charset="0"/>
              </a:rPr>
              <a:t>Minify and compress code:</a:t>
            </a:r>
            <a:r>
              <a:rPr lang="en-US" sz="1800" b="0" i="0" u="none" strike="noStrike" dirty="0">
                <a:solidFill>
                  <a:srgbClr val="000000"/>
                </a:solidFill>
                <a:effectLst/>
                <a:latin typeface="Arial" panose="020B0604020202020204" pitchFamily="34" charset="0"/>
              </a:rPr>
              <a:t> Reduce the size of HTML, CSS, and JavaScript files.</a:t>
            </a:r>
          </a:p>
          <a:p>
            <a:pPr fontAlgn="base">
              <a:spcBef>
                <a:spcPts val="0"/>
              </a:spcBef>
            </a:pPr>
            <a:r>
              <a:rPr lang="en-US" sz="1800" b="1" i="0" u="none" strike="noStrike" dirty="0">
                <a:solidFill>
                  <a:srgbClr val="000000"/>
                </a:solidFill>
                <a:effectLst/>
                <a:latin typeface="Arial" panose="020B0604020202020204" pitchFamily="34" charset="0"/>
              </a:rPr>
              <a:t>Leverage browser caching:</a:t>
            </a:r>
            <a:r>
              <a:rPr lang="en-US" sz="1800" b="0" i="0" u="none" strike="noStrike" dirty="0">
                <a:solidFill>
                  <a:srgbClr val="000000"/>
                </a:solidFill>
                <a:effectLst/>
                <a:latin typeface="Arial" panose="020B0604020202020204" pitchFamily="34" charset="0"/>
              </a:rPr>
              <a:t> Allow browsers to store frequently accessed files locally.</a:t>
            </a:r>
          </a:p>
          <a:p>
            <a:pPr fontAlgn="base">
              <a:spcBef>
                <a:spcPts val="0"/>
              </a:spcBef>
            </a:pPr>
            <a:r>
              <a:rPr lang="en-US" sz="1800" b="1" i="0" u="none" strike="noStrike" dirty="0">
                <a:solidFill>
                  <a:srgbClr val="000000"/>
                </a:solidFill>
                <a:effectLst/>
                <a:latin typeface="Arial" panose="020B0604020202020204" pitchFamily="34" charset="0"/>
              </a:rPr>
              <a:t>Improve server response time:</a:t>
            </a:r>
            <a:r>
              <a:rPr lang="en-US" sz="1800" b="0" i="0" u="none" strike="noStrike" dirty="0">
                <a:solidFill>
                  <a:srgbClr val="000000"/>
                </a:solidFill>
                <a:effectLst/>
                <a:latin typeface="Arial" panose="020B0604020202020204" pitchFamily="34" charset="0"/>
              </a:rPr>
              <a:t> Contact the web hosting provider for potential performance improvements.</a:t>
            </a:r>
          </a:p>
          <a:p>
            <a:pPr fontAlgn="base">
              <a:spcBef>
                <a:spcPts val="0"/>
              </a:spcBef>
              <a:spcAft>
                <a:spcPts val="1200"/>
              </a:spcAft>
            </a:pPr>
            <a:r>
              <a:rPr lang="en-US" sz="1800" b="1" i="0" u="none" strike="noStrike" dirty="0">
                <a:solidFill>
                  <a:srgbClr val="000000"/>
                </a:solidFill>
                <a:effectLst/>
                <a:latin typeface="Arial" panose="020B0604020202020204" pitchFamily="34" charset="0"/>
              </a:rPr>
              <a:t>Utilize a Content Delivery Network (CDN):</a:t>
            </a:r>
            <a:r>
              <a:rPr lang="en-US" sz="1800" b="0" i="0" u="none" strike="noStrike" dirty="0">
                <a:solidFill>
                  <a:srgbClr val="000000"/>
                </a:solidFill>
                <a:effectLst/>
                <a:latin typeface="Arial" panose="020B0604020202020204" pitchFamily="34" charset="0"/>
              </a:rPr>
              <a:t> Distribute website content across geographically dispersed servers for faster loading times.</a:t>
            </a:r>
          </a:p>
          <a:p>
            <a:endParaRPr lang="en-IN" b="1" dirty="0"/>
          </a:p>
        </p:txBody>
      </p:sp>
    </p:spTree>
    <p:extLst>
      <p:ext uri="{BB962C8B-B14F-4D97-AF65-F5344CB8AC3E}">
        <p14:creationId xmlns:p14="http://schemas.microsoft.com/office/powerpoint/2010/main" val="12766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DBC6-F564-21D0-667C-D5EF97178BE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COMPANY SELECTION:</a:t>
            </a:r>
          </a:p>
        </p:txBody>
      </p:sp>
      <p:sp>
        <p:nvSpPr>
          <p:cNvPr id="3" name="Content Placeholder 2">
            <a:extLst>
              <a:ext uri="{FF2B5EF4-FFF2-40B4-BE49-F238E27FC236}">
                <a16:creationId xmlns:a16="http://schemas.microsoft.com/office/drawing/2014/main" id="{C129F5BA-1C71-B73C-A650-D9F93DE94A13}"/>
              </a:ext>
            </a:extLst>
          </p:cNvPr>
          <p:cNvSpPr>
            <a:spLocks noGrp="1"/>
          </p:cNvSpPr>
          <p:nvPr>
            <p:ph idx="1"/>
          </p:nvPr>
        </p:nvSpPr>
        <p:spPr>
          <a:xfrm>
            <a:off x="2075406" y="2020389"/>
            <a:ext cx="8915400" cy="679268"/>
          </a:xfrm>
        </p:spPr>
        <p:txBody>
          <a:bodyPr/>
          <a:lstStyle/>
          <a:p>
            <a:r>
              <a:rPr lang="en-IN" dirty="0"/>
              <a:t>I  selected the company </a:t>
            </a:r>
            <a:r>
              <a:rPr lang="en-IN" b="1" dirty="0"/>
              <a:t>“Elate Soft (</a:t>
            </a:r>
            <a:r>
              <a:rPr lang="en-IN" b="0" i="0" dirty="0">
                <a:solidFill>
                  <a:srgbClr val="000000"/>
                </a:solidFill>
                <a:effectLst/>
                <a:latin typeface="Times New Roman" panose="02020603050405020304" pitchFamily="18" charset="0"/>
                <a:hlinkClick r:id="rId2"/>
              </a:rPr>
              <a:t>https://www.elatesoft.com/ae/</a:t>
            </a:r>
            <a:r>
              <a:rPr lang="en-IN" b="1" i="0" dirty="0">
                <a:solidFill>
                  <a:srgbClr val="000000"/>
                </a:solidFill>
                <a:effectLst/>
                <a:latin typeface="Times New Roman" panose="02020603050405020304" pitchFamily="18" charset="0"/>
              </a:rPr>
              <a:t>)” </a:t>
            </a:r>
            <a:r>
              <a:rPr lang="en-IN" i="0" dirty="0">
                <a:solidFill>
                  <a:srgbClr val="000000"/>
                </a:solidFill>
                <a:effectLst/>
                <a:latin typeface="Times New Roman" panose="02020603050405020304" pitchFamily="18" charset="0"/>
              </a:rPr>
              <a:t>for this SEO project.</a:t>
            </a:r>
          </a:p>
          <a:p>
            <a:pPr marL="0" indent="0">
              <a:buNone/>
            </a:pPr>
            <a:endParaRPr lang="en-IN" b="1" dirty="0"/>
          </a:p>
        </p:txBody>
      </p:sp>
      <p:sp>
        <p:nvSpPr>
          <p:cNvPr id="4" name="TextBox 3">
            <a:extLst>
              <a:ext uri="{FF2B5EF4-FFF2-40B4-BE49-F238E27FC236}">
                <a16:creationId xmlns:a16="http://schemas.microsoft.com/office/drawing/2014/main" id="{D28871E4-6D59-5A8D-AC4C-CEFAABA19B12}"/>
              </a:ext>
            </a:extLst>
          </p:cNvPr>
          <p:cNvSpPr txBox="1"/>
          <p:nvPr/>
        </p:nvSpPr>
        <p:spPr>
          <a:xfrm>
            <a:off x="2251164" y="3105834"/>
            <a:ext cx="8911687" cy="258532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ABOUT COMPANY:</a:t>
            </a:r>
          </a:p>
          <a:p>
            <a:pPr marL="285750" indent="-285750">
              <a:buFont typeface="Arial" panose="020B0604020202020204" pitchFamily="34" charset="0"/>
              <a:buChar char="•"/>
            </a:pPr>
            <a:r>
              <a:rPr lang="en-US" b="0" i="0" dirty="0">
                <a:solidFill>
                  <a:srgbClr val="4C4C4C"/>
                </a:solidFill>
                <a:effectLst/>
              </a:rPr>
              <a:t>Elate Soft is a highly reputed visionary in business solutions, focusing solely on providing a comprehensive and integrated software solution in the Middle East.</a:t>
            </a:r>
          </a:p>
          <a:p>
            <a:pPr marL="285750" indent="-285750">
              <a:buFont typeface="Arial" panose="020B0604020202020204" pitchFamily="34" charset="0"/>
              <a:buChar char="•"/>
            </a:pPr>
            <a:r>
              <a:rPr lang="en-US" dirty="0">
                <a:solidFill>
                  <a:srgbClr val="4C4C4C"/>
                </a:solidFill>
              </a:rPr>
              <a:t>It is a revolutionizing financial mastery, the best company in providing accounting software solutions in Dubai.</a:t>
            </a:r>
            <a:endParaRPr lang="en-US" b="0" i="0" dirty="0">
              <a:solidFill>
                <a:srgbClr val="4C4C4C"/>
              </a:solidFill>
              <a:effectLst/>
            </a:endParaRPr>
          </a:p>
          <a:p>
            <a:pPr marL="285750" indent="-285750">
              <a:buFont typeface="Arial" panose="020B0604020202020204" pitchFamily="34" charset="0"/>
              <a:buChar char="•"/>
            </a:pPr>
            <a:endParaRPr lang="en-US" b="0" i="0" dirty="0">
              <a:solidFill>
                <a:srgbClr val="4C4C4C"/>
              </a:solidFill>
              <a:effectLst/>
            </a:endParaRPr>
          </a:p>
          <a:p>
            <a:pPr marL="285750" indent="-285750">
              <a:buFont typeface="Arial" panose="020B0604020202020204" pitchFamily="34" charset="0"/>
              <a:buChar char="•"/>
            </a:pPr>
            <a:endParaRPr lang="en-US" b="0" i="0" dirty="0">
              <a:solidFill>
                <a:srgbClr val="4C4C4C"/>
              </a:solidFill>
              <a:effectLst/>
            </a:endParaRPr>
          </a:p>
          <a:p>
            <a:pPr marL="285750" indent="-285750">
              <a:buFont typeface="Arial" panose="020B0604020202020204" pitchFamily="34" charset="0"/>
              <a:buChar char="•"/>
            </a:pPr>
            <a:endParaRPr lang="en-IN" b="1" dirty="0">
              <a:cs typeface="Times New Roman" panose="02020603050405020304" pitchFamily="18" charset="0"/>
            </a:endParaRPr>
          </a:p>
        </p:txBody>
      </p:sp>
    </p:spTree>
    <p:extLst>
      <p:ext uri="{BB962C8B-B14F-4D97-AF65-F5344CB8AC3E}">
        <p14:creationId xmlns:p14="http://schemas.microsoft.com/office/powerpoint/2010/main" val="2606473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F206-DBE6-7C24-578A-1AEECFBF36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5 - Content Strategy </a:t>
            </a:r>
          </a:p>
        </p:txBody>
      </p:sp>
      <p:sp>
        <p:nvSpPr>
          <p:cNvPr id="3" name="Content Placeholder 2">
            <a:extLst>
              <a:ext uri="{FF2B5EF4-FFF2-40B4-BE49-F238E27FC236}">
                <a16:creationId xmlns:a16="http://schemas.microsoft.com/office/drawing/2014/main" id="{BDFE5C45-D0B6-6725-29EA-45A4ADF6F191}"/>
              </a:ext>
            </a:extLst>
          </p:cNvPr>
          <p:cNvSpPr>
            <a:spLocks noGrp="1"/>
          </p:cNvSpPr>
          <p:nvPr>
            <p:ph idx="1"/>
          </p:nvPr>
        </p:nvSpPr>
        <p:spPr/>
        <p:txBody>
          <a:bodyPr>
            <a:normAutofit fontScale="92500" lnSpcReduction="20000"/>
          </a:bodyPr>
          <a:lstStyle/>
          <a:p>
            <a:pPr fontAlgn="base">
              <a:spcBef>
                <a:spcPts val="1200"/>
              </a:spcBef>
            </a:pPr>
            <a:r>
              <a:rPr lang="en-US" b="1" i="0" u="none" strike="noStrike" dirty="0">
                <a:solidFill>
                  <a:srgbClr val="000000"/>
                </a:solidFill>
                <a:effectLst/>
              </a:rPr>
              <a:t> </a:t>
            </a:r>
            <a:r>
              <a:rPr lang="en-US" sz="2100" dirty="0">
                <a:solidFill>
                  <a:srgbClr val="000000"/>
                </a:solidFill>
              </a:rPr>
              <a:t>Co</a:t>
            </a:r>
            <a:r>
              <a:rPr lang="en-US" sz="2100" i="0" u="none" strike="noStrike" dirty="0">
                <a:solidFill>
                  <a:srgbClr val="000000"/>
                </a:solidFill>
                <a:effectLst/>
              </a:rPr>
              <a:t>ntent based on identified target keywords and audience needs.</a:t>
            </a:r>
          </a:p>
          <a:p>
            <a:pPr marL="457200" lvl="1" indent="0" rtl="0" fontAlgn="base">
              <a:spcBef>
                <a:spcPts val="0"/>
              </a:spcBef>
              <a:spcAft>
                <a:spcPts val="0"/>
              </a:spcAft>
              <a:buNone/>
            </a:pPr>
            <a:r>
              <a:rPr lang="en-US" sz="2100" i="0" u="none" strike="noStrike" dirty="0">
                <a:solidFill>
                  <a:srgbClr val="000000"/>
                </a:solidFill>
                <a:effectLst/>
              </a:rPr>
              <a:t>Blog Topic:</a:t>
            </a:r>
          </a:p>
          <a:p>
            <a:pPr marL="742950" lvl="1" indent="-285750" rtl="0" fontAlgn="base">
              <a:spcBef>
                <a:spcPts val="0"/>
              </a:spcBef>
              <a:spcAft>
                <a:spcPts val="0"/>
              </a:spcAft>
              <a:buFont typeface="Arial" panose="020B0604020202020204" pitchFamily="34" charset="0"/>
              <a:buChar char="•"/>
            </a:pPr>
            <a:r>
              <a:rPr lang="en-US" sz="2100" b="1" i="0" u="none" strike="noStrike" dirty="0">
                <a:solidFill>
                  <a:srgbClr val="000000"/>
                </a:solidFill>
                <a:effectLst/>
              </a:rPr>
              <a:t> </a:t>
            </a:r>
            <a:r>
              <a:rPr lang="en-US" sz="2100" b="1" dirty="0"/>
              <a:t>"How to Choose the Right ERP System for Your Business in the Middle East“</a:t>
            </a:r>
          </a:p>
          <a:p>
            <a:pPr marL="742950" lvl="1" indent="-285750" rtl="0" fontAlgn="base">
              <a:spcBef>
                <a:spcPts val="0"/>
              </a:spcBef>
              <a:spcAft>
                <a:spcPts val="0"/>
              </a:spcAft>
              <a:buFont typeface="Arial" panose="020B0604020202020204" pitchFamily="34" charset="0"/>
              <a:buChar char="•"/>
            </a:pPr>
            <a:r>
              <a:rPr lang="en-US" sz="2100" b="1" dirty="0"/>
              <a:t>"Top Features to Look for in CRM Software“</a:t>
            </a:r>
          </a:p>
          <a:p>
            <a:pPr marL="742950" lvl="1" indent="-285750" rtl="0" fontAlgn="base">
              <a:spcBef>
                <a:spcPts val="0"/>
              </a:spcBef>
              <a:spcAft>
                <a:spcPts val="0"/>
              </a:spcAft>
              <a:buFont typeface="Arial" panose="020B0604020202020204" pitchFamily="34" charset="0"/>
              <a:buChar char="•"/>
            </a:pPr>
            <a:r>
              <a:rPr lang="en-US" sz="2100" b="1" dirty="0"/>
              <a:t>"Streamlining Payroll Processes with HRMS: A Guide for Middle Eastern Businesses“</a:t>
            </a:r>
          </a:p>
          <a:p>
            <a:pPr marL="742950" lvl="1" indent="-285750" rtl="0" fontAlgn="base">
              <a:spcBef>
                <a:spcPts val="0"/>
              </a:spcBef>
              <a:spcAft>
                <a:spcPts val="0"/>
              </a:spcAft>
              <a:buFont typeface="Arial" panose="020B0604020202020204" pitchFamily="34" charset="0"/>
              <a:buChar char="•"/>
            </a:pPr>
            <a:r>
              <a:rPr lang="en-US" sz="2100" b="1" dirty="0"/>
              <a:t>“The future of property management software: trends to watch”</a:t>
            </a:r>
          </a:p>
          <a:p>
            <a:pPr marL="742950" lvl="1" indent="-285750" rtl="0" fontAlgn="base">
              <a:spcBef>
                <a:spcPts val="0"/>
              </a:spcBef>
              <a:spcAft>
                <a:spcPts val="0"/>
              </a:spcAft>
              <a:buFont typeface="Arial" panose="020B0604020202020204" pitchFamily="34" charset="0"/>
              <a:buChar char="•"/>
            </a:pPr>
            <a:r>
              <a:rPr lang="en-US" sz="2100" b="1" dirty="0"/>
              <a:t>“Why Custom Software Solutions Are Essential for Business Growth"</a:t>
            </a:r>
          </a:p>
          <a:p>
            <a:pPr marL="457200" lvl="1" indent="0" rtl="0" fontAlgn="base">
              <a:spcBef>
                <a:spcPts val="0"/>
              </a:spcBef>
              <a:spcAft>
                <a:spcPts val="0"/>
              </a:spcAft>
              <a:buNone/>
            </a:pPr>
            <a:endParaRPr lang="en-US" sz="1900" b="1" i="0" u="none" strike="noStrike" dirty="0">
              <a:solidFill>
                <a:srgbClr val="000000"/>
              </a:solidFill>
              <a:effectLst/>
            </a:endParaRPr>
          </a:p>
          <a:p>
            <a:pPr fontAlgn="base">
              <a:spcBef>
                <a:spcPts val="0"/>
              </a:spcBef>
            </a:pPr>
            <a:r>
              <a:rPr lang="en-US" sz="1900" i="0" u="none" strike="noStrike" dirty="0">
                <a:solidFill>
                  <a:srgbClr val="000000"/>
                </a:solidFill>
                <a:effectLst/>
              </a:rPr>
              <a:t>Create informative blog posts, case studies, and white papers showcasing expertise.</a:t>
            </a:r>
          </a:p>
          <a:p>
            <a:pPr fontAlgn="base">
              <a:spcBef>
                <a:spcPts val="0"/>
              </a:spcBef>
              <a:spcAft>
                <a:spcPts val="1200"/>
              </a:spcAft>
            </a:pPr>
            <a:r>
              <a:rPr lang="en-US" sz="1900" i="0" u="none" strike="noStrike" dirty="0">
                <a:solidFill>
                  <a:srgbClr val="000000"/>
                </a:solidFill>
                <a:effectLst/>
              </a:rPr>
              <a:t>Regularly update content with fresh information and insights.</a:t>
            </a:r>
          </a:p>
          <a:p>
            <a:pPr fontAlgn="base">
              <a:spcBef>
                <a:spcPts val="0"/>
              </a:spcBef>
              <a:spcAft>
                <a:spcPts val="1200"/>
              </a:spcAft>
            </a:pPr>
            <a:r>
              <a:rPr lang="en-US" sz="1900" i="0" u="none" strike="noStrike" dirty="0">
                <a:solidFill>
                  <a:srgbClr val="000000"/>
                </a:solidFill>
                <a:effectLst/>
              </a:rPr>
              <a:t>Promote content on social media platforms and industry publications.</a:t>
            </a:r>
          </a:p>
          <a:p>
            <a:endParaRPr lang="en-IN" dirty="0"/>
          </a:p>
        </p:txBody>
      </p:sp>
    </p:spTree>
    <p:extLst>
      <p:ext uri="{BB962C8B-B14F-4D97-AF65-F5344CB8AC3E}">
        <p14:creationId xmlns:p14="http://schemas.microsoft.com/office/powerpoint/2010/main" val="379827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2790-D51D-04F8-23EF-56B55DDC79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 6 - Off-page SEO</a:t>
            </a:r>
          </a:p>
        </p:txBody>
      </p:sp>
      <p:sp>
        <p:nvSpPr>
          <p:cNvPr id="3" name="Content Placeholder 2">
            <a:extLst>
              <a:ext uri="{FF2B5EF4-FFF2-40B4-BE49-F238E27FC236}">
                <a16:creationId xmlns:a16="http://schemas.microsoft.com/office/drawing/2014/main" id="{41F14E0B-8ADA-DDAD-71DF-C56538CC68B9}"/>
              </a:ext>
            </a:extLst>
          </p:cNvPr>
          <p:cNvSpPr>
            <a:spLocks noGrp="1"/>
          </p:cNvSpPr>
          <p:nvPr>
            <p:ph idx="1"/>
          </p:nvPr>
        </p:nvSpPr>
        <p:spPr/>
        <p:txBody>
          <a:bodyPr>
            <a:normAutofit fontScale="70000" lnSpcReduction="20000"/>
          </a:bodyPr>
          <a:lstStyle/>
          <a:p>
            <a:pPr>
              <a:buFont typeface="+mj-lt"/>
              <a:buAutoNum type="arabicPeriod"/>
            </a:pPr>
            <a:r>
              <a:rPr lang="en-US" b="1" dirty="0"/>
              <a:t>Backlink Building:</a:t>
            </a:r>
            <a:endParaRPr lang="en-US" dirty="0"/>
          </a:p>
          <a:p>
            <a:pPr marL="742950" lvl="1" indent="-285750">
              <a:buFont typeface="+mj-lt"/>
              <a:buAutoNum type="arabicPeriod"/>
            </a:pPr>
            <a:r>
              <a:rPr lang="en-US" sz="1800" dirty="0"/>
              <a:t>Target industry-relevant websites and blogs for guest posting opportunities.</a:t>
            </a:r>
          </a:p>
          <a:p>
            <a:pPr marL="742950" lvl="1" indent="-285750">
              <a:buFont typeface="+mj-lt"/>
              <a:buAutoNum type="arabicPeriod"/>
            </a:pPr>
            <a:r>
              <a:rPr lang="en-US" sz="1800" dirty="0"/>
              <a:t>Focus on high-authority sites in the business software, ERP, and CRM sectors.</a:t>
            </a:r>
          </a:p>
          <a:p>
            <a:pPr marL="742950" lvl="1" indent="-285750">
              <a:buFont typeface="+mj-lt"/>
              <a:buAutoNum type="arabicPeriod"/>
            </a:pPr>
            <a:r>
              <a:rPr lang="en-US" sz="1800" dirty="0"/>
              <a:t>Use tools like </a:t>
            </a:r>
            <a:r>
              <a:rPr lang="en-US" sz="1800" dirty="0" err="1"/>
              <a:t>Ahrefs</a:t>
            </a:r>
            <a:r>
              <a:rPr lang="en-US" sz="1800" dirty="0"/>
              <a:t> or </a:t>
            </a:r>
            <a:r>
              <a:rPr lang="en-US" sz="1800" dirty="0" err="1"/>
              <a:t>Moz</a:t>
            </a:r>
            <a:r>
              <a:rPr lang="en-US" sz="1800" dirty="0"/>
              <a:t> to identify potential backlink sources.</a:t>
            </a:r>
          </a:p>
          <a:p>
            <a:pPr>
              <a:buFont typeface="+mj-lt"/>
              <a:buAutoNum type="arabicPeriod"/>
            </a:pPr>
            <a:r>
              <a:rPr lang="en-US" b="1" dirty="0"/>
              <a:t>Social Media Engagement:</a:t>
            </a:r>
            <a:endParaRPr lang="en-US" dirty="0"/>
          </a:p>
          <a:p>
            <a:pPr marL="742950" lvl="1" indent="-285750">
              <a:buFont typeface="+mj-lt"/>
              <a:buAutoNum type="arabicPeriod"/>
            </a:pPr>
            <a:r>
              <a:rPr lang="en-US" sz="1800" dirty="0"/>
              <a:t>Share blog content, case studies, and customer success stories on LinkedIn, Twitter, and Facebook.</a:t>
            </a:r>
          </a:p>
          <a:p>
            <a:pPr marL="742950" lvl="1" indent="-285750">
              <a:buFont typeface="+mj-lt"/>
              <a:buAutoNum type="arabicPeriod"/>
            </a:pPr>
            <a:r>
              <a:rPr lang="en-US" sz="1800" dirty="0"/>
              <a:t>Engage with industry influencers and participate in relevant discussions.</a:t>
            </a:r>
          </a:p>
          <a:p>
            <a:pPr>
              <a:buFont typeface="+mj-lt"/>
              <a:buAutoNum type="arabicPeriod"/>
            </a:pPr>
            <a:r>
              <a:rPr lang="en-US" b="1" dirty="0"/>
              <a:t>Local SEO:</a:t>
            </a:r>
            <a:endParaRPr lang="en-US" dirty="0"/>
          </a:p>
          <a:p>
            <a:pPr marL="742950" lvl="1" indent="-285750">
              <a:buFont typeface="+mj-lt"/>
              <a:buAutoNum type="arabicPeriod"/>
            </a:pPr>
            <a:r>
              <a:rPr lang="en-US" sz="1800" dirty="0"/>
              <a:t>Optimize Google My Business and other local directories with accurate NAP (Name, Address, Phone number) details.</a:t>
            </a:r>
          </a:p>
          <a:p>
            <a:pPr marL="742950" lvl="1" indent="-285750">
              <a:buFont typeface="+mj-lt"/>
              <a:buAutoNum type="arabicPeriod"/>
            </a:pPr>
            <a:r>
              <a:rPr lang="en-US" sz="1800" dirty="0"/>
              <a:t>Encourage satisfied clients to leave reviews on Google and other platforms.</a:t>
            </a:r>
          </a:p>
          <a:p>
            <a:pPr>
              <a:buFont typeface="+mj-lt"/>
              <a:buAutoNum type="arabicPeriod"/>
            </a:pPr>
            <a:r>
              <a:rPr lang="en-US" b="1" dirty="0"/>
              <a:t>Content Syndication:</a:t>
            </a:r>
            <a:endParaRPr lang="en-US" dirty="0"/>
          </a:p>
          <a:p>
            <a:pPr marL="742950" lvl="1" indent="-285750">
              <a:buFont typeface="+mj-lt"/>
              <a:buAutoNum type="arabicPeriod"/>
            </a:pPr>
            <a:r>
              <a:rPr lang="en-US" sz="1800" dirty="0"/>
              <a:t>Share your blogs and articles on Medium, LinkedIn Pulse, and industry forums.</a:t>
            </a:r>
          </a:p>
          <a:p>
            <a:endParaRPr lang="en-IN" dirty="0"/>
          </a:p>
        </p:txBody>
      </p:sp>
    </p:spTree>
    <p:extLst>
      <p:ext uri="{BB962C8B-B14F-4D97-AF65-F5344CB8AC3E}">
        <p14:creationId xmlns:p14="http://schemas.microsoft.com/office/powerpoint/2010/main" val="10395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0FD6-7E4D-80E3-A7CE-7E2427592C4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 6 - Off-page SEO</a:t>
            </a:r>
            <a:endParaRPr lang="en-IN" dirty="0"/>
          </a:p>
        </p:txBody>
      </p:sp>
      <p:sp>
        <p:nvSpPr>
          <p:cNvPr id="3" name="Content Placeholder 2">
            <a:extLst>
              <a:ext uri="{FF2B5EF4-FFF2-40B4-BE49-F238E27FC236}">
                <a16:creationId xmlns:a16="http://schemas.microsoft.com/office/drawing/2014/main" id="{ABCB1D6C-5211-93FF-506B-898E6E93C813}"/>
              </a:ext>
            </a:extLst>
          </p:cNvPr>
          <p:cNvSpPr>
            <a:spLocks noGrp="1"/>
          </p:cNvSpPr>
          <p:nvPr>
            <p:ph idx="1"/>
          </p:nvPr>
        </p:nvSpPr>
        <p:spPr/>
        <p:txBody>
          <a:bodyPr>
            <a:normAutofit lnSpcReduction="10000"/>
          </a:bodyPr>
          <a:lstStyle/>
          <a:p>
            <a:pPr>
              <a:buFont typeface="+mj-lt"/>
              <a:buAutoNum type="arabicPeriod"/>
            </a:pPr>
            <a:r>
              <a:rPr lang="en-US" b="1" dirty="0"/>
              <a:t>Press Releases:</a:t>
            </a:r>
            <a:endParaRPr lang="en-US" dirty="0"/>
          </a:p>
          <a:p>
            <a:pPr marL="742950" lvl="1" indent="-285750">
              <a:buFont typeface="+mj-lt"/>
              <a:buAutoNum type="arabicPeriod"/>
            </a:pPr>
            <a:r>
              <a:rPr lang="en-US" dirty="0"/>
              <a:t>Announce new product launches, partnerships, and company milestones through press releases distributed on high-authority news sites.</a:t>
            </a:r>
          </a:p>
          <a:p>
            <a:pPr>
              <a:buFont typeface="+mj-lt"/>
              <a:buAutoNum type="arabicPeriod"/>
            </a:pPr>
            <a:r>
              <a:rPr lang="en-US" b="1" dirty="0"/>
              <a:t>Influencer Collaborations:</a:t>
            </a:r>
            <a:endParaRPr lang="en-US" dirty="0"/>
          </a:p>
          <a:p>
            <a:pPr marL="742950" lvl="1" indent="-285750">
              <a:buFont typeface="+mj-lt"/>
              <a:buAutoNum type="arabicPeriod"/>
            </a:pPr>
            <a:r>
              <a:rPr lang="en-US" dirty="0"/>
              <a:t>Partner with industry influencers for reviews, interviews, or co-authored content to expand reach.</a:t>
            </a:r>
          </a:p>
          <a:p>
            <a:pPr>
              <a:buFont typeface="+mj-lt"/>
              <a:buAutoNum type="arabicPeriod"/>
            </a:pPr>
            <a:r>
              <a:rPr lang="en-US" b="1" dirty="0"/>
              <a:t>Community Participation:</a:t>
            </a:r>
            <a:endParaRPr lang="en-US" dirty="0"/>
          </a:p>
          <a:p>
            <a:pPr marL="742950" lvl="1" indent="-285750">
              <a:buFont typeface="+mj-lt"/>
              <a:buAutoNum type="arabicPeriod"/>
            </a:pPr>
            <a:r>
              <a:rPr lang="en-US" dirty="0"/>
              <a:t>Actively participate in online communities and forums relevant to business software solutions, offering insights and linking back to relevant content on your site.</a:t>
            </a:r>
          </a:p>
          <a:p>
            <a:r>
              <a:rPr lang="en-US" dirty="0"/>
              <a:t>This approach will help increase visibility, authority, and organic traffic to the Elate Soft website.</a:t>
            </a:r>
          </a:p>
          <a:p>
            <a:endParaRPr lang="en-IN" dirty="0"/>
          </a:p>
        </p:txBody>
      </p:sp>
    </p:spTree>
    <p:extLst>
      <p:ext uri="{BB962C8B-B14F-4D97-AF65-F5344CB8AC3E}">
        <p14:creationId xmlns:p14="http://schemas.microsoft.com/office/powerpoint/2010/main" val="2138395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C0C3-5DC3-A304-3E94-6B47903FB26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Outcome of the project </a:t>
            </a:r>
          </a:p>
        </p:txBody>
      </p:sp>
      <p:sp>
        <p:nvSpPr>
          <p:cNvPr id="3" name="Content Placeholder 2">
            <a:extLst>
              <a:ext uri="{FF2B5EF4-FFF2-40B4-BE49-F238E27FC236}">
                <a16:creationId xmlns:a16="http://schemas.microsoft.com/office/drawing/2014/main" id="{16CFA00A-B699-4EC3-48F8-5F291D963737}"/>
              </a:ext>
            </a:extLst>
          </p:cNvPr>
          <p:cNvSpPr>
            <a:spLocks noGrp="1"/>
          </p:cNvSpPr>
          <p:nvPr>
            <p:ph idx="1"/>
          </p:nvPr>
        </p:nvSpPr>
        <p:spPr>
          <a:xfrm>
            <a:off x="2085779" y="2020584"/>
            <a:ext cx="8915400" cy="3777622"/>
          </a:xfrm>
        </p:spPr>
        <p:txBody>
          <a:bodyPr/>
          <a:lstStyle/>
          <a:p>
            <a:pPr fontAlgn="base">
              <a:spcBef>
                <a:spcPts val="1200"/>
              </a:spcBef>
            </a:pPr>
            <a:r>
              <a:rPr lang="en-US" sz="1800" b="0" i="0" u="none" strike="noStrike" dirty="0">
                <a:solidFill>
                  <a:srgbClr val="000000"/>
                </a:solidFill>
                <a:effectLst/>
              </a:rPr>
              <a:t>Prioritized on-page SEO improvements based on the findings.</a:t>
            </a:r>
          </a:p>
          <a:p>
            <a:pPr fontAlgn="base">
              <a:spcBef>
                <a:spcPts val="0"/>
              </a:spcBef>
              <a:spcAft>
                <a:spcPts val="1200"/>
              </a:spcAft>
            </a:pPr>
            <a:r>
              <a:rPr lang="en-US" sz="1800" b="0" i="0" u="none" strike="noStrike" dirty="0">
                <a:solidFill>
                  <a:srgbClr val="000000"/>
                </a:solidFill>
                <a:effectLst/>
              </a:rPr>
              <a:t>Implemented a content marketing strategy with targeted keyword optimization.</a:t>
            </a:r>
          </a:p>
          <a:p>
            <a:pPr fontAlgn="base">
              <a:spcBef>
                <a:spcPts val="1200"/>
              </a:spcBef>
            </a:pPr>
            <a:r>
              <a:rPr lang="en-US" sz="1800" b="0" i="0" u="none" strike="noStrike" dirty="0">
                <a:solidFill>
                  <a:srgbClr val="000000"/>
                </a:solidFill>
                <a:effectLst/>
              </a:rPr>
              <a:t>Developed and implemented an off-page SEO strategy for link-building and brand awareness.</a:t>
            </a:r>
          </a:p>
          <a:p>
            <a:endParaRPr lang="en-IN" dirty="0"/>
          </a:p>
        </p:txBody>
      </p:sp>
    </p:spTree>
    <p:extLst>
      <p:ext uri="{BB962C8B-B14F-4D97-AF65-F5344CB8AC3E}">
        <p14:creationId xmlns:p14="http://schemas.microsoft.com/office/powerpoint/2010/main" val="192343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B61B-C24A-A160-3812-19A86DC0CC1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D5AE13-FF12-0305-2EB9-EE9245B4A8C2}"/>
              </a:ext>
            </a:extLst>
          </p:cNvPr>
          <p:cNvSpPr>
            <a:spLocks noGrp="1"/>
          </p:cNvSpPr>
          <p:nvPr>
            <p:ph idx="1"/>
          </p:nvPr>
        </p:nvSpPr>
        <p:spPr>
          <a:xfrm>
            <a:off x="2157698" y="2102778"/>
            <a:ext cx="8915400" cy="3777622"/>
          </a:xfrm>
        </p:spPr>
        <p:txBody>
          <a:bodyPr/>
          <a:lstStyle/>
          <a:p>
            <a:r>
              <a:rPr lang="en-US" dirty="0"/>
              <a:t>In conclusion, the SEO audit of ElateSoft.com highlights several strengths, including a well-structured website with relevant content. However, there are areas for improvement, such as optimizing page load speeds, enhancing meta descriptions, and expanding the backlink profile. Addressing these issues will improve the site’s search engine visibility, attract more qualified traffic, and ultimately support Elate Soft’s business goals. Regular monitoring and updates are recommended to maintain and build upon the site's SEO performance.</a:t>
            </a:r>
            <a:endParaRPr lang="en-IN" dirty="0"/>
          </a:p>
        </p:txBody>
      </p:sp>
    </p:spTree>
    <p:extLst>
      <p:ext uri="{BB962C8B-B14F-4D97-AF65-F5344CB8AC3E}">
        <p14:creationId xmlns:p14="http://schemas.microsoft.com/office/powerpoint/2010/main" val="129533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B1D3-A13F-9AF0-0635-8D9908F3E89F}"/>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12920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EDB-6596-2EB1-E2D6-52F25E3406A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About Company:</a:t>
            </a:r>
          </a:p>
        </p:txBody>
      </p:sp>
      <p:sp>
        <p:nvSpPr>
          <p:cNvPr id="3" name="Content Placeholder 2">
            <a:extLst>
              <a:ext uri="{FF2B5EF4-FFF2-40B4-BE49-F238E27FC236}">
                <a16:creationId xmlns:a16="http://schemas.microsoft.com/office/drawing/2014/main" id="{DE19FDAC-F23F-DCBB-F63A-E341D280D54A}"/>
              </a:ext>
            </a:extLst>
          </p:cNvPr>
          <p:cNvSpPr>
            <a:spLocks noGrp="1"/>
          </p:cNvSpPr>
          <p:nvPr>
            <p:ph idx="1"/>
          </p:nvPr>
        </p:nvSpPr>
        <p:spPr>
          <a:xfrm>
            <a:off x="2763383" y="1509489"/>
            <a:ext cx="8915400" cy="4934853"/>
          </a:xfrm>
        </p:spPr>
        <p:txBody>
          <a:bodyPr>
            <a:normAutofit fontScale="62500" lnSpcReduction="20000"/>
          </a:bodyPr>
          <a:lstStyle/>
          <a:p>
            <a:pPr marL="0" indent="0">
              <a:buNone/>
            </a:pPr>
            <a:r>
              <a:rPr lang="en-IN" sz="2900" b="1" dirty="0"/>
              <a:t>Their Services are:</a:t>
            </a:r>
          </a:p>
          <a:p>
            <a:r>
              <a:rPr lang="en-IN" sz="2900" dirty="0"/>
              <a:t>Accounting </a:t>
            </a:r>
          </a:p>
          <a:p>
            <a:r>
              <a:rPr lang="en-IN" sz="2900" dirty="0"/>
              <a:t>ERP</a:t>
            </a:r>
          </a:p>
          <a:p>
            <a:r>
              <a:rPr lang="en-IN" sz="2900" dirty="0"/>
              <a:t>Elate solutions, includes:</a:t>
            </a:r>
          </a:p>
          <a:p>
            <a:pPr marL="0" indent="0">
              <a:buNone/>
            </a:pPr>
            <a:r>
              <a:rPr lang="en-IN" sz="2900" dirty="0"/>
              <a:t>      CRM</a:t>
            </a:r>
          </a:p>
          <a:p>
            <a:pPr marL="0" indent="0">
              <a:buNone/>
            </a:pPr>
            <a:r>
              <a:rPr lang="en-IN" sz="2900" dirty="0"/>
              <a:t>      HR &amp; Payroll</a:t>
            </a:r>
          </a:p>
          <a:p>
            <a:pPr marL="0" indent="0">
              <a:buNone/>
            </a:pPr>
            <a:r>
              <a:rPr lang="en-IN" sz="2900" dirty="0"/>
              <a:t>     </a:t>
            </a:r>
            <a:r>
              <a:rPr lang="en-IN" sz="2900" dirty="0" err="1"/>
              <a:t>Quickbooks</a:t>
            </a:r>
            <a:r>
              <a:rPr lang="en-IN" sz="2900" dirty="0"/>
              <a:t> </a:t>
            </a:r>
            <a:r>
              <a:rPr lang="en-IN" sz="2900" dirty="0" err="1"/>
              <a:t>Addins</a:t>
            </a:r>
            <a:endParaRPr lang="en-IN" sz="2900" dirty="0"/>
          </a:p>
          <a:p>
            <a:pPr marL="0" indent="0">
              <a:buNone/>
            </a:pPr>
            <a:r>
              <a:rPr lang="en-IN" sz="2900" dirty="0"/>
              <a:t>     Cheque printing </a:t>
            </a:r>
          </a:p>
          <a:p>
            <a:pPr marL="0" indent="0">
              <a:buNone/>
            </a:pPr>
            <a:r>
              <a:rPr lang="en-IN" sz="2900" dirty="0"/>
              <a:t>     Property management</a:t>
            </a:r>
          </a:p>
          <a:p>
            <a:pPr marL="0" indent="0">
              <a:buNone/>
            </a:pPr>
            <a:r>
              <a:rPr lang="en-IN" sz="2900" dirty="0"/>
              <a:t>     POS</a:t>
            </a:r>
          </a:p>
          <a:p>
            <a:pPr marL="0" indent="0">
              <a:buNone/>
            </a:pPr>
            <a:r>
              <a:rPr lang="en-IN" sz="2900" dirty="0"/>
              <a:t>     PMS</a:t>
            </a:r>
          </a:p>
          <a:p>
            <a:pPr marL="0" indent="0">
              <a:buNone/>
            </a:pPr>
            <a:r>
              <a:rPr lang="en-IN" sz="2900" dirty="0"/>
              <a:t>     Reminder</a:t>
            </a:r>
          </a:p>
          <a:p>
            <a:endParaRPr lang="en-IN" dirty="0"/>
          </a:p>
          <a:p>
            <a:pPr marL="0" indent="0">
              <a:buNone/>
            </a:pPr>
            <a:r>
              <a:rPr lang="en-IN" dirty="0"/>
              <a:t>  </a:t>
            </a:r>
          </a:p>
        </p:txBody>
      </p:sp>
    </p:spTree>
    <p:extLst>
      <p:ext uri="{BB962C8B-B14F-4D97-AF65-F5344CB8AC3E}">
        <p14:creationId xmlns:p14="http://schemas.microsoft.com/office/powerpoint/2010/main" val="76361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F4BC-0618-725E-BAE0-3296752EE32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1 – Initial Audit</a:t>
            </a:r>
          </a:p>
        </p:txBody>
      </p:sp>
      <p:sp>
        <p:nvSpPr>
          <p:cNvPr id="3" name="Content Placeholder 2">
            <a:extLst>
              <a:ext uri="{FF2B5EF4-FFF2-40B4-BE49-F238E27FC236}">
                <a16:creationId xmlns:a16="http://schemas.microsoft.com/office/drawing/2014/main" id="{AD855DD3-0722-F4A1-0E99-884A59AC037F}"/>
              </a:ext>
            </a:extLst>
          </p:cNvPr>
          <p:cNvSpPr>
            <a:spLocks noGrp="1"/>
          </p:cNvSpPr>
          <p:nvPr>
            <p:ph idx="1"/>
          </p:nvPr>
        </p:nvSpPr>
        <p:spPr>
          <a:xfrm>
            <a:off x="2585499" y="1936926"/>
            <a:ext cx="8915400" cy="2643783"/>
          </a:xfrm>
        </p:spPr>
        <p:txBody>
          <a:bodyPr>
            <a:normAutofit/>
          </a:bodyPr>
          <a:lstStyle/>
          <a:p>
            <a:pPr marL="0" indent="0">
              <a:buNone/>
            </a:pPr>
            <a:r>
              <a:rPr lang="en-IN" b="1" dirty="0"/>
              <a:t>Current performance:</a:t>
            </a:r>
          </a:p>
          <a:p>
            <a:r>
              <a:rPr lang="en-IN" sz="1400" dirty="0"/>
              <a:t>The server is not using “expires” headers for the images.</a:t>
            </a:r>
          </a:p>
          <a:p>
            <a:r>
              <a:rPr lang="en-IN" sz="1400" dirty="0"/>
              <a:t>The page makes 37 requests more than 20 requests can result in slow page loading.</a:t>
            </a:r>
          </a:p>
          <a:p>
            <a:r>
              <a:rPr lang="en-IN" sz="1400" dirty="0"/>
              <a:t>The response time is under 0.2 seconds</a:t>
            </a:r>
          </a:p>
          <a:p>
            <a:r>
              <a:rPr lang="en-IN" sz="1400" dirty="0"/>
              <a:t>The size of the HTML document is 13kb. This is under the average of 33kb.</a:t>
            </a:r>
          </a:p>
          <a:p>
            <a:r>
              <a:rPr lang="en-IN" sz="1400" dirty="0"/>
              <a:t>All </a:t>
            </a:r>
            <a:r>
              <a:rPr lang="en-IN" sz="1400" dirty="0" err="1"/>
              <a:t>Javascript</a:t>
            </a:r>
            <a:r>
              <a:rPr lang="en-IN" sz="1400" dirty="0"/>
              <a:t> files appear to be minified</a:t>
            </a:r>
          </a:p>
          <a:p>
            <a:r>
              <a:rPr lang="en-IN" sz="1400" dirty="0"/>
              <a:t>All CSS files appear to be minified</a:t>
            </a:r>
          </a:p>
          <a:p>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8451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3C1D-E2E5-FA15-22CE-49FF094AF3B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1 – Initial Audit </a:t>
            </a:r>
          </a:p>
        </p:txBody>
      </p:sp>
      <p:sp>
        <p:nvSpPr>
          <p:cNvPr id="3" name="Content Placeholder 2">
            <a:extLst>
              <a:ext uri="{FF2B5EF4-FFF2-40B4-BE49-F238E27FC236}">
                <a16:creationId xmlns:a16="http://schemas.microsoft.com/office/drawing/2014/main" id="{DB1E9240-947A-1725-FA7F-15209560DB36}"/>
              </a:ext>
            </a:extLst>
          </p:cNvPr>
          <p:cNvSpPr>
            <a:spLocks noGrp="1"/>
          </p:cNvSpPr>
          <p:nvPr>
            <p:ph idx="1"/>
          </p:nvPr>
        </p:nvSpPr>
        <p:spPr/>
        <p:txBody>
          <a:bodyPr/>
          <a:lstStyle/>
          <a:p>
            <a:pPr marL="0" indent="0">
              <a:buNone/>
            </a:pPr>
            <a:r>
              <a:rPr lang="en-IN" b="1" dirty="0"/>
              <a:t>Strengths:</a:t>
            </a:r>
          </a:p>
          <a:p>
            <a:r>
              <a:rPr lang="en-IN" dirty="0"/>
              <a:t>The site uses a secure transfer protocol (https) which is 94% secure according to the report of the </a:t>
            </a:r>
            <a:r>
              <a:rPr lang="en-IN" b="1" dirty="0"/>
              <a:t>SEMRUSH</a:t>
            </a:r>
            <a:r>
              <a:rPr lang="en-IN" dirty="0"/>
              <a:t> site audit and</a:t>
            </a:r>
            <a:r>
              <a:rPr lang="en-IN" b="1" dirty="0"/>
              <a:t> AIOSEO </a:t>
            </a:r>
            <a:r>
              <a:rPr lang="en-IN" dirty="0" err="1"/>
              <a:t>analyzer</a:t>
            </a:r>
            <a:r>
              <a:rPr lang="en-IN" dirty="0"/>
              <a:t>.</a:t>
            </a:r>
          </a:p>
          <a:p>
            <a:r>
              <a:rPr lang="en-IN" dirty="0"/>
              <a:t>Clean and user-friendly website.</a:t>
            </a:r>
          </a:p>
          <a:p>
            <a:r>
              <a:rPr lang="en-IN" dirty="0"/>
              <a:t>The SEO title is set and is 54 characters long.</a:t>
            </a:r>
          </a:p>
          <a:p>
            <a:r>
              <a:rPr lang="en-IN" dirty="0"/>
              <a:t>The meta tag description is set and is 133 characters long.</a:t>
            </a:r>
          </a:p>
          <a:p>
            <a:r>
              <a:rPr lang="en-IN" dirty="0"/>
              <a:t>The page has the correct number of internal and external links.</a:t>
            </a:r>
          </a:p>
          <a:p>
            <a:r>
              <a:rPr lang="en-IN" dirty="0"/>
              <a:t>All images on the page have alt attributes.</a:t>
            </a:r>
          </a:p>
          <a:p>
            <a:endParaRPr lang="en-IN" dirty="0"/>
          </a:p>
        </p:txBody>
      </p:sp>
    </p:spTree>
    <p:extLst>
      <p:ext uri="{BB962C8B-B14F-4D97-AF65-F5344CB8AC3E}">
        <p14:creationId xmlns:p14="http://schemas.microsoft.com/office/powerpoint/2010/main" val="115995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7FA4-092E-0584-2F74-AB78B907414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 1 – Initial Audit</a:t>
            </a:r>
            <a:endParaRPr lang="en-IN" dirty="0"/>
          </a:p>
        </p:txBody>
      </p:sp>
      <p:sp>
        <p:nvSpPr>
          <p:cNvPr id="3" name="Content Placeholder 2">
            <a:extLst>
              <a:ext uri="{FF2B5EF4-FFF2-40B4-BE49-F238E27FC236}">
                <a16:creationId xmlns:a16="http://schemas.microsoft.com/office/drawing/2014/main" id="{156024F6-8C6E-BC34-6E23-A2DB44088815}"/>
              </a:ext>
            </a:extLst>
          </p:cNvPr>
          <p:cNvSpPr>
            <a:spLocks noGrp="1"/>
          </p:cNvSpPr>
          <p:nvPr>
            <p:ph idx="1"/>
          </p:nvPr>
        </p:nvSpPr>
        <p:spPr/>
        <p:txBody>
          <a:bodyPr/>
          <a:lstStyle/>
          <a:p>
            <a:pPr marL="0" indent="0">
              <a:buNone/>
            </a:pPr>
            <a:r>
              <a:rPr lang="en-IN" b="1" dirty="0"/>
              <a:t>Weakness:</a:t>
            </a:r>
          </a:p>
          <a:p>
            <a:r>
              <a:rPr lang="en-IN" dirty="0"/>
              <a:t>No H1 tag was found. For the best SEO results at least there should be exactly one H1 tag on each page.</a:t>
            </a:r>
          </a:p>
          <a:p>
            <a:r>
              <a:rPr lang="en-IN" dirty="0"/>
              <a:t>The robots.txt file is missing or unavailable</a:t>
            </a:r>
          </a:p>
          <a:p>
            <a:r>
              <a:rPr lang="en-IN" dirty="0"/>
              <a:t>Some open graph meta tags are missing</a:t>
            </a:r>
          </a:p>
          <a:p>
            <a:r>
              <a:rPr lang="en-IN" dirty="0"/>
              <a:t>No schema.org data was found on your page</a:t>
            </a:r>
          </a:p>
          <a:p>
            <a:r>
              <a:rPr lang="en-IN" dirty="0"/>
              <a:t>Domain rating is 8,  211 backlinks &amp; 50 linking websites.</a:t>
            </a:r>
          </a:p>
          <a:p>
            <a:r>
              <a:rPr lang="en-IN" dirty="0"/>
              <a:t>The site speed performance is 87%, still there is a need to improve.</a:t>
            </a:r>
          </a:p>
          <a:p>
            <a:endParaRPr lang="en-IN" dirty="0"/>
          </a:p>
          <a:p>
            <a:endParaRPr lang="en-IN" b="1" dirty="0"/>
          </a:p>
        </p:txBody>
      </p:sp>
    </p:spTree>
    <p:extLst>
      <p:ext uri="{BB962C8B-B14F-4D97-AF65-F5344CB8AC3E}">
        <p14:creationId xmlns:p14="http://schemas.microsoft.com/office/powerpoint/2010/main" val="6123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B048-24EE-32BA-2B86-DC6B5028609C}"/>
              </a:ext>
            </a:extLst>
          </p:cNvPr>
          <p:cNvSpPr>
            <a:spLocks noGrp="1"/>
          </p:cNvSpPr>
          <p:nvPr>
            <p:ph type="title"/>
          </p:nvPr>
        </p:nvSpPr>
        <p:spPr>
          <a:xfrm>
            <a:off x="2592925" y="624110"/>
            <a:ext cx="8911687" cy="734427"/>
          </a:xfrm>
        </p:spPr>
        <p:txBody>
          <a:bodyPr/>
          <a:lstStyle/>
          <a:p>
            <a:r>
              <a:rPr lang="en-IN" dirty="0">
                <a:latin typeface="Times New Roman" panose="02020603050405020304" pitchFamily="18" charset="0"/>
                <a:cs typeface="Times New Roman" panose="02020603050405020304" pitchFamily="18" charset="0"/>
              </a:rPr>
              <a:t>Keyword research</a:t>
            </a:r>
          </a:p>
        </p:txBody>
      </p:sp>
      <p:sp>
        <p:nvSpPr>
          <p:cNvPr id="3" name="Content Placeholder 2">
            <a:extLst>
              <a:ext uri="{FF2B5EF4-FFF2-40B4-BE49-F238E27FC236}">
                <a16:creationId xmlns:a16="http://schemas.microsoft.com/office/drawing/2014/main" id="{5C67A146-FB88-D589-FFA2-0608EC4E57AF}"/>
              </a:ext>
            </a:extLst>
          </p:cNvPr>
          <p:cNvSpPr>
            <a:spLocks noGrp="1"/>
          </p:cNvSpPr>
          <p:nvPr>
            <p:ph idx="1"/>
          </p:nvPr>
        </p:nvSpPr>
        <p:spPr>
          <a:xfrm>
            <a:off x="2250164" y="1740659"/>
            <a:ext cx="8915400" cy="4493231"/>
          </a:xfrm>
        </p:spPr>
        <p:txBody>
          <a:bodyPr>
            <a:normAutofit/>
          </a:bodyPr>
          <a:lstStyle/>
          <a:p>
            <a:pPr marL="0" indent="0">
              <a:buNone/>
            </a:pPr>
            <a:r>
              <a:rPr lang="en-IN" b="1" dirty="0"/>
              <a:t>Targeted keywords</a:t>
            </a:r>
          </a:p>
          <a:p>
            <a:r>
              <a:rPr lang="en-IN" b="1" dirty="0"/>
              <a:t>Primary keywords: </a:t>
            </a:r>
            <a:r>
              <a:rPr lang="en-IN" dirty="0"/>
              <a:t>Elate, Software, Management, </a:t>
            </a:r>
            <a:r>
              <a:rPr lang="en-IN" dirty="0" err="1"/>
              <a:t>Crm</a:t>
            </a:r>
            <a:r>
              <a:rPr lang="en-IN" dirty="0"/>
              <a:t> s, </a:t>
            </a:r>
            <a:r>
              <a:rPr lang="en-IN" dirty="0" err="1"/>
              <a:t>qb</a:t>
            </a:r>
            <a:r>
              <a:rPr lang="en-IN" dirty="0"/>
              <a:t> software.</a:t>
            </a:r>
          </a:p>
          <a:p>
            <a:r>
              <a:rPr lang="en-IN" b="1" dirty="0"/>
              <a:t>Secondary keywords: </a:t>
            </a:r>
            <a:r>
              <a:rPr lang="en-IN" dirty="0"/>
              <a:t>business, solutions, property, customer, comprehensive, property, solution, </a:t>
            </a:r>
            <a:r>
              <a:rPr lang="en-IN" dirty="0" err="1"/>
              <a:t>elatesoft</a:t>
            </a:r>
            <a:r>
              <a:rPr lang="en-IN" dirty="0"/>
              <a:t>.</a:t>
            </a:r>
          </a:p>
          <a:p>
            <a:r>
              <a:rPr lang="en-IN" b="1" dirty="0"/>
              <a:t>Long tail keywords: </a:t>
            </a:r>
            <a:r>
              <a:rPr lang="en-IN" dirty="0"/>
              <a:t>QuickBooks accounting software, customer relationship management software, accounting packages for small business, accounting software programs for all businesses, </a:t>
            </a:r>
            <a:r>
              <a:rPr lang="en-IN" dirty="0" err="1"/>
              <a:t>qb</a:t>
            </a:r>
            <a:r>
              <a:rPr lang="en-IN" dirty="0"/>
              <a:t> accounting software.</a:t>
            </a:r>
            <a:endParaRPr lang="en-IN" b="1" dirty="0"/>
          </a:p>
          <a:p>
            <a:pPr marL="0" indent="0">
              <a:buNone/>
            </a:pPr>
            <a:r>
              <a:rPr lang="en-IN" b="1" dirty="0"/>
              <a:t>Competitive analysis</a:t>
            </a:r>
          </a:p>
          <a:p>
            <a:r>
              <a:rPr lang="en-IN" dirty="0"/>
              <a:t> The SEO landscape for elatesoft.com is not very competitive. The keywords I updated above have low and medium density volume except the software which has high keyword density volume.</a:t>
            </a:r>
          </a:p>
          <a:p>
            <a:r>
              <a:rPr lang="en-IN" dirty="0" err="1"/>
              <a:t>Zoho</a:t>
            </a:r>
            <a:r>
              <a:rPr lang="en-IN" dirty="0"/>
              <a:t> Books and Sage Intacct are two major competitors in Dubai.</a:t>
            </a:r>
          </a:p>
          <a:p>
            <a:pPr marL="0" indent="0">
              <a:buNone/>
            </a:pPr>
            <a:endParaRPr lang="en-IN" dirty="0"/>
          </a:p>
        </p:txBody>
      </p:sp>
    </p:spTree>
    <p:extLst>
      <p:ext uri="{BB962C8B-B14F-4D97-AF65-F5344CB8AC3E}">
        <p14:creationId xmlns:p14="http://schemas.microsoft.com/office/powerpoint/2010/main" val="280677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EDE5-015A-6C09-501C-6654D639F90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Keyword research</a:t>
            </a:r>
            <a:endParaRPr lang="en-IN" b="1" dirty="0"/>
          </a:p>
        </p:txBody>
      </p:sp>
      <p:sp>
        <p:nvSpPr>
          <p:cNvPr id="3" name="Content Placeholder 2">
            <a:extLst>
              <a:ext uri="{FF2B5EF4-FFF2-40B4-BE49-F238E27FC236}">
                <a16:creationId xmlns:a16="http://schemas.microsoft.com/office/drawing/2014/main" id="{7291BDE6-BA9D-1FE8-2FC5-61DF94E2929C}"/>
              </a:ext>
            </a:extLst>
          </p:cNvPr>
          <p:cNvSpPr>
            <a:spLocks noGrp="1"/>
          </p:cNvSpPr>
          <p:nvPr>
            <p:ph idx="1"/>
          </p:nvPr>
        </p:nvSpPr>
        <p:spPr/>
        <p:txBody>
          <a:bodyPr>
            <a:normAutofit fontScale="92500" lnSpcReduction="20000"/>
          </a:bodyPr>
          <a:lstStyle/>
          <a:p>
            <a:r>
              <a:rPr lang="en-IN" b="0" i="0" dirty="0">
                <a:solidFill>
                  <a:srgbClr val="191B23"/>
                </a:solidFill>
                <a:effectLst/>
                <a:highlight>
                  <a:srgbClr val="FFFFFF"/>
                </a:highlight>
              </a:rPr>
              <a:t>The following domain share keywords with you:</a:t>
            </a:r>
          </a:p>
          <a:p>
            <a:pPr marL="0" indent="0">
              <a:buNone/>
            </a:pPr>
            <a:r>
              <a:rPr lang="en-IN" b="0" i="0" dirty="0">
                <a:solidFill>
                  <a:srgbClr val="191B23"/>
                </a:solidFill>
                <a:effectLst/>
                <a:highlight>
                  <a:srgbClr val="FFFFFF"/>
                </a:highlight>
              </a:rPr>
              <a:t>accounting-software-uae.ae</a:t>
            </a:r>
          </a:p>
          <a:p>
            <a:pPr marL="0" indent="0">
              <a:buNone/>
            </a:pPr>
            <a:r>
              <a:rPr lang="en-IN" b="0" i="0" dirty="0">
                <a:solidFill>
                  <a:srgbClr val="191B23"/>
                </a:solidFill>
                <a:effectLst/>
                <a:highlight>
                  <a:srgbClr val="FFFFFF"/>
                </a:highlight>
              </a:rPr>
              <a:t>beehivega.com</a:t>
            </a:r>
          </a:p>
          <a:p>
            <a:pPr marL="0" indent="0">
              <a:buNone/>
            </a:pPr>
            <a:r>
              <a:rPr lang="en-IN" b="0" i="0" dirty="0">
                <a:solidFill>
                  <a:srgbClr val="191B23"/>
                </a:solidFill>
                <a:effectLst/>
                <a:highlight>
                  <a:srgbClr val="FFFFFF"/>
                </a:highlight>
              </a:rPr>
              <a:t>cloud2data.com</a:t>
            </a:r>
          </a:p>
          <a:p>
            <a:pPr marL="0" indent="0">
              <a:buNone/>
            </a:pPr>
            <a:r>
              <a:rPr lang="en-IN" b="0" i="0" dirty="0">
                <a:solidFill>
                  <a:srgbClr val="191B23"/>
                </a:solidFill>
                <a:effectLst/>
                <a:highlight>
                  <a:srgbClr val="FFFFFF"/>
                </a:highlight>
              </a:rPr>
              <a:t>adkeng.com</a:t>
            </a:r>
          </a:p>
          <a:p>
            <a:r>
              <a:rPr lang="en-IN" dirty="0"/>
              <a:t>Analysing competitor websites, additional keyword opportunities include best accounting software for small business, accounting platform, </a:t>
            </a:r>
            <a:r>
              <a:rPr lang="en-IN" b="1" dirty="0"/>
              <a:t>quick book accounting package, accounting software QuickBooks, </a:t>
            </a:r>
            <a:r>
              <a:rPr lang="en-IN" dirty="0"/>
              <a:t>accounting </a:t>
            </a:r>
            <a:r>
              <a:rPr lang="en-IN" dirty="0" err="1"/>
              <a:t>sw</a:t>
            </a:r>
            <a:r>
              <a:rPr lang="en-IN" dirty="0"/>
              <a:t>, accounting software list, and software download.</a:t>
            </a:r>
            <a:endParaRPr lang="en-IN" b="1" dirty="0"/>
          </a:p>
          <a:p>
            <a:pPr marL="0" indent="0">
              <a:buNone/>
            </a:pPr>
            <a:endParaRPr lang="en-IN" b="0" i="0" dirty="0">
              <a:solidFill>
                <a:srgbClr val="191B23"/>
              </a:solidFill>
              <a:effectLst/>
              <a:highlight>
                <a:srgbClr val="FFFFFF"/>
              </a:highlight>
            </a:endParaRPr>
          </a:p>
          <a:p>
            <a:pPr marL="0" indent="0">
              <a:buNone/>
            </a:pPr>
            <a:br>
              <a:rPr lang="en-IN" dirty="0"/>
            </a:br>
            <a:endParaRPr lang="en-IN" dirty="0"/>
          </a:p>
        </p:txBody>
      </p:sp>
    </p:spTree>
    <p:extLst>
      <p:ext uri="{BB962C8B-B14F-4D97-AF65-F5344CB8AC3E}">
        <p14:creationId xmlns:p14="http://schemas.microsoft.com/office/powerpoint/2010/main" val="379603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1811-B8E7-CE50-4553-B0CEC064F3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 – 3 – On-page SEO Optimization Audit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AD7111-2F3F-9937-D24E-990C7B47ECC1}"/>
              </a:ext>
            </a:extLst>
          </p:cNvPr>
          <p:cNvSpPr>
            <a:spLocks noGrp="1"/>
          </p:cNvSpPr>
          <p:nvPr>
            <p:ph idx="1"/>
          </p:nvPr>
        </p:nvSpPr>
        <p:spPr>
          <a:xfrm>
            <a:off x="2250165" y="2092503"/>
            <a:ext cx="8915400" cy="3777622"/>
          </a:xfrm>
        </p:spPr>
        <p:txBody>
          <a:bodyPr/>
          <a:lstStyle/>
          <a:p>
            <a:pPr marL="0" indent="0">
              <a:buNone/>
            </a:pPr>
            <a:r>
              <a:rPr lang="en-US" b="1" dirty="0"/>
              <a:t>Selected pages:</a:t>
            </a:r>
          </a:p>
          <a:p>
            <a:pPr marL="0" indent="0">
              <a:buNone/>
            </a:pPr>
            <a:r>
              <a:rPr lang="en-IN" b="1" dirty="0">
                <a:hlinkClick r:id="rId2"/>
              </a:rPr>
              <a:t>https://www.elatesoft.com/ae/accounting-software/</a:t>
            </a:r>
            <a:endParaRPr lang="en-IN" b="1" dirty="0"/>
          </a:p>
          <a:p>
            <a:pPr marL="0" indent="0">
              <a:buNone/>
            </a:pPr>
            <a:r>
              <a:rPr lang="en-IN" b="1" dirty="0"/>
              <a:t>Strengths:</a:t>
            </a:r>
          </a:p>
          <a:p>
            <a:r>
              <a:rPr lang="en-IN" dirty="0"/>
              <a:t>The SEO title is set and is 51 characters long</a:t>
            </a:r>
          </a:p>
          <a:p>
            <a:r>
              <a:rPr lang="en-IN" dirty="0"/>
              <a:t>The meta description is set and is 138 characters long</a:t>
            </a:r>
          </a:p>
          <a:p>
            <a:r>
              <a:rPr lang="en-IN" dirty="0"/>
              <a:t>H2 tags were found on the page</a:t>
            </a:r>
          </a:p>
          <a:p>
            <a:r>
              <a:rPr lang="en-IN" dirty="0"/>
              <a:t>One or more keywords were found in the title and description of the page</a:t>
            </a:r>
          </a:p>
          <a:p>
            <a:r>
              <a:rPr lang="en-IN" dirty="0"/>
              <a:t>The page is using a canonical link tag</a:t>
            </a:r>
          </a:p>
          <a:p>
            <a:r>
              <a:rPr lang="en-IN" dirty="0"/>
              <a:t>The page does not contain any no index header or meta tag</a:t>
            </a:r>
          </a:p>
          <a:p>
            <a:endParaRPr lang="en-IN" dirty="0"/>
          </a:p>
        </p:txBody>
      </p:sp>
    </p:spTree>
    <p:extLst>
      <p:ext uri="{BB962C8B-B14F-4D97-AF65-F5344CB8AC3E}">
        <p14:creationId xmlns:p14="http://schemas.microsoft.com/office/powerpoint/2010/main" val="23123607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1227</TotalTime>
  <Words>1950</Words>
  <Application>Microsoft Office PowerPoint</Application>
  <PresentationFormat>Widescreen</PresentationFormat>
  <Paragraphs>202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Times New Roman</vt:lpstr>
      <vt:lpstr>Wingdings 3</vt:lpstr>
      <vt:lpstr>Wisp</vt:lpstr>
      <vt:lpstr>SEO PROJECT</vt:lpstr>
      <vt:lpstr>COMPANY SELECTION:</vt:lpstr>
      <vt:lpstr>About Company:</vt:lpstr>
      <vt:lpstr>Task 1 – Initial Audit</vt:lpstr>
      <vt:lpstr>Task 1 – Initial Audit </vt:lpstr>
      <vt:lpstr>Task 1 – Initial Audit</vt:lpstr>
      <vt:lpstr>Keyword research</vt:lpstr>
      <vt:lpstr>Keyword research</vt:lpstr>
      <vt:lpstr>Task – 3 – On-page SEO Optimization Audit</vt:lpstr>
      <vt:lpstr>Task – 3 – On-page SEO Optimization Audit</vt:lpstr>
      <vt:lpstr>Task – 3 – On-page SEO Optimization Audit</vt:lpstr>
      <vt:lpstr>Task – 3 – On-page SEO Optimization Audit</vt:lpstr>
      <vt:lpstr>Task – 3 – On-page SEO Optimization Audit</vt:lpstr>
      <vt:lpstr>Task – 3 – On-page SEO Optimization Audit</vt:lpstr>
      <vt:lpstr>Task – 3 – On-page SEO Optimization Audit</vt:lpstr>
      <vt:lpstr>Task – 3 – On-page SEO Optimization Audit</vt:lpstr>
      <vt:lpstr>Task – 3 – On-page SEO Optimization Audit</vt:lpstr>
      <vt:lpstr>Task 4 - Technical SEO</vt:lpstr>
      <vt:lpstr>Task 4 - Technical SEO</vt:lpstr>
      <vt:lpstr>Task 5 - Content Strategy </vt:lpstr>
      <vt:lpstr>Task – 6 - Off-page SEO</vt:lpstr>
      <vt:lpstr>Task – 6 - Off-page SEO</vt:lpstr>
      <vt:lpstr>Outcome of the project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pari mala</dc:creator>
  <cp:lastModifiedBy>pari mala</cp:lastModifiedBy>
  <cp:revision>18</cp:revision>
  <dcterms:created xsi:type="dcterms:W3CDTF">2024-08-21T04:32:46Z</dcterms:created>
  <dcterms:modified xsi:type="dcterms:W3CDTF">2024-08-22T14:33:35Z</dcterms:modified>
</cp:coreProperties>
</file>