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9"/>
  </p:notesMasterIdLst>
  <p:handoutMasterIdLst>
    <p:handoutMasterId r:id="rId30"/>
  </p:handoutMasterIdLst>
  <p:sldIdLst>
    <p:sldId id="312" r:id="rId5"/>
    <p:sldId id="304" r:id="rId6"/>
    <p:sldId id="281" r:id="rId7"/>
    <p:sldId id="307" r:id="rId8"/>
    <p:sldId id="329" r:id="rId9"/>
    <p:sldId id="282" r:id="rId10"/>
    <p:sldId id="314" r:id="rId11"/>
    <p:sldId id="326" r:id="rId12"/>
    <p:sldId id="325" r:id="rId13"/>
    <p:sldId id="323" r:id="rId14"/>
    <p:sldId id="324" r:id="rId15"/>
    <p:sldId id="327" r:id="rId16"/>
    <p:sldId id="328" r:id="rId17"/>
    <p:sldId id="317" r:id="rId18"/>
    <p:sldId id="318" r:id="rId19"/>
    <p:sldId id="330" r:id="rId20"/>
    <p:sldId id="315" r:id="rId21"/>
    <p:sldId id="319" r:id="rId22"/>
    <p:sldId id="321" r:id="rId23"/>
    <p:sldId id="331" r:id="rId24"/>
    <p:sldId id="332" r:id="rId25"/>
    <p:sldId id="322" r:id="rId26"/>
    <p:sldId id="333" r:id="rId27"/>
    <p:sldId id="297" r:id="rId2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6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Customer churn prediction in a telecom industry using SQL, power BI or tableau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FDC08-53B2-79C8-696A-F571A8ED3249}"/>
              </a:ext>
            </a:extLst>
          </p:cNvPr>
          <p:cNvSpPr txBox="1"/>
          <p:nvPr/>
        </p:nvSpPr>
        <p:spPr>
          <a:xfrm>
            <a:off x="6626831" y="6176971"/>
            <a:ext cx="59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 </a:t>
            </a:r>
            <a:r>
              <a:rPr lang="en-IN" b="1" dirty="0">
                <a:latin typeface="+mj-lt"/>
              </a:rPr>
              <a:t>PARIMALA GOWRI S (MBE11)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0B42-159D-2D52-13DD-00158794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-65476"/>
            <a:ext cx="7965461" cy="994164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2FF8-BAE2-BF9E-D602-881D04E5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371" y="1190025"/>
            <a:ext cx="7965460" cy="5210776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customer_base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AS (    -- Total number of customers at the start of the period (e.g., Sept 2024)   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SELECT COUNT(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total_customers_at_start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FROM            customer_churn1),</a:t>
            </a:r>
          </a:p>
          <a:p>
            <a:pPr marL="0" indent="0">
              <a:buNone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churned_customers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AS (    -- Number of customers who churned during the period (e.g., Sept 2024)  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SELECT COUNT(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churned_customers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FROM customer_churn1   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Customer_Status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='churned’)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– Calculate churn rate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SELECT     (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churned_customers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* 100.0) /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total_customers_at_start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churn_rate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customer_base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churned_customers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According to SQL, The dataset contains a total of 4835 customers. Of these,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1586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have churned, resulting in a churn rate of approximately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32.80%.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7E6D-5225-5C5D-6907-9EBBDBE80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0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CA1B-075E-2D78-5F5D-5323A549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233894" cy="272103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 THE AVERAGE AGE OF CHURNED CUSTOMERS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 avg(age)from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customer_churn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customer_status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‘churned’;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this code, I found out the average age of churned customers.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average age of churned customers is approximately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50.1658 years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0F780-A217-5E85-AE7E-C80416988E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F27A92-69BC-2BA6-67E5-55812D6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269" y="434125"/>
            <a:ext cx="7965461" cy="994164"/>
          </a:xfrm>
        </p:spPr>
        <p:txBody>
          <a:bodyPr/>
          <a:lstStyle/>
          <a:p>
            <a:pPr algn="ctr"/>
            <a:r>
              <a:rPr lang="en-IN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0490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81750"/>
            <a:ext cx="7796464" cy="1222385"/>
          </a:xfrm>
        </p:spPr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1768773"/>
            <a:ext cx="7551505" cy="43648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DISTRIBUTION OF MONTHLY CHARGES AMONG CHURNED CUSTOMERS: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SELECT </a:t>
            </a:r>
            <a:r>
              <a:rPr lang="en-US" b="1" dirty="0" err="1"/>
              <a:t>Customer_ID</a:t>
            </a:r>
            <a:r>
              <a:rPr lang="en-US" b="1" dirty="0"/>
              <a:t>, </a:t>
            </a:r>
            <a:r>
              <a:rPr lang="en-US" b="1" dirty="0" err="1"/>
              <a:t>Monthly_Charge</a:t>
            </a:r>
            <a:r>
              <a:rPr lang="en-US" b="1" dirty="0"/>
              <a:t> FROM customer_churn1WHERE </a:t>
            </a:r>
            <a:r>
              <a:rPr lang="en-US" b="1" dirty="0" err="1"/>
              <a:t>Customer_Status</a:t>
            </a:r>
            <a:r>
              <a:rPr lang="en-US" b="1" dirty="0"/>
              <a:t>="CHURNED“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extracted the data using this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calculate the distribution of monthly charges, </a:t>
            </a:r>
            <a:r>
              <a:rPr lang="en-US" dirty="0" err="1"/>
              <a:t>i</a:t>
            </a:r>
            <a:r>
              <a:rPr lang="en-US" dirty="0"/>
              <a:t> used the code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SELECT </a:t>
            </a:r>
            <a:r>
              <a:rPr lang="en-US" b="1" dirty="0" err="1"/>
              <a:t>Customer_ID</a:t>
            </a:r>
            <a:r>
              <a:rPr lang="en-US" b="1" dirty="0"/>
              <a:t>, </a:t>
            </a:r>
            <a:r>
              <a:rPr lang="en-US" b="1" dirty="0" err="1"/>
              <a:t>Monthly_Charge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FROM customer_churn1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Customer_Status</a:t>
            </a:r>
            <a:r>
              <a:rPr lang="en-US" b="1" dirty="0"/>
              <a:t>="CHURNED“;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monthly charges among churned customers is </a:t>
            </a:r>
            <a:r>
              <a:rPr lang="en-US" b="1" dirty="0"/>
              <a:t>1,28,638.350</a:t>
            </a:r>
            <a:r>
              <a:rPr lang="en-US" dirty="0"/>
              <a:t> rupees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498E4-7463-2553-E9F2-D74908AB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164" y="4027139"/>
            <a:ext cx="2443162" cy="13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0EE6-4E61-85C6-09AA-ABCF3F37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327168"/>
            <a:ext cx="7043617" cy="731549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C88F5-4934-964E-6E94-1AC6CE826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E791-1769-8C00-E831-2C65A07CEEE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39793" y="1188748"/>
            <a:ext cx="7668633" cy="48532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A QUERY TO IDENTIFY THE CONTRACT TYPES THAT ARE MOST PRONE TO CHURN: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SELECT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 Contract,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 COUNT(*) AS </a:t>
            </a:r>
            <a:r>
              <a:rPr lang="en-US" sz="1800" dirty="0" err="1"/>
              <a:t>Total_Customers</a:t>
            </a:r>
            <a:r>
              <a:rPr lang="en-US" sz="18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 SUM(CASE WHEN </a:t>
            </a:r>
            <a:r>
              <a:rPr lang="en-US" sz="1800" dirty="0" err="1"/>
              <a:t>Customer_Status</a:t>
            </a:r>
            <a:r>
              <a:rPr lang="en-US" sz="1800" dirty="0"/>
              <a:t> = 'Churned' THEN 1 ELSE 0 END) AS </a:t>
            </a:r>
            <a:r>
              <a:rPr lang="en-US" sz="1800" dirty="0" err="1"/>
              <a:t>Churned_Customers</a:t>
            </a:r>
            <a:r>
              <a:rPr lang="en-US" sz="18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 ROUND(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     SUM(CASE WHEN </a:t>
            </a:r>
            <a:r>
              <a:rPr lang="en-US" sz="1800" dirty="0" err="1"/>
              <a:t>Customer_Status</a:t>
            </a:r>
            <a:r>
              <a:rPr lang="en-US" sz="1800" dirty="0"/>
              <a:t> = 'Churned' THEN 1 ELSE 0 END) * 100.0 / COUNT(*),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    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 ) AS </a:t>
            </a:r>
            <a:r>
              <a:rPr lang="en-US" sz="1800" dirty="0" err="1"/>
              <a:t>Churn_Rate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FROM </a:t>
            </a:r>
            <a:r>
              <a:rPr lang="en-US" sz="1800" dirty="0" err="1"/>
              <a:t>customer_churn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GROUP BY Contract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ORDER BY </a:t>
            </a:r>
            <a:r>
              <a:rPr lang="en-US" sz="1800" dirty="0" err="1"/>
              <a:t>Churn_Rate</a:t>
            </a:r>
            <a:r>
              <a:rPr lang="en-US" sz="1800" dirty="0"/>
              <a:t> DESC;</a:t>
            </a:r>
          </a:p>
          <a:p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36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90" y="651846"/>
            <a:ext cx="7631709" cy="772004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1694594"/>
            <a:ext cx="4510355" cy="414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churn rates by contract type are as follows:</a:t>
            </a:r>
          </a:p>
          <a:p>
            <a:pPr marL="0" indent="0">
              <a:buNone/>
            </a:pPr>
            <a:r>
              <a:rPr lang="en-US" b="1" dirty="0"/>
              <a:t>Month-to-Month</a:t>
            </a:r>
            <a:r>
              <a:rPr lang="en-US" dirty="0"/>
              <a:t>: 45.84%</a:t>
            </a:r>
          </a:p>
          <a:p>
            <a:pPr marL="0" indent="0">
              <a:buNone/>
            </a:pPr>
            <a:r>
              <a:rPr lang="en-US" b="1" dirty="0"/>
              <a:t>One Year</a:t>
            </a:r>
            <a:r>
              <a:rPr lang="en-US" dirty="0"/>
              <a:t>: 13.83%</a:t>
            </a:r>
          </a:p>
          <a:p>
            <a:pPr marL="0" indent="0">
              <a:buNone/>
            </a:pPr>
            <a:r>
              <a:rPr lang="en-US" b="1" dirty="0"/>
              <a:t>Two Year</a:t>
            </a:r>
            <a:r>
              <a:rPr lang="en-US" dirty="0"/>
              <a:t>: 3.77%</a:t>
            </a:r>
          </a:p>
          <a:p>
            <a:pPr marL="0" indent="0">
              <a:buNone/>
            </a:pPr>
            <a:r>
              <a:rPr lang="en-US" dirty="0"/>
              <a:t>2. I</a:t>
            </a:r>
            <a:r>
              <a:rPr lang="en-US" b="1" dirty="0"/>
              <a:t>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Month-to-month contracts</a:t>
            </a:r>
            <a:r>
              <a:rPr lang="en-US" dirty="0"/>
              <a:t> have the highest churn rate, indicating that customers with more flexible terms are more likely to leave.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Two Year contracts</a:t>
            </a:r>
            <a:r>
              <a:rPr lang="en-US" dirty="0"/>
              <a:t> show the lowest churn rate, suggesting longer commitments reduce churn.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E31190-312B-9BE0-F9C2-22C0D0282B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49139" y="1726059"/>
            <a:ext cx="5428461" cy="2310968"/>
          </a:xfrm>
          <a:prstGeom prst="rect">
            <a:avLst/>
          </a:prstGeom>
          <a:ln w="88900" cap="sq" cmpd="thickThin">
            <a:solidFill>
              <a:schemeClr val="accent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5A8FEB-0943-5F81-82A6-73C082A5C824}"/>
              </a:ext>
            </a:extLst>
          </p:cNvPr>
          <p:cNvSpPr txBox="1"/>
          <p:nvPr/>
        </p:nvSpPr>
        <p:spPr>
          <a:xfrm>
            <a:off x="544530" y="5744489"/>
            <a:ext cx="893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pattern is typical, as shorter-term contracts provide customers with more freedom to switch, while longer contracts encourage retention through commitment and possibly discounts.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CUSTOMERS WITH HIGH TOTAL CHARGES WHO HAVE CHURNED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“SELECT CUSTOMER_ID, TOTAL_CHARGES FROM CUSTOMER_CHURN1 WHERE CUSTOMER_STATUS='CHURNED'ORDER BY TOTAL_CHARGES DESC;”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 used the above code to extract the data, the customers who have churned with high total charges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40740"/>
            <a:ext cx="7843837" cy="1012782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B106BE-C5AA-04E6-689D-BCD38F07D4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1488927" y="2561275"/>
            <a:ext cx="5753396" cy="2933851"/>
          </a:xfrm>
        </p:spPr>
      </p:pic>
    </p:spTree>
    <p:extLst>
      <p:ext uri="{BB962C8B-B14F-4D97-AF65-F5344CB8AC3E}">
        <p14:creationId xmlns:p14="http://schemas.microsoft.com/office/powerpoint/2010/main" val="250940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7" y="-277400"/>
            <a:ext cx="8891735" cy="1643182"/>
          </a:xfrm>
        </p:spPr>
        <p:txBody>
          <a:bodyPr/>
          <a:lstStyle/>
          <a:p>
            <a:pPr algn="ctr"/>
            <a:r>
              <a:rPr lang="en-US" sz="2400" dirty="0"/>
              <a:t>Exploratory data analysis by power bi</a:t>
            </a:r>
            <a:br>
              <a:rPr lang="en-US" sz="2400" dirty="0"/>
            </a:br>
            <a:r>
              <a:rPr lang="en-US" sz="2400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1768773"/>
            <a:ext cx="7551505" cy="50892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DISCOVER MOST COMMON CONTRACT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Power BI bar chart, the  most common contract types is </a:t>
            </a:r>
            <a:r>
              <a:rPr lang="en-US" b="1" dirty="0"/>
              <a:t>month - to-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76C31-D287-2563-2ADA-202A37E7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3" y="2820871"/>
            <a:ext cx="6723888" cy="37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Exploratory data analysis by power bi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256" y="2090330"/>
            <a:ext cx="5442355" cy="4407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</a:rPr>
              <a:t>T</a:t>
            </a: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HE TOTAL CHARGES DISTRIBUTION FOR CHURNED AND NON-CHURNED CUSTOMERS: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the total charges distribution by customer status: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Churned: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$2,862,926.90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Joined: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$35,998.90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Stayed: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$13,161,799.44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charges distribution for churned customers =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2.86M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charges distribution for non-churned customers =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13.16M+35.9K=13,197,798 =13.2M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D52CC1-2C37-AA9B-A5D1-ED3C303E2D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33197" y="2070058"/>
            <a:ext cx="4890974" cy="3573580"/>
          </a:xfr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98295"/>
            <a:ext cx="9875463" cy="577541"/>
          </a:xfrm>
        </p:spPr>
        <p:txBody>
          <a:bodyPr/>
          <a:lstStyle/>
          <a:p>
            <a:r>
              <a:rPr lang="en-US" sz="2400" dirty="0"/>
              <a:t>EXPLORATORY DATA ANALYSIS BY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83E95-D6CA-4174-1CB4-305C9F8CB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50988" y="2640661"/>
            <a:ext cx="5829300" cy="3286416"/>
          </a:xfr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7693" y="3067548"/>
            <a:ext cx="3485184" cy="2110627"/>
          </a:xfrm>
        </p:spPr>
        <p:txBody>
          <a:bodyPr/>
          <a:lstStyle/>
          <a:p>
            <a:r>
              <a:rPr lang="en-US" dirty="0"/>
              <a:t> 4750 customers have both online security and online backup services and have not churned, analyzed using power bi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475DE-2234-69C6-B520-56A4FEB1D941}"/>
              </a:ext>
            </a:extLst>
          </p:cNvPr>
          <p:cNvSpPr txBox="1"/>
          <p:nvPr/>
        </p:nvSpPr>
        <p:spPr>
          <a:xfrm>
            <a:off x="1705510" y="1541124"/>
            <a:ext cx="72330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chemeClr val="accent6"/>
                </a:solidFill>
                <a:effectLst/>
                <a:latin typeface="Times New Roman" panose="02020603050405020304" pitchFamily="18" charset="0"/>
              </a:rPr>
              <a:t>CUSTOMERS WHO HAVE BOTH ONLINE SECURITY AND ONLINE BACKUP SERVICES AND HAVE NOT CHURNED</a:t>
            </a:r>
            <a:endParaRPr lang="en-US" b="1" dirty="0">
              <a:solidFill>
                <a:schemeClr val="accent6"/>
              </a:solidFill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Visualization and reporting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8818-C6EE-5278-A498-D5101BB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610" y="-31455"/>
            <a:ext cx="9879437" cy="980844"/>
          </a:xfrm>
        </p:spPr>
        <p:txBody>
          <a:bodyPr/>
          <a:lstStyle/>
          <a:p>
            <a:r>
              <a:rPr lang="en-IN" sz="2400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80E2-35C4-7E8C-D933-A11D5A31C6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services have approximately 1.9k churned customers, I conclude, with the result of all are the most common combination of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specific combination of services is common among all the customers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CD83A8-C583-3644-A74B-174F59C40A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7938" y="2475462"/>
            <a:ext cx="6345237" cy="343425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F1084-07ED-6CFD-1006-C08B353C5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79C49-55A4-C8F9-B2FB-C219C9BF7947}"/>
              </a:ext>
            </a:extLst>
          </p:cNvPr>
          <p:cNvSpPr txBox="1"/>
          <p:nvPr/>
        </p:nvSpPr>
        <p:spPr>
          <a:xfrm>
            <a:off x="1767155" y="1520575"/>
            <a:ext cx="806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/>
                </a:solidFill>
                <a:effectLst/>
                <a:latin typeface="Times New Roman" panose="02020603050405020304" pitchFamily="18" charset="0"/>
              </a:rPr>
              <a:t>THE MOST COMMON COMBINATIONS OF SERVICES AMONG CHURNED CUSTOMERS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40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A3A3-299C-342E-D2D0-6AAE867C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92943"/>
            <a:ext cx="9875463" cy="471490"/>
          </a:xfrm>
        </p:spPr>
        <p:txBody>
          <a:bodyPr/>
          <a:lstStyle/>
          <a:p>
            <a:r>
              <a:rPr lang="en-IN" sz="2400" dirty="0"/>
              <a:t>Exploratory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A0CB27-1286-E16E-DD5B-E13F212F15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988" y="2636884"/>
            <a:ext cx="5829300" cy="32939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B8B09-90AF-1C59-994F-A2FE510DEAD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IN" dirty="0"/>
              <a:t>75 Churned females are on a yearly contract</a:t>
            </a:r>
          </a:p>
          <a:p>
            <a:r>
              <a:rPr lang="en-IN" dirty="0"/>
              <a:t>91 churned males are on a yearly contract</a:t>
            </a:r>
          </a:p>
          <a:p>
            <a:r>
              <a:rPr lang="en-IN" dirty="0"/>
              <a:t>22 churned females are on two-year contract</a:t>
            </a:r>
          </a:p>
          <a:p>
            <a:r>
              <a:rPr lang="en-IN" dirty="0"/>
              <a:t>26 churned males are on two-year contract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40522-3FC3-E933-918A-9214D52D8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D393D-FC34-2C8B-C922-729992FDCC43}"/>
              </a:ext>
            </a:extLst>
          </p:cNvPr>
          <p:cNvSpPr txBox="1"/>
          <p:nvPr/>
        </p:nvSpPr>
        <p:spPr>
          <a:xfrm>
            <a:off x="1684963" y="1400177"/>
            <a:ext cx="8956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 algn="just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GENDER DISTRIBUTION AMONG CUSTOMERS WHO HAVE CHURNED AND ARE ON YEARLY CONTRACTS</a:t>
            </a:r>
            <a:endParaRPr lang="en-US" b="1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61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703963"/>
            <a:ext cx="10511627" cy="68304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41F4FC-775F-830E-89F3-C1EAB0B182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18525" y="1708113"/>
            <a:ext cx="12637214" cy="4692687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873D-FC9C-711D-7AB0-DD07177C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07" y="318164"/>
            <a:ext cx="6482993" cy="749558"/>
          </a:xfrm>
        </p:spPr>
        <p:txBody>
          <a:bodyPr/>
          <a:lstStyle/>
          <a:p>
            <a:r>
              <a:rPr lang="en-IN" sz="2400" dirty="0"/>
              <a:t>STRATEGIC RECOMMENDATIONS TO REDUCE THE CHURN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4DD2-6181-B588-35F3-F2900457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44" y="1345915"/>
            <a:ext cx="7397393" cy="4696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Improve customer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Introduce data-driven customer retention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Optimize service plans and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Enhance network quality and reliability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Improve customer on-boarding and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Leverage feedback and continuous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 Long-term contract with incentives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Focus on digital transformation and innovation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Targeted customer segmentation and retention campaigns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Monitor and measure key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F28B9-9DB1-61F8-508C-C2395CA92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861" y="445818"/>
            <a:ext cx="4263492" cy="64388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F07E1-BBFE-883A-CC92-EFD480E9C30C}"/>
              </a:ext>
            </a:extLst>
          </p:cNvPr>
          <p:cNvSpPr txBox="1"/>
          <p:nvPr/>
        </p:nvSpPr>
        <p:spPr>
          <a:xfrm>
            <a:off x="2135312" y="1797977"/>
            <a:ext cx="7921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highly competitive telecom industry, retaining customers is as crucial as acquiring new ones. Customer churn, which refers to the phenomenon of customers discontinuing their services with a company, is a significant challenge for telecom providers.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churn allows companies to identify customers at risk of leaving and take proactive measures to improve customer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leverages </a:t>
            </a:r>
            <a:r>
              <a:rPr lang="en-US" b="1" dirty="0"/>
              <a:t>SQL</a:t>
            </a:r>
            <a:r>
              <a:rPr lang="en-US" dirty="0"/>
              <a:t> and </a:t>
            </a:r>
            <a:r>
              <a:rPr lang="en-US" b="1" dirty="0"/>
              <a:t>data visualization tools like Power BI or Tableau</a:t>
            </a:r>
            <a:r>
              <a:rPr lang="en-US" dirty="0"/>
              <a:t> to predict and analyze customer churn. SQL is used for </a:t>
            </a:r>
            <a:r>
              <a:rPr lang="en-US" b="1" dirty="0"/>
              <a:t>data extraction, transformation, and cleaning</a:t>
            </a:r>
            <a:r>
              <a:rPr lang="en-US" dirty="0"/>
              <a:t>, enabling the creation of a reliable dataset for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BI or Tableau further enhances the process by providing </a:t>
            </a:r>
            <a:r>
              <a:rPr lang="en-US" b="1" dirty="0"/>
              <a:t>visualizations that help stakeholders interpret data trends, track churn drivers, and explore insights interactively.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1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645" y="154470"/>
            <a:ext cx="7965461" cy="994164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483802"/>
            <a:ext cx="8262248" cy="491699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extracted the data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query by creating a new schema named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Customer_churn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imported the table into the schema using the given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Customer_churn.CSV text 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Customer ID datatype given in the table is in the incorrect datatype format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there is a need to change the data type format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file is not working properly so I parsley corrected the file using ChatGPT and then using SQL I extracted the data, there is a space between the words in the column name so there is a need to change the words in the column name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customer id into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again I worked with SQL, first I imported the table through table import wizard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“Select*from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customer_churn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extracted the data using this code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14AA-AAF2-5F61-6800-6A7AAB7C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133" y="164386"/>
            <a:ext cx="6143663" cy="1033517"/>
          </a:xfrm>
        </p:spPr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96347-3A01-796B-9A1B-DD60D128DA21}"/>
              </a:ext>
            </a:extLst>
          </p:cNvPr>
          <p:cNvSpPr txBox="1"/>
          <p:nvPr/>
        </p:nvSpPr>
        <p:spPr>
          <a:xfrm>
            <a:off x="1531134" y="2157573"/>
            <a:ext cx="79210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cleaned the data where it needed to be changed, </a:t>
            </a:r>
            <a:r>
              <a:rPr lang="en-IN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 changed the data type format of “</a:t>
            </a:r>
            <a:r>
              <a:rPr lang="en-IN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 from </a:t>
            </a:r>
            <a:r>
              <a:rPr lang="en-I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to varchar </a:t>
            </a:r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it contains an alphanumeric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used the code</a:t>
            </a:r>
          </a:p>
          <a:p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customer_churn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VARCHAR(50);”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checked the values of null using the code</a:t>
            </a:r>
          </a:p>
          <a:p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customer_churn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null;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it contains no null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is cleaned right now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0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7367-B97D-AC63-7C86-2BF1F4E8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793" y="166317"/>
            <a:ext cx="7043617" cy="721275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D400A-B39C-89BA-3958-C1CE85943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2A237-4000-AECC-31F4-F135CAAA3C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76099" y="1356190"/>
            <a:ext cx="7432327" cy="46857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IDENTIFY THE TOTAL NO OF CUSTOMERS AND CHURN RATE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“select count(*)from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customer_churn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select count(*) as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from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customer_churn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where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customer_status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= 'churned’;”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 used this code to identify the total no of customers and total no of churned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 used another code to find the churn rate, that is given on the next slide as follows: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9901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{22397823-36A4-4FFA-B606-D14C28AEAC13}tf78438558_win32</Template>
  <TotalTime>1741</TotalTime>
  <Words>1337</Words>
  <Application>Microsoft Office PowerPoint</Application>
  <PresentationFormat>Widescreen</PresentationFormat>
  <Paragraphs>160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Sabon Next LT</vt:lpstr>
      <vt:lpstr>Times New Roman</vt:lpstr>
      <vt:lpstr>Custom</vt:lpstr>
      <vt:lpstr>Customer churn prediction in a telecom industry using SQL, power BI or tableau</vt:lpstr>
      <vt:lpstr>agenda</vt:lpstr>
      <vt:lpstr>introduction</vt:lpstr>
      <vt:lpstr>introduction</vt:lpstr>
      <vt:lpstr>Data COLLECTION</vt:lpstr>
      <vt:lpstr>Data collection</vt:lpstr>
      <vt:lpstr>Data preprocessing</vt:lpstr>
      <vt:lpstr>Data preprocessing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Exploratory data analysis by power bi DATA ANALYSIS</vt:lpstr>
      <vt:lpstr>Exploratory data analysis by power bi</vt:lpstr>
      <vt:lpstr>EXPLORATORY DATA ANALYSIS BY POWER BI</vt:lpstr>
      <vt:lpstr>EXPLORATORY DATA ANALYSIS</vt:lpstr>
      <vt:lpstr>Exploratory data analysis</vt:lpstr>
      <vt:lpstr>dashboard</vt:lpstr>
      <vt:lpstr>STRATEGIC RECOMMENDATIONS TO REDUCE THE CHURN RATE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pari mala</dc:creator>
  <cp:lastModifiedBy>pari mala</cp:lastModifiedBy>
  <cp:revision>25</cp:revision>
  <dcterms:created xsi:type="dcterms:W3CDTF">2024-10-12T08:03:40Z</dcterms:created>
  <dcterms:modified xsi:type="dcterms:W3CDTF">2024-10-13T16:47:35Z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