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326C3C-EA07-4CE6-8C40-5F357380B07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83930-BAEE-4F49-8DF0-F12C04BB91A7}" type="slidenum">
              <a:rPr lang="en-US" smtClean="0"/>
              <a:t>‹#›</a:t>
            </a:fld>
            <a:endParaRPr lang="en-US"/>
          </a:p>
        </p:txBody>
      </p:sp>
    </p:spTree>
    <p:extLst>
      <p:ext uri="{BB962C8B-B14F-4D97-AF65-F5344CB8AC3E}">
        <p14:creationId xmlns:p14="http://schemas.microsoft.com/office/powerpoint/2010/main" val="100985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26C3C-EA07-4CE6-8C40-5F357380B07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83930-BAEE-4F49-8DF0-F12C04BB91A7}" type="slidenum">
              <a:rPr lang="en-US" smtClean="0"/>
              <a:t>‹#›</a:t>
            </a:fld>
            <a:endParaRPr lang="en-US"/>
          </a:p>
        </p:txBody>
      </p:sp>
    </p:spTree>
    <p:extLst>
      <p:ext uri="{BB962C8B-B14F-4D97-AF65-F5344CB8AC3E}">
        <p14:creationId xmlns:p14="http://schemas.microsoft.com/office/powerpoint/2010/main" val="337479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26C3C-EA07-4CE6-8C40-5F357380B07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83930-BAEE-4F49-8DF0-F12C04BB91A7}" type="slidenum">
              <a:rPr lang="en-US" smtClean="0"/>
              <a:t>‹#›</a:t>
            </a:fld>
            <a:endParaRPr lang="en-US"/>
          </a:p>
        </p:txBody>
      </p:sp>
    </p:spTree>
    <p:extLst>
      <p:ext uri="{BB962C8B-B14F-4D97-AF65-F5344CB8AC3E}">
        <p14:creationId xmlns:p14="http://schemas.microsoft.com/office/powerpoint/2010/main" val="330714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26C3C-EA07-4CE6-8C40-5F357380B07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83930-BAEE-4F49-8DF0-F12C04BB91A7}" type="slidenum">
              <a:rPr lang="en-US" smtClean="0"/>
              <a:t>‹#›</a:t>
            </a:fld>
            <a:endParaRPr lang="en-US"/>
          </a:p>
        </p:txBody>
      </p:sp>
    </p:spTree>
    <p:extLst>
      <p:ext uri="{BB962C8B-B14F-4D97-AF65-F5344CB8AC3E}">
        <p14:creationId xmlns:p14="http://schemas.microsoft.com/office/powerpoint/2010/main" val="156114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26C3C-EA07-4CE6-8C40-5F357380B07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83930-BAEE-4F49-8DF0-F12C04BB91A7}" type="slidenum">
              <a:rPr lang="en-US" smtClean="0"/>
              <a:t>‹#›</a:t>
            </a:fld>
            <a:endParaRPr lang="en-US"/>
          </a:p>
        </p:txBody>
      </p:sp>
    </p:spTree>
    <p:extLst>
      <p:ext uri="{BB962C8B-B14F-4D97-AF65-F5344CB8AC3E}">
        <p14:creationId xmlns:p14="http://schemas.microsoft.com/office/powerpoint/2010/main" val="3843271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326C3C-EA07-4CE6-8C40-5F357380B07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83930-BAEE-4F49-8DF0-F12C04BB91A7}" type="slidenum">
              <a:rPr lang="en-US" smtClean="0"/>
              <a:t>‹#›</a:t>
            </a:fld>
            <a:endParaRPr lang="en-US"/>
          </a:p>
        </p:txBody>
      </p:sp>
    </p:spTree>
    <p:extLst>
      <p:ext uri="{BB962C8B-B14F-4D97-AF65-F5344CB8AC3E}">
        <p14:creationId xmlns:p14="http://schemas.microsoft.com/office/powerpoint/2010/main" val="173929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326C3C-EA07-4CE6-8C40-5F357380B07A}"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A83930-BAEE-4F49-8DF0-F12C04BB91A7}" type="slidenum">
              <a:rPr lang="en-US" smtClean="0"/>
              <a:t>‹#›</a:t>
            </a:fld>
            <a:endParaRPr lang="en-US"/>
          </a:p>
        </p:txBody>
      </p:sp>
    </p:spTree>
    <p:extLst>
      <p:ext uri="{BB962C8B-B14F-4D97-AF65-F5344CB8AC3E}">
        <p14:creationId xmlns:p14="http://schemas.microsoft.com/office/powerpoint/2010/main" val="137372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326C3C-EA07-4CE6-8C40-5F357380B07A}"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A83930-BAEE-4F49-8DF0-F12C04BB91A7}" type="slidenum">
              <a:rPr lang="en-US" smtClean="0"/>
              <a:t>‹#›</a:t>
            </a:fld>
            <a:endParaRPr lang="en-US"/>
          </a:p>
        </p:txBody>
      </p:sp>
    </p:spTree>
    <p:extLst>
      <p:ext uri="{BB962C8B-B14F-4D97-AF65-F5344CB8AC3E}">
        <p14:creationId xmlns:p14="http://schemas.microsoft.com/office/powerpoint/2010/main" val="339641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26C3C-EA07-4CE6-8C40-5F357380B07A}"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A83930-BAEE-4F49-8DF0-F12C04BB91A7}" type="slidenum">
              <a:rPr lang="en-US" smtClean="0"/>
              <a:t>‹#›</a:t>
            </a:fld>
            <a:endParaRPr lang="en-US"/>
          </a:p>
        </p:txBody>
      </p:sp>
    </p:spTree>
    <p:extLst>
      <p:ext uri="{BB962C8B-B14F-4D97-AF65-F5344CB8AC3E}">
        <p14:creationId xmlns:p14="http://schemas.microsoft.com/office/powerpoint/2010/main" val="267266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26C3C-EA07-4CE6-8C40-5F357380B07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83930-BAEE-4F49-8DF0-F12C04BB91A7}" type="slidenum">
              <a:rPr lang="en-US" smtClean="0"/>
              <a:t>‹#›</a:t>
            </a:fld>
            <a:endParaRPr lang="en-US"/>
          </a:p>
        </p:txBody>
      </p:sp>
    </p:spTree>
    <p:extLst>
      <p:ext uri="{BB962C8B-B14F-4D97-AF65-F5344CB8AC3E}">
        <p14:creationId xmlns:p14="http://schemas.microsoft.com/office/powerpoint/2010/main" val="299600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26C3C-EA07-4CE6-8C40-5F357380B07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83930-BAEE-4F49-8DF0-F12C04BB91A7}" type="slidenum">
              <a:rPr lang="en-US" smtClean="0"/>
              <a:t>‹#›</a:t>
            </a:fld>
            <a:endParaRPr lang="en-US"/>
          </a:p>
        </p:txBody>
      </p:sp>
    </p:spTree>
    <p:extLst>
      <p:ext uri="{BB962C8B-B14F-4D97-AF65-F5344CB8AC3E}">
        <p14:creationId xmlns:p14="http://schemas.microsoft.com/office/powerpoint/2010/main" val="402232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26C3C-EA07-4CE6-8C40-5F357380B07A}" type="datetimeFigureOut">
              <a:rPr lang="en-US" smtClean="0"/>
              <a:t>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83930-BAEE-4F49-8DF0-F12C04BB91A7}" type="slidenum">
              <a:rPr lang="en-US" smtClean="0"/>
              <a:t>‹#›</a:t>
            </a:fld>
            <a:endParaRPr lang="en-US"/>
          </a:p>
        </p:txBody>
      </p:sp>
    </p:spTree>
    <p:extLst>
      <p:ext uri="{BB962C8B-B14F-4D97-AF65-F5344CB8AC3E}">
        <p14:creationId xmlns:p14="http://schemas.microsoft.com/office/powerpoint/2010/main" val="218742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GBAT Tutorial for Address Points</a:t>
            </a:r>
            <a:endParaRPr lang="en-US" dirty="0"/>
          </a:p>
        </p:txBody>
      </p:sp>
      <p:sp>
        <p:nvSpPr>
          <p:cNvPr id="3" name="Subtitle 2"/>
          <p:cNvSpPr>
            <a:spLocks noGrp="1"/>
          </p:cNvSpPr>
          <p:nvPr>
            <p:ph type="subTitle" idx="1"/>
          </p:nvPr>
        </p:nvSpPr>
        <p:spPr/>
        <p:txBody>
          <a:bodyPr/>
          <a:lstStyle/>
          <a:p>
            <a:endParaRPr lang="en-US" dirty="0" smtClean="0"/>
          </a:p>
          <a:p>
            <a:r>
              <a:rPr lang="en-US" dirty="0" smtClean="0"/>
              <a:t>Gowri Anand</a:t>
            </a:r>
            <a:endParaRPr lang="en-US" dirty="0"/>
          </a:p>
        </p:txBody>
      </p:sp>
    </p:spTree>
    <p:extLst>
      <p:ext uri="{BB962C8B-B14F-4D97-AF65-F5344CB8AC3E}">
        <p14:creationId xmlns:p14="http://schemas.microsoft.com/office/powerpoint/2010/main" val="233941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GBAT Output Configuration</a:t>
            </a:r>
            <a:endParaRPr lang="en-US" dirty="0"/>
          </a:p>
        </p:txBody>
      </p:sp>
      <p:pic>
        <p:nvPicPr>
          <p:cNvPr id="6" name="Content Placeholder 3"/>
          <p:cNvPicPr>
            <a:picLocks noGrp="1" noChangeAspect="1"/>
          </p:cNvPicPr>
          <p:nvPr>
            <p:ph idx="1"/>
          </p:nvPr>
        </p:nvPicPr>
        <p:blipFill>
          <a:blip r:embed="rId2"/>
          <a:stretch>
            <a:fillRect/>
          </a:stretch>
        </p:blipFill>
        <p:spPr>
          <a:xfrm>
            <a:off x="98030" y="1690688"/>
            <a:ext cx="3237306" cy="4351338"/>
          </a:xfrm>
          <a:prstGeom prst="rect">
            <a:avLst/>
          </a:prstGeom>
        </p:spPr>
      </p:pic>
      <p:pic>
        <p:nvPicPr>
          <p:cNvPr id="7" name="Picture 6"/>
          <p:cNvPicPr>
            <a:picLocks noChangeAspect="1"/>
          </p:cNvPicPr>
          <p:nvPr/>
        </p:nvPicPr>
        <p:blipFill>
          <a:blip r:embed="rId3"/>
          <a:stretch>
            <a:fillRect/>
          </a:stretch>
        </p:blipFill>
        <p:spPr>
          <a:xfrm>
            <a:off x="3335336" y="1690688"/>
            <a:ext cx="3264897" cy="4351338"/>
          </a:xfrm>
          <a:prstGeom prst="rect">
            <a:avLst/>
          </a:prstGeom>
        </p:spPr>
      </p:pic>
      <p:pic>
        <p:nvPicPr>
          <p:cNvPr id="8" name="Picture 7"/>
          <p:cNvPicPr>
            <a:picLocks noChangeAspect="1"/>
          </p:cNvPicPr>
          <p:nvPr/>
        </p:nvPicPr>
        <p:blipFill>
          <a:blip r:embed="rId4"/>
          <a:stretch>
            <a:fillRect/>
          </a:stretch>
        </p:blipFill>
        <p:spPr>
          <a:xfrm>
            <a:off x="6600233" y="1690688"/>
            <a:ext cx="3273229" cy="4351338"/>
          </a:xfrm>
          <a:prstGeom prst="rect">
            <a:avLst/>
          </a:prstGeom>
        </p:spPr>
      </p:pic>
      <p:pic>
        <p:nvPicPr>
          <p:cNvPr id="9" name="Picture 8"/>
          <p:cNvPicPr>
            <a:picLocks noChangeAspect="1"/>
          </p:cNvPicPr>
          <p:nvPr/>
        </p:nvPicPr>
        <p:blipFill>
          <a:blip r:embed="rId5"/>
          <a:stretch>
            <a:fillRect/>
          </a:stretch>
        </p:blipFill>
        <p:spPr>
          <a:xfrm>
            <a:off x="9873462" y="1690688"/>
            <a:ext cx="3305451" cy="4351338"/>
          </a:xfrm>
          <a:prstGeom prst="rect">
            <a:avLst/>
          </a:prstGeom>
        </p:spPr>
      </p:pic>
    </p:spTree>
    <p:extLst>
      <p:ext uri="{BB962C8B-B14F-4D97-AF65-F5344CB8AC3E}">
        <p14:creationId xmlns:p14="http://schemas.microsoft.com/office/powerpoint/2010/main" val="313980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GBAT Output Configuration</a:t>
            </a:r>
            <a:endParaRPr lang="en-US" dirty="0"/>
          </a:p>
        </p:txBody>
      </p:sp>
      <p:sp>
        <p:nvSpPr>
          <p:cNvPr id="5" name="Content Placeholder 4"/>
          <p:cNvSpPr>
            <a:spLocks noGrp="1"/>
          </p:cNvSpPr>
          <p:nvPr>
            <p:ph idx="1"/>
          </p:nvPr>
        </p:nvSpPr>
        <p:spPr>
          <a:xfrm>
            <a:off x="838200" y="1825625"/>
            <a:ext cx="6200163" cy="4351338"/>
          </a:xfrm>
        </p:spPr>
        <p:txBody>
          <a:bodyPr/>
          <a:lstStyle/>
          <a:p>
            <a:r>
              <a:rPr lang="en-US" dirty="0" smtClean="0"/>
              <a:t>Once you have selected all the fields that you wanted, make sure to save the output configuration file so that you do not have to fill in all the columns you want every time. </a:t>
            </a:r>
            <a:endParaRPr lang="en-US" dirty="0"/>
          </a:p>
        </p:txBody>
      </p:sp>
      <p:pic>
        <p:nvPicPr>
          <p:cNvPr id="6" name="Picture 5"/>
          <p:cNvPicPr>
            <a:picLocks noChangeAspect="1"/>
          </p:cNvPicPr>
          <p:nvPr/>
        </p:nvPicPr>
        <p:blipFill>
          <a:blip r:embed="rId2"/>
          <a:stretch>
            <a:fillRect/>
          </a:stretch>
        </p:blipFill>
        <p:spPr>
          <a:xfrm>
            <a:off x="7910438" y="1690688"/>
            <a:ext cx="3305451" cy="4351338"/>
          </a:xfrm>
          <a:prstGeom prst="rect">
            <a:avLst/>
          </a:prstGeom>
        </p:spPr>
      </p:pic>
      <p:sp>
        <p:nvSpPr>
          <p:cNvPr id="7" name="Right Arrow 6"/>
          <p:cNvSpPr/>
          <p:nvPr/>
        </p:nvSpPr>
        <p:spPr>
          <a:xfrm>
            <a:off x="8279934" y="3489820"/>
            <a:ext cx="184558" cy="134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9823508" y="5595457"/>
            <a:ext cx="134224" cy="2600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73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GBAT Output Configuration</a:t>
            </a:r>
            <a:endParaRPr lang="en-US" dirty="0"/>
          </a:p>
        </p:txBody>
      </p:sp>
      <p:sp>
        <p:nvSpPr>
          <p:cNvPr id="6" name="Content Placeholder 5"/>
          <p:cNvSpPr>
            <a:spLocks noGrp="1"/>
          </p:cNvSpPr>
          <p:nvPr>
            <p:ph idx="1"/>
          </p:nvPr>
        </p:nvSpPr>
        <p:spPr>
          <a:xfrm>
            <a:off x="838200" y="1825625"/>
            <a:ext cx="6098059" cy="4351338"/>
          </a:xfrm>
        </p:spPr>
        <p:txBody>
          <a:bodyPr/>
          <a:lstStyle/>
          <a:p>
            <a:r>
              <a:rPr lang="en-US" dirty="0" smtClean="0"/>
              <a:t>Hit the start button to begin the function processing. Bar the first two messages, you should have the resulting window for your application.</a:t>
            </a:r>
            <a:endParaRPr lang="en-US" dirty="0"/>
          </a:p>
        </p:txBody>
      </p:sp>
      <p:pic>
        <p:nvPicPr>
          <p:cNvPr id="7" name="Picture 6"/>
          <p:cNvPicPr>
            <a:picLocks noChangeAspect="1"/>
          </p:cNvPicPr>
          <p:nvPr/>
        </p:nvPicPr>
        <p:blipFill>
          <a:blip r:embed="rId2"/>
          <a:stretch>
            <a:fillRect/>
          </a:stretch>
        </p:blipFill>
        <p:spPr>
          <a:xfrm>
            <a:off x="7905684" y="1825625"/>
            <a:ext cx="3522470" cy="4694623"/>
          </a:xfrm>
          <a:prstGeom prst="rect">
            <a:avLst/>
          </a:prstGeom>
        </p:spPr>
      </p:pic>
      <p:sp>
        <p:nvSpPr>
          <p:cNvPr id="8" name="Right Arrow 7"/>
          <p:cNvSpPr/>
          <p:nvPr/>
        </p:nvSpPr>
        <p:spPr>
          <a:xfrm>
            <a:off x="8765059" y="3797643"/>
            <a:ext cx="29656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414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installing the software successfully:</a:t>
            </a:r>
            <a:endParaRPr lang="en-US" dirty="0"/>
          </a:p>
        </p:txBody>
      </p:sp>
      <p:sp>
        <p:nvSpPr>
          <p:cNvPr id="3" name="Content Placeholder 2"/>
          <p:cNvSpPr>
            <a:spLocks noGrp="1"/>
          </p:cNvSpPr>
          <p:nvPr>
            <p:ph idx="1"/>
          </p:nvPr>
        </p:nvSpPr>
        <p:spPr/>
        <p:txBody>
          <a:bodyPr/>
          <a:lstStyle/>
          <a:p>
            <a:r>
              <a:rPr lang="en-US" dirty="0" smtClean="0"/>
              <a:t>Go to “C:\Program Files\</a:t>
            </a:r>
            <a:r>
              <a:rPr lang="en-US" dirty="0" err="1" smtClean="0"/>
              <a:t>Geosupport</a:t>
            </a:r>
            <a:r>
              <a:rPr lang="en-US" dirty="0" smtClean="0"/>
              <a:t> Desktop Edition\Bin\NYCgbat.exe”</a:t>
            </a:r>
            <a:endParaRPr lang="en-US" dirty="0"/>
          </a:p>
        </p:txBody>
      </p:sp>
      <p:pic>
        <p:nvPicPr>
          <p:cNvPr id="4" name="Picture 3"/>
          <p:cNvPicPr>
            <a:picLocks noChangeAspect="1"/>
          </p:cNvPicPr>
          <p:nvPr/>
        </p:nvPicPr>
        <p:blipFill>
          <a:blip r:embed="rId2"/>
          <a:stretch>
            <a:fillRect/>
          </a:stretch>
        </p:blipFill>
        <p:spPr>
          <a:xfrm>
            <a:off x="2846845" y="2805850"/>
            <a:ext cx="5695794" cy="3506050"/>
          </a:xfrm>
          <a:prstGeom prst="rect">
            <a:avLst/>
          </a:prstGeom>
        </p:spPr>
      </p:pic>
      <p:sp>
        <p:nvSpPr>
          <p:cNvPr id="5" name="Down Arrow 4"/>
          <p:cNvSpPr/>
          <p:nvPr/>
        </p:nvSpPr>
        <p:spPr>
          <a:xfrm rot="5400000">
            <a:off x="4934464" y="4255062"/>
            <a:ext cx="370703" cy="222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348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application opens</a:t>
            </a:r>
            <a:endParaRPr lang="en-US" dirty="0"/>
          </a:p>
        </p:txBody>
      </p:sp>
      <p:sp>
        <p:nvSpPr>
          <p:cNvPr id="3" name="Content Placeholder 2"/>
          <p:cNvSpPr>
            <a:spLocks noGrp="1"/>
          </p:cNvSpPr>
          <p:nvPr>
            <p:ph idx="1"/>
          </p:nvPr>
        </p:nvSpPr>
        <p:spPr>
          <a:xfrm>
            <a:off x="838200" y="1570252"/>
            <a:ext cx="10515600" cy="4351338"/>
          </a:xfrm>
        </p:spPr>
        <p:txBody>
          <a:bodyPr/>
          <a:lstStyle/>
          <a:p>
            <a:r>
              <a:rPr lang="en-US" dirty="0" smtClean="0"/>
              <a:t>Click OK on the welcome window, then in the File Data Source tab, direct the pathway to where your file is located. Once it’s been directed, click New next to DSN Name and select Microsoft Access Text Driver and hit Next.</a:t>
            </a:r>
          </a:p>
          <a:p>
            <a:endParaRPr lang="en-US" dirty="0"/>
          </a:p>
        </p:txBody>
      </p:sp>
      <p:pic>
        <p:nvPicPr>
          <p:cNvPr id="9" name="Content Placeholder 3"/>
          <p:cNvPicPr>
            <a:picLocks noChangeAspect="1"/>
          </p:cNvPicPr>
          <p:nvPr/>
        </p:nvPicPr>
        <p:blipFill>
          <a:blip r:embed="rId2"/>
          <a:stretch>
            <a:fillRect/>
          </a:stretch>
        </p:blipFill>
        <p:spPr>
          <a:xfrm>
            <a:off x="1947518" y="3360718"/>
            <a:ext cx="7385953" cy="3250145"/>
          </a:xfrm>
          <a:prstGeom prst="rect">
            <a:avLst/>
          </a:prstGeom>
        </p:spPr>
      </p:pic>
      <p:sp>
        <p:nvSpPr>
          <p:cNvPr id="10" name="Down Arrow 9"/>
          <p:cNvSpPr/>
          <p:nvPr/>
        </p:nvSpPr>
        <p:spPr>
          <a:xfrm>
            <a:off x="4992130" y="4885038"/>
            <a:ext cx="189470" cy="362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631459" y="4761470"/>
            <a:ext cx="214184" cy="156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8106032" y="6054811"/>
            <a:ext cx="172995" cy="280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69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Data Source File</a:t>
            </a:r>
            <a:endParaRPr lang="en-US" dirty="0"/>
          </a:p>
        </p:txBody>
      </p:sp>
      <p:sp>
        <p:nvSpPr>
          <p:cNvPr id="5" name="Content Placeholder 4"/>
          <p:cNvSpPr>
            <a:spLocks noGrp="1"/>
          </p:cNvSpPr>
          <p:nvPr>
            <p:ph idx="1"/>
          </p:nvPr>
        </p:nvSpPr>
        <p:spPr/>
        <p:txBody>
          <a:bodyPr/>
          <a:lstStyle/>
          <a:p>
            <a:r>
              <a:rPr lang="en-US" dirty="0" smtClean="0"/>
              <a:t>To create a new data source file, find where the file is located and click on it. The image below shows what you should be left with. </a:t>
            </a:r>
          </a:p>
          <a:p>
            <a:endParaRPr lang="en-US" dirty="0"/>
          </a:p>
        </p:txBody>
      </p:sp>
      <p:pic>
        <p:nvPicPr>
          <p:cNvPr id="6" name="Content Placeholder 5"/>
          <p:cNvPicPr>
            <a:picLocks noChangeAspect="1"/>
          </p:cNvPicPr>
          <p:nvPr/>
        </p:nvPicPr>
        <p:blipFill>
          <a:blip r:embed="rId2"/>
          <a:stretch>
            <a:fillRect/>
          </a:stretch>
        </p:blipFill>
        <p:spPr>
          <a:xfrm>
            <a:off x="588273" y="2903336"/>
            <a:ext cx="8659433" cy="3810532"/>
          </a:xfrm>
          <a:prstGeom prst="rect">
            <a:avLst/>
          </a:prstGeom>
        </p:spPr>
      </p:pic>
      <p:sp>
        <p:nvSpPr>
          <p:cNvPr id="7" name="Right Arrow 6"/>
          <p:cNvSpPr/>
          <p:nvPr/>
        </p:nvSpPr>
        <p:spPr>
          <a:xfrm>
            <a:off x="3632886" y="5107459"/>
            <a:ext cx="247136" cy="214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69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Data Source File</a:t>
            </a:r>
            <a:endParaRPr lang="en-US" dirty="0"/>
          </a:p>
        </p:txBody>
      </p:sp>
      <p:pic>
        <p:nvPicPr>
          <p:cNvPr id="7" name="Content Placeholder 3"/>
          <p:cNvPicPr>
            <a:picLocks noChangeAspect="1"/>
          </p:cNvPicPr>
          <p:nvPr/>
        </p:nvPicPr>
        <p:blipFill>
          <a:blip r:embed="rId2"/>
          <a:stretch>
            <a:fillRect/>
          </a:stretch>
        </p:blipFill>
        <p:spPr>
          <a:xfrm>
            <a:off x="1257005" y="3209078"/>
            <a:ext cx="4439270" cy="3305636"/>
          </a:xfrm>
          <a:prstGeom prst="rect">
            <a:avLst/>
          </a:prstGeom>
        </p:spPr>
      </p:pic>
      <p:pic>
        <p:nvPicPr>
          <p:cNvPr id="8" name="Content Placeholder 3"/>
          <p:cNvPicPr>
            <a:picLocks noChangeAspect="1"/>
          </p:cNvPicPr>
          <p:nvPr/>
        </p:nvPicPr>
        <p:blipFill>
          <a:blip r:embed="rId3"/>
          <a:stretch>
            <a:fillRect/>
          </a:stretch>
        </p:blipFill>
        <p:spPr>
          <a:xfrm>
            <a:off x="6178379" y="4001294"/>
            <a:ext cx="3801005" cy="2353003"/>
          </a:xfrm>
          <a:prstGeom prst="rect">
            <a:avLst/>
          </a:prstGeom>
        </p:spPr>
      </p:pic>
      <p:sp>
        <p:nvSpPr>
          <p:cNvPr id="9" name="Content Placeholder 8"/>
          <p:cNvSpPr>
            <a:spLocks noGrp="1"/>
          </p:cNvSpPr>
          <p:nvPr>
            <p:ph idx="1"/>
          </p:nvPr>
        </p:nvSpPr>
        <p:spPr/>
        <p:txBody>
          <a:bodyPr/>
          <a:lstStyle/>
          <a:p>
            <a:r>
              <a:rPr lang="en-US" dirty="0" smtClean="0"/>
              <a:t>Hit finish, which will then direct you to the Select Directory window. Once you have configured your directory and created a file name for it, hit the OK button. </a:t>
            </a:r>
            <a:endParaRPr lang="en-US" dirty="0"/>
          </a:p>
        </p:txBody>
      </p:sp>
      <p:sp>
        <p:nvSpPr>
          <p:cNvPr id="10" name="Down Arrow 9"/>
          <p:cNvSpPr/>
          <p:nvPr/>
        </p:nvSpPr>
        <p:spPr>
          <a:xfrm>
            <a:off x="4333103" y="5898292"/>
            <a:ext cx="164756" cy="278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289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Data Source File</a:t>
            </a:r>
            <a:endParaRPr lang="en-US" dirty="0"/>
          </a:p>
        </p:txBody>
      </p:sp>
      <p:sp>
        <p:nvSpPr>
          <p:cNvPr id="5" name="Content Placeholder 4"/>
          <p:cNvSpPr>
            <a:spLocks noGrp="1"/>
          </p:cNvSpPr>
          <p:nvPr>
            <p:ph idx="1"/>
          </p:nvPr>
        </p:nvSpPr>
        <p:spPr/>
        <p:txBody>
          <a:bodyPr/>
          <a:lstStyle/>
          <a:p>
            <a:r>
              <a:rPr lang="en-US" dirty="0" smtClean="0"/>
              <a:t>Once you’ve completed the previous steps, the application should direct you to the ODBC Text Setup. Again, make sure the directory is correct and hit OK. Once this is complete, your output file should show like the image on the right. </a:t>
            </a:r>
          </a:p>
          <a:p>
            <a:r>
              <a:rPr lang="en-US" dirty="0" smtClean="0"/>
              <a:t>Select the DSN file and hit OK</a:t>
            </a:r>
            <a:endParaRPr lang="en-US" dirty="0"/>
          </a:p>
        </p:txBody>
      </p:sp>
      <p:pic>
        <p:nvPicPr>
          <p:cNvPr id="9" name="Content Placeholder 3"/>
          <p:cNvPicPr>
            <a:picLocks noChangeAspect="1"/>
          </p:cNvPicPr>
          <p:nvPr/>
        </p:nvPicPr>
        <p:blipFill>
          <a:blip r:embed="rId2"/>
          <a:stretch>
            <a:fillRect/>
          </a:stretch>
        </p:blipFill>
        <p:spPr>
          <a:xfrm>
            <a:off x="1633372" y="4288679"/>
            <a:ext cx="4229690" cy="1962424"/>
          </a:xfrm>
          <a:prstGeom prst="rect">
            <a:avLst/>
          </a:prstGeom>
        </p:spPr>
      </p:pic>
      <p:pic>
        <p:nvPicPr>
          <p:cNvPr id="10" name="Content Placeholder 3"/>
          <p:cNvPicPr>
            <a:picLocks noChangeAspect="1"/>
          </p:cNvPicPr>
          <p:nvPr/>
        </p:nvPicPr>
        <p:blipFill>
          <a:blip r:embed="rId3"/>
          <a:stretch>
            <a:fillRect/>
          </a:stretch>
        </p:blipFill>
        <p:spPr>
          <a:xfrm>
            <a:off x="6547352" y="3093479"/>
            <a:ext cx="4229690" cy="3696216"/>
          </a:xfrm>
          <a:prstGeom prst="rect">
            <a:avLst/>
          </a:prstGeom>
        </p:spPr>
      </p:pic>
    </p:spTree>
    <p:extLst>
      <p:ext uri="{BB962C8B-B14F-4D97-AF65-F5344CB8AC3E}">
        <p14:creationId xmlns:p14="http://schemas.microsoft.com/office/powerpoint/2010/main" val="319491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GBAT </a:t>
            </a:r>
            <a:endParaRPr lang="en-US" dirty="0"/>
          </a:p>
        </p:txBody>
      </p:sp>
      <p:sp>
        <p:nvSpPr>
          <p:cNvPr id="5" name="Content Placeholder 4"/>
          <p:cNvSpPr>
            <a:spLocks noGrp="1"/>
          </p:cNvSpPr>
          <p:nvPr>
            <p:ph idx="1"/>
          </p:nvPr>
        </p:nvSpPr>
        <p:spPr>
          <a:xfrm>
            <a:off x="838200" y="1825625"/>
            <a:ext cx="7061886" cy="4351338"/>
          </a:xfrm>
        </p:spPr>
        <p:txBody>
          <a:bodyPr/>
          <a:lstStyle/>
          <a:p>
            <a:r>
              <a:rPr lang="en-US" dirty="0" smtClean="0"/>
              <a:t>This should direct you to the GBAT application</a:t>
            </a:r>
          </a:p>
          <a:p>
            <a:r>
              <a:rPr lang="en-US" dirty="0" smtClean="0"/>
              <a:t>For the address file, you will want 1B.</a:t>
            </a:r>
          </a:p>
          <a:p>
            <a:r>
              <a:rPr lang="en-US" dirty="0" smtClean="0"/>
              <a:t>If this isn’t your first time and you saved a configuration file, you can load the input configuration so you don’t have the manually repeat the steps each time. </a:t>
            </a:r>
          </a:p>
        </p:txBody>
      </p:sp>
      <p:pic>
        <p:nvPicPr>
          <p:cNvPr id="6" name="Content Placeholder 3"/>
          <p:cNvPicPr>
            <a:picLocks noChangeAspect="1"/>
          </p:cNvPicPr>
          <p:nvPr/>
        </p:nvPicPr>
        <p:blipFill>
          <a:blip r:embed="rId2"/>
          <a:stretch>
            <a:fillRect/>
          </a:stretch>
        </p:blipFill>
        <p:spPr>
          <a:xfrm>
            <a:off x="8596201" y="1825625"/>
            <a:ext cx="3266285" cy="4351338"/>
          </a:xfrm>
          <a:prstGeom prst="rect">
            <a:avLst/>
          </a:prstGeom>
        </p:spPr>
      </p:pic>
      <p:sp>
        <p:nvSpPr>
          <p:cNvPr id="7" name="Down Arrow 6"/>
          <p:cNvSpPr/>
          <p:nvPr/>
        </p:nvSpPr>
        <p:spPr>
          <a:xfrm>
            <a:off x="10544432" y="5700584"/>
            <a:ext cx="197709" cy="230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15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GBAT Input Configuration</a:t>
            </a:r>
            <a:endParaRPr lang="en-US" dirty="0"/>
          </a:p>
        </p:txBody>
      </p:sp>
      <p:sp>
        <p:nvSpPr>
          <p:cNvPr id="5" name="Content Placeholder 4"/>
          <p:cNvSpPr>
            <a:spLocks noGrp="1"/>
          </p:cNvSpPr>
          <p:nvPr>
            <p:ph idx="1"/>
          </p:nvPr>
        </p:nvSpPr>
        <p:spPr>
          <a:xfrm>
            <a:off x="838200" y="1825625"/>
            <a:ext cx="6122773" cy="4351338"/>
          </a:xfrm>
        </p:spPr>
        <p:txBody>
          <a:bodyPr/>
          <a:lstStyle/>
          <a:p>
            <a:r>
              <a:rPr lang="en-US" dirty="0" smtClean="0"/>
              <a:t>For this particular file, this is the input configuration you will want. </a:t>
            </a:r>
            <a:endParaRPr lang="en-US" dirty="0"/>
          </a:p>
        </p:txBody>
      </p:sp>
      <p:pic>
        <p:nvPicPr>
          <p:cNvPr id="6" name="Content Placeholder 3"/>
          <p:cNvPicPr>
            <a:picLocks noChangeAspect="1"/>
          </p:cNvPicPr>
          <p:nvPr/>
        </p:nvPicPr>
        <p:blipFill>
          <a:blip r:embed="rId2"/>
          <a:stretch>
            <a:fillRect/>
          </a:stretch>
        </p:blipFill>
        <p:spPr>
          <a:xfrm>
            <a:off x="8019512" y="1825625"/>
            <a:ext cx="3270467" cy="4351338"/>
          </a:xfrm>
          <a:prstGeom prst="rect">
            <a:avLst/>
          </a:prstGeom>
        </p:spPr>
      </p:pic>
      <p:sp>
        <p:nvSpPr>
          <p:cNvPr id="7" name="Down Arrow 6"/>
          <p:cNvSpPr/>
          <p:nvPr/>
        </p:nvSpPr>
        <p:spPr>
          <a:xfrm>
            <a:off x="9992497" y="5733535"/>
            <a:ext cx="156519" cy="247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801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GBAT Input Configuration continued</a:t>
            </a:r>
            <a:endParaRPr lang="en-US" dirty="0"/>
          </a:p>
        </p:txBody>
      </p:sp>
      <p:sp>
        <p:nvSpPr>
          <p:cNvPr id="7" name="Content Placeholder 6"/>
          <p:cNvSpPr>
            <a:spLocks noGrp="1"/>
          </p:cNvSpPr>
          <p:nvPr>
            <p:ph idx="1"/>
          </p:nvPr>
        </p:nvSpPr>
        <p:spPr>
          <a:xfrm>
            <a:off x="838200" y="1825625"/>
            <a:ext cx="5999205" cy="4351338"/>
          </a:xfrm>
        </p:spPr>
        <p:txBody>
          <a:bodyPr/>
          <a:lstStyle/>
          <a:p>
            <a:r>
              <a:rPr lang="en-US" dirty="0" smtClean="0"/>
              <a:t>Make sure you have the same options selected as the image on the right.</a:t>
            </a:r>
          </a:p>
          <a:p>
            <a:r>
              <a:rPr lang="en-US" dirty="0" smtClean="0"/>
              <a:t>Save the input configuration so that you don’t have to repeat this part again. </a:t>
            </a:r>
            <a:endParaRPr lang="en-US" dirty="0"/>
          </a:p>
        </p:txBody>
      </p:sp>
      <p:pic>
        <p:nvPicPr>
          <p:cNvPr id="8" name="Content Placeholder 3"/>
          <p:cNvPicPr>
            <a:picLocks noChangeAspect="1"/>
          </p:cNvPicPr>
          <p:nvPr/>
        </p:nvPicPr>
        <p:blipFill>
          <a:blip r:embed="rId2"/>
          <a:stretch>
            <a:fillRect/>
          </a:stretch>
        </p:blipFill>
        <p:spPr>
          <a:xfrm>
            <a:off x="7911817" y="1690688"/>
            <a:ext cx="3255199" cy="4351338"/>
          </a:xfrm>
          <a:prstGeom prst="rect">
            <a:avLst/>
          </a:prstGeom>
        </p:spPr>
      </p:pic>
      <p:sp>
        <p:nvSpPr>
          <p:cNvPr id="9" name="Right Arrow 8"/>
          <p:cNvSpPr/>
          <p:nvPr/>
        </p:nvSpPr>
        <p:spPr>
          <a:xfrm>
            <a:off x="8723870" y="3451654"/>
            <a:ext cx="205946" cy="123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9835978" y="5593492"/>
            <a:ext cx="164757" cy="197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812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376</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GBAT Tutorial for Address Points</vt:lpstr>
      <vt:lpstr>After installing the software successfully:</vt:lpstr>
      <vt:lpstr>Once application opens</vt:lpstr>
      <vt:lpstr>Create New Data Source File</vt:lpstr>
      <vt:lpstr>Create New Data Source File</vt:lpstr>
      <vt:lpstr>Create New Data Source File</vt:lpstr>
      <vt:lpstr>GBAT </vt:lpstr>
      <vt:lpstr>GBAT Input Configuration</vt:lpstr>
      <vt:lpstr>GBAT Input Configuration continued</vt:lpstr>
      <vt:lpstr>GBAT Output Configuration</vt:lpstr>
      <vt:lpstr>GBAT Output Configuration</vt:lpstr>
      <vt:lpstr>GBAT Output Configuration</vt:lpstr>
    </vt:vector>
  </TitlesOfParts>
  <Company>NYCDOT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GBAT for Address Points</dc:title>
  <dc:creator>Anand, Gowri</dc:creator>
  <cp:lastModifiedBy>Anand, Gowri</cp:lastModifiedBy>
  <cp:revision>6</cp:revision>
  <dcterms:created xsi:type="dcterms:W3CDTF">2021-12-08T19:26:10Z</dcterms:created>
  <dcterms:modified xsi:type="dcterms:W3CDTF">2021-12-08T20:13:23Z</dcterms:modified>
</cp:coreProperties>
</file>