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5" r:id="rId4"/>
    <p:sldId id="281" r:id="rId5"/>
    <p:sldId id="259" r:id="rId6"/>
    <p:sldId id="260" r:id="rId7"/>
    <p:sldId id="276" r:id="rId8"/>
    <p:sldId id="277" r:id="rId9"/>
    <p:sldId id="278" r:id="rId10"/>
    <p:sldId id="279" r:id="rId11"/>
    <p:sldId id="280" r:id="rId12"/>
    <p:sldId id="261" r:id="rId13"/>
    <p:sldId id="282" r:id="rId14"/>
    <p:sldId id="283" r:id="rId15"/>
    <p:sldId id="284" r:id="rId16"/>
    <p:sldId id="267" r:id="rId17"/>
    <p:sldId id="285" r:id="rId18"/>
    <p:sldId id="286" r:id="rId19"/>
    <p:sldId id="292" r:id="rId20"/>
    <p:sldId id="268" r:id="rId21"/>
    <p:sldId id="287" r:id="rId22"/>
    <p:sldId id="288" r:id="rId23"/>
    <p:sldId id="294" r:id="rId24"/>
    <p:sldId id="269" r:id="rId25"/>
    <p:sldId id="270" r:id="rId26"/>
    <p:sldId id="289" r:id="rId27"/>
    <p:sldId id="290" r:id="rId28"/>
    <p:sldId id="291" r:id="rId29"/>
    <p:sldId id="295" r:id="rId30"/>
    <p:sldId id="271" r:id="rId31"/>
    <p:sldId id="273" r:id="rId32"/>
    <p:sldId id="293" r:id="rId33"/>
    <p:sldId id="25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mi" initials="L" lastIdx="1" clrIdx="0">
    <p:extLst>
      <p:ext uri="{19B8F6BF-5375-455C-9EA6-DF929625EA0E}">
        <p15:presenceInfo xmlns:p15="http://schemas.microsoft.com/office/powerpoint/2012/main" userId="Laksh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2"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12/22/2018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12/22/2018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12/22/2018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12/22/2018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12/22/2018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12/22/2018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12/22/2018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12/22/2018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12/22/2018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12/22/2018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12/22/2018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12/22/2018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12/22/2018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12/22/2018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12/22/2018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12/22/2018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12/22/2018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12/22/2018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3BEA-1C33-4E8A-A012-AEE27E0DC2AD}"/>
              </a:ext>
            </a:extLst>
          </p:cNvPr>
          <p:cNvSpPr>
            <a:spLocks noGrp="1"/>
          </p:cNvSpPr>
          <p:nvPr>
            <p:ph type="ctrTitle"/>
          </p:nvPr>
        </p:nvSpPr>
        <p:spPr>
          <a:xfrm>
            <a:off x="861391" y="1908313"/>
            <a:ext cx="10681252" cy="3465416"/>
          </a:xfrm>
        </p:spPr>
        <p:txBody>
          <a:bodyPr/>
          <a:lstStyle/>
          <a:p>
            <a:pPr algn="ctr"/>
            <a:r>
              <a:rPr lang="en-US" b="1" dirty="0"/>
              <a:t>DETECTING ANOMALIES IN CREDIT CARD TRANSACTIONS</a:t>
            </a:r>
            <a:r>
              <a:rPr lang="en-US" dirty="0"/>
              <a:t> </a:t>
            </a:r>
            <a:br>
              <a:rPr lang="en-US" dirty="0"/>
            </a:br>
            <a:r>
              <a:rPr lang="en-US" dirty="0"/>
              <a:t> </a:t>
            </a:r>
            <a:br>
              <a:rPr lang="en-US" dirty="0"/>
            </a:br>
            <a:r>
              <a:rPr lang="en-US" dirty="0"/>
              <a:t> </a:t>
            </a:r>
          </a:p>
        </p:txBody>
      </p:sp>
      <p:sp>
        <p:nvSpPr>
          <p:cNvPr id="3" name="Subtitle 2">
            <a:extLst>
              <a:ext uri="{FF2B5EF4-FFF2-40B4-BE49-F238E27FC236}">
                <a16:creationId xmlns:a16="http://schemas.microsoft.com/office/drawing/2014/main" id="{5AA4CA1A-56EC-49E5-8AEB-B4353D9A1A79}"/>
              </a:ext>
            </a:extLst>
          </p:cNvPr>
          <p:cNvSpPr>
            <a:spLocks noGrp="1"/>
          </p:cNvSpPr>
          <p:nvPr>
            <p:ph type="subTitle" idx="1"/>
          </p:nvPr>
        </p:nvSpPr>
        <p:spPr>
          <a:xfrm>
            <a:off x="1577009" y="4247293"/>
            <a:ext cx="9251743" cy="854793"/>
          </a:xfrm>
        </p:spPr>
        <p:txBody>
          <a:bodyPr>
            <a:normAutofit/>
          </a:bodyPr>
          <a:lstStyle/>
          <a:p>
            <a:pPr algn="ctr"/>
            <a:r>
              <a:rPr lang="en-US" sz="3200" b="1" dirty="0"/>
              <a:t>Fall 2018 - Predictive Analytics </a:t>
            </a:r>
          </a:p>
        </p:txBody>
      </p:sp>
    </p:spTree>
    <p:extLst>
      <p:ext uri="{BB962C8B-B14F-4D97-AF65-F5344CB8AC3E}">
        <p14:creationId xmlns:p14="http://schemas.microsoft.com/office/powerpoint/2010/main" val="12348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0296-FA1F-4151-8460-0147F6853603}"/>
              </a:ext>
            </a:extLst>
          </p:cNvPr>
          <p:cNvSpPr>
            <a:spLocks noGrp="1"/>
          </p:cNvSpPr>
          <p:nvPr>
            <p:ph type="title"/>
          </p:nvPr>
        </p:nvSpPr>
        <p:spPr/>
        <p:txBody>
          <a:bodyPr/>
          <a:lstStyle/>
          <a:p>
            <a:pPr algn="ctr"/>
            <a:r>
              <a:rPr lang="en-US" b="1" dirty="0">
                <a:solidFill>
                  <a:schemeClr val="bg1"/>
                </a:solidFill>
              </a:rPr>
              <a:t>2. </a:t>
            </a:r>
            <a:r>
              <a:rPr lang="en-US" sz="4000" b="1" dirty="0">
                <a:solidFill>
                  <a:schemeClr val="bg1"/>
                </a:solidFill>
              </a:rPr>
              <a:t>DATA UNDERSTANDING</a:t>
            </a:r>
            <a:endParaRPr lang="en-US" b="1" dirty="0"/>
          </a:p>
        </p:txBody>
      </p:sp>
      <p:sp>
        <p:nvSpPr>
          <p:cNvPr id="3" name="Content Placeholder 2">
            <a:extLst>
              <a:ext uri="{FF2B5EF4-FFF2-40B4-BE49-F238E27FC236}">
                <a16:creationId xmlns:a16="http://schemas.microsoft.com/office/drawing/2014/main" id="{C89927AD-49F5-4582-8995-19E2C9837A82}"/>
              </a:ext>
            </a:extLst>
          </p:cNvPr>
          <p:cNvSpPr>
            <a:spLocks noGrp="1"/>
          </p:cNvSpPr>
          <p:nvPr>
            <p:ph idx="1"/>
          </p:nvPr>
        </p:nvSpPr>
        <p:spPr>
          <a:xfrm>
            <a:off x="556591" y="3004930"/>
            <a:ext cx="11078817" cy="4651511"/>
          </a:xfrm>
        </p:spPr>
        <p:txBody>
          <a:bodyPr>
            <a:normAutofit/>
          </a:bodyPr>
          <a:lstStyle/>
          <a:p>
            <a:pPr algn="just"/>
            <a:r>
              <a:rPr lang="en-IN" b="1" dirty="0">
                <a:solidFill>
                  <a:schemeClr val="tx1"/>
                </a:solidFill>
              </a:rPr>
              <a:t>Amount is also not a significant factor in distinguishing fraudulent from non-fraudulent.</a:t>
            </a:r>
          </a:p>
          <a:p>
            <a:pPr marL="0" indent="0" algn="just">
              <a:lnSpc>
                <a:spcPct val="150000"/>
              </a:lnSpc>
              <a:buNone/>
            </a:pPr>
            <a:endParaRPr lang="en-US" sz="2300" b="1" dirty="0">
              <a:solidFill>
                <a:schemeClr val="tx1"/>
              </a:solidFill>
            </a:endParaRPr>
          </a:p>
          <a:p>
            <a:pPr marL="0" indent="0" algn="just">
              <a:lnSpc>
                <a:spcPct val="150000"/>
              </a:lnSpc>
              <a:buNone/>
            </a:pPr>
            <a:endParaRPr lang="en-US" sz="2300" b="1" dirty="0">
              <a:solidFill>
                <a:schemeClr val="tx1"/>
              </a:solidFill>
            </a:endParaRPr>
          </a:p>
          <a:p>
            <a:pPr marL="0" indent="0" algn="just">
              <a:lnSpc>
                <a:spcPct val="150000"/>
              </a:lnSpc>
              <a:buNone/>
            </a:pPr>
            <a:endParaRPr lang="en-US" sz="2300" b="1" dirty="0">
              <a:solidFill>
                <a:schemeClr val="tx1"/>
              </a:solidFill>
            </a:endParaRPr>
          </a:p>
          <a:p>
            <a:pPr marL="0" indent="0" algn="just">
              <a:lnSpc>
                <a:spcPct val="150000"/>
              </a:lnSpc>
              <a:buNone/>
            </a:pPr>
            <a:endParaRPr lang="en-US" sz="2300" b="1" dirty="0">
              <a:solidFill>
                <a:schemeClr val="tx1"/>
              </a:solidFill>
            </a:endParaRPr>
          </a:p>
        </p:txBody>
      </p:sp>
      <p:sp>
        <p:nvSpPr>
          <p:cNvPr id="5" name="TextBox 4">
            <a:extLst>
              <a:ext uri="{FF2B5EF4-FFF2-40B4-BE49-F238E27FC236}">
                <a16:creationId xmlns:a16="http://schemas.microsoft.com/office/drawing/2014/main" id="{E066360B-6C3E-4904-ACE1-5FB14F3C806A}"/>
              </a:ext>
            </a:extLst>
          </p:cNvPr>
          <p:cNvSpPr txBox="1"/>
          <p:nvPr/>
        </p:nvSpPr>
        <p:spPr>
          <a:xfrm>
            <a:off x="702364" y="2345635"/>
            <a:ext cx="6005170" cy="523220"/>
          </a:xfrm>
          <a:prstGeom prst="rect">
            <a:avLst/>
          </a:prstGeom>
          <a:noFill/>
        </p:spPr>
        <p:txBody>
          <a:bodyPr wrap="none" rtlCol="0">
            <a:spAutoFit/>
          </a:bodyPr>
          <a:lstStyle/>
          <a:p>
            <a:r>
              <a:rPr lang="en-IN" sz="2800" b="1" dirty="0">
                <a:solidFill>
                  <a:srgbClr val="0070C0"/>
                </a:solidFill>
              </a:rPr>
              <a:t>C. EXPLORATORY DATA ANALYSIS </a:t>
            </a:r>
          </a:p>
        </p:txBody>
      </p:sp>
      <p:pic>
        <p:nvPicPr>
          <p:cNvPr id="7" name="Picture 6">
            <a:extLst>
              <a:ext uri="{FF2B5EF4-FFF2-40B4-BE49-F238E27FC236}">
                <a16:creationId xmlns:a16="http://schemas.microsoft.com/office/drawing/2014/main" id="{8A2AA651-1CD2-4983-9646-E18165A7998D}"/>
              </a:ext>
            </a:extLst>
          </p:cNvPr>
          <p:cNvPicPr>
            <a:picLocks noChangeAspect="1"/>
          </p:cNvPicPr>
          <p:nvPr/>
        </p:nvPicPr>
        <p:blipFill>
          <a:blip r:embed="rId2"/>
          <a:stretch>
            <a:fillRect/>
          </a:stretch>
        </p:blipFill>
        <p:spPr>
          <a:xfrm>
            <a:off x="6099458" y="3533857"/>
            <a:ext cx="3881155" cy="3031435"/>
          </a:xfrm>
          <a:prstGeom prst="rect">
            <a:avLst/>
          </a:prstGeom>
        </p:spPr>
      </p:pic>
      <p:pic>
        <p:nvPicPr>
          <p:cNvPr id="8" name="Picture 7">
            <a:extLst>
              <a:ext uri="{FF2B5EF4-FFF2-40B4-BE49-F238E27FC236}">
                <a16:creationId xmlns:a16="http://schemas.microsoft.com/office/drawing/2014/main" id="{7DAAC416-5F34-4726-B97B-846C82F2E2B6}"/>
              </a:ext>
            </a:extLst>
          </p:cNvPr>
          <p:cNvPicPr>
            <a:picLocks noChangeAspect="1"/>
          </p:cNvPicPr>
          <p:nvPr/>
        </p:nvPicPr>
        <p:blipFill>
          <a:blip r:embed="rId3"/>
          <a:stretch>
            <a:fillRect/>
          </a:stretch>
        </p:blipFill>
        <p:spPr>
          <a:xfrm>
            <a:off x="1943345" y="3429000"/>
            <a:ext cx="3523208" cy="3276359"/>
          </a:xfrm>
          <a:prstGeom prst="rect">
            <a:avLst/>
          </a:prstGeom>
        </p:spPr>
      </p:pic>
    </p:spTree>
    <p:extLst>
      <p:ext uri="{BB962C8B-B14F-4D97-AF65-F5344CB8AC3E}">
        <p14:creationId xmlns:p14="http://schemas.microsoft.com/office/powerpoint/2010/main" val="348991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0296-FA1F-4151-8460-0147F6853603}"/>
              </a:ext>
            </a:extLst>
          </p:cNvPr>
          <p:cNvSpPr>
            <a:spLocks noGrp="1"/>
          </p:cNvSpPr>
          <p:nvPr>
            <p:ph type="title"/>
          </p:nvPr>
        </p:nvSpPr>
        <p:spPr/>
        <p:txBody>
          <a:bodyPr/>
          <a:lstStyle/>
          <a:p>
            <a:pPr algn="ctr"/>
            <a:r>
              <a:rPr lang="en-US" b="1" dirty="0">
                <a:solidFill>
                  <a:schemeClr val="bg1"/>
                </a:solidFill>
              </a:rPr>
              <a:t>2. </a:t>
            </a:r>
            <a:r>
              <a:rPr lang="en-US" sz="4000" b="1" dirty="0">
                <a:solidFill>
                  <a:schemeClr val="bg1"/>
                </a:solidFill>
              </a:rPr>
              <a:t>DATA UNDERSTANDING</a:t>
            </a:r>
            <a:endParaRPr lang="en-US" b="1" dirty="0"/>
          </a:p>
        </p:txBody>
      </p:sp>
      <p:sp>
        <p:nvSpPr>
          <p:cNvPr id="3" name="Content Placeholder 2">
            <a:extLst>
              <a:ext uri="{FF2B5EF4-FFF2-40B4-BE49-F238E27FC236}">
                <a16:creationId xmlns:a16="http://schemas.microsoft.com/office/drawing/2014/main" id="{C89927AD-49F5-4582-8995-19E2C9837A82}"/>
              </a:ext>
            </a:extLst>
          </p:cNvPr>
          <p:cNvSpPr>
            <a:spLocks noGrp="1"/>
          </p:cNvSpPr>
          <p:nvPr>
            <p:ph idx="1"/>
          </p:nvPr>
        </p:nvSpPr>
        <p:spPr>
          <a:xfrm>
            <a:off x="556591" y="2438400"/>
            <a:ext cx="11078817" cy="5218041"/>
          </a:xfrm>
        </p:spPr>
        <p:txBody>
          <a:bodyPr>
            <a:normAutofit/>
          </a:bodyPr>
          <a:lstStyle/>
          <a:p>
            <a:pPr algn="just"/>
            <a:r>
              <a:rPr lang="en-IN" b="1" dirty="0">
                <a:solidFill>
                  <a:schemeClr val="tx1"/>
                </a:solidFill>
              </a:rPr>
              <a:t>Heatmap that shows the correlation between the features in the dataset. </a:t>
            </a:r>
          </a:p>
          <a:p>
            <a:pPr algn="just"/>
            <a:r>
              <a:rPr lang="en-IN" b="1" dirty="0">
                <a:solidFill>
                  <a:schemeClr val="tx1"/>
                </a:solidFill>
              </a:rPr>
              <a:t>Feature wise correlation to find features distinguishing between fraudulent and non-fraudulent classes. V1-V7, V9, V10, V11, V12, V14, V16- V19 V21 are distinguishing.</a:t>
            </a:r>
          </a:p>
          <a:p>
            <a:pPr marL="0" indent="0" algn="just">
              <a:lnSpc>
                <a:spcPct val="150000"/>
              </a:lnSpc>
              <a:buNone/>
            </a:pPr>
            <a:endParaRPr lang="en-US" sz="2300" b="1" dirty="0">
              <a:solidFill>
                <a:schemeClr val="tx1"/>
              </a:solidFill>
            </a:endParaRPr>
          </a:p>
          <a:p>
            <a:pPr marL="0" indent="0" algn="just">
              <a:lnSpc>
                <a:spcPct val="150000"/>
              </a:lnSpc>
              <a:buNone/>
            </a:pPr>
            <a:endParaRPr lang="en-US" sz="2300" b="1" dirty="0">
              <a:solidFill>
                <a:schemeClr val="tx1"/>
              </a:solidFill>
            </a:endParaRPr>
          </a:p>
          <a:p>
            <a:pPr marL="0" indent="0" algn="just">
              <a:lnSpc>
                <a:spcPct val="150000"/>
              </a:lnSpc>
              <a:buNone/>
            </a:pPr>
            <a:endParaRPr lang="en-US" sz="2300" b="1" dirty="0">
              <a:solidFill>
                <a:schemeClr val="tx1"/>
              </a:solidFill>
            </a:endParaRPr>
          </a:p>
          <a:p>
            <a:pPr marL="0" indent="0" algn="just">
              <a:lnSpc>
                <a:spcPct val="150000"/>
              </a:lnSpc>
              <a:buNone/>
            </a:pPr>
            <a:endParaRPr lang="en-US" sz="2300" b="1" dirty="0">
              <a:solidFill>
                <a:schemeClr val="tx1"/>
              </a:solidFill>
            </a:endParaRPr>
          </a:p>
        </p:txBody>
      </p:sp>
      <p:pic>
        <p:nvPicPr>
          <p:cNvPr id="4" name="Picture 3">
            <a:extLst>
              <a:ext uri="{FF2B5EF4-FFF2-40B4-BE49-F238E27FC236}">
                <a16:creationId xmlns:a16="http://schemas.microsoft.com/office/drawing/2014/main" id="{5CF64FEC-E686-482E-A651-659D460406D5}"/>
              </a:ext>
            </a:extLst>
          </p:cNvPr>
          <p:cNvPicPr>
            <a:picLocks noChangeAspect="1"/>
          </p:cNvPicPr>
          <p:nvPr/>
        </p:nvPicPr>
        <p:blipFill>
          <a:blip r:embed="rId2"/>
          <a:stretch>
            <a:fillRect/>
          </a:stretch>
        </p:blipFill>
        <p:spPr>
          <a:xfrm>
            <a:off x="0" y="3521320"/>
            <a:ext cx="4799352" cy="3320560"/>
          </a:xfrm>
          <a:prstGeom prst="rect">
            <a:avLst/>
          </a:prstGeom>
        </p:spPr>
      </p:pic>
      <p:pic>
        <p:nvPicPr>
          <p:cNvPr id="6" name="Picture 5">
            <a:extLst>
              <a:ext uri="{FF2B5EF4-FFF2-40B4-BE49-F238E27FC236}">
                <a16:creationId xmlns:a16="http://schemas.microsoft.com/office/drawing/2014/main" id="{CEB14AF1-840C-4938-8D50-44FC1FD11C88}"/>
              </a:ext>
            </a:extLst>
          </p:cNvPr>
          <p:cNvPicPr>
            <a:picLocks noChangeAspect="1"/>
          </p:cNvPicPr>
          <p:nvPr/>
        </p:nvPicPr>
        <p:blipFill>
          <a:blip r:embed="rId3"/>
          <a:stretch>
            <a:fillRect/>
          </a:stretch>
        </p:blipFill>
        <p:spPr>
          <a:xfrm>
            <a:off x="5074130" y="3429000"/>
            <a:ext cx="3143250" cy="1800225"/>
          </a:xfrm>
          <a:prstGeom prst="rect">
            <a:avLst/>
          </a:prstGeom>
        </p:spPr>
      </p:pic>
      <p:pic>
        <p:nvPicPr>
          <p:cNvPr id="9" name="Picture 8">
            <a:extLst>
              <a:ext uri="{FF2B5EF4-FFF2-40B4-BE49-F238E27FC236}">
                <a16:creationId xmlns:a16="http://schemas.microsoft.com/office/drawing/2014/main" id="{441FA509-AA4C-4A88-8329-1753D57AC063}"/>
              </a:ext>
            </a:extLst>
          </p:cNvPr>
          <p:cNvPicPr>
            <a:picLocks noChangeAspect="1"/>
          </p:cNvPicPr>
          <p:nvPr/>
        </p:nvPicPr>
        <p:blipFill>
          <a:blip r:embed="rId4"/>
          <a:stretch>
            <a:fillRect/>
          </a:stretch>
        </p:blipFill>
        <p:spPr>
          <a:xfrm>
            <a:off x="8217380" y="3429000"/>
            <a:ext cx="3143250" cy="1752600"/>
          </a:xfrm>
          <a:prstGeom prst="rect">
            <a:avLst/>
          </a:prstGeom>
        </p:spPr>
      </p:pic>
      <p:pic>
        <p:nvPicPr>
          <p:cNvPr id="10" name="Picture 9">
            <a:extLst>
              <a:ext uri="{FF2B5EF4-FFF2-40B4-BE49-F238E27FC236}">
                <a16:creationId xmlns:a16="http://schemas.microsoft.com/office/drawing/2014/main" id="{2E6ABD98-B54F-4C6E-A223-2EABF95643AE}"/>
              </a:ext>
            </a:extLst>
          </p:cNvPr>
          <p:cNvPicPr>
            <a:picLocks noChangeAspect="1"/>
          </p:cNvPicPr>
          <p:nvPr/>
        </p:nvPicPr>
        <p:blipFill>
          <a:blip r:embed="rId5"/>
          <a:stretch>
            <a:fillRect/>
          </a:stretch>
        </p:blipFill>
        <p:spPr>
          <a:xfrm>
            <a:off x="5169380" y="5197720"/>
            <a:ext cx="3057525" cy="1571625"/>
          </a:xfrm>
          <a:prstGeom prst="rect">
            <a:avLst/>
          </a:prstGeom>
        </p:spPr>
      </p:pic>
      <p:pic>
        <p:nvPicPr>
          <p:cNvPr id="11" name="Picture 10">
            <a:extLst>
              <a:ext uri="{FF2B5EF4-FFF2-40B4-BE49-F238E27FC236}">
                <a16:creationId xmlns:a16="http://schemas.microsoft.com/office/drawing/2014/main" id="{2474D103-1463-4138-A5B2-245B82F0C7D7}"/>
              </a:ext>
            </a:extLst>
          </p:cNvPr>
          <p:cNvPicPr>
            <a:picLocks noChangeAspect="1"/>
          </p:cNvPicPr>
          <p:nvPr/>
        </p:nvPicPr>
        <p:blipFill>
          <a:blip r:embed="rId6"/>
          <a:stretch>
            <a:fillRect/>
          </a:stretch>
        </p:blipFill>
        <p:spPr>
          <a:xfrm>
            <a:off x="8266557" y="5229225"/>
            <a:ext cx="3105150" cy="1540120"/>
          </a:xfrm>
          <a:prstGeom prst="rect">
            <a:avLst/>
          </a:prstGeom>
        </p:spPr>
      </p:pic>
      <p:sp>
        <p:nvSpPr>
          <p:cNvPr id="12" name="TextBox 11">
            <a:extLst>
              <a:ext uri="{FF2B5EF4-FFF2-40B4-BE49-F238E27FC236}">
                <a16:creationId xmlns:a16="http://schemas.microsoft.com/office/drawing/2014/main" id="{B4E8423D-1C73-4418-88B7-7F0476001CF2}"/>
              </a:ext>
            </a:extLst>
          </p:cNvPr>
          <p:cNvSpPr txBox="1"/>
          <p:nvPr/>
        </p:nvSpPr>
        <p:spPr>
          <a:xfrm flipH="1">
            <a:off x="695075" y="2069068"/>
            <a:ext cx="2644472" cy="369332"/>
          </a:xfrm>
          <a:prstGeom prst="rect">
            <a:avLst/>
          </a:prstGeom>
          <a:noFill/>
        </p:spPr>
        <p:txBody>
          <a:bodyPr wrap="square" rtlCol="0">
            <a:spAutoFit/>
          </a:bodyPr>
          <a:lstStyle/>
          <a:p>
            <a:r>
              <a:rPr lang="en-IN" b="1" dirty="0">
                <a:solidFill>
                  <a:srgbClr val="0070C0"/>
                </a:solidFill>
              </a:rPr>
              <a:t>Correlation Analysis</a:t>
            </a:r>
            <a:r>
              <a:rPr lang="en-IN" dirty="0"/>
              <a:t> </a:t>
            </a:r>
          </a:p>
        </p:txBody>
      </p:sp>
    </p:spTree>
    <p:extLst>
      <p:ext uri="{BB962C8B-B14F-4D97-AF65-F5344CB8AC3E}">
        <p14:creationId xmlns:p14="http://schemas.microsoft.com/office/powerpoint/2010/main" val="11502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DFE5-42B9-4D8C-890A-709036847C5E}"/>
              </a:ext>
            </a:extLst>
          </p:cNvPr>
          <p:cNvSpPr>
            <a:spLocks noGrp="1"/>
          </p:cNvSpPr>
          <p:nvPr>
            <p:ph type="title"/>
          </p:nvPr>
        </p:nvSpPr>
        <p:spPr/>
        <p:txBody>
          <a:bodyPr/>
          <a:lstStyle/>
          <a:p>
            <a:pPr algn="ctr"/>
            <a:r>
              <a:rPr lang="en-US" b="1" dirty="0"/>
              <a:t>3. DATA PREPARATION</a:t>
            </a:r>
          </a:p>
        </p:txBody>
      </p:sp>
      <p:sp>
        <p:nvSpPr>
          <p:cNvPr id="4" name="Content Placeholder 3">
            <a:extLst>
              <a:ext uri="{FF2B5EF4-FFF2-40B4-BE49-F238E27FC236}">
                <a16:creationId xmlns:a16="http://schemas.microsoft.com/office/drawing/2014/main" id="{7DCE221A-ED2C-48FE-808D-5A78C7C9687F}"/>
              </a:ext>
            </a:extLst>
          </p:cNvPr>
          <p:cNvSpPr txBox="1">
            <a:spLocks noGrp="1"/>
          </p:cNvSpPr>
          <p:nvPr>
            <p:ph idx="1"/>
          </p:nvPr>
        </p:nvSpPr>
        <p:spPr>
          <a:xfrm>
            <a:off x="569913" y="2478087"/>
            <a:ext cx="6692278" cy="3621504"/>
          </a:xfrm>
          <a:prstGeom prst="rect">
            <a:avLst/>
          </a:prstGeom>
          <a:noFill/>
        </p:spPr>
        <p:txBody>
          <a:bodyPr wrap="square" rtlCol="0">
            <a:spAutoFit/>
          </a:bodyPr>
          <a:lstStyle/>
          <a:p>
            <a:r>
              <a:rPr lang="en-IN" sz="2800" b="1" dirty="0">
                <a:solidFill>
                  <a:srgbClr val="0070C0"/>
                </a:solidFill>
              </a:rPr>
              <a:t>DATA BALANCING STRATEGIES</a:t>
            </a:r>
          </a:p>
          <a:p>
            <a:pPr>
              <a:buFont typeface="Wingdings" panose="05000000000000000000" pitchFamily="2" charset="2"/>
              <a:buChar char="q"/>
            </a:pPr>
            <a:r>
              <a:rPr lang="en-IN" sz="2800" b="1" dirty="0">
                <a:solidFill>
                  <a:srgbClr val="0070C0"/>
                </a:solidFill>
              </a:rPr>
              <a:t> </a:t>
            </a:r>
            <a:r>
              <a:rPr lang="en-IN" sz="2000" b="1" dirty="0">
                <a:solidFill>
                  <a:schemeClr val="tx1"/>
                </a:solidFill>
              </a:rPr>
              <a:t>IMBALANCED DATASET</a:t>
            </a:r>
          </a:p>
          <a:p>
            <a:pPr algn="just">
              <a:buFont typeface="Wingdings" panose="05000000000000000000" pitchFamily="2" charset="2"/>
              <a:buChar char="§"/>
            </a:pPr>
            <a:r>
              <a:rPr lang="en-IN" sz="2000" b="1" dirty="0">
                <a:solidFill>
                  <a:schemeClr val="tx1"/>
                </a:solidFill>
              </a:rPr>
              <a:t>Imbalanced data needs to balanced as:</a:t>
            </a:r>
          </a:p>
          <a:p>
            <a:pPr marL="0" indent="0" algn="just">
              <a:buNone/>
            </a:pPr>
            <a:r>
              <a:rPr lang="en-IN" sz="2000" b="1" dirty="0">
                <a:solidFill>
                  <a:schemeClr val="tx1"/>
                </a:solidFill>
              </a:rPr>
              <a:t>1. It causes overfitting of the data and assume the major class as the output for the testing set.</a:t>
            </a:r>
          </a:p>
          <a:p>
            <a:pPr marL="0" indent="0" algn="just">
              <a:buNone/>
            </a:pPr>
            <a:r>
              <a:rPr lang="en-IN" sz="2000" b="1" dirty="0">
                <a:solidFill>
                  <a:schemeClr val="tx1"/>
                </a:solidFill>
              </a:rPr>
              <a:t>2. We can fail to understand the correlations between the features due to these anomalies as they are in insignificant amount compared to the major class.</a:t>
            </a:r>
          </a:p>
        </p:txBody>
      </p:sp>
      <p:pic>
        <p:nvPicPr>
          <p:cNvPr id="5" name="Picture 4">
            <a:extLst>
              <a:ext uri="{FF2B5EF4-FFF2-40B4-BE49-F238E27FC236}">
                <a16:creationId xmlns:a16="http://schemas.microsoft.com/office/drawing/2014/main" id="{8C969B0A-8EFB-4B7D-9B08-545F1780FB87}"/>
              </a:ext>
            </a:extLst>
          </p:cNvPr>
          <p:cNvPicPr>
            <a:picLocks noChangeAspect="1"/>
          </p:cNvPicPr>
          <p:nvPr/>
        </p:nvPicPr>
        <p:blipFill>
          <a:blip r:embed="rId2"/>
          <a:stretch>
            <a:fillRect/>
          </a:stretch>
        </p:blipFill>
        <p:spPr>
          <a:xfrm>
            <a:off x="7556844" y="2716992"/>
            <a:ext cx="4320362" cy="3167339"/>
          </a:xfrm>
          <a:prstGeom prst="rect">
            <a:avLst/>
          </a:prstGeom>
        </p:spPr>
      </p:pic>
    </p:spTree>
    <p:extLst>
      <p:ext uri="{BB962C8B-B14F-4D97-AF65-F5344CB8AC3E}">
        <p14:creationId xmlns:p14="http://schemas.microsoft.com/office/powerpoint/2010/main" val="32226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DFE5-42B9-4D8C-890A-709036847C5E}"/>
              </a:ext>
            </a:extLst>
          </p:cNvPr>
          <p:cNvSpPr>
            <a:spLocks noGrp="1"/>
          </p:cNvSpPr>
          <p:nvPr>
            <p:ph type="title"/>
          </p:nvPr>
        </p:nvSpPr>
        <p:spPr/>
        <p:txBody>
          <a:bodyPr/>
          <a:lstStyle/>
          <a:p>
            <a:pPr algn="ctr"/>
            <a:r>
              <a:rPr lang="en-US" b="1" dirty="0"/>
              <a:t>3. DATA PREPARATION</a:t>
            </a:r>
          </a:p>
        </p:txBody>
      </p:sp>
      <p:sp>
        <p:nvSpPr>
          <p:cNvPr id="4" name="Content Placeholder 3">
            <a:extLst>
              <a:ext uri="{FF2B5EF4-FFF2-40B4-BE49-F238E27FC236}">
                <a16:creationId xmlns:a16="http://schemas.microsoft.com/office/drawing/2014/main" id="{7DCE221A-ED2C-48FE-808D-5A78C7C9687F}"/>
              </a:ext>
            </a:extLst>
          </p:cNvPr>
          <p:cNvSpPr txBox="1">
            <a:spLocks noGrp="1"/>
          </p:cNvSpPr>
          <p:nvPr>
            <p:ph idx="1"/>
          </p:nvPr>
        </p:nvSpPr>
        <p:spPr>
          <a:xfrm>
            <a:off x="569913" y="2478087"/>
            <a:ext cx="6215200" cy="4493538"/>
          </a:xfrm>
          <a:prstGeom prst="rect">
            <a:avLst/>
          </a:prstGeom>
          <a:noFill/>
        </p:spPr>
        <p:txBody>
          <a:bodyPr wrap="square" rtlCol="0">
            <a:spAutoFit/>
          </a:bodyPr>
          <a:lstStyle/>
          <a:p>
            <a:r>
              <a:rPr lang="en-IN" sz="2800" b="1" dirty="0">
                <a:solidFill>
                  <a:srgbClr val="0070C0"/>
                </a:solidFill>
              </a:rPr>
              <a:t>DATA BALANCING STRATEGIES</a:t>
            </a:r>
          </a:p>
          <a:p>
            <a:pPr>
              <a:buFont typeface="Wingdings" panose="05000000000000000000" pitchFamily="2" charset="2"/>
              <a:buChar char="q"/>
            </a:pPr>
            <a:r>
              <a:rPr lang="en-IN" sz="2800" b="1" dirty="0">
                <a:solidFill>
                  <a:srgbClr val="0070C0"/>
                </a:solidFill>
              </a:rPr>
              <a:t> </a:t>
            </a:r>
            <a:r>
              <a:rPr lang="en-IN" sz="2000" b="1" dirty="0">
                <a:solidFill>
                  <a:schemeClr val="tx1"/>
                </a:solidFill>
              </a:rPr>
              <a:t>RANDOM UNDERSAMPLING</a:t>
            </a:r>
          </a:p>
          <a:p>
            <a:r>
              <a:rPr lang="en-IN" sz="2000" b="1" dirty="0">
                <a:solidFill>
                  <a:schemeClr val="tx1"/>
                </a:solidFill>
              </a:rPr>
              <a:t>Sampling shifts the data around to increase the "numerical stability" of the resulting models.</a:t>
            </a:r>
          </a:p>
          <a:p>
            <a:r>
              <a:rPr lang="en-IN" sz="2000" b="1" dirty="0">
                <a:solidFill>
                  <a:schemeClr val="tx1"/>
                </a:solidFill>
              </a:rPr>
              <a:t>Removes samples from the majority class to equal the minority class.</a:t>
            </a:r>
          </a:p>
          <a:p>
            <a:pPr marL="0" indent="0">
              <a:buNone/>
            </a:pPr>
            <a:r>
              <a:rPr lang="en-IN" sz="2000" b="1" dirty="0">
                <a:solidFill>
                  <a:srgbClr val="0070C0"/>
                </a:solidFill>
              </a:rPr>
              <a:t>ADVANTAGES: </a:t>
            </a:r>
            <a:r>
              <a:rPr lang="en-IN" sz="2000" b="1" dirty="0">
                <a:solidFill>
                  <a:schemeClr val="tx1"/>
                </a:solidFill>
              </a:rPr>
              <a:t>Reduces Storage Space and Runtime.</a:t>
            </a:r>
          </a:p>
          <a:p>
            <a:pPr marL="0" indent="0">
              <a:buNone/>
            </a:pPr>
            <a:r>
              <a:rPr lang="en-IN" sz="2000" b="1" dirty="0">
                <a:solidFill>
                  <a:srgbClr val="0070C0"/>
                </a:solidFill>
              </a:rPr>
              <a:t>DISADVANTAGES: </a:t>
            </a:r>
            <a:r>
              <a:rPr lang="en-IN" sz="2000" b="1" dirty="0">
                <a:solidFill>
                  <a:schemeClr val="tx1"/>
                </a:solidFill>
              </a:rPr>
              <a:t>Loss of Important Data.</a:t>
            </a:r>
          </a:p>
          <a:p>
            <a:pPr marL="0" indent="0">
              <a:buNone/>
            </a:pPr>
            <a:endParaRPr lang="en-IN" sz="2000" b="1" dirty="0">
              <a:solidFill>
                <a:srgbClr val="0070C0"/>
              </a:solidFill>
            </a:endParaRPr>
          </a:p>
        </p:txBody>
      </p:sp>
      <p:pic>
        <p:nvPicPr>
          <p:cNvPr id="3" name="Picture 2">
            <a:extLst>
              <a:ext uri="{FF2B5EF4-FFF2-40B4-BE49-F238E27FC236}">
                <a16:creationId xmlns:a16="http://schemas.microsoft.com/office/drawing/2014/main" id="{D0275180-A278-4862-947A-B0EE6B21F816}"/>
              </a:ext>
            </a:extLst>
          </p:cNvPr>
          <p:cNvPicPr>
            <a:picLocks noChangeAspect="1"/>
          </p:cNvPicPr>
          <p:nvPr/>
        </p:nvPicPr>
        <p:blipFill>
          <a:blip r:embed="rId2"/>
          <a:stretch>
            <a:fillRect/>
          </a:stretch>
        </p:blipFill>
        <p:spPr>
          <a:xfrm>
            <a:off x="6877879" y="2860942"/>
            <a:ext cx="4944303" cy="3167339"/>
          </a:xfrm>
          <a:prstGeom prst="rect">
            <a:avLst/>
          </a:prstGeom>
        </p:spPr>
      </p:pic>
    </p:spTree>
    <p:extLst>
      <p:ext uri="{BB962C8B-B14F-4D97-AF65-F5344CB8AC3E}">
        <p14:creationId xmlns:p14="http://schemas.microsoft.com/office/powerpoint/2010/main" val="96728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DFE5-42B9-4D8C-890A-709036847C5E}"/>
              </a:ext>
            </a:extLst>
          </p:cNvPr>
          <p:cNvSpPr>
            <a:spLocks noGrp="1"/>
          </p:cNvSpPr>
          <p:nvPr>
            <p:ph type="title"/>
          </p:nvPr>
        </p:nvSpPr>
        <p:spPr/>
        <p:txBody>
          <a:bodyPr/>
          <a:lstStyle/>
          <a:p>
            <a:pPr algn="ctr"/>
            <a:r>
              <a:rPr lang="en-US" b="1" dirty="0"/>
              <a:t>3. DATA PREPARATION</a:t>
            </a:r>
          </a:p>
        </p:txBody>
      </p:sp>
      <p:sp>
        <p:nvSpPr>
          <p:cNvPr id="4" name="Content Placeholder 3">
            <a:extLst>
              <a:ext uri="{FF2B5EF4-FFF2-40B4-BE49-F238E27FC236}">
                <a16:creationId xmlns:a16="http://schemas.microsoft.com/office/drawing/2014/main" id="{7DCE221A-ED2C-48FE-808D-5A78C7C9687F}"/>
              </a:ext>
            </a:extLst>
          </p:cNvPr>
          <p:cNvSpPr txBox="1">
            <a:spLocks noGrp="1"/>
          </p:cNvSpPr>
          <p:nvPr>
            <p:ph idx="1"/>
          </p:nvPr>
        </p:nvSpPr>
        <p:spPr>
          <a:xfrm>
            <a:off x="569913" y="2478087"/>
            <a:ext cx="6215200" cy="3749744"/>
          </a:xfrm>
          <a:prstGeom prst="rect">
            <a:avLst/>
          </a:prstGeom>
          <a:noFill/>
        </p:spPr>
        <p:txBody>
          <a:bodyPr wrap="square" rtlCol="0">
            <a:spAutoFit/>
          </a:bodyPr>
          <a:lstStyle/>
          <a:p>
            <a:r>
              <a:rPr lang="en-IN" sz="2800" b="1" dirty="0">
                <a:solidFill>
                  <a:srgbClr val="0070C0"/>
                </a:solidFill>
              </a:rPr>
              <a:t>DATA BALANCING STRATEGIES</a:t>
            </a:r>
          </a:p>
          <a:p>
            <a:pPr>
              <a:buFont typeface="Wingdings" panose="05000000000000000000" pitchFamily="2" charset="2"/>
              <a:buChar char="q"/>
            </a:pPr>
            <a:r>
              <a:rPr lang="en-IN" sz="2800" b="1" dirty="0">
                <a:solidFill>
                  <a:srgbClr val="0070C0"/>
                </a:solidFill>
              </a:rPr>
              <a:t> </a:t>
            </a:r>
            <a:r>
              <a:rPr lang="en-IN" sz="2000" b="1" dirty="0">
                <a:solidFill>
                  <a:schemeClr val="tx1"/>
                </a:solidFill>
              </a:rPr>
              <a:t>RANDOM OVERSAMPLING</a:t>
            </a:r>
          </a:p>
          <a:p>
            <a:r>
              <a:rPr lang="en-US" sz="2000" b="1" dirty="0">
                <a:solidFill>
                  <a:schemeClr val="tx1"/>
                </a:solidFill>
              </a:rPr>
              <a:t>It is a technique to add samples to the minority class to equal the majority class.</a:t>
            </a:r>
          </a:p>
          <a:p>
            <a:pPr marL="0" indent="0">
              <a:buNone/>
            </a:pPr>
            <a:r>
              <a:rPr lang="en-IN" sz="2000" b="1" dirty="0">
                <a:solidFill>
                  <a:srgbClr val="0070C0"/>
                </a:solidFill>
              </a:rPr>
              <a:t>ADVANTAGES: </a:t>
            </a:r>
            <a:r>
              <a:rPr lang="en-IN" sz="2000" b="1" dirty="0">
                <a:solidFill>
                  <a:schemeClr val="tx1"/>
                </a:solidFill>
              </a:rPr>
              <a:t>Doesn’t lead to information loss and hence better than random Under sampling.</a:t>
            </a:r>
          </a:p>
          <a:p>
            <a:pPr marL="0" indent="0">
              <a:buNone/>
            </a:pPr>
            <a:r>
              <a:rPr lang="en-IN" sz="2000" b="1" dirty="0">
                <a:solidFill>
                  <a:srgbClr val="0070C0"/>
                </a:solidFill>
              </a:rPr>
              <a:t>DISADVANTAGES: </a:t>
            </a:r>
            <a:r>
              <a:rPr lang="en-IN" sz="2000" b="1" dirty="0">
                <a:solidFill>
                  <a:schemeClr val="tx1"/>
                </a:solidFill>
              </a:rPr>
              <a:t>Can lead to overfitting as only minor class samples are replicated.</a:t>
            </a:r>
          </a:p>
          <a:p>
            <a:pPr marL="0" indent="0">
              <a:buNone/>
            </a:pPr>
            <a:endParaRPr lang="en-IN" sz="2000" b="1" dirty="0">
              <a:solidFill>
                <a:srgbClr val="0070C0"/>
              </a:solidFill>
            </a:endParaRPr>
          </a:p>
        </p:txBody>
      </p:sp>
      <p:pic>
        <p:nvPicPr>
          <p:cNvPr id="5" name="Picture 4">
            <a:extLst>
              <a:ext uri="{FF2B5EF4-FFF2-40B4-BE49-F238E27FC236}">
                <a16:creationId xmlns:a16="http://schemas.microsoft.com/office/drawing/2014/main" id="{DF2220F9-A6DE-4E37-91AB-21A3497B985A}"/>
              </a:ext>
            </a:extLst>
          </p:cNvPr>
          <p:cNvPicPr>
            <a:picLocks noChangeAspect="1"/>
          </p:cNvPicPr>
          <p:nvPr/>
        </p:nvPicPr>
        <p:blipFill>
          <a:blip r:embed="rId2"/>
          <a:stretch>
            <a:fillRect/>
          </a:stretch>
        </p:blipFill>
        <p:spPr>
          <a:xfrm>
            <a:off x="6760479" y="2702981"/>
            <a:ext cx="5219486" cy="3980156"/>
          </a:xfrm>
          <a:prstGeom prst="rect">
            <a:avLst/>
          </a:prstGeom>
        </p:spPr>
      </p:pic>
    </p:spTree>
    <p:extLst>
      <p:ext uri="{BB962C8B-B14F-4D97-AF65-F5344CB8AC3E}">
        <p14:creationId xmlns:p14="http://schemas.microsoft.com/office/powerpoint/2010/main" val="206463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DFE5-42B9-4D8C-890A-709036847C5E}"/>
              </a:ext>
            </a:extLst>
          </p:cNvPr>
          <p:cNvSpPr>
            <a:spLocks noGrp="1"/>
          </p:cNvSpPr>
          <p:nvPr>
            <p:ph type="title"/>
          </p:nvPr>
        </p:nvSpPr>
        <p:spPr/>
        <p:txBody>
          <a:bodyPr/>
          <a:lstStyle/>
          <a:p>
            <a:pPr algn="ctr"/>
            <a:r>
              <a:rPr lang="en-US" b="1" dirty="0"/>
              <a:t>3. DATA PREPARATION</a:t>
            </a:r>
          </a:p>
        </p:txBody>
      </p:sp>
      <p:sp>
        <p:nvSpPr>
          <p:cNvPr id="4" name="Content Placeholder 3">
            <a:extLst>
              <a:ext uri="{FF2B5EF4-FFF2-40B4-BE49-F238E27FC236}">
                <a16:creationId xmlns:a16="http://schemas.microsoft.com/office/drawing/2014/main" id="{7DCE221A-ED2C-48FE-808D-5A78C7C9687F}"/>
              </a:ext>
            </a:extLst>
          </p:cNvPr>
          <p:cNvSpPr txBox="1">
            <a:spLocks noGrp="1"/>
          </p:cNvSpPr>
          <p:nvPr>
            <p:ph idx="1"/>
          </p:nvPr>
        </p:nvSpPr>
        <p:spPr>
          <a:xfrm>
            <a:off x="569913" y="2478087"/>
            <a:ext cx="6215200" cy="3190617"/>
          </a:xfrm>
          <a:prstGeom prst="rect">
            <a:avLst/>
          </a:prstGeom>
          <a:noFill/>
        </p:spPr>
        <p:txBody>
          <a:bodyPr wrap="square" rtlCol="0">
            <a:spAutoFit/>
          </a:bodyPr>
          <a:lstStyle/>
          <a:p>
            <a:r>
              <a:rPr lang="en-IN" sz="2800" b="1" dirty="0">
                <a:solidFill>
                  <a:srgbClr val="0070C0"/>
                </a:solidFill>
              </a:rPr>
              <a:t>DATA BALANCING STRATEGIES</a:t>
            </a:r>
            <a:endParaRPr lang="en-IN" sz="3200" dirty="0">
              <a:solidFill>
                <a:srgbClr val="000000"/>
              </a:solidFill>
              <a:latin typeface="Times New Roman" panose="02020603050405020304" pitchFamily="18" charset="0"/>
            </a:endParaRPr>
          </a:p>
          <a:p>
            <a:pPr algn="just"/>
            <a:r>
              <a:rPr lang="en-IN" sz="2000" b="1" dirty="0">
                <a:solidFill>
                  <a:schemeClr val="tx1"/>
                </a:solidFill>
                <a:latin typeface="Times New Roman" panose="02020603050405020304" pitchFamily="18" charset="0"/>
              </a:rPr>
              <a:t>Random Oversampling using SMOTE (Synthetic Minority Over-sampling Technique): </a:t>
            </a:r>
            <a:endParaRPr lang="en-IN" sz="2000" b="1" dirty="0">
              <a:solidFill>
                <a:schemeClr val="tx1"/>
              </a:solidFill>
            </a:endParaRPr>
          </a:p>
          <a:p>
            <a:pPr algn="just"/>
            <a:r>
              <a:rPr lang="en-IN" sz="2000" b="1" dirty="0">
                <a:solidFill>
                  <a:schemeClr val="tx1"/>
                </a:solidFill>
              </a:rPr>
              <a:t>Takes a subset of minority class and generates synthetic samples like them and added to the original dataset.</a:t>
            </a:r>
          </a:p>
          <a:p>
            <a:pPr marL="0" indent="0">
              <a:buNone/>
            </a:pPr>
            <a:r>
              <a:rPr lang="en-IN" sz="2000" b="1" dirty="0">
                <a:solidFill>
                  <a:srgbClr val="0070C0"/>
                </a:solidFill>
              </a:rPr>
              <a:t>ADVANTAGES: </a:t>
            </a:r>
            <a:r>
              <a:rPr lang="en-IN" sz="2000" dirty="0"/>
              <a:t> </a:t>
            </a:r>
            <a:r>
              <a:rPr lang="en-IN" sz="2000" b="1" dirty="0"/>
              <a:t>Removes the issue of overfitting. </a:t>
            </a:r>
          </a:p>
          <a:p>
            <a:pPr marL="0" indent="0">
              <a:buNone/>
            </a:pPr>
            <a:endParaRPr lang="en-IN" sz="2000" b="1" dirty="0">
              <a:solidFill>
                <a:srgbClr val="0070C0"/>
              </a:solidFill>
            </a:endParaRPr>
          </a:p>
        </p:txBody>
      </p:sp>
      <p:pic>
        <p:nvPicPr>
          <p:cNvPr id="3" name="Picture 2">
            <a:extLst>
              <a:ext uri="{FF2B5EF4-FFF2-40B4-BE49-F238E27FC236}">
                <a16:creationId xmlns:a16="http://schemas.microsoft.com/office/drawing/2014/main" id="{A2223EE3-2E6D-4388-BD9C-3B04FC968C60}"/>
              </a:ext>
            </a:extLst>
          </p:cNvPr>
          <p:cNvPicPr>
            <a:picLocks noChangeAspect="1"/>
          </p:cNvPicPr>
          <p:nvPr/>
        </p:nvPicPr>
        <p:blipFill>
          <a:blip r:embed="rId2"/>
          <a:stretch>
            <a:fillRect/>
          </a:stretch>
        </p:blipFill>
        <p:spPr>
          <a:xfrm>
            <a:off x="7022381" y="2967633"/>
            <a:ext cx="5169619" cy="3263093"/>
          </a:xfrm>
          <a:prstGeom prst="rect">
            <a:avLst/>
          </a:prstGeom>
        </p:spPr>
      </p:pic>
    </p:spTree>
    <p:extLst>
      <p:ext uri="{BB962C8B-B14F-4D97-AF65-F5344CB8AC3E}">
        <p14:creationId xmlns:p14="http://schemas.microsoft.com/office/powerpoint/2010/main" val="334382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F8D0-2E5A-47A4-A5FB-2D03A35DBA71}"/>
              </a:ext>
            </a:extLst>
          </p:cNvPr>
          <p:cNvSpPr>
            <a:spLocks noGrp="1"/>
          </p:cNvSpPr>
          <p:nvPr>
            <p:ph type="title"/>
          </p:nvPr>
        </p:nvSpPr>
        <p:spPr/>
        <p:txBody>
          <a:bodyPr/>
          <a:lstStyle/>
          <a:p>
            <a:pPr algn="ctr"/>
            <a:r>
              <a:rPr lang="en-US" b="1" dirty="0"/>
              <a:t>4. MODELLING</a:t>
            </a:r>
          </a:p>
        </p:txBody>
      </p:sp>
      <p:sp>
        <p:nvSpPr>
          <p:cNvPr id="3" name="Content Placeholder 2">
            <a:extLst>
              <a:ext uri="{FF2B5EF4-FFF2-40B4-BE49-F238E27FC236}">
                <a16:creationId xmlns:a16="http://schemas.microsoft.com/office/drawing/2014/main" id="{15669FB5-3CF2-4785-80E0-6263A03523D7}"/>
              </a:ext>
            </a:extLst>
          </p:cNvPr>
          <p:cNvSpPr>
            <a:spLocks noGrp="1"/>
          </p:cNvSpPr>
          <p:nvPr>
            <p:ph idx="1"/>
          </p:nvPr>
        </p:nvSpPr>
        <p:spPr>
          <a:xfrm>
            <a:off x="795132" y="5420012"/>
            <a:ext cx="10151164" cy="1603640"/>
          </a:xfrm>
        </p:spPr>
        <p:txBody>
          <a:bodyPr>
            <a:normAutofit/>
          </a:bodyPr>
          <a:lstStyle/>
          <a:p>
            <a:r>
              <a:rPr lang="en-US" b="1" dirty="0"/>
              <a:t>FEATURE SELECTION</a:t>
            </a:r>
          </a:p>
          <a:p>
            <a:pPr algn="just">
              <a:buFont typeface="Wingdings" panose="05000000000000000000" pitchFamily="2" charset="2"/>
              <a:buChar char="Ø"/>
            </a:pPr>
            <a:r>
              <a:rPr lang="en-US" b="1" dirty="0"/>
              <a:t>Used </a:t>
            </a:r>
            <a:r>
              <a:rPr lang="en-IN" b="1" dirty="0"/>
              <a:t>Random Forest Classifier, to score the features according to certain weight to get the highly predictive features. </a:t>
            </a:r>
          </a:p>
          <a:p>
            <a:pPr algn="just">
              <a:buFont typeface="Wingdings" panose="05000000000000000000" pitchFamily="2" charset="2"/>
              <a:buChar char="Ø"/>
            </a:pPr>
            <a:r>
              <a:rPr lang="en-IN" b="1" dirty="0"/>
              <a:t>V10, V14, V4 have highest weightage.</a:t>
            </a:r>
            <a:endParaRPr lang="en-US" b="1" dirty="0"/>
          </a:p>
        </p:txBody>
      </p:sp>
      <p:pic>
        <p:nvPicPr>
          <p:cNvPr id="4" name="Picture 3">
            <a:extLst>
              <a:ext uri="{FF2B5EF4-FFF2-40B4-BE49-F238E27FC236}">
                <a16:creationId xmlns:a16="http://schemas.microsoft.com/office/drawing/2014/main" id="{74EEE56C-E604-41BC-B43D-774E0DDA9DA5}"/>
              </a:ext>
            </a:extLst>
          </p:cNvPr>
          <p:cNvPicPr>
            <a:picLocks noChangeAspect="1"/>
          </p:cNvPicPr>
          <p:nvPr/>
        </p:nvPicPr>
        <p:blipFill>
          <a:blip r:embed="rId2"/>
          <a:stretch>
            <a:fillRect/>
          </a:stretch>
        </p:blipFill>
        <p:spPr>
          <a:xfrm>
            <a:off x="1707874" y="2391464"/>
            <a:ext cx="8483048" cy="2776884"/>
          </a:xfrm>
          <a:prstGeom prst="rect">
            <a:avLst/>
          </a:prstGeom>
        </p:spPr>
      </p:pic>
    </p:spTree>
    <p:extLst>
      <p:ext uri="{BB962C8B-B14F-4D97-AF65-F5344CB8AC3E}">
        <p14:creationId xmlns:p14="http://schemas.microsoft.com/office/powerpoint/2010/main" val="185008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F8D0-2E5A-47A4-A5FB-2D03A35DBA71}"/>
              </a:ext>
            </a:extLst>
          </p:cNvPr>
          <p:cNvSpPr>
            <a:spLocks noGrp="1"/>
          </p:cNvSpPr>
          <p:nvPr>
            <p:ph type="title"/>
          </p:nvPr>
        </p:nvSpPr>
        <p:spPr/>
        <p:txBody>
          <a:bodyPr/>
          <a:lstStyle/>
          <a:p>
            <a:pPr algn="ctr"/>
            <a:r>
              <a:rPr lang="en-IN" b="1" dirty="0"/>
              <a:t>4. PREDICTIVE MODELLING FOR</a:t>
            </a:r>
            <a:br>
              <a:rPr lang="en-IN" b="1" dirty="0"/>
            </a:br>
            <a:r>
              <a:rPr lang="en-IN" b="1" dirty="0"/>
              <a:t>CLASSIFICATION</a:t>
            </a:r>
            <a:endParaRPr lang="en-US" b="1" dirty="0"/>
          </a:p>
        </p:txBody>
      </p:sp>
      <p:sp>
        <p:nvSpPr>
          <p:cNvPr id="3" name="Content Placeholder 2">
            <a:extLst>
              <a:ext uri="{FF2B5EF4-FFF2-40B4-BE49-F238E27FC236}">
                <a16:creationId xmlns:a16="http://schemas.microsoft.com/office/drawing/2014/main" id="{15669FB5-3CF2-4785-80E0-6263A03523D7}"/>
              </a:ext>
            </a:extLst>
          </p:cNvPr>
          <p:cNvSpPr>
            <a:spLocks noGrp="1"/>
          </p:cNvSpPr>
          <p:nvPr>
            <p:ph idx="1"/>
          </p:nvPr>
        </p:nvSpPr>
        <p:spPr>
          <a:xfrm>
            <a:off x="1020417" y="2627179"/>
            <a:ext cx="10668000" cy="3866385"/>
          </a:xfrm>
        </p:spPr>
        <p:txBody>
          <a:bodyPr>
            <a:normAutofit fontScale="92500" lnSpcReduction="20000"/>
          </a:bodyPr>
          <a:lstStyle/>
          <a:p>
            <a:r>
              <a:rPr lang="en-IN" b="1" dirty="0">
                <a:solidFill>
                  <a:srgbClr val="0070C0"/>
                </a:solidFill>
              </a:rPr>
              <a:t>Logistic Regression</a:t>
            </a:r>
          </a:p>
          <a:p>
            <a:pPr>
              <a:buFont typeface="Wingdings" panose="05000000000000000000" pitchFamily="2" charset="2"/>
              <a:buChar char="ü"/>
            </a:pPr>
            <a:r>
              <a:rPr lang="en-IN" b="1" dirty="0"/>
              <a:t>Logistic regression models the probability of a class where these values must be transformed to 0 or 1 to make it a binary classifier.</a:t>
            </a:r>
          </a:p>
          <a:p>
            <a:pPr>
              <a:buFont typeface="Wingdings" panose="05000000000000000000" pitchFamily="2" charset="2"/>
              <a:buChar char="Ø"/>
            </a:pPr>
            <a:r>
              <a:rPr lang="en-IN" b="1" dirty="0">
                <a:solidFill>
                  <a:srgbClr val="0070C0"/>
                </a:solidFill>
              </a:rPr>
              <a:t>K Nearest Neighbour</a:t>
            </a:r>
          </a:p>
          <a:p>
            <a:pPr>
              <a:buFont typeface="Wingdings" panose="05000000000000000000" pitchFamily="2" charset="2"/>
              <a:buChar char="ü"/>
            </a:pPr>
            <a:r>
              <a:rPr lang="en-IN" b="1" dirty="0"/>
              <a:t>It uses the majority of the classes of K nearest neighbours as the output for the prediction.</a:t>
            </a:r>
          </a:p>
          <a:p>
            <a:pPr>
              <a:buFont typeface="Wingdings" panose="05000000000000000000" pitchFamily="2" charset="2"/>
              <a:buChar char="Ø"/>
            </a:pPr>
            <a:r>
              <a:rPr lang="en-IN" b="1" dirty="0">
                <a:solidFill>
                  <a:srgbClr val="0070C0"/>
                </a:solidFill>
              </a:rPr>
              <a:t>Support Vector Machine</a:t>
            </a:r>
          </a:p>
          <a:p>
            <a:pPr>
              <a:buFont typeface="Wingdings" panose="05000000000000000000" pitchFamily="2" charset="2"/>
              <a:buChar char="ü"/>
            </a:pPr>
            <a:r>
              <a:rPr lang="en-IN" b="1" dirty="0">
                <a:solidFill>
                  <a:schemeClr val="tx1"/>
                </a:solidFill>
              </a:rPr>
              <a:t>Ensures that examples of different classes can be separated by a hyperplane and are at the maximum distance and hence the predicted variables must be mapped accordingly.</a:t>
            </a:r>
          </a:p>
          <a:p>
            <a:pPr>
              <a:buFont typeface="Wingdings" panose="05000000000000000000" pitchFamily="2" charset="2"/>
              <a:buChar char="Ø"/>
            </a:pPr>
            <a:r>
              <a:rPr lang="en-IN" b="1" dirty="0">
                <a:solidFill>
                  <a:srgbClr val="0070C0"/>
                </a:solidFill>
              </a:rPr>
              <a:t>Stochastic Gradient Descent (SGD CLASSIFIER)</a:t>
            </a:r>
          </a:p>
          <a:p>
            <a:pPr>
              <a:buFont typeface="Wingdings" panose="05000000000000000000" pitchFamily="2" charset="2"/>
              <a:buChar char="ü"/>
            </a:pPr>
            <a:r>
              <a:rPr lang="en-IN" b="1" dirty="0"/>
              <a:t>Iterative optimizing technique used to minimize the objective function. </a:t>
            </a:r>
          </a:p>
          <a:p>
            <a:pPr>
              <a:buFont typeface="Wingdings" panose="05000000000000000000" pitchFamily="2" charset="2"/>
              <a:buChar char="ü"/>
            </a:pPr>
            <a:r>
              <a:rPr lang="en-IN" b="1" dirty="0"/>
              <a:t>Samples are randomly selected and the gradient of the loss is estimated each time with a decreasing learning rate. </a:t>
            </a:r>
          </a:p>
        </p:txBody>
      </p:sp>
    </p:spTree>
    <p:extLst>
      <p:ext uri="{BB962C8B-B14F-4D97-AF65-F5344CB8AC3E}">
        <p14:creationId xmlns:p14="http://schemas.microsoft.com/office/powerpoint/2010/main" val="314937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F8D0-2E5A-47A4-A5FB-2D03A35DBA71}"/>
              </a:ext>
            </a:extLst>
          </p:cNvPr>
          <p:cNvSpPr>
            <a:spLocks noGrp="1"/>
          </p:cNvSpPr>
          <p:nvPr>
            <p:ph type="title"/>
          </p:nvPr>
        </p:nvSpPr>
        <p:spPr/>
        <p:txBody>
          <a:bodyPr/>
          <a:lstStyle/>
          <a:p>
            <a:pPr algn="ctr"/>
            <a:r>
              <a:rPr lang="en-IN" b="1" dirty="0"/>
              <a:t>4. PREDICTIVE MODELLING FOR</a:t>
            </a:r>
            <a:br>
              <a:rPr lang="en-IN" b="1" dirty="0"/>
            </a:br>
            <a:r>
              <a:rPr lang="en-IN" b="1" dirty="0"/>
              <a:t>CLASSIFICATION</a:t>
            </a:r>
            <a:endParaRPr lang="en-US" b="1" dirty="0"/>
          </a:p>
        </p:txBody>
      </p:sp>
      <p:sp>
        <p:nvSpPr>
          <p:cNvPr id="3" name="Content Placeholder 2">
            <a:extLst>
              <a:ext uri="{FF2B5EF4-FFF2-40B4-BE49-F238E27FC236}">
                <a16:creationId xmlns:a16="http://schemas.microsoft.com/office/drawing/2014/main" id="{15669FB5-3CF2-4785-80E0-6263A03523D7}"/>
              </a:ext>
            </a:extLst>
          </p:cNvPr>
          <p:cNvSpPr>
            <a:spLocks noGrp="1"/>
          </p:cNvSpPr>
          <p:nvPr>
            <p:ph idx="1"/>
          </p:nvPr>
        </p:nvSpPr>
        <p:spPr>
          <a:xfrm>
            <a:off x="212035" y="2650434"/>
            <a:ext cx="11767929" cy="4518992"/>
          </a:xfrm>
        </p:spPr>
        <p:txBody>
          <a:bodyPr>
            <a:normAutofit/>
          </a:bodyPr>
          <a:lstStyle/>
          <a:p>
            <a:pPr marL="0" indent="0">
              <a:buNone/>
            </a:pPr>
            <a:r>
              <a:rPr lang="en-IN" b="1" dirty="0">
                <a:solidFill>
                  <a:srgbClr val="0070C0"/>
                </a:solidFill>
              </a:rPr>
              <a:t>Clustering Using t-distributed Stochastic Neighbour Embedding </a:t>
            </a:r>
          </a:p>
          <a:p>
            <a:pPr algn="just"/>
            <a:r>
              <a:rPr lang="en-US" dirty="0"/>
              <a:t>t-Distributed Stochastic Neighbor Embedding (t-SNE) is a (prize-winning) technique for dimensionality reduction that is particularly well suited for the </a:t>
            </a:r>
            <a:r>
              <a:rPr lang="en-US" b="1" dirty="0"/>
              <a:t>visualization of high-dimensional datasets</a:t>
            </a:r>
            <a:r>
              <a:rPr lang="en-US" dirty="0"/>
              <a:t>.</a:t>
            </a:r>
            <a:endParaRPr lang="en-IN" dirty="0"/>
          </a:p>
          <a:p>
            <a:pPr algn="just"/>
            <a:r>
              <a:rPr lang="en-US" dirty="0"/>
              <a:t>It models each high-dimensional object by a two- or three-dimensional point in a way that where </a:t>
            </a:r>
            <a:r>
              <a:rPr lang="en-US" b="1" dirty="0"/>
              <a:t>dissimilar objects are modeled by distant points with high probability and similar objects are modeled by nearby points</a:t>
            </a:r>
            <a:r>
              <a:rPr lang="en-US" dirty="0"/>
              <a:t>.</a:t>
            </a:r>
            <a:endParaRPr lang="en-IN" dirty="0"/>
          </a:p>
          <a:p>
            <a:pPr algn="just"/>
            <a:r>
              <a:rPr lang="en-IN" dirty="0"/>
              <a:t>Is a dimensionality reduction algorithm that clusters fraud and non-fraud samples very clearly after performing dimensionality reduction.</a:t>
            </a:r>
          </a:p>
          <a:p>
            <a:pPr algn="just"/>
            <a:r>
              <a:rPr lang="en-IN" b="1" dirty="0"/>
              <a:t>Good indicator</a:t>
            </a:r>
            <a:r>
              <a:rPr lang="en-IN" dirty="0"/>
              <a:t> at the start to see if predictive models will be able to perform classification better or not as it clearly gives clear distinction between the clusters. </a:t>
            </a:r>
            <a:endParaRPr lang="en-IN" dirty="0">
              <a:solidFill>
                <a:srgbClr val="0070C0"/>
              </a:solidFill>
            </a:endParaRPr>
          </a:p>
        </p:txBody>
      </p:sp>
    </p:spTree>
    <p:extLst>
      <p:ext uri="{BB962C8B-B14F-4D97-AF65-F5344CB8AC3E}">
        <p14:creationId xmlns:p14="http://schemas.microsoft.com/office/powerpoint/2010/main" val="127855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8" name="Rectangle 10">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2">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blipFill>
            <a:blip r:embed="rId2">
              <a:duotone>
                <a:schemeClr val="dk2">
                  <a:shade val="69000"/>
                  <a:hueMod val="91000"/>
                  <a:satMod val="164000"/>
                  <a:lumMod val="74000"/>
                </a:schemeClr>
                <a:schemeClr val="dk2">
                  <a:hueMod val="124000"/>
                  <a:satMod val="140000"/>
                  <a:lumMod val="142000"/>
                </a:schemeClr>
              </a:duotone>
            </a:blip>
            <a:stretch>
              <a:fillRect l="-12279" t="-11550" r="-120392" b="-1155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endParaRPr lang="en-US" dirty="0"/>
          </a:p>
        </p:txBody>
      </p:sp>
      <p:sp>
        <p:nvSpPr>
          <p:cNvPr id="20" name="Freeform: Shape 14">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4" name="Picture 3">
            <a:extLst>
              <a:ext uri="{FF2B5EF4-FFF2-40B4-BE49-F238E27FC236}">
                <a16:creationId xmlns:a16="http://schemas.microsoft.com/office/drawing/2014/main" id="{E39AA294-99E3-4D0C-9753-005F4DFC4ADE}"/>
              </a:ext>
            </a:extLst>
          </p:cNvPr>
          <p:cNvPicPr>
            <a:picLocks noChangeAspect="1"/>
          </p:cNvPicPr>
          <p:nvPr/>
        </p:nvPicPr>
        <p:blipFill>
          <a:blip r:embed="rId3"/>
          <a:stretch>
            <a:fillRect/>
          </a:stretch>
        </p:blipFill>
        <p:spPr>
          <a:xfrm>
            <a:off x="3008758" y="1411477"/>
            <a:ext cx="8539776" cy="4035045"/>
          </a:xfrm>
          <a:prstGeom prst="rect">
            <a:avLst/>
          </a:prstGeom>
        </p:spPr>
      </p:pic>
    </p:spTree>
    <p:extLst>
      <p:ext uri="{BB962C8B-B14F-4D97-AF65-F5344CB8AC3E}">
        <p14:creationId xmlns:p14="http://schemas.microsoft.com/office/powerpoint/2010/main" val="91128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9329-B81B-4556-B582-C84D42FE8DF6}"/>
              </a:ext>
            </a:extLst>
          </p:cNvPr>
          <p:cNvSpPr>
            <a:spLocks noGrp="1"/>
          </p:cNvSpPr>
          <p:nvPr>
            <p:ph type="title"/>
          </p:nvPr>
        </p:nvSpPr>
        <p:spPr/>
        <p:txBody>
          <a:bodyPr/>
          <a:lstStyle/>
          <a:p>
            <a:r>
              <a:rPr lang="en-US" b="1" dirty="0"/>
              <a:t>PROJECT DESCRIPTION </a:t>
            </a:r>
          </a:p>
        </p:txBody>
      </p:sp>
      <p:sp>
        <p:nvSpPr>
          <p:cNvPr id="3" name="Content Placeholder 2">
            <a:extLst>
              <a:ext uri="{FF2B5EF4-FFF2-40B4-BE49-F238E27FC236}">
                <a16:creationId xmlns:a16="http://schemas.microsoft.com/office/drawing/2014/main" id="{E7469338-E589-41A3-BF27-D8490931D6F3}"/>
              </a:ext>
            </a:extLst>
          </p:cNvPr>
          <p:cNvSpPr>
            <a:spLocks noGrp="1"/>
          </p:cNvSpPr>
          <p:nvPr>
            <p:ph idx="1"/>
          </p:nvPr>
        </p:nvSpPr>
        <p:spPr>
          <a:xfrm>
            <a:off x="861391" y="2576994"/>
            <a:ext cx="9925879" cy="3943075"/>
          </a:xfrm>
        </p:spPr>
        <p:txBody>
          <a:bodyPr>
            <a:normAutofit fontScale="92500" lnSpcReduction="10000"/>
          </a:bodyPr>
          <a:lstStyle/>
          <a:p>
            <a:pPr algn="just">
              <a:lnSpc>
                <a:spcPct val="160000"/>
              </a:lnSpc>
            </a:pPr>
            <a:r>
              <a:rPr lang="en-US" b="1" dirty="0"/>
              <a:t>Credit cards </a:t>
            </a:r>
            <a:r>
              <a:rPr lang="en-US" dirty="0"/>
              <a:t>are used by many customers of various </a:t>
            </a:r>
            <a:r>
              <a:rPr lang="en-US" b="1" dirty="0"/>
              <a:t>financial institutions </a:t>
            </a:r>
            <a:r>
              <a:rPr lang="en-US" dirty="0"/>
              <a:t>to perform various online, ATM transactions. </a:t>
            </a:r>
          </a:p>
          <a:p>
            <a:pPr algn="just">
              <a:lnSpc>
                <a:spcPct val="160000"/>
              </a:lnSpc>
            </a:pPr>
            <a:r>
              <a:rPr lang="en-US" dirty="0"/>
              <a:t>These transactions can sometimes be fraudulent done by people who aim to gain monetary </a:t>
            </a:r>
            <a:r>
              <a:rPr lang="en-US" b="1" dirty="0"/>
              <a:t>benefit without authorization</a:t>
            </a:r>
            <a:r>
              <a:rPr lang="en-US" dirty="0"/>
              <a:t>. </a:t>
            </a:r>
          </a:p>
          <a:p>
            <a:pPr algn="just">
              <a:lnSpc>
                <a:spcPct val="160000"/>
              </a:lnSpc>
            </a:pPr>
            <a:r>
              <a:rPr lang="en-US" dirty="0"/>
              <a:t>This leads to </a:t>
            </a:r>
            <a:r>
              <a:rPr lang="en-US" b="1" dirty="0"/>
              <a:t>financial losses </a:t>
            </a:r>
            <a:r>
              <a:rPr lang="en-US" dirty="0"/>
              <a:t>for the banks and creates a </a:t>
            </a:r>
            <a:r>
              <a:rPr lang="en-US" b="1" dirty="0"/>
              <a:t>sense of mistrust </a:t>
            </a:r>
            <a:r>
              <a:rPr lang="en-US" dirty="0"/>
              <a:t>between the bank and customer and could be a major source for banks losing their customers and trust. </a:t>
            </a:r>
          </a:p>
          <a:p>
            <a:pPr algn="just">
              <a:lnSpc>
                <a:spcPct val="160000"/>
              </a:lnSpc>
            </a:pPr>
            <a:r>
              <a:rPr lang="en-US" dirty="0"/>
              <a:t>Hence, it becomes necessary for financial institutions to identify and hold such </a:t>
            </a:r>
            <a:r>
              <a:rPr lang="en-US" b="1" dirty="0"/>
              <a:t>transactions accountable for security purposes.  </a:t>
            </a:r>
          </a:p>
        </p:txBody>
      </p:sp>
    </p:spTree>
    <p:extLst>
      <p:ext uri="{BB962C8B-B14F-4D97-AF65-F5344CB8AC3E}">
        <p14:creationId xmlns:p14="http://schemas.microsoft.com/office/powerpoint/2010/main" val="130696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0BD0-725B-4C23-811F-5DE0281B25D3}"/>
              </a:ext>
            </a:extLst>
          </p:cNvPr>
          <p:cNvSpPr>
            <a:spLocks noGrp="1"/>
          </p:cNvSpPr>
          <p:nvPr>
            <p:ph type="title"/>
          </p:nvPr>
        </p:nvSpPr>
        <p:spPr/>
        <p:txBody>
          <a:bodyPr/>
          <a:lstStyle/>
          <a:p>
            <a:r>
              <a:rPr lang="en-US" b="1" dirty="0"/>
              <a:t>4. ENSEMBLE MODELLING</a:t>
            </a:r>
          </a:p>
        </p:txBody>
      </p:sp>
      <p:sp>
        <p:nvSpPr>
          <p:cNvPr id="3" name="Content Placeholder 2">
            <a:extLst>
              <a:ext uri="{FF2B5EF4-FFF2-40B4-BE49-F238E27FC236}">
                <a16:creationId xmlns:a16="http://schemas.microsoft.com/office/drawing/2014/main" id="{38FC0410-9721-4C95-A294-3F40A1BF8250}"/>
              </a:ext>
            </a:extLst>
          </p:cNvPr>
          <p:cNvSpPr>
            <a:spLocks noGrp="1"/>
          </p:cNvSpPr>
          <p:nvPr>
            <p:ph idx="1"/>
          </p:nvPr>
        </p:nvSpPr>
        <p:spPr>
          <a:xfrm>
            <a:off x="146396" y="2603499"/>
            <a:ext cx="7049534" cy="4254501"/>
          </a:xfrm>
        </p:spPr>
        <p:txBody>
          <a:bodyPr>
            <a:normAutofit lnSpcReduction="10000"/>
          </a:bodyPr>
          <a:lstStyle/>
          <a:p>
            <a:pPr marL="0" indent="0" algn="just">
              <a:buNone/>
            </a:pPr>
            <a:r>
              <a:rPr lang="en-IN" dirty="0"/>
              <a:t>Ensemble Modelling is a technique where many predictive models are used together to make a </a:t>
            </a:r>
            <a:r>
              <a:rPr lang="en-IN" b="1" dirty="0"/>
              <a:t>better decision </a:t>
            </a:r>
            <a:r>
              <a:rPr lang="en-IN" dirty="0"/>
              <a:t>rather than a single model.</a:t>
            </a:r>
          </a:p>
          <a:p>
            <a:pPr algn="just">
              <a:buFont typeface="Wingdings" panose="05000000000000000000" pitchFamily="2" charset="2"/>
              <a:buChar char="q"/>
            </a:pPr>
            <a:r>
              <a:rPr lang="en-IN" b="1">
                <a:solidFill>
                  <a:schemeClr val="accent1"/>
                </a:solidFill>
              </a:rPr>
              <a:t>Bagging with Random </a:t>
            </a:r>
            <a:r>
              <a:rPr lang="en-IN" b="1" dirty="0">
                <a:solidFill>
                  <a:schemeClr val="accent1"/>
                </a:solidFill>
              </a:rPr>
              <a:t>Forest Classifier. </a:t>
            </a:r>
          </a:p>
          <a:p>
            <a:pPr algn="just">
              <a:buFont typeface="Wingdings" panose="05000000000000000000" pitchFamily="2" charset="2"/>
              <a:buChar char="Ø"/>
            </a:pPr>
            <a:r>
              <a:rPr lang="en-IN" dirty="0"/>
              <a:t>Bagging is known as </a:t>
            </a:r>
            <a:r>
              <a:rPr lang="en-IN" b="1" dirty="0"/>
              <a:t>Bootstrap Aggregating. </a:t>
            </a:r>
          </a:p>
          <a:p>
            <a:pPr algn="just">
              <a:buFont typeface="Wingdings" panose="05000000000000000000" pitchFamily="2" charset="2"/>
              <a:buChar char="Ø"/>
            </a:pPr>
            <a:r>
              <a:rPr lang="en-IN" dirty="0"/>
              <a:t>Instead of applying different models to the same set of data which has a high probability to give the same output</a:t>
            </a:r>
          </a:p>
          <a:p>
            <a:pPr algn="just">
              <a:buFont typeface="Wingdings" panose="05000000000000000000" pitchFamily="2" charset="2"/>
              <a:buChar char="Ø"/>
            </a:pPr>
            <a:r>
              <a:rPr lang="en-IN" dirty="0"/>
              <a:t>It vies for creating </a:t>
            </a:r>
            <a:r>
              <a:rPr lang="en-IN" b="1" dirty="0"/>
              <a:t>multiple subsets </a:t>
            </a:r>
            <a:r>
              <a:rPr lang="en-IN" dirty="0"/>
              <a:t>from the original data and applying the predictive model on all of them in </a:t>
            </a:r>
            <a:r>
              <a:rPr lang="en-IN" b="1" dirty="0"/>
              <a:t>parallel to combine </a:t>
            </a:r>
            <a:r>
              <a:rPr lang="en-IN" dirty="0"/>
              <a:t>them in the end to give a strong combined prediction. </a:t>
            </a:r>
          </a:p>
          <a:p>
            <a:pPr algn="just">
              <a:buFont typeface="Wingdings" panose="05000000000000000000" pitchFamily="2" charset="2"/>
              <a:buChar char="Ø"/>
            </a:pPr>
            <a:r>
              <a:rPr lang="en-IN" dirty="0"/>
              <a:t>In our project we used Random Forest for Bagging which internally uses decision trees.</a:t>
            </a:r>
          </a:p>
          <a:p>
            <a:pPr marL="0" indent="0">
              <a:buNone/>
            </a:pPr>
            <a:endParaRPr lang="en-IN" b="1" dirty="0"/>
          </a:p>
          <a:p>
            <a:pPr marL="0" indent="0">
              <a:buNone/>
            </a:pPr>
            <a:endParaRPr lang="en-US" b="1" dirty="0"/>
          </a:p>
        </p:txBody>
      </p:sp>
      <p:pic>
        <p:nvPicPr>
          <p:cNvPr id="5" name="Picture 4">
            <a:extLst>
              <a:ext uri="{FF2B5EF4-FFF2-40B4-BE49-F238E27FC236}">
                <a16:creationId xmlns:a16="http://schemas.microsoft.com/office/drawing/2014/main" id="{ED76C65B-6C32-4088-AB2E-F26DC053D211}"/>
              </a:ext>
            </a:extLst>
          </p:cNvPr>
          <p:cNvPicPr>
            <a:picLocks noChangeAspect="1"/>
          </p:cNvPicPr>
          <p:nvPr/>
        </p:nvPicPr>
        <p:blipFill>
          <a:blip r:embed="rId2"/>
          <a:stretch>
            <a:fillRect/>
          </a:stretch>
        </p:blipFill>
        <p:spPr>
          <a:xfrm>
            <a:off x="7512148" y="2275394"/>
            <a:ext cx="4533456" cy="3762549"/>
          </a:xfrm>
          <a:prstGeom prst="rect">
            <a:avLst/>
          </a:prstGeom>
        </p:spPr>
      </p:pic>
      <p:sp>
        <p:nvSpPr>
          <p:cNvPr id="4" name="TextBox 3">
            <a:extLst>
              <a:ext uri="{FF2B5EF4-FFF2-40B4-BE49-F238E27FC236}">
                <a16:creationId xmlns:a16="http://schemas.microsoft.com/office/drawing/2014/main" id="{3BBE4631-C57E-4144-BD4A-5A0D8A04A8E8}"/>
              </a:ext>
            </a:extLst>
          </p:cNvPr>
          <p:cNvSpPr txBox="1"/>
          <p:nvPr/>
        </p:nvSpPr>
        <p:spPr>
          <a:xfrm>
            <a:off x="7195930" y="6306915"/>
            <a:ext cx="4849674" cy="369332"/>
          </a:xfrm>
          <a:prstGeom prst="rect">
            <a:avLst/>
          </a:prstGeom>
          <a:noFill/>
        </p:spPr>
        <p:txBody>
          <a:bodyPr wrap="square" rtlCol="0">
            <a:spAutoFit/>
          </a:bodyPr>
          <a:lstStyle/>
          <a:p>
            <a:r>
              <a:rPr lang="en-US" b="1" dirty="0"/>
              <a:t>https://zhuanlan.zhihu.com/p/40485758</a:t>
            </a:r>
          </a:p>
        </p:txBody>
      </p:sp>
    </p:spTree>
    <p:extLst>
      <p:ext uri="{BB962C8B-B14F-4D97-AF65-F5344CB8AC3E}">
        <p14:creationId xmlns:p14="http://schemas.microsoft.com/office/powerpoint/2010/main" val="111621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0BD0-725B-4C23-811F-5DE0281B25D3}"/>
              </a:ext>
            </a:extLst>
          </p:cNvPr>
          <p:cNvSpPr>
            <a:spLocks noGrp="1"/>
          </p:cNvSpPr>
          <p:nvPr>
            <p:ph type="title"/>
          </p:nvPr>
        </p:nvSpPr>
        <p:spPr>
          <a:xfrm>
            <a:off x="1181459" y="1132695"/>
            <a:ext cx="8825659" cy="706964"/>
          </a:xfrm>
        </p:spPr>
        <p:txBody>
          <a:bodyPr/>
          <a:lstStyle/>
          <a:p>
            <a:r>
              <a:rPr lang="en-IN" b="1" dirty="0"/>
              <a:t>4. BOOSTING </a:t>
            </a:r>
            <a:br>
              <a:rPr lang="en-IN" b="1" dirty="0"/>
            </a:br>
            <a:endParaRPr lang="en-US" b="1" dirty="0"/>
          </a:p>
        </p:txBody>
      </p:sp>
      <p:sp>
        <p:nvSpPr>
          <p:cNvPr id="3" name="Content Placeholder 2">
            <a:extLst>
              <a:ext uri="{FF2B5EF4-FFF2-40B4-BE49-F238E27FC236}">
                <a16:creationId xmlns:a16="http://schemas.microsoft.com/office/drawing/2014/main" id="{38FC0410-9721-4C95-A294-3F40A1BF8250}"/>
              </a:ext>
            </a:extLst>
          </p:cNvPr>
          <p:cNvSpPr>
            <a:spLocks noGrp="1"/>
          </p:cNvSpPr>
          <p:nvPr>
            <p:ph idx="1"/>
          </p:nvPr>
        </p:nvSpPr>
        <p:spPr>
          <a:xfrm>
            <a:off x="543340" y="2603499"/>
            <a:ext cx="6162260" cy="4254501"/>
          </a:xfrm>
        </p:spPr>
        <p:txBody>
          <a:bodyPr>
            <a:normAutofit/>
          </a:bodyPr>
          <a:lstStyle/>
          <a:p>
            <a:pPr algn="just">
              <a:buFont typeface="Wingdings" panose="05000000000000000000" pitchFamily="2" charset="2"/>
              <a:buChar char="Ø"/>
            </a:pPr>
            <a:r>
              <a:rPr lang="en-IN" dirty="0"/>
              <a:t>It is a </a:t>
            </a:r>
            <a:r>
              <a:rPr lang="en-IN" b="1" dirty="0"/>
              <a:t>sequential process</a:t>
            </a:r>
            <a:r>
              <a:rPr lang="en-IN" dirty="0"/>
              <a:t> where the model is applied to subset and the predictions are made on the entire dataset. </a:t>
            </a:r>
          </a:p>
          <a:p>
            <a:pPr algn="just">
              <a:buFont typeface="Wingdings" panose="05000000000000000000" pitchFamily="2" charset="2"/>
              <a:buChar char="Ø"/>
            </a:pPr>
            <a:r>
              <a:rPr lang="en-IN" dirty="0"/>
              <a:t>The </a:t>
            </a:r>
            <a:r>
              <a:rPr lang="en-IN" b="1" dirty="0"/>
              <a:t>error value</a:t>
            </a:r>
            <a:r>
              <a:rPr lang="en-IN" dirty="0"/>
              <a:t> is calculated on the predictions and the wrong values are given more weightage.</a:t>
            </a:r>
          </a:p>
          <a:p>
            <a:pPr algn="just">
              <a:buFont typeface="Wingdings" panose="05000000000000000000" pitchFamily="2" charset="2"/>
              <a:buChar char="Ø"/>
            </a:pPr>
            <a:r>
              <a:rPr lang="en-IN" dirty="0"/>
              <a:t> Then the process of creating subsets and predicting on the whole dataset is repeated and multiple models are created that try to </a:t>
            </a:r>
            <a:r>
              <a:rPr lang="en-IN" b="1" dirty="0"/>
              <a:t>minimize the error of the previous model and combines them all in a weighted mean manner</a:t>
            </a:r>
            <a:r>
              <a:rPr lang="en-IN" dirty="0"/>
              <a:t> to give the final output. </a:t>
            </a:r>
          </a:p>
          <a:p>
            <a:pPr marL="0" indent="0">
              <a:buNone/>
            </a:pPr>
            <a:endParaRPr lang="en-US" b="1" dirty="0"/>
          </a:p>
        </p:txBody>
      </p:sp>
      <p:pic>
        <p:nvPicPr>
          <p:cNvPr id="5" name="Picture 4">
            <a:extLst>
              <a:ext uri="{FF2B5EF4-FFF2-40B4-BE49-F238E27FC236}">
                <a16:creationId xmlns:a16="http://schemas.microsoft.com/office/drawing/2014/main" id="{1CA8C2C2-E06F-4694-9723-F218429511C2}"/>
              </a:ext>
            </a:extLst>
          </p:cNvPr>
          <p:cNvPicPr>
            <a:picLocks noChangeAspect="1"/>
          </p:cNvPicPr>
          <p:nvPr/>
        </p:nvPicPr>
        <p:blipFill>
          <a:blip r:embed="rId2"/>
          <a:stretch>
            <a:fillRect/>
          </a:stretch>
        </p:blipFill>
        <p:spPr>
          <a:xfrm>
            <a:off x="7080802" y="2931581"/>
            <a:ext cx="4152900" cy="2952750"/>
          </a:xfrm>
          <a:prstGeom prst="rect">
            <a:avLst/>
          </a:prstGeom>
        </p:spPr>
      </p:pic>
      <p:sp>
        <p:nvSpPr>
          <p:cNvPr id="4" name="TextBox 3">
            <a:extLst>
              <a:ext uri="{FF2B5EF4-FFF2-40B4-BE49-F238E27FC236}">
                <a16:creationId xmlns:a16="http://schemas.microsoft.com/office/drawing/2014/main" id="{C6BB9895-B27B-4D5F-88E3-CA8D9D9E8F86}"/>
              </a:ext>
            </a:extLst>
          </p:cNvPr>
          <p:cNvSpPr txBox="1"/>
          <p:nvPr/>
        </p:nvSpPr>
        <p:spPr>
          <a:xfrm>
            <a:off x="5295901" y="6001840"/>
            <a:ext cx="6896099" cy="646331"/>
          </a:xfrm>
          <a:prstGeom prst="rect">
            <a:avLst/>
          </a:prstGeom>
          <a:noFill/>
        </p:spPr>
        <p:txBody>
          <a:bodyPr wrap="square" rtlCol="0">
            <a:spAutoFit/>
          </a:bodyPr>
          <a:lstStyle/>
          <a:p>
            <a:r>
              <a:rPr lang="en-US" b="1" dirty="0"/>
              <a:t>https://www.analyticsvidhya.com/blog/2015/09/questions-ensemble-modeling/</a:t>
            </a:r>
          </a:p>
        </p:txBody>
      </p:sp>
    </p:spTree>
    <p:extLst>
      <p:ext uri="{BB962C8B-B14F-4D97-AF65-F5344CB8AC3E}">
        <p14:creationId xmlns:p14="http://schemas.microsoft.com/office/powerpoint/2010/main" val="142035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0BD0-725B-4C23-811F-5DE0281B25D3}"/>
              </a:ext>
            </a:extLst>
          </p:cNvPr>
          <p:cNvSpPr>
            <a:spLocks noGrp="1"/>
          </p:cNvSpPr>
          <p:nvPr>
            <p:ph type="title"/>
          </p:nvPr>
        </p:nvSpPr>
        <p:spPr>
          <a:xfrm>
            <a:off x="1154954" y="973669"/>
            <a:ext cx="8825659" cy="706964"/>
          </a:xfrm>
        </p:spPr>
        <p:txBody>
          <a:bodyPr/>
          <a:lstStyle/>
          <a:p>
            <a:r>
              <a:rPr lang="en-IN" b="1"/>
              <a:t>4. BOOSTING</a:t>
            </a:r>
            <a:endParaRPr lang="en-US" b="1" dirty="0"/>
          </a:p>
        </p:txBody>
      </p:sp>
      <p:sp>
        <p:nvSpPr>
          <p:cNvPr id="3" name="Content Placeholder 2">
            <a:extLst>
              <a:ext uri="{FF2B5EF4-FFF2-40B4-BE49-F238E27FC236}">
                <a16:creationId xmlns:a16="http://schemas.microsoft.com/office/drawing/2014/main" id="{38FC0410-9721-4C95-A294-3F40A1BF8250}"/>
              </a:ext>
            </a:extLst>
          </p:cNvPr>
          <p:cNvSpPr>
            <a:spLocks noGrp="1"/>
          </p:cNvSpPr>
          <p:nvPr>
            <p:ph idx="1"/>
          </p:nvPr>
        </p:nvSpPr>
        <p:spPr>
          <a:xfrm>
            <a:off x="251791" y="2226365"/>
            <a:ext cx="11701669" cy="4956312"/>
          </a:xfrm>
        </p:spPr>
        <p:txBody>
          <a:bodyPr>
            <a:normAutofit lnSpcReduction="10000"/>
          </a:bodyPr>
          <a:lstStyle/>
          <a:p>
            <a:pPr algn="just">
              <a:buFont typeface="Wingdings" panose="05000000000000000000" pitchFamily="2" charset="2"/>
              <a:buChar char="q"/>
            </a:pPr>
            <a:r>
              <a:rPr lang="en-IN" b="1" u="sng" dirty="0"/>
              <a:t>XGBoost (Xtreme Gradient Boosting) </a:t>
            </a:r>
          </a:p>
          <a:p>
            <a:pPr algn="just">
              <a:buFont typeface="Wingdings" panose="05000000000000000000" pitchFamily="2" charset="2"/>
              <a:buChar char="Ø"/>
            </a:pPr>
            <a:r>
              <a:rPr lang="en-US" dirty="0"/>
              <a:t>It can be used for supervised learning tasks such as Regression, Classification, and Ranking. It is built on the principles of gradient boosting framework and designed to “push the </a:t>
            </a:r>
            <a:r>
              <a:rPr lang="en-US" b="1" dirty="0"/>
              <a:t>extreme computation limits</a:t>
            </a:r>
            <a:r>
              <a:rPr lang="en-US" dirty="0"/>
              <a:t> of machines to provide a portable, scalable and accurate library.”</a:t>
            </a:r>
          </a:p>
          <a:p>
            <a:pPr algn="just">
              <a:buFont typeface="Wingdings" panose="05000000000000000000" pitchFamily="2" charset="2"/>
              <a:buChar char="Ø"/>
            </a:pPr>
            <a:r>
              <a:rPr lang="en-US" dirty="0"/>
              <a:t>Take a weak learner and add to it another weak learner at every step to build a strong learner and increase the performance.</a:t>
            </a:r>
          </a:p>
          <a:p>
            <a:pPr algn="just">
              <a:buFont typeface="Wingdings" panose="05000000000000000000" pitchFamily="2" charset="2"/>
              <a:buChar char="Ø"/>
            </a:pPr>
            <a:r>
              <a:rPr lang="en-US" dirty="0"/>
              <a:t>The new weak learners are added to concentrate on the areas where the </a:t>
            </a:r>
            <a:r>
              <a:rPr lang="en-US" b="1" dirty="0"/>
              <a:t>existing learners are performing poorly</a:t>
            </a:r>
            <a:r>
              <a:rPr lang="en-US" dirty="0"/>
              <a:t>.</a:t>
            </a:r>
            <a:endParaRPr lang="en-IN" dirty="0"/>
          </a:p>
          <a:p>
            <a:pPr algn="just">
              <a:buFont typeface="Wingdings" panose="05000000000000000000" pitchFamily="2" charset="2"/>
              <a:buChar char="q"/>
            </a:pPr>
            <a:r>
              <a:rPr lang="en-IN" b="1" u="sng" dirty="0"/>
              <a:t>AdaBoost</a:t>
            </a:r>
          </a:p>
          <a:p>
            <a:pPr algn="just">
              <a:buFont typeface="Wingdings" panose="05000000000000000000" pitchFamily="2" charset="2"/>
              <a:buChar char="Ø"/>
            </a:pPr>
            <a:r>
              <a:rPr lang="en-IN" dirty="0"/>
              <a:t>Adaptive boosting also known as AdaBoost is the simplest boosting algorithm that</a:t>
            </a:r>
            <a:r>
              <a:rPr lang="en-US" dirty="0"/>
              <a:t> works on improving the areas where the base learner fails. </a:t>
            </a:r>
          </a:p>
          <a:p>
            <a:pPr algn="just">
              <a:buFont typeface="Wingdings" panose="05000000000000000000" pitchFamily="2" charset="2"/>
              <a:buChar char="Ø"/>
            </a:pPr>
            <a:r>
              <a:rPr lang="en-US" dirty="0"/>
              <a:t>The base learner is a machine learning algorithm which is a weak learner and upon which the boosting method is applied to turn it into a strong learner by applying it over and over.</a:t>
            </a:r>
          </a:p>
          <a:p>
            <a:pPr algn="just">
              <a:buFont typeface="Wingdings" panose="05000000000000000000" pitchFamily="2" charset="2"/>
              <a:buChar char="Ø"/>
            </a:pPr>
            <a:r>
              <a:rPr lang="en-US" dirty="0"/>
              <a:t>we </a:t>
            </a:r>
            <a:r>
              <a:rPr lang="en-US" b="1" dirty="0"/>
              <a:t>exaggerate the weights of these misclassified samples</a:t>
            </a:r>
            <a:r>
              <a:rPr lang="en-US" dirty="0"/>
              <a:t> so that that they have a better chance of being selected when sampled again.</a:t>
            </a:r>
          </a:p>
        </p:txBody>
      </p:sp>
    </p:spTree>
    <p:extLst>
      <p:ext uri="{BB962C8B-B14F-4D97-AF65-F5344CB8AC3E}">
        <p14:creationId xmlns:p14="http://schemas.microsoft.com/office/powerpoint/2010/main" val="35273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13B7708-6D03-48E1-9B59-E9AAC081A91D}"/>
              </a:ext>
            </a:extLst>
          </p:cNvPr>
          <p:cNvPicPr>
            <a:picLocks noChangeAspect="1"/>
          </p:cNvPicPr>
          <p:nvPr/>
        </p:nvPicPr>
        <p:blipFill>
          <a:blip r:embed="rId3"/>
          <a:stretch>
            <a:fillRect/>
          </a:stretch>
        </p:blipFill>
        <p:spPr>
          <a:xfrm>
            <a:off x="1256694" y="1143000"/>
            <a:ext cx="10035037" cy="3842617"/>
          </a:xfrm>
          <a:prstGeom prst="rect">
            <a:avLst/>
          </a:prstGeom>
        </p:spPr>
      </p:pic>
      <p:sp>
        <p:nvSpPr>
          <p:cNvPr id="2" name="TextBox 1">
            <a:extLst>
              <a:ext uri="{FF2B5EF4-FFF2-40B4-BE49-F238E27FC236}">
                <a16:creationId xmlns:a16="http://schemas.microsoft.com/office/drawing/2014/main" id="{08341310-97F5-495A-988F-B6A9FADF0035}"/>
              </a:ext>
            </a:extLst>
          </p:cNvPr>
          <p:cNvSpPr txBox="1"/>
          <p:nvPr/>
        </p:nvSpPr>
        <p:spPr>
          <a:xfrm flipH="1">
            <a:off x="1468118" y="5500914"/>
            <a:ext cx="9823612" cy="369332"/>
          </a:xfrm>
          <a:prstGeom prst="rect">
            <a:avLst/>
          </a:prstGeom>
          <a:noFill/>
        </p:spPr>
        <p:txBody>
          <a:bodyPr wrap="square" rtlCol="0">
            <a:spAutoFit/>
          </a:bodyPr>
          <a:lstStyle/>
          <a:p>
            <a:r>
              <a:rPr lang="en-US" b="1" dirty="0"/>
              <a:t>https://medium.com/greyatom/a-quick-guide-to-boosting-in-ml-acf7c1585cb5</a:t>
            </a:r>
          </a:p>
        </p:txBody>
      </p:sp>
    </p:spTree>
    <p:extLst>
      <p:ext uri="{BB962C8B-B14F-4D97-AF65-F5344CB8AC3E}">
        <p14:creationId xmlns:p14="http://schemas.microsoft.com/office/powerpoint/2010/main" val="2896663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FBA0-09CB-4FAA-B686-CC7E81846A4C}"/>
              </a:ext>
            </a:extLst>
          </p:cNvPr>
          <p:cNvSpPr>
            <a:spLocks noGrp="1"/>
          </p:cNvSpPr>
          <p:nvPr>
            <p:ph type="title"/>
          </p:nvPr>
        </p:nvSpPr>
        <p:spPr/>
        <p:txBody>
          <a:bodyPr/>
          <a:lstStyle/>
          <a:p>
            <a:r>
              <a:rPr lang="en-US" dirty="0"/>
              <a:t>	</a:t>
            </a:r>
            <a:r>
              <a:rPr lang="en-US" b="1" dirty="0"/>
              <a:t>4. VOTING ENSEMBLE</a:t>
            </a:r>
          </a:p>
        </p:txBody>
      </p:sp>
      <p:pic>
        <p:nvPicPr>
          <p:cNvPr id="4" name="Content Placeholder 3">
            <a:extLst>
              <a:ext uri="{FF2B5EF4-FFF2-40B4-BE49-F238E27FC236}">
                <a16:creationId xmlns:a16="http://schemas.microsoft.com/office/drawing/2014/main" id="{90F5B98E-04ED-4B19-BAEA-E5E1E5A1608D}"/>
              </a:ext>
            </a:extLst>
          </p:cNvPr>
          <p:cNvPicPr>
            <a:picLocks noGrp="1" noChangeAspect="1"/>
          </p:cNvPicPr>
          <p:nvPr>
            <p:ph idx="1"/>
          </p:nvPr>
        </p:nvPicPr>
        <p:blipFill>
          <a:blip r:embed="rId2"/>
          <a:stretch>
            <a:fillRect/>
          </a:stretch>
        </p:blipFill>
        <p:spPr>
          <a:xfrm>
            <a:off x="175385" y="2556151"/>
            <a:ext cx="5549555" cy="3924162"/>
          </a:xfrm>
          <a:prstGeom prst="rect">
            <a:avLst/>
          </a:prstGeom>
        </p:spPr>
      </p:pic>
      <p:sp>
        <p:nvSpPr>
          <p:cNvPr id="5" name="TextBox 4">
            <a:extLst>
              <a:ext uri="{FF2B5EF4-FFF2-40B4-BE49-F238E27FC236}">
                <a16:creationId xmlns:a16="http://schemas.microsoft.com/office/drawing/2014/main" id="{18B3A5D1-1F1E-4128-B812-87B7573FA3CB}"/>
              </a:ext>
            </a:extLst>
          </p:cNvPr>
          <p:cNvSpPr txBox="1"/>
          <p:nvPr/>
        </p:nvSpPr>
        <p:spPr>
          <a:xfrm>
            <a:off x="6096000" y="2731758"/>
            <a:ext cx="5645425"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In this multiple independent machine learning models are run on the training data and as per the weighted (optional) output is taken into consideration as the number of votes or average of all the classifiers.</a:t>
            </a:r>
          </a:p>
          <a:p>
            <a:pPr algn="just"/>
            <a:endParaRPr lang="en-IN" b="1" dirty="0"/>
          </a:p>
          <a:p>
            <a:pPr marL="285750" indent="-285750" algn="just">
              <a:buFont typeface="Wingdings" panose="05000000000000000000" pitchFamily="2" charset="2"/>
              <a:buChar char="Ø"/>
            </a:pPr>
            <a:r>
              <a:rPr lang="en-IN" b="1" dirty="0"/>
              <a:t> In our project we tried to create a voting ensemble of Logistic regression, K Nearest Neighbour, Stochastic Gradient Descent classifier and SVM classifier. </a:t>
            </a:r>
          </a:p>
        </p:txBody>
      </p:sp>
      <p:sp>
        <p:nvSpPr>
          <p:cNvPr id="3" name="TextBox 2">
            <a:extLst>
              <a:ext uri="{FF2B5EF4-FFF2-40B4-BE49-F238E27FC236}">
                <a16:creationId xmlns:a16="http://schemas.microsoft.com/office/drawing/2014/main" id="{096A1B36-1EAB-4343-97BF-6B728D33D71C}"/>
              </a:ext>
            </a:extLst>
          </p:cNvPr>
          <p:cNvSpPr txBox="1"/>
          <p:nvPr/>
        </p:nvSpPr>
        <p:spPr>
          <a:xfrm flipH="1">
            <a:off x="626289" y="6480313"/>
            <a:ext cx="5324567" cy="369332"/>
          </a:xfrm>
          <a:prstGeom prst="rect">
            <a:avLst/>
          </a:prstGeom>
          <a:noFill/>
        </p:spPr>
        <p:txBody>
          <a:bodyPr wrap="square" rtlCol="0">
            <a:spAutoFit/>
          </a:bodyPr>
          <a:lstStyle/>
          <a:p>
            <a:r>
              <a:rPr lang="en-US" b="1" dirty="0"/>
              <a:t>http://ai.51cto.com/art/201703/535077.htm</a:t>
            </a:r>
          </a:p>
        </p:txBody>
      </p:sp>
    </p:spTree>
    <p:extLst>
      <p:ext uri="{BB962C8B-B14F-4D97-AF65-F5344CB8AC3E}">
        <p14:creationId xmlns:p14="http://schemas.microsoft.com/office/powerpoint/2010/main" val="363556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2D5B-8398-4E6C-8ED4-C63B112138D5}"/>
              </a:ext>
            </a:extLst>
          </p:cNvPr>
          <p:cNvSpPr>
            <a:spLocks noGrp="1"/>
          </p:cNvSpPr>
          <p:nvPr>
            <p:ph type="title"/>
          </p:nvPr>
        </p:nvSpPr>
        <p:spPr/>
        <p:txBody>
          <a:bodyPr/>
          <a:lstStyle/>
          <a:p>
            <a:pPr algn="ctr"/>
            <a:r>
              <a:rPr lang="en-IN" b="1" dirty="0"/>
              <a:t>5. MODEL EVALUATION </a:t>
            </a:r>
            <a:endParaRPr lang="en-US" b="1" dirty="0"/>
          </a:p>
        </p:txBody>
      </p:sp>
      <p:sp>
        <p:nvSpPr>
          <p:cNvPr id="3" name="Content Placeholder 2">
            <a:extLst>
              <a:ext uri="{FF2B5EF4-FFF2-40B4-BE49-F238E27FC236}">
                <a16:creationId xmlns:a16="http://schemas.microsoft.com/office/drawing/2014/main" id="{9E884230-A6E4-46D9-AE4B-276CDFE6F857}"/>
              </a:ext>
            </a:extLst>
          </p:cNvPr>
          <p:cNvSpPr>
            <a:spLocks noGrp="1"/>
          </p:cNvSpPr>
          <p:nvPr>
            <p:ph idx="1"/>
          </p:nvPr>
        </p:nvSpPr>
        <p:spPr>
          <a:xfrm>
            <a:off x="543339" y="2603499"/>
            <a:ext cx="11184835" cy="3691283"/>
          </a:xfrm>
        </p:spPr>
        <p:txBody>
          <a:bodyPr>
            <a:normAutofit/>
          </a:bodyPr>
          <a:lstStyle/>
          <a:p>
            <a:r>
              <a:rPr lang="en-IN" dirty="0"/>
              <a:t>Model evaluation done with oversampled data with SMOTE. </a:t>
            </a:r>
          </a:p>
          <a:p>
            <a:pPr marL="0" indent="0">
              <a:buNone/>
            </a:pPr>
            <a:endParaRPr lang="en-IN" dirty="0"/>
          </a:p>
          <a:p>
            <a:pPr algn="just"/>
            <a:r>
              <a:rPr lang="en-IN" dirty="0"/>
              <a:t>Choosing performance metric as accuracy isn't the correct measure and gives the great feeling of your model being good as it majorly predicts the major class as the predicted value. </a:t>
            </a:r>
          </a:p>
          <a:p>
            <a:pPr marL="0" indent="0" algn="just">
              <a:buNone/>
            </a:pPr>
            <a:endParaRPr lang="en-IN" dirty="0"/>
          </a:p>
          <a:p>
            <a:pPr algn="just"/>
            <a:r>
              <a:rPr lang="en-IN" dirty="0"/>
              <a:t>We choose </a:t>
            </a:r>
            <a:r>
              <a:rPr lang="en-IN" b="1" dirty="0"/>
              <a:t>area under the ROC curve (AUC)</a:t>
            </a:r>
            <a:r>
              <a:rPr lang="en-IN" dirty="0"/>
              <a:t> as the performance metric for the imbalanced dataset which can test the correct number of classifications for a model. </a:t>
            </a:r>
          </a:p>
          <a:p>
            <a:pPr marL="0" indent="0" algn="just">
              <a:buNone/>
            </a:pPr>
            <a:endParaRPr lang="en-IN" dirty="0"/>
          </a:p>
          <a:p>
            <a:pPr algn="just"/>
            <a:r>
              <a:rPr lang="en-IN" dirty="0"/>
              <a:t>A model that has 100% correct classification has an AUC of 1.0 while 0.0 if all are wrong. </a:t>
            </a:r>
            <a:endParaRPr lang="en-US" dirty="0"/>
          </a:p>
        </p:txBody>
      </p:sp>
    </p:spTree>
    <p:extLst>
      <p:ext uri="{BB962C8B-B14F-4D97-AF65-F5344CB8AC3E}">
        <p14:creationId xmlns:p14="http://schemas.microsoft.com/office/powerpoint/2010/main" val="205152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2D5B-8398-4E6C-8ED4-C63B112138D5}"/>
              </a:ext>
            </a:extLst>
          </p:cNvPr>
          <p:cNvSpPr>
            <a:spLocks noGrp="1"/>
          </p:cNvSpPr>
          <p:nvPr>
            <p:ph type="title"/>
          </p:nvPr>
        </p:nvSpPr>
        <p:spPr/>
        <p:txBody>
          <a:bodyPr/>
          <a:lstStyle/>
          <a:p>
            <a:pPr algn="ctr"/>
            <a:r>
              <a:rPr lang="en-IN" b="1" dirty="0"/>
              <a:t>5. MODEL EVALUATION </a:t>
            </a:r>
            <a:endParaRPr lang="en-US" b="1" dirty="0"/>
          </a:p>
        </p:txBody>
      </p:sp>
      <p:sp>
        <p:nvSpPr>
          <p:cNvPr id="5" name="TextBox 4">
            <a:extLst>
              <a:ext uri="{FF2B5EF4-FFF2-40B4-BE49-F238E27FC236}">
                <a16:creationId xmlns:a16="http://schemas.microsoft.com/office/drawing/2014/main" id="{F8EA8D45-99FD-4BCC-BC1D-684D9DF47E3B}"/>
              </a:ext>
            </a:extLst>
          </p:cNvPr>
          <p:cNvSpPr txBox="1"/>
          <p:nvPr/>
        </p:nvSpPr>
        <p:spPr>
          <a:xfrm>
            <a:off x="4916557" y="2360795"/>
            <a:ext cx="3960530" cy="2677656"/>
          </a:xfrm>
          <a:prstGeom prst="rect">
            <a:avLst/>
          </a:prstGeom>
          <a:noFill/>
        </p:spPr>
        <p:txBody>
          <a:bodyPr wrap="square" rtlCol="0">
            <a:spAutoFit/>
          </a:bodyPr>
          <a:lstStyle/>
          <a:p>
            <a:r>
              <a:rPr lang="en-IN" sz="2400" b="1" dirty="0"/>
              <a:t>Accuracy</a:t>
            </a:r>
          </a:p>
          <a:p>
            <a:r>
              <a:rPr lang="en-IN" dirty="0"/>
              <a:t>1. Random Forest</a:t>
            </a:r>
          </a:p>
          <a:p>
            <a:r>
              <a:rPr lang="en-IN" dirty="0"/>
              <a:t>2. K Nearest Neighbour</a:t>
            </a:r>
          </a:p>
          <a:p>
            <a:r>
              <a:rPr lang="en-IN" dirty="0"/>
              <a:t>3. Support Vector Machine</a:t>
            </a:r>
          </a:p>
          <a:p>
            <a:r>
              <a:rPr lang="en-IN" dirty="0"/>
              <a:t>4. XGBoost</a:t>
            </a:r>
          </a:p>
          <a:p>
            <a:r>
              <a:rPr lang="en-IN" dirty="0"/>
              <a:t>5. AdaBoost</a:t>
            </a:r>
          </a:p>
          <a:p>
            <a:r>
              <a:rPr lang="en-IN" dirty="0"/>
              <a:t>6. Voting Ensemble</a:t>
            </a:r>
          </a:p>
          <a:p>
            <a:r>
              <a:rPr lang="en-IN" dirty="0"/>
              <a:t>7. Stochastic Gradient Descent</a:t>
            </a:r>
          </a:p>
          <a:p>
            <a:r>
              <a:rPr lang="en-IN" dirty="0"/>
              <a:t>8. Logistic Regression. </a:t>
            </a:r>
          </a:p>
        </p:txBody>
      </p:sp>
      <p:sp>
        <p:nvSpPr>
          <p:cNvPr id="6" name="TextBox 5">
            <a:extLst>
              <a:ext uri="{FF2B5EF4-FFF2-40B4-BE49-F238E27FC236}">
                <a16:creationId xmlns:a16="http://schemas.microsoft.com/office/drawing/2014/main" id="{A0264336-D606-4C4A-93EB-1A47F98ACC7B}"/>
              </a:ext>
            </a:extLst>
          </p:cNvPr>
          <p:cNvSpPr txBox="1"/>
          <p:nvPr/>
        </p:nvSpPr>
        <p:spPr>
          <a:xfrm>
            <a:off x="8601742" y="2287809"/>
            <a:ext cx="3721989" cy="2954655"/>
          </a:xfrm>
          <a:prstGeom prst="rect">
            <a:avLst/>
          </a:prstGeom>
          <a:noFill/>
        </p:spPr>
        <p:txBody>
          <a:bodyPr wrap="square" rtlCol="0">
            <a:spAutoFit/>
          </a:bodyPr>
          <a:lstStyle/>
          <a:p>
            <a:r>
              <a:rPr lang="en-IN" sz="2400" b="1" dirty="0"/>
              <a:t>Speed</a:t>
            </a:r>
            <a:r>
              <a:rPr lang="en-IN" sz="2400" dirty="0"/>
              <a:t> </a:t>
            </a:r>
          </a:p>
          <a:p>
            <a:r>
              <a:rPr lang="en-IN" dirty="0"/>
              <a:t>1. Logistic Regression</a:t>
            </a:r>
          </a:p>
          <a:p>
            <a:r>
              <a:rPr lang="en-IN" dirty="0"/>
              <a:t>2. Stochastic Gradient Descent</a:t>
            </a:r>
          </a:p>
          <a:p>
            <a:r>
              <a:rPr lang="en-IN" dirty="0"/>
              <a:t>3. K Nearest Neighbour</a:t>
            </a:r>
          </a:p>
          <a:p>
            <a:r>
              <a:rPr lang="en-IN" dirty="0"/>
              <a:t>4. XGBoost</a:t>
            </a:r>
          </a:p>
          <a:p>
            <a:r>
              <a:rPr lang="en-IN" dirty="0"/>
              <a:t>5. AdaBoost</a:t>
            </a:r>
          </a:p>
          <a:p>
            <a:r>
              <a:rPr lang="en-IN" dirty="0"/>
              <a:t>6. Random Forest</a:t>
            </a:r>
          </a:p>
          <a:p>
            <a:r>
              <a:rPr lang="en-IN" dirty="0"/>
              <a:t>7. Support Vector Machine</a:t>
            </a:r>
          </a:p>
          <a:p>
            <a:r>
              <a:rPr lang="en-IN" dirty="0"/>
              <a:t>8. Voting Ensemble</a:t>
            </a:r>
          </a:p>
          <a:p>
            <a:endParaRPr lang="en-IN" dirty="0"/>
          </a:p>
        </p:txBody>
      </p:sp>
      <p:sp>
        <p:nvSpPr>
          <p:cNvPr id="7" name="TextBox 6">
            <a:extLst>
              <a:ext uri="{FF2B5EF4-FFF2-40B4-BE49-F238E27FC236}">
                <a16:creationId xmlns:a16="http://schemas.microsoft.com/office/drawing/2014/main" id="{2309EBDC-B3B8-4461-92DA-8CE51B82D4CC}"/>
              </a:ext>
            </a:extLst>
          </p:cNvPr>
          <p:cNvSpPr txBox="1"/>
          <p:nvPr/>
        </p:nvSpPr>
        <p:spPr>
          <a:xfrm>
            <a:off x="4916556" y="5038451"/>
            <a:ext cx="7093474" cy="1569660"/>
          </a:xfrm>
          <a:prstGeom prst="rect">
            <a:avLst/>
          </a:prstGeom>
          <a:noFill/>
        </p:spPr>
        <p:txBody>
          <a:bodyPr wrap="square" rtlCol="0">
            <a:spAutoFit/>
          </a:bodyPr>
          <a:lstStyle/>
          <a:p>
            <a:r>
              <a:rPr lang="en-IN" sz="2400" b="1" dirty="0"/>
              <a:t>Speed and Accuracy</a:t>
            </a:r>
          </a:p>
          <a:p>
            <a:r>
              <a:rPr lang="en-IN" dirty="0"/>
              <a:t>1.K Nearest Neighbour          5. Stochastic gradient descent</a:t>
            </a:r>
          </a:p>
          <a:p>
            <a:r>
              <a:rPr lang="en-IN" dirty="0"/>
              <a:t>2. Random Forest                   6. Support Vector Machine</a:t>
            </a:r>
          </a:p>
          <a:p>
            <a:r>
              <a:rPr lang="en-IN" dirty="0"/>
              <a:t>3. XGBoost				      7. AdaBoost</a:t>
            </a:r>
          </a:p>
          <a:p>
            <a:r>
              <a:rPr lang="en-IN" dirty="0"/>
              <a:t>4. Logistic Regression             8. Voting Ensemble. </a:t>
            </a:r>
          </a:p>
        </p:txBody>
      </p:sp>
      <p:pic>
        <p:nvPicPr>
          <p:cNvPr id="3" name="Picture 2">
            <a:extLst>
              <a:ext uri="{FF2B5EF4-FFF2-40B4-BE49-F238E27FC236}">
                <a16:creationId xmlns:a16="http://schemas.microsoft.com/office/drawing/2014/main" id="{5ABCD2F0-619B-40C9-BC21-C0685B239718}"/>
              </a:ext>
            </a:extLst>
          </p:cNvPr>
          <p:cNvPicPr>
            <a:picLocks noChangeAspect="1"/>
          </p:cNvPicPr>
          <p:nvPr/>
        </p:nvPicPr>
        <p:blipFill>
          <a:blip r:embed="rId2"/>
          <a:stretch>
            <a:fillRect/>
          </a:stretch>
        </p:blipFill>
        <p:spPr>
          <a:xfrm>
            <a:off x="181970" y="2360795"/>
            <a:ext cx="4562308" cy="4371309"/>
          </a:xfrm>
          <a:prstGeom prst="rect">
            <a:avLst/>
          </a:prstGeom>
        </p:spPr>
      </p:pic>
    </p:spTree>
    <p:extLst>
      <p:ext uri="{BB962C8B-B14F-4D97-AF65-F5344CB8AC3E}">
        <p14:creationId xmlns:p14="http://schemas.microsoft.com/office/powerpoint/2010/main" val="175484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2D5B-8398-4E6C-8ED4-C63B112138D5}"/>
              </a:ext>
            </a:extLst>
          </p:cNvPr>
          <p:cNvSpPr>
            <a:spLocks noGrp="1"/>
          </p:cNvSpPr>
          <p:nvPr>
            <p:ph type="title"/>
          </p:nvPr>
        </p:nvSpPr>
        <p:spPr/>
        <p:txBody>
          <a:bodyPr/>
          <a:lstStyle/>
          <a:p>
            <a:pPr algn="ctr"/>
            <a:r>
              <a:rPr lang="en-IN" b="1" dirty="0"/>
              <a:t>5. MODEL EVALUATION - RESULTS </a:t>
            </a:r>
            <a:endParaRPr lang="en-US" b="1" dirty="0"/>
          </a:p>
        </p:txBody>
      </p:sp>
      <p:sp>
        <p:nvSpPr>
          <p:cNvPr id="5" name="TextBox 4">
            <a:extLst>
              <a:ext uri="{FF2B5EF4-FFF2-40B4-BE49-F238E27FC236}">
                <a16:creationId xmlns:a16="http://schemas.microsoft.com/office/drawing/2014/main" id="{F8EA8D45-99FD-4BCC-BC1D-684D9DF47E3B}"/>
              </a:ext>
            </a:extLst>
          </p:cNvPr>
          <p:cNvSpPr txBox="1"/>
          <p:nvPr/>
        </p:nvSpPr>
        <p:spPr>
          <a:xfrm>
            <a:off x="157787" y="2360795"/>
            <a:ext cx="6773100" cy="4278094"/>
          </a:xfrm>
          <a:prstGeom prst="rect">
            <a:avLst/>
          </a:prstGeom>
          <a:noFill/>
        </p:spPr>
        <p:txBody>
          <a:bodyPr wrap="square" rtlCol="0">
            <a:spAutoFit/>
          </a:bodyPr>
          <a:lstStyle/>
          <a:p>
            <a:pPr marL="285750" indent="-285750" algn="just">
              <a:buFont typeface="Wingdings" panose="05000000000000000000" pitchFamily="2" charset="2"/>
              <a:buChar char="q"/>
            </a:pPr>
            <a:r>
              <a:rPr lang="en-IN" sz="1600" dirty="0"/>
              <a:t>It can be seen ensemble models </a:t>
            </a:r>
            <a:r>
              <a:rPr lang="en-IN" sz="1600" b="1" dirty="0"/>
              <a:t>are not always the best predictive models in terms of speed</a:t>
            </a:r>
            <a:r>
              <a:rPr lang="en-IN" sz="1600" dirty="0"/>
              <a:t> mostly as they take time to build though they give good accuracy. </a:t>
            </a:r>
          </a:p>
          <a:p>
            <a:pPr algn="just"/>
            <a:endParaRPr lang="en-IN" sz="1600" dirty="0"/>
          </a:p>
          <a:p>
            <a:pPr marL="285750" indent="-285750" algn="just">
              <a:buFont typeface="Wingdings" panose="05000000000000000000" pitchFamily="2" charset="2"/>
              <a:buChar char="q"/>
            </a:pPr>
            <a:r>
              <a:rPr lang="en-US" sz="1600" dirty="0"/>
              <a:t>It's useful when you don't care about speed, and want the best classification performance possible. If you use N models in the ensemble, it will be roughly N times slower to both train and evaluate.</a:t>
            </a:r>
            <a:endParaRPr lang="en-IN" sz="1600" dirty="0"/>
          </a:p>
          <a:p>
            <a:pPr algn="just"/>
            <a:endParaRPr lang="en-IN" sz="1600" dirty="0"/>
          </a:p>
          <a:p>
            <a:pPr marL="285750" indent="-285750" algn="just">
              <a:buFont typeface="Wingdings" panose="05000000000000000000" pitchFamily="2" charset="2"/>
              <a:buChar char="q"/>
            </a:pPr>
            <a:r>
              <a:rPr lang="en-IN" sz="1600" dirty="0"/>
              <a:t>They are best to be used in certain cases where they give large improvement in accuracy than single classifier (Weak learners).</a:t>
            </a:r>
          </a:p>
          <a:p>
            <a:pPr algn="just"/>
            <a:endParaRPr lang="en-IN" sz="1600" dirty="0"/>
          </a:p>
          <a:p>
            <a:pPr marL="285750" indent="-285750" algn="just">
              <a:buFont typeface="Wingdings" panose="05000000000000000000" pitchFamily="2" charset="2"/>
              <a:buChar char="q"/>
            </a:pPr>
            <a:r>
              <a:rPr lang="en-IN" sz="1600" dirty="0"/>
              <a:t> </a:t>
            </a:r>
            <a:r>
              <a:rPr lang="en-US" sz="1600" dirty="0"/>
              <a:t>The model that is closest to the true data generating process will always be best and will beat most ensemble methods. </a:t>
            </a:r>
            <a:endParaRPr lang="en-IN" sz="1600" dirty="0"/>
          </a:p>
          <a:p>
            <a:pPr algn="just"/>
            <a:endParaRPr lang="en-IN" sz="1600" dirty="0"/>
          </a:p>
          <a:p>
            <a:pPr marL="285750" indent="-285750" algn="just">
              <a:buFont typeface="Wingdings" panose="05000000000000000000" pitchFamily="2" charset="2"/>
              <a:buChar char="q"/>
            </a:pPr>
            <a:r>
              <a:rPr lang="en-IN" sz="1600" dirty="0"/>
              <a:t>From the above table we can see that </a:t>
            </a:r>
            <a:r>
              <a:rPr lang="en-IN" sz="1600" b="1" dirty="0"/>
              <a:t>K nearest Neighbour</a:t>
            </a:r>
            <a:r>
              <a:rPr lang="en-IN" sz="1600" dirty="0"/>
              <a:t> has the best accuracy and speed of detection. </a:t>
            </a:r>
          </a:p>
        </p:txBody>
      </p:sp>
      <p:pic>
        <p:nvPicPr>
          <p:cNvPr id="3" name="Picture 2">
            <a:extLst>
              <a:ext uri="{FF2B5EF4-FFF2-40B4-BE49-F238E27FC236}">
                <a16:creationId xmlns:a16="http://schemas.microsoft.com/office/drawing/2014/main" id="{230E0251-00A5-4E17-8EAA-0225459AA6D3}"/>
              </a:ext>
            </a:extLst>
          </p:cNvPr>
          <p:cNvPicPr>
            <a:picLocks noChangeAspect="1"/>
          </p:cNvPicPr>
          <p:nvPr/>
        </p:nvPicPr>
        <p:blipFill>
          <a:blip r:embed="rId2"/>
          <a:stretch>
            <a:fillRect/>
          </a:stretch>
        </p:blipFill>
        <p:spPr>
          <a:xfrm>
            <a:off x="7149340" y="2360795"/>
            <a:ext cx="4333875" cy="4391025"/>
          </a:xfrm>
          <a:prstGeom prst="rect">
            <a:avLst/>
          </a:prstGeom>
        </p:spPr>
      </p:pic>
      <p:pic>
        <p:nvPicPr>
          <p:cNvPr id="8" name="Picture 7">
            <a:extLst>
              <a:ext uri="{FF2B5EF4-FFF2-40B4-BE49-F238E27FC236}">
                <a16:creationId xmlns:a16="http://schemas.microsoft.com/office/drawing/2014/main" id="{A6E6FE40-D397-4194-A36E-0AD406C58F18}"/>
              </a:ext>
            </a:extLst>
          </p:cNvPr>
          <p:cNvPicPr>
            <a:picLocks noChangeAspect="1"/>
          </p:cNvPicPr>
          <p:nvPr/>
        </p:nvPicPr>
        <p:blipFill>
          <a:blip r:embed="rId3"/>
          <a:stretch>
            <a:fillRect/>
          </a:stretch>
        </p:blipFill>
        <p:spPr>
          <a:xfrm>
            <a:off x="7330314" y="2321404"/>
            <a:ext cx="4703899" cy="4391025"/>
          </a:xfrm>
          <a:prstGeom prst="rect">
            <a:avLst/>
          </a:prstGeom>
        </p:spPr>
      </p:pic>
    </p:spTree>
    <p:extLst>
      <p:ext uri="{BB962C8B-B14F-4D97-AF65-F5344CB8AC3E}">
        <p14:creationId xmlns:p14="http://schemas.microsoft.com/office/powerpoint/2010/main" val="289748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2D5B-8398-4E6C-8ED4-C63B112138D5}"/>
              </a:ext>
            </a:extLst>
          </p:cNvPr>
          <p:cNvSpPr>
            <a:spLocks noGrp="1"/>
          </p:cNvSpPr>
          <p:nvPr>
            <p:ph type="title"/>
          </p:nvPr>
        </p:nvSpPr>
        <p:spPr/>
        <p:txBody>
          <a:bodyPr/>
          <a:lstStyle/>
          <a:p>
            <a:pPr algn="ctr"/>
            <a:r>
              <a:rPr lang="en-IN" b="1" dirty="0"/>
              <a:t>5. MODEL EVALUATION - RESULTS </a:t>
            </a:r>
            <a:endParaRPr lang="en-US" b="1" dirty="0"/>
          </a:p>
        </p:txBody>
      </p:sp>
      <p:pic>
        <p:nvPicPr>
          <p:cNvPr id="4" name="Picture 3">
            <a:extLst>
              <a:ext uri="{FF2B5EF4-FFF2-40B4-BE49-F238E27FC236}">
                <a16:creationId xmlns:a16="http://schemas.microsoft.com/office/drawing/2014/main" id="{B59488DE-B6CA-4050-A8D2-3B912F28CFA7}"/>
              </a:ext>
            </a:extLst>
          </p:cNvPr>
          <p:cNvPicPr>
            <a:picLocks noChangeAspect="1"/>
          </p:cNvPicPr>
          <p:nvPr/>
        </p:nvPicPr>
        <p:blipFill>
          <a:blip r:embed="rId2"/>
          <a:stretch>
            <a:fillRect/>
          </a:stretch>
        </p:blipFill>
        <p:spPr>
          <a:xfrm>
            <a:off x="455665" y="2525424"/>
            <a:ext cx="5640335" cy="3984138"/>
          </a:xfrm>
          <a:prstGeom prst="rect">
            <a:avLst/>
          </a:prstGeom>
        </p:spPr>
      </p:pic>
      <p:pic>
        <p:nvPicPr>
          <p:cNvPr id="6" name="Picture 5">
            <a:extLst>
              <a:ext uri="{FF2B5EF4-FFF2-40B4-BE49-F238E27FC236}">
                <a16:creationId xmlns:a16="http://schemas.microsoft.com/office/drawing/2014/main" id="{93849EE3-94A9-4D3A-812D-7347AFA38BD9}"/>
              </a:ext>
            </a:extLst>
          </p:cNvPr>
          <p:cNvPicPr>
            <a:picLocks noChangeAspect="1"/>
          </p:cNvPicPr>
          <p:nvPr/>
        </p:nvPicPr>
        <p:blipFill>
          <a:blip r:embed="rId3"/>
          <a:stretch>
            <a:fillRect/>
          </a:stretch>
        </p:blipFill>
        <p:spPr>
          <a:xfrm>
            <a:off x="6096000" y="2607730"/>
            <a:ext cx="5640335" cy="3819525"/>
          </a:xfrm>
          <a:prstGeom prst="rect">
            <a:avLst/>
          </a:prstGeom>
        </p:spPr>
      </p:pic>
    </p:spTree>
    <p:extLst>
      <p:ext uri="{BB962C8B-B14F-4D97-AF65-F5344CB8AC3E}">
        <p14:creationId xmlns:p14="http://schemas.microsoft.com/office/powerpoint/2010/main" val="30918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23E2B-3241-4A6B-81EC-552AD112CEF9}"/>
              </a:ext>
            </a:extLst>
          </p:cNvPr>
          <p:cNvSpPr>
            <a:spLocks noGrp="1"/>
          </p:cNvSpPr>
          <p:nvPr>
            <p:ph idx="1"/>
          </p:nvPr>
        </p:nvSpPr>
        <p:spPr>
          <a:xfrm>
            <a:off x="410818" y="2319129"/>
            <a:ext cx="11343860" cy="4359967"/>
          </a:xfrm>
        </p:spPr>
        <p:txBody>
          <a:bodyPr>
            <a:normAutofit/>
          </a:bodyPr>
          <a:lstStyle/>
          <a:p>
            <a:r>
              <a:rPr lang="en-US" b="1" dirty="0"/>
              <a:t>An ROC curve plots false positive rate (on the X axis) against true positive rate (on the Y axis).</a:t>
            </a:r>
            <a:br>
              <a:rPr lang="en-US" dirty="0"/>
            </a:br>
            <a:br>
              <a:rPr lang="en-US" dirty="0"/>
            </a:br>
            <a:r>
              <a:rPr lang="en-US" b="1" dirty="0"/>
              <a:t>false positive rate = FP / (FP + TN)</a:t>
            </a:r>
            <a:br>
              <a:rPr lang="en-US" b="1" dirty="0"/>
            </a:br>
            <a:r>
              <a:rPr lang="en-US" b="1" dirty="0"/>
              <a:t>true positive rate = TP / (TP + FN)</a:t>
            </a:r>
          </a:p>
          <a:p>
            <a:endParaRPr lang="en-US" b="1" dirty="0"/>
          </a:p>
          <a:p>
            <a:r>
              <a:rPr lang="en-US" b="1" dirty="0"/>
              <a:t>It's clear that these rates are irrespective of the actual positive/negative balance on the test set. </a:t>
            </a:r>
          </a:p>
          <a:p>
            <a:r>
              <a:rPr lang="en-US" b="1" dirty="0"/>
              <a:t>Increasing the number of positive samples in the test set by 2x would increase both TP and FN by 2x, which would not change the true positive rate at any threshold.</a:t>
            </a:r>
          </a:p>
          <a:p>
            <a:r>
              <a:rPr lang="en-US" b="1" dirty="0"/>
              <a:t> Similarly, increasing the number of negative samples in the test set by 2x would increase both TN and FP by 2x, which would not change the false positive rate at any threshold. </a:t>
            </a:r>
          </a:p>
          <a:p>
            <a:r>
              <a:rPr lang="en-US" b="1" dirty="0"/>
              <a:t>The shape of the AUC and ROC curve and are not sensitive to the distribution of the class.</a:t>
            </a:r>
          </a:p>
          <a:p>
            <a:r>
              <a:rPr lang="en-US" b="1" dirty="0"/>
              <a:t>Accuracy = (TP+TN)/(TP+TN+FP+FN) is sensitive to the class distribution.</a:t>
            </a:r>
          </a:p>
        </p:txBody>
      </p:sp>
    </p:spTree>
    <p:extLst>
      <p:ext uri="{BB962C8B-B14F-4D97-AF65-F5344CB8AC3E}">
        <p14:creationId xmlns:p14="http://schemas.microsoft.com/office/powerpoint/2010/main" val="30821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DFE5-42B9-4D8C-890A-709036847C5E}"/>
              </a:ext>
            </a:extLst>
          </p:cNvPr>
          <p:cNvSpPr>
            <a:spLocks noGrp="1"/>
          </p:cNvSpPr>
          <p:nvPr>
            <p:ph type="title"/>
          </p:nvPr>
        </p:nvSpPr>
        <p:spPr/>
        <p:txBody>
          <a:bodyPr/>
          <a:lstStyle/>
          <a:p>
            <a:pPr algn="ctr"/>
            <a:r>
              <a:rPr lang="en-US" b="1" dirty="0"/>
              <a:t>PROJECT WORKFLOW – CRISP DM</a:t>
            </a:r>
          </a:p>
        </p:txBody>
      </p:sp>
      <p:pic>
        <p:nvPicPr>
          <p:cNvPr id="6" name="Content Placeholder 5">
            <a:extLst>
              <a:ext uri="{FF2B5EF4-FFF2-40B4-BE49-F238E27FC236}">
                <a16:creationId xmlns:a16="http://schemas.microsoft.com/office/drawing/2014/main" id="{5A71D839-228B-4DF0-A60C-2F4592BA67C5}"/>
              </a:ext>
            </a:extLst>
          </p:cNvPr>
          <p:cNvPicPr>
            <a:picLocks noGrp="1" noChangeAspect="1"/>
          </p:cNvPicPr>
          <p:nvPr>
            <p:ph idx="1"/>
          </p:nvPr>
        </p:nvPicPr>
        <p:blipFill>
          <a:blip r:embed="rId2"/>
          <a:stretch>
            <a:fillRect/>
          </a:stretch>
        </p:blipFill>
        <p:spPr>
          <a:xfrm>
            <a:off x="460461" y="2305762"/>
            <a:ext cx="3806739" cy="3578569"/>
          </a:xfrm>
          <a:prstGeom prst="rect">
            <a:avLst/>
          </a:prstGeom>
        </p:spPr>
      </p:pic>
      <p:sp>
        <p:nvSpPr>
          <p:cNvPr id="7" name="TextBox 6">
            <a:extLst>
              <a:ext uri="{FF2B5EF4-FFF2-40B4-BE49-F238E27FC236}">
                <a16:creationId xmlns:a16="http://schemas.microsoft.com/office/drawing/2014/main" id="{28125B19-A876-4380-82BC-BBCB9BC2CB32}"/>
              </a:ext>
            </a:extLst>
          </p:cNvPr>
          <p:cNvSpPr txBox="1"/>
          <p:nvPr/>
        </p:nvSpPr>
        <p:spPr>
          <a:xfrm>
            <a:off x="4744279" y="2475816"/>
            <a:ext cx="7292060"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IN" sz="1500" b="1" dirty="0"/>
              <a:t>Business Understanding: </a:t>
            </a:r>
            <a:r>
              <a:rPr lang="en-US" sz="1500" dirty="0"/>
              <a:t>Build a model using the credit card transactional data that can help a financial institution predict fraudulent transactions.</a:t>
            </a:r>
          </a:p>
          <a:p>
            <a:pPr algn="just"/>
            <a:endParaRPr lang="en-US" sz="1500" b="1" dirty="0"/>
          </a:p>
          <a:p>
            <a:pPr marL="285750" indent="-285750" algn="just">
              <a:buFont typeface="Wingdings" panose="05000000000000000000" pitchFamily="2" charset="2"/>
              <a:buChar char="Ø"/>
            </a:pPr>
            <a:r>
              <a:rPr lang="en-IN" sz="1500" b="1" dirty="0"/>
              <a:t>Data Understanding: </a:t>
            </a:r>
            <a:r>
              <a:rPr lang="en-IN" sz="1500" dirty="0"/>
              <a:t>492 fake credit card transactions out 284,807 transactions so need to perform Data balancing.</a:t>
            </a:r>
          </a:p>
          <a:p>
            <a:pPr algn="just"/>
            <a:endParaRPr lang="en-IN" sz="1500" b="1" dirty="0"/>
          </a:p>
          <a:p>
            <a:pPr marL="285750" indent="-285750" algn="just">
              <a:buFont typeface="Wingdings" panose="05000000000000000000" pitchFamily="2" charset="2"/>
              <a:buChar char="Ø"/>
            </a:pPr>
            <a:r>
              <a:rPr lang="en-IN" sz="1500" b="1" dirty="0"/>
              <a:t>Data Preparation: </a:t>
            </a:r>
            <a:r>
              <a:rPr lang="en-IN" sz="1500" dirty="0"/>
              <a:t>Data is cleaned, processed and prepared using ETL and EDA.</a:t>
            </a:r>
          </a:p>
          <a:p>
            <a:pPr algn="just"/>
            <a:endParaRPr lang="en-IN" sz="1500" b="1" dirty="0"/>
          </a:p>
          <a:p>
            <a:pPr marL="285750" indent="-285750" algn="just">
              <a:buFont typeface="Wingdings" panose="05000000000000000000" pitchFamily="2" charset="2"/>
              <a:buChar char="Ø"/>
            </a:pPr>
            <a:r>
              <a:rPr lang="en-IN" sz="1500" b="1" dirty="0"/>
              <a:t>Modelling: </a:t>
            </a:r>
            <a:r>
              <a:rPr lang="en-IN" sz="1500" dirty="0"/>
              <a:t>Feature selection and iterating over models to select machine learning algorithms that are a good fit to give a predictive power. </a:t>
            </a:r>
          </a:p>
          <a:p>
            <a:endParaRPr lang="en-IN" sz="1500" dirty="0"/>
          </a:p>
          <a:p>
            <a:pPr marL="285750" indent="-285750" algn="just">
              <a:buFont typeface="Wingdings" panose="05000000000000000000" pitchFamily="2" charset="2"/>
              <a:buChar char="Ø"/>
            </a:pPr>
            <a:r>
              <a:rPr lang="en-IN" sz="1500" b="1" dirty="0"/>
              <a:t>Model evaluation:</a:t>
            </a:r>
            <a:r>
              <a:rPr lang="en-IN" sz="1500" dirty="0"/>
              <a:t> Select which model suits the business requirement the best using various mathematical measures like Accuracy, AUC etc.</a:t>
            </a:r>
          </a:p>
          <a:p>
            <a:endParaRPr lang="en-IN" sz="1500" dirty="0"/>
          </a:p>
          <a:p>
            <a:pPr marL="285750" indent="-285750">
              <a:buFont typeface="Wingdings" panose="05000000000000000000" pitchFamily="2" charset="2"/>
              <a:buChar char="Ø"/>
            </a:pPr>
            <a:r>
              <a:rPr lang="en-IN" sz="1500" b="1" dirty="0"/>
              <a:t>Model deployment</a:t>
            </a:r>
            <a:r>
              <a:rPr lang="en-IN" sz="1500" dirty="0"/>
              <a:t> : Deployed in the Anaconda Ipython Notebook</a:t>
            </a:r>
          </a:p>
        </p:txBody>
      </p:sp>
      <p:sp>
        <p:nvSpPr>
          <p:cNvPr id="3" name="TextBox 2">
            <a:extLst>
              <a:ext uri="{FF2B5EF4-FFF2-40B4-BE49-F238E27FC236}">
                <a16:creationId xmlns:a16="http://schemas.microsoft.com/office/drawing/2014/main" id="{60309AF7-AB5B-41BA-AFCC-AAC9A38A842A}"/>
              </a:ext>
            </a:extLst>
          </p:cNvPr>
          <p:cNvSpPr txBox="1"/>
          <p:nvPr/>
        </p:nvSpPr>
        <p:spPr>
          <a:xfrm flipH="1">
            <a:off x="155661" y="6047697"/>
            <a:ext cx="5247861" cy="646331"/>
          </a:xfrm>
          <a:prstGeom prst="rect">
            <a:avLst/>
          </a:prstGeom>
          <a:noFill/>
        </p:spPr>
        <p:txBody>
          <a:bodyPr wrap="square" rtlCol="0">
            <a:spAutoFit/>
          </a:bodyPr>
          <a:lstStyle/>
          <a:p>
            <a:r>
              <a:rPr lang="en-US" b="1" dirty="0"/>
              <a:t>https://en.wikipedia.org/wiki/Cross-industry_standard_process_for_data_mining</a:t>
            </a:r>
          </a:p>
        </p:txBody>
      </p:sp>
    </p:spTree>
    <p:extLst>
      <p:ext uri="{BB962C8B-B14F-4D97-AF65-F5344CB8AC3E}">
        <p14:creationId xmlns:p14="http://schemas.microsoft.com/office/powerpoint/2010/main" val="11167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 calcmode="lin" valueType="num">
                                      <p:cBhvr additive="base">
                                        <p:cTn id="3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 calcmode="lin" valueType="num">
                                      <p:cBhvr additive="base">
                                        <p:cTn id="3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C8D1-9FA3-4EB5-A274-143242E5ADD6}"/>
              </a:ext>
            </a:extLst>
          </p:cNvPr>
          <p:cNvSpPr>
            <a:spLocks noGrp="1"/>
          </p:cNvSpPr>
          <p:nvPr>
            <p:ph type="title"/>
          </p:nvPr>
        </p:nvSpPr>
        <p:spPr>
          <a:xfrm>
            <a:off x="1154954" y="973669"/>
            <a:ext cx="9831098" cy="706964"/>
          </a:xfrm>
        </p:spPr>
        <p:txBody>
          <a:bodyPr/>
          <a:lstStyle/>
          <a:p>
            <a:pPr algn="ctr"/>
            <a:r>
              <a:rPr lang="en-US" b="1" dirty="0"/>
              <a:t>6. MODEL DEPLOYMENT</a:t>
            </a:r>
          </a:p>
        </p:txBody>
      </p:sp>
      <p:sp>
        <p:nvSpPr>
          <p:cNvPr id="3" name="Content Placeholder 2">
            <a:extLst>
              <a:ext uri="{FF2B5EF4-FFF2-40B4-BE49-F238E27FC236}">
                <a16:creationId xmlns:a16="http://schemas.microsoft.com/office/drawing/2014/main" id="{B8769970-B750-4EC9-933F-299832977194}"/>
              </a:ext>
            </a:extLst>
          </p:cNvPr>
          <p:cNvSpPr>
            <a:spLocks noGrp="1"/>
          </p:cNvSpPr>
          <p:nvPr>
            <p:ph idx="1"/>
          </p:nvPr>
        </p:nvSpPr>
        <p:spPr>
          <a:xfrm>
            <a:off x="397565" y="2603500"/>
            <a:ext cx="11383617" cy="3428810"/>
          </a:xfrm>
        </p:spPr>
        <p:txBody>
          <a:bodyPr/>
          <a:lstStyle/>
          <a:p>
            <a:r>
              <a:rPr lang="en-IN" dirty="0"/>
              <a:t>The project has been developed using </a:t>
            </a:r>
            <a:r>
              <a:rPr lang="en-IN" b="1" dirty="0"/>
              <a:t>python 3.6 and deployed on Jupyter Notebook.</a:t>
            </a:r>
          </a:p>
          <a:p>
            <a:pPr marL="0" indent="0">
              <a:buNone/>
            </a:pPr>
            <a:r>
              <a:rPr lang="en-IN" dirty="0"/>
              <a:t>Libraries like :</a:t>
            </a:r>
          </a:p>
          <a:p>
            <a:r>
              <a:rPr lang="en-IN" b="1" dirty="0"/>
              <a:t>Pandas</a:t>
            </a:r>
            <a:r>
              <a:rPr lang="en-IN" dirty="0"/>
              <a:t> for </a:t>
            </a:r>
            <a:r>
              <a:rPr lang="en-IN" b="1" dirty="0"/>
              <a:t>data manipulation</a:t>
            </a:r>
          </a:p>
          <a:p>
            <a:r>
              <a:rPr lang="en-IN" b="1" dirty="0"/>
              <a:t>imblearn</a:t>
            </a:r>
            <a:r>
              <a:rPr lang="en-IN" dirty="0"/>
              <a:t> for </a:t>
            </a:r>
            <a:r>
              <a:rPr lang="en-IN" b="1" dirty="0"/>
              <a:t>data balancing</a:t>
            </a:r>
          </a:p>
          <a:p>
            <a:r>
              <a:rPr lang="en-IN" b="1" dirty="0"/>
              <a:t>Scikit- Learn </a:t>
            </a:r>
            <a:r>
              <a:rPr lang="en-IN" dirty="0"/>
              <a:t>for </a:t>
            </a:r>
            <a:r>
              <a:rPr lang="en-IN" b="1" dirty="0"/>
              <a:t>predictive modelling for machine learning algorithms and evaluation </a:t>
            </a:r>
          </a:p>
          <a:p>
            <a:r>
              <a:rPr lang="en-IN" b="1" dirty="0"/>
              <a:t>NumPy</a:t>
            </a:r>
            <a:r>
              <a:rPr lang="en-IN" dirty="0"/>
              <a:t> for </a:t>
            </a:r>
            <a:r>
              <a:rPr lang="en-IN" b="1" dirty="0"/>
              <a:t>data manipulation</a:t>
            </a:r>
          </a:p>
          <a:p>
            <a:r>
              <a:rPr lang="en-IN" b="1" dirty="0"/>
              <a:t>Matplotlib</a:t>
            </a:r>
            <a:r>
              <a:rPr lang="en-IN" dirty="0"/>
              <a:t> and </a:t>
            </a:r>
            <a:r>
              <a:rPr lang="en-IN" b="1" dirty="0"/>
              <a:t>Seaborn</a:t>
            </a:r>
            <a:r>
              <a:rPr lang="en-IN" dirty="0"/>
              <a:t> for </a:t>
            </a:r>
            <a:r>
              <a:rPr lang="en-IN" b="1" dirty="0"/>
              <a:t>Data Visualization. </a:t>
            </a:r>
            <a:endParaRPr lang="en-US" b="1" dirty="0"/>
          </a:p>
        </p:txBody>
      </p:sp>
    </p:spTree>
    <p:extLst>
      <p:ext uri="{BB962C8B-B14F-4D97-AF65-F5344CB8AC3E}">
        <p14:creationId xmlns:p14="http://schemas.microsoft.com/office/powerpoint/2010/main" val="331547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E8CF7C5-117C-459C-9B4C-82B31795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10" name="Rectangle 9">
              <a:extLst>
                <a:ext uri="{FF2B5EF4-FFF2-40B4-BE49-F238E27FC236}">
                  <a16:creationId xmlns:a16="http://schemas.microsoft.com/office/drawing/2014/main" id="{D4B3FB86-7EC1-4073-8317-D932BC571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46F02C3-73C4-4B91-B422-EAB2FACE6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3E54839-92D5-4E97-B38E-24927FD44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18959A4D-BD4D-4664-AA21-132D65AF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 name="Freeform 5">
              <a:extLst>
                <a:ext uri="{FF2B5EF4-FFF2-40B4-BE49-F238E27FC236}">
                  <a16:creationId xmlns:a16="http://schemas.microsoft.com/office/drawing/2014/main" id="{ECB0910B-74A9-4D39-9741-5AD6A5A54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703AEDDF-85E0-4F20-B92E-3C244FB6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EBE904C-7E29-4E39-9A07-66EBD1C8922F}"/>
              </a:ext>
            </a:extLst>
          </p:cNvPr>
          <p:cNvSpPr>
            <a:spLocks noGrp="1"/>
          </p:cNvSpPr>
          <p:nvPr>
            <p:ph type="title"/>
          </p:nvPr>
        </p:nvSpPr>
        <p:spPr>
          <a:xfrm>
            <a:off x="639098" y="629265"/>
            <a:ext cx="4886461" cy="1622322"/>
          </a:xfrm>
        </p:spPr>
        <p:txBody>
          <a:bodyPr>
            <a:normAutofit/>
          </a:bodyPr>
          <a:lstStyle/>
          <a:p>
            <a:r>
              <a:rPr lang="en-US" b="1" dirty="0"/>
              <a:t>CONCLUSION AND FURTHER WORK</a:t>
            </a:r>
            <a:endParaRPr lang="en-US" b="1"/>
          </a:p>
        </p:txBody>
      </p:sp>
      <p:sp>
        <p:nvSpPr>
          <p:cNvPr id="3" name="Content Placeholder 2">
            <a:extLst>
              <a:ext uri="{FF2B5EF4-FFF2-40B4-BE49-F238E27FC236}">
                <a16:creationId xmlns:a16="http://schemas.microsoft.com/office/drawing/2014/main" id="{5FAA5B3E-ACA1-4053-AABE-55414CE4893B}"/>
              </a:ext>
            </a:extLst>
          </p:cNvPr>
          <p:cNvSpPr>
            <a:spLocks noGrp="1"/>
          </p:cNvSpPr>
          <p:nvPr>
            <p:ph idx="1"/>
          </p:nvPr>
        </p:nvSpPr>
        <p:spPr>
          <a:xfrm>
            <a:off x="639098" y="2067951"/>
            <a:ext cx="5055889" cy="4162526"/>
          </a:xfrm>
        </p:spPr>
        <p:txBody>
          <a:bodyPr anchor="ctr">
            <a:noAutofit/>
          </a:bodyPr>
          <a:lstStyle/>
          <a:p>
            <a:pPr>
              <a:lnSpc>
                <a:spcPct val="90000"/>
              </a:lnSpc>
            </a:pPr>
            <a:r>
              <a:rPr lang="en-IN" sz="1400" dirty="0">
                <a:solidFill>
                  <a:schemeClr val="bg1"/>
                </a:solidFill>
              </a:rPr>
              <a:t>So, when a </a:t>
            </a:r>
            <a:r>
              <a:rPr lang="en-IN" sz="1400" b="1" dirty="0">
                <a:solidFill>
                  <a:schemeClr val="bg1"/>
                </a:solidFill>
              </a:rPr>
              <a:t>dataset is imbalanced, </a:t>
            </a:r>
            <a:r>
              <a:rPr lang="en-IN" sz="1400" dirty="0">
                <a:solidFill>
                  <a:schemeClr val="bg1"/>
                </a:solidFill>
              </a:rPr>
              <a:t>we need to convert it into a balanced dataset and use area under the curve as the evaluation metric. </a:t>
            </a:r>
          </a:p>
          <a:p>
            <a:pPr>
              <a:lnSpc>
                <a:spcPct val="90000"/>
              </a:lnSpc>
            </a:pPr>
            <a:r>
              <a:rPr lang="en-IN" sz="1400" dirty="0">
                <a:solidFill>
                  <a:schemeClr val="bg1"/>
                </a:solidFill>
              </a:rPr>
              <a:t>Detecting </a:t>
            </a:r>
            <a:r>
              <a:rPr lang="en-IN" sz="1400" b="1" dirty="0">
                <a:solidFill>
                  <a:schemeClr val="bg1"/>
                </a:solidFill>
              </a:rPr>
              <a:t>fraudulent credit card transactions </a:t>
            </a:r>
            <a:r>
              <a:rPr lang="en-IN" sz="1400" dirty="0">
                <a:solidFill>
                  <a:schemeClr val="bg1"/>
                </a:solidFill>
              </a:rPr>
              <a:t>is a tedious process which is subjected to change with varying patterns of the fraudsters and building a 100% accurate fraud detection system is in research.</a:t>
            </a:r>
          </a:p>
          <a:p>
            <a:pPr>
              <a:lnSpc>
                <a:spcPct val="90000"/>
              </a:lnSpc>
            </a:pPr>
            <a:r>
              <a:rPr lang="en-IN" sz="1400" dirty="0">
                <a:solidFill>
                  <a:schemeClr val="bg1"/>
                </a:solidFill>
              </a:rPr>
              <a:t>Various state of art and more powerful approaches are coming into picture like </a:t>
            </a:r>
            <a:r>
              <a:rPr lang="en-IN" sz="1400" b="1" dirty="0">
                <a:solidFill>
                  <a:schemeClr val="bg1"/>
                </a:solidFill>
              </a:rPr>
              <a:t>deep learning like autoencoders </a:t>
            </a:r>
            <a:r>
              <a:rPr lang="en-IN" sz="1400" dirty="0">
                <a:solidFill>
                  <a:schemeClr val="bg1"/>
                </a:solidFill>
              </a:rPr>
              <a:t>which has the ability to detect features or changes in the data using deep neural networks in the run rather than it being provided features unlike machine learning models. </a:t>
            </a:r>
          </a:p>
          <a:p>
            <a:pPr>
              <a:lnSpc>
                <a:spcPct val="90000"/>
              </a:lnSpc>
            </a:pPr>
            <a:r>
              <a:rPr lang="en-IN" sz="1400" dirty="0">
                <a:solidFill>
                  <a:schemeClr val="bg1"/>
                </a:solidFill>
              </a:rPr>
              <a:t>So, the future work can be how to improvise the model with deep learning and </a:t>
            </a:r>
            <a:r>
              <a:rPr lang="en-IN" sz="1400" b="1" dirty="0">
                <a:solidFill>
                  <a:schemeClr val="bg1"/>
                </a:solidFill>
              </a:rPr>
              <a:t>build a model that adapts the changes in the data on the go </a:t>
            </a:r>
            <a:r>
              <a:rPr lang="en-IN" sz="1400" dirty="0">
                <a:solidFill>
                  <a:schemeClr val="bg1"/>
                </a:solidFill>
              </a:rPr>
              <a:t>which then can be useful for building a more powerful credit card fraud detector system. </a:t>
            </a:r>
            <a:endParaRPr lang="en-US" sz="1400" dirty="0">
              <a:solidFill>
                <a:schemeClr val="bg1"/>
              </a:solidFill>
            </a:endParaRPr>
          </a:p>
        </p:txBody>
      </p:sp>
      <p:pic>
        <p:nvPicPr>
          <p:cNvPr id="4" name="Picture 3">
            <a:extLst>
              <a:ext uri="{FF2B5EF4-FFF2-40B4-BE49-F238E27FC236}">
                <a16:creationId xmlns:a16="http://schemas.microsoft.com/office/drawing/2014/main" id="{4A9A2505-8E91-46D9-B618-A0A7E70C8FEC}"/>
              </a:ext>
            </a:extLst>
          </p:cNvPr>
          <p:cNvPicPr>
            <a:picLocks noChangeAspect="1"/>
          </p:cNvPicPr>
          <p:nvPr/>
        </p:nvPicPr>
        <p:blipFill>
          <a:blip r:embed="rId3"/>
          <a:stretch>
            <a:fillRect/>
          </a:stretch>
        </p:blipFill>
        <p:spPr>
          <a:xfrm>
            <a:off x="6172200" y="1525845"/>
            <a:ext cx="5371343" cy="3833946"/>
          </a:xfrm>
          <a:prstGeom prst="rect">
            <a:avLst/>
          </a:prstGeom>
        </p:spPr>
      </p:pic>
      <p:sp>
        <p:nvSpPr>
          <p:cNvPr id="17" name="Rectangle 16">
            <a:extLst>
              <a:ext uri="{FF2B5EF4-FFF2-40B4-BE49-F238E27FC236}">
                <a16:creationId xmlns:a16="http://schemas.microsoft.com/office/drawing/2014/main" id="{6C9E16AD-C39A-45E0-9155-60C082A8D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4B2000E-2F93-41D3-8BCF-507C9A354602}"/>
              </a:ext>
            </a:extLst>
          </p:cNvPr>
          <p:cNvSpPr txBox="1"/>
          <p:nvPr/>
        </p:nvSpPr>
        <p:spPr>
          <a:xfrm flipH="1">
            <a:off x="6040119" y="5704114"/>
            <a:ext cx="5596465" cy="646331"/>
          </a:xfrm>
          <a:prstGeom prst="rect">
            <a:avLst/>
          </a:prstGeom>
          <a:noFill/>
        </p:spPr>
        <p:txBody>
          <a:bodyPr wrap="square" rtlCol="0">
            <a:spAutoFit/>
          </a:bodyPr>
          <a:lstStyle/>
          <a:p>
            <a:r>
              <a:rPr lang="en-US" b="1" dirty="0"/>
              <a:t>https://towardsdatascience.com/applied-deep-learning-part-3-autoencoders-1c083af4d798</a:t>
            </a:r>
          </a:p>
        </p:txBody>
      </p:sp>
    </p:spTree>
    <p:extLst>
      <p:ext uri="{BB962C8B-B14F-4D97-AF65-F5344CB8AC3E}">
        <p14:creationId xmlns:p14="http://schemas.microsoft.com/office/powerpoint/2010/main" val="96256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9" name="Rectangle 18">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F00D158-BE2D-430B-9281-34256814B2BA}"/>
              </a:ext>
            </a:extLst>
          </p:cNvPr>
          <p:cNvSpPr>
            <a:spLocks noGrp="1"/>
          </p:cNvSpPr>
          <p:nvPr>
            <p:ph type="title"/>
          </p:nvPr>
        </p:nvSpPr>
        <p:spPr>
          <a:xfrm>
            <a:off x="8270790" y="106608"/>
            <a:ext cx="3362380" cy="4502113"/>
          </a:xfrm>
        </p:spPr>
        <p:txBody>
          <a:bodyPr vert="horz" lIns="91440" tIns="45720" rIns="91440" bIns="45720" rtlCol="0" anchor="b">
            <a:normAutofit/>
          </a:bodyPr>
          <a:lstStyle/>
          <a:p>
            <a:r>
              <a:rPr lang="en-US" b="1" dirty="0"/>
              <a:t>ML FRAMEWORK FOR SOLVING ANY PROBLEM</a:t>
            </a:r>
          </a:p>
        </p:txBody>
      </p:sp>
      <p:grpSp>
        <p:nvGrpSpPr>
          <p:cNvPr id="21" name="Group 20">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3CEE9010-EA82-4939-A04D-DBB181B81294}"/>
              </a:ext>
            </a:extLst>
          </p:cNvPr>
          <p:cNvPicPr>
            <a:picLocks noChangeAspect="1"/>
          </p:cNvPicPr>
          <p:nvPr/>
        </p:nvPicPr>
        <p:blipFill>
          <a:blip r:embed="rId3"/>
          <a:stretch>
            <a:fillRect/>
          </a:stretch>
        </p:blipFill>
        <p:spPr>
          <a:xfrm>
            <a:off x="239151" y="106608"/>
            <a:ext cx="7840123" cy="5074992"/>
          </a:xfrm>
          <a:prstGeom prst="rect">
            <a:avLst/>
          </a:prstGeom>
        </p:spPr>
      </p:pic>
      <p:sp>
        <p:nvSpPr>
          <p:cNvPr id="3" name="TextBox 2">
            <a:extLst>
              <a:ext uri="{FF2B5EF4-FFF2-40B4-BE49-F238E27FC236}">
                <a16:creationId xmlns:a16="http://schemas.microsoft.com/office/drawing/2014/main" id="{D9B53B6E-263E-4783-988B-568621296764}"/>
              </a:ext>
            </a:extLst>
          </p:cNvPr>
          <p:cNvSpPr txBox="1"/>
          <p:nvPr/>
        </p:nvSpPr>
        <p:spPr>
          <a:xfrm flipH="1">
            <a:off x="365109" y="5547789"/>
            <a:ext cx="7840123" cy="646331"/>
          </a:xfrm>
          <a:prstGeom prst="rect">
            <a:avLst/>
          </a:prstGeom>
          <a:noFill/>
        </p:spPr>
        <p:txBody>
          <a:bodyPr wrap="square" rtlCol="0">
            <a:spAutoFit/>
          </a:bodyPr>
          <a:lstStyle/>
          <a:p>
            <a:r>
              <a:rPr lang="en-US" b="1" dirty="0"/>
              <a:t>http://blog.kaggle.com/2016/07/21/approaching-almost-any-machine-learning-problem-abhishek-thakur/</a:t>
            </a:r>
          </a:p>
        </p:txBody>
      </p:sp>
    </p:spTree>
    <p:extLst>
      <p:ext uri="{BB962C8B-B14F-4D97-AF65-F5344CB8AC3E}">
        <p14:creationId xmlns:p14="http://schemas.microsoft.com/office/powerpoint/2010/main" val="1088488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B4C4-C198-4861-B8E9-C11F01B83199}"/>
              </a:ext>
            </a:extLst>
          </p:cNvPr>
          <p:cNvSpPr>
            <a:spLocks noGrp="1"/>
          </p:cNvSpPr>
          <p:nvPr>
            <p:ph type="title"/>
          </p:nvPr>
        </p:nvSpPr>
        <p:spPr/>
        <p:txBody>
          <a:bodyPr/>
          <a:lstStyle/>
          <a:p>
            <a:pPr algn="ctr"/>
            <a:r>
              <a:rPr lang="en-US" sz="4400" b="1" dirty="0"/>
              <a:t>THANKYOU	</a:t>
            </a:r>
          </a:p>
        </p:txBody>
      </p:sp>
      <p:sp>
        <p:nvSpPr>
          <p:cNvPr id="3" name="Content Placeholder 2">
            <a:extLst>
              <a:ext uri="{FF2B5EF4-FFF2-40B4-BE49-F238E27FC236}">
                <a16:creationId xmlns:a16="http://schemas.microsoft.com/office/drawing/2014/main" id="{5BB53B63-0886-4217-98C4-159CB6185AAD}"/>
              </a:ext>
            </a:extLst>
          </p:cNvPr>
          <p:cNvSpPr>
            <a:spLocks noGrp="1"/>
          </p:cNvSpPr>
          <p:nvPr>
            <p:ph idx="1"/>
          </p:nvPr>
        </p:nvSpPr>
        <p:spPr>
          <a:xfrm>
            <a:off x="1154954" y="3134786"/>
            <a:ext cx="8825659" cy="2476500"/>
          </a:xfrm>
        </p:spPr>
        <p:txBody>
          <a:bodyPr>
            <a:normAutofit/>
          </a:bodyPr>
          <a:lstStyle/>
          <a:p>
            <a:pPr algn="ctr">
              <a:lnSpc>
                <a:spcPct val="200000"/>
              </a:lnSpc>
            </a:pPr>
            <a:r>
              <a:rPr lang="en-US" sz="2400" b="1" dirty="0"/>
              <a:t>SREE GOWRI ADDEPALLI (N11837176) [sga297@nyu.edu]</a:t>
            </a:r>
          </a:p>
          <a:p>
            <a:pPr algn="ctr">
              <a:lnSpc>
                <a:spcPct val="200000"/>
              </a:lnSpc>
            </a:pPr>
            <a:r>
              <a:rPr lang="en-US" sz="2400" b="1" dirty="0"/>
              <a:t>SREE LAKSHMI ADDEPALLI (</a:t>
            </a:r>
            <a:r>
              <a:rPr lang="en-US" sz="2400" b="1"/>
              <a:t>N12311918) [sla410@nyu.edu]</a:t>
            </a:r>
            <a:endParaRPr lang="en-US" sz="2400" b="1" dirty="0"/>
          </a:p>
        </p:txBody>
      </p:sp>
    </p:spTree>
    <p:extLst>
      <p:ext uri="{BB962C8B-B14F-4D97-AF65-F5344CB8AC3E}">
        <p14:creationId xmlns:p14="http://schemas.microsoft.com/office/powerpoint/2010/main" val="105928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DFE5-42B9-4D8C-890A-709036847C5E}"/>
              </a:ext>
            </a:extLst>
          </p:cNvPr>
          <p:cNvSpPr>
            <a:spLocks noGrp="1"/>
          </p:cNvSpPr>
          <p:nvPr>
            <p:ph type="title"/>
          </p:nvPr>
        </p:nvSpPr>
        <p:spPr/>
        <p:txBody>
          <a:bodyPr/>
          <a:lstStyle/>
          <a:p>
            <a:pPr algn="ctr"/>
            <a:r>
              <a:rPr lang="en-US" b="1" dirty="0"/>
              <a:t>PROJECT WORKFLOW – CRISP DM</a:t>
            </a:r>
          </a:p>
        </p:txBody>
      </p:sp>
      <p:pic>
        <p:nvPicPr>
          <p:cNvPr id="5" name="Picture 4">
            <a:extLst>
              <a:ext uri="{FF2B5EF4-FFF2-40B4-BE49-F238E27FC236}">
                <a16:creationId xmlns:a16="http://schemas.microsoft.com/office/drawing/2014/main" id="{7EA57C2D-310D-486B-891A-F048877FEA57}"/>
              </a:ext>
            </a:extLst>
          </p:cNvPr>
          <p:cNvPicPr>
            <a:picLocks noChangeAspect="1"/>
          </p:cNvPicPr>
          <p:nvPr/>
        </p:nvPicPr>
        <p:blipFill>
          <a:blip r:embed="rId2"/>
          <a:stretch>
            <a:fillRect/>
          </a:stretch>
        </p:blipFill>
        <p:spPr>
          <a:xfrm>
            <a:off x="1020419" y="2364962"/>
            <a:ext cx="10336696" cy="4493038"/>
          </a:xfrm>
          <a:prstGeom prst="rect">
            <a:avLst/>
          </a:prstGeom>
        </p:spPr>
      </p:pic>
    </p:spTree>
    <p:extLst>
      <p:ext uri="{BB962C8B-B14F-4D97-AF65-F5344CB8AC3E}">
        <p14:creationId xmlns:p14="http://schemas.microsoft.com/office/powerpoint/2010/main" val="338836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91FE-4355-488F-B922-C06D78939049}"/>
              </a:ext>
            </a:extLst>
          </p:cNvPr>
          <p:cNvSpPr>
            <a:spLocks noGrp="1"/>
          </p:cNvSpPr>
          <p:nvPr>
            <p:ph type="title"/>
          </p:nvPr>
        </p:nvSpPr>
        <p:spPr>
          <a:xfrm>
            <a:off x="1141701" y="1318226"/>
            <a:ext cx="9711829" cy="706964"/>
          </a:xfrm>
        </p:spPr>
        <p:txBody>
          <a:bodyPr/>
          <a:lstStyle/>
          <a:p>
            <a:pPr algn="ctr"/>
            <a:r>
              <a:rPr lang="en-US" sz="4400" b="1" dirty="0">
                <a:solidFill>
                  <a:schemeClr val="bg1"/>
                </a:solidFill>
              </a:rPr>
              <a:t>1.BUSINESS UNDERSTANDING</a:t>
            </a:r>
            <a:br>
              <a:rPr lang="en-US" sz="4400" b="1" dirty="0">
                <a:solidFill>
                  <a:schemeClr val="bg1"/>
                </a:solidFill>
              </a:rPr>
            </a:br>
            <a:endParaRPr lang="en-US" sz="4400" b="1" dirty="0">
              <a:solidFill>
                <a:schemeClr val="bg1"/>
              </a:solidFill>
            </a:endParaRPr>
          </a:p>
        </p:txBody>
      </p:sp>
      <p:sp>
        <p:nvSpPr>
          <p:cNvPr id="3" name="Content Placeholder 2">
            <a:extLst>
              <a:ext uri="{FF2B5EF4-FFF2-40B4-BE49-F238E27FC236}">
                <a16:creationId xmlns:a16="http://schemas.microsoft.com/office/drawing/2014/main" id="{ECFFFE1F-C83A-4900-B20E-C56F9C709DEB}"/>
              </a:ext>
            </a:extLst>
          </p:cNvPr>
          <p:cNvSpPr>
            <a:spLocks noGrp="1"/>
          </p:cNvSpPr>
          <p:nvPr>
            <p:ph idx="1"/>
          </p:nvPr>
        </p:nvSpPr>
        <p:spPr>
          <a:xfrm>
            <a:off x="715617" y="2367169"/>
            <a:ext cx="10283687" cy="4219162"/>
          </a:xfrm>
        </p:spPr>
        <p:txBody>
          <a:bodyPr>
            <a:normAutofit lnSpcReduction="10000"/>
          </a:bodyPr>
          <a:lstStyle/>
          <a:p>
            <a:pPr algn="just">
              <a:lnSpc>
                <a:spcPct val="150000"/>
              </a:lnSpc>
            </a:pPr>
            <a:r>
              <a:rPr lang="en-US" dirty="0"/>
              <a:t>Analyzing the </a:t>
            </a:r>
            <a:r>
              <a:rPr lang="en-US" b="1" dirty="0"/>
              <a:t>credit card transaction data </a:t>
            </a:r>
            <a:r>
              <a:rPr lang="en-US" dirty="0"/>
              <a:t>can help banks find</a:t>
            </a:r>
            <a:r>
              <a:rPr lang="en-US" b="1" dirty="0"/>
              <a:t> patterns </a:t>
            </a:r>
            <a:r>
              <a:rPr lang="en-US" dirty="0"/>
              <a:t>that do not </a:t>
            </a:r>
            <a:r>
              <a:rPr lang="en-US" b="1" dirty="0"/>
              <a:t>conform to normal transactional patterns. </a:t>
            </a:r>
          </a:p>
          <a:p>
            <a:pPr algn="just">
              <a:lnSpc>
                <a:spcPct val="150000"/>
              </a:lnSpc>
            </a:pPr>
            <a:r>
              <a:rPr lang="en-US" b="1" dirty="0"/>
              <a:t>Predictive modelling </a:t>
            </a:r>
            <a:r>
              <a:rPr lang="en-US" dirty="0"/>
              <a:t>helps us build </a:t>
            </a:r>
            <a:r>
              <a:rPr lang="en-US" b="1" dirty="0"/>
              <a:t>a statistical model </a:t>
            </a:r>
            <a:r>
              <a:rPr lang="en-US" dirty="0"/>
              <a:t>made up of number of </a:t>
            </a:r>
            <a:r>
              <a:rPr lang="en-US" b="1" dirty="0"/>
              <a:t>predictive variables </a:t>
            </a:r>
            <a:r>
              <a:rPr lang="en-US" dirty="0"/>
              <a:t>that can help us predict </a:t>
            </a:r>
            <a:r>
              <a:rPr lang="en-US" b="1" dirty="0"/>
              <a:t>whether the future transactions are fraud or not</a:t>
            </a:r>
            <a:r>
              <a:rPr lang="en-US" dirty="0"/>
              <a:t>. </a:t>
            </a:r>
          </a:p>
          <a:p>
            <a:pPr algn="just">
              <a:lnSpc>
                <a:spcPct val="150000"/>
              </a:lnSpc>
            </a:pPr>
            <a:r>
              <a:rPr lang="en-US" b="1" dirty="0"/>
              <a:t>PROBLEM STATEMENT: </a:t>
            </a:r>
            <a:r>
              <a:rPr lang="en-US" dirty="0"/>
              <a:t>This project thus proposes to </a:t>
            </a:r>
            <a:r>
              <a:rPr lang="en-US" b="1" dirty="0"/>
              <a:t>build such a model </a:t>
            </a:r>
            <a:r>
              <a:rPr lang="en-US" dirty="0"/>
              <a:t>using </a:t>
            </a:r>
            <a:r>
              <a:rPr lang="en-US" b="1" dirty="0"/>
              <a:t>the credit card transactional data </a:t>
            </a:r>
            <a:r>
              <a:rPr lang="en-US" dirty="0"/>
              <a:t>that can help a </a:t>
            </a:r>
            <a:r>
              <a:rPr lang="en-US" b="1" dirty="0"/>
              <a:t>financial institution </a:t>
            </a:r>
          </a:p>
          <a:p>
            <a:pPr algn="just">
              <a:lnSpc>
                <a:spcPct val="150000"/>
              </a:lnSpc>
              <a:buFont typeface="Wingdings" panose="05000000000000000000" pitchFamily="2" charset="2"/>
              <a:buChar char="q"/>
            </a:pPr>
            <a:r>
              <a:rPr lang="en-US" dirty="0"/>
              <a:t>identify </a:t>
            </a:r>
            <a:r>
              <a:rPr lang="en-IN" b="1" dirty="0"/>
              <a:t>100%</a:t>
            </a:r>
            <a:r>
              <a:rPr lang="en-US" b="1" dirty="0"/>
              <a:t> of fraudulent transactions </a:t>
            </a:r>
            <a:r>
              <a:rPr lang="en-US" dirty="0"/>
              <a:t>or </a:t>
            </a:r>
            <a:r>
              <a:rPr lang="en-US" b="1" dirty="0"/>
              <a:t>anomalous transactions </a:t>
            </a:r>
            <a:r>
              <a:rPr lang="en-US" dirty="0"/>
              <a:t>using various </a:t>
            </a:r>
            <a:r>
              <a:rPr lang="en-US" b="1" dirty="0"/>
              <a:t>data mining and machine learning techniques </a:t>
            </a:r>
            <a:endParaRPr lang="en-IN" b="1" dirty="0"/>
          </a:p>
          <a:p>
            <a:pPr algn="just">
              <a:lnSpc>
                <a:spcPct val="150000"/>
              </a:lnSpc>
              <a:buFont typeface="Wingdings" panose="05000000000000000000" pitchFamily="2" charset="2"/>
              <a:buChar char="q"/>
            </a:pPr>
            <a:r>
              <a:rPr lang="en-IN" dirty="0"/>
              <a:t>minimise the incorrect number of fraud classifications.</a:t>
            </a:r>
            <a:endParaRPr lang="en-US" dirty="0"/>
          </a:p>
        </p:txBody>
      </p:sp>
    </p:spTree>
    <p:extLst>
      <p:ext uri="{BB962C8B-B14F-4D97-AF65-F5344CB8AC3E}">
        <p14:creationId xmlns:p14="http://schemas.microsoft.com/office/powerpoint/2010/main" val="153699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3"/>
                    </p:tgtEl>
                  </p:cond>
                </p:stCondLst>
                <p:endSync evt="end" delay="0">
                  <p:rtn val="all"/>
                </p:endSync>
                <p:childTnLst>
                  <p:par>
                    <p:cTn id="34" fill="hold">
                      <p:stCondLst>
                        <p:cond delay="0"/>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0296-FA1F-4151-8460-0147F6853603}"/>
              </a:ext>
            </a:extLst>
          </p:cNvPr>
          <p:cNvSpPr>
            <a:spLocks noGrp="1"/>
          </p:cNvSpPr>
          <p:nvPr>
            <p:ph type="title"/>
          </p:nvPr>
        </p:nvSpPr>
        <p:spPr/>
        <p:txBody>
          <a:bodyPr/>
          <a:lstStyle/>
          <a:p>
            <a:pPr algn="ctr"/>
            <a:r>
              <a:rPr lang="en-US" b="1" dirty="0">
                <a:solidFill>
                  <a:schemeClr val="bg1"/>
                </a:solidFill>
              </a:rPr>
              <a:t>2. </a:t>
            </a:r>
            <a:r>
              <a:rPr lang="en-US" sz="4000" b="1" dirty="0">
                <a:solidFill>
                  <a:schemeClr val="bg1"/>
                </a:solidFill>
              </a:rPr>
              <a:t>DATA UNDERSTANDING</a:t>
            </a:r>
            <a:endParaRPr lang="en-US" b="1" dirty="0"/>
          </a:p>
        </p:txBody>
      </p:sp>
      <p:sp>
        <p:nvSpPr>
          <p:cNvPr id="3" name="Content Placeholder 2">
            <a:extLst>
              <a:ext uri="{FF2B5EF4-FFF2-40B4-BE49-F238E27FC236}">
                <a16:creationId xmlns:a16="http://schemas.microsoft.com/office/drawing/2014/main" id="{C89927AD-49F5-4582-8995-19E2C9837A82}"/>
              </a:ext>
            </a:extLst>
          </p:cNvPr>
          <p:cNvSpPr>
            <a:spLocks noGrp="1"/>
          </p:cNvSpPr>
          <p:nvPr>
            <p:ph idx="1"/>
          </p:nvPr>
        </p:nvSpPr>
        <p:spPr>
          <a:xfrm>
            <a:off x="887896" y="2464904"/>
            <a:ext cx="10548730" cy="4651511"/>
          </a:xfrm>
        </p:spPr>
        <p:txBody>
          <a:bodyPr>
            <a:normAutofit fontScale="92500" lnSpcReduction="20000"/>
          </a:bodyPr>
          <a:lstStyle/>
          <a:p>
            <a:pPr algn="just"/>
            <a:r>
              <a:rPr lang="en-US" sz="2300" b="1" dirty="0">
                <a:solidFill>
                  <a:schemeClr val="tx1"/>
                </a:solidFill>
                <a:hlinkClick r:id="rId2">
                  <a:extLst>
                    <a:ext uri="{A12FA001-AC4F-418D-AE19-62706E023703}">
                      <ahyp:hlinkClr xmlns:ahyp="http://schemas.microsoft.com/office/drawing/2018/hyperlinkcolor" val="tx"/>
                    </a:ext>
                  </a:extLst>
                </a:hlinkClick>
              </a:rPr>
              <a:t>Dataset:  https://www.kaggle.com/mlg-ulb/creditcardfraud</a:t>
            </a:r>
            <a:endParaRPr lang="en-US" sz="2300" b="1" dirty="0">
              <a:solidFill>
                <a:schemeClr val="accent2">
                  <a:lumMod val="60000"/>
                  <a:lumOff val="40000"/>
                </a:schemeClr>
              </a:solidFill>
            </a:endParaRPr>
          </a:p>
          <a:p>
            <a:pPr marL="0" indent="0" algn="just">
              <a:lnSpc>
                <a:spcPct val="150000"/>
              </a:lnSpc>
              <a:buNone/>
            </a:pPr>
            <a:r>
              <a:rPr lang="en-US" sz="2300" b="1" dirty="0">
                <a:solidFill>
                  <a:schemeClr val="tx1"/>
                </a:solidFill>
              </a:rPr>
              <a:t>COLUMNS</a:t>
            </a:r>
          </a:p>
          <a:p>
            <a:pPr algn="just">
              <a:lnSpc>
                <a:spcPct val="150000"/>
              </a:lnSpc>
            </a:pPr>
            <a:r>
              <a:rPr lang="en-US" sz="2300" b="1" dirty="0">
                <a:solidFill>
                  <a:srgbClr val="FF0000"/>
                </a:solidFill>
              </a:rPr>
              <a:t>Time</a:t>
            </a:r>
            <a:r>
              <a:rPr lang="en-US" sz="2300" b="1" dirty="0"/>
              <a:t> </a:t>
            </a:r>
            <a:r>
              <a:rPr lang="en-US" sz="2300" dirty="0"/>
              <a:t>- Number of seconds elapsed between this transaction and the first transaction in the dataset.</a:t>
            </a:r>
          </a:p>
          <a:p>
            <a:pPr algn="just">
              <a:lnSpc>
                <a:spcPct val="150000"/>
              </a:lnSpc>
            </a:pPr>
            <a:r>
              <a:rPr lang="en-US" sz="2300" b="1" dirty="0">
                <a:solidFill>
                  <a:srgbClr val="FF0000"/>
                </a:solidFill>
              </a:rPr>
              <a:t>Amount</a:t>
            </a:r>
            <a:r>
              <a:rPr lang="en-US" sz="2300" dirty="0"/>
              <a:t> - Transaction amount. (Not Transformed Data)</a:t>
            </a:r>
          </a:p>
          <a:p>
            <a:pPr algn="just">
              <a:lnSpc>
                <a:spcPct val="150000"/>
              </a:lnSpc>
            </a:pPr>
            <a:r>
              <a:rPr lang="en-US" sz="2300" dirty="0"/>
              <a:t>V1, V2, V3…V28 – </a:t>
            </a:r>
            <a:r>
              <a:rPr lang="en-US" sz="2300" b="1" dirty="0">
                <a:solidFill>
                  <a:srgbClr val="FF0000"/>
                </a:solidFill>
              </a:rPr>
              <a:t>PRINCIPAL COMPONENTS</a:t>
            </a:r>
            <a:r>
              <a:rPr lang="en-US" sz="2300" b="1" dirty="0"/>
              <a:t> </a:t>
            </a:r>
            <a:r>
              <a:rPr lang="en-US" sz="2300" dirty="0"/>
              <a:t>obtained through PCA (Renamed for security).</a:t>
            </a:r>
          </a:p>
          <a:p>
            <a:pPr algn="just">
              <a:lnSpc>
                <a:spcPct val="150000"/>
              </a:lnSpc>
            </a:pPr>
            <a:r>
              <a:rPr lang="en-US" sz="2300" b="1" dirty="0"/>
              <a:t>Class1 for fraudulent transactions, 0 otherwise</a:t>
            </a:r>
            <a:endParaRPr lang="en-US" sz="2300" b="1" dirty="0">
              <a:solidFill>
                <a:schemeClr val="accent1"/>
              </a:solidFill>
            </a:endParaRPr>
          </a:p>
          <a:p>
            <a:pPr algn="just">
              <a:lnSpc>
                <a:spcPct val="150000"/>
              </a:lnSpc>
            </a:pPr>
            <a:r>
              <a:rPr lang="en-US" sz="2300" b="1" dirty="0"/>
              <a:t>It’s a classification model.</a:t>
            </a:r>
            <a:endParaRPr lang="en-US" sz="2300" b="1" dirty="0">
              <a:solidFill>
                <a:schemeClr val="tx1"/>
              </a:solidFill>
            </a:endParaRPr>
          </a:p>
          <a:p>
            <a:pPr>
              <a:lnSpc>
                <a:spcPct val="150000"/>
              </a:lnSpc>
            </a:pPr>
            <a:endParaRPr lang="en-US" b="1" dirty="0"/>
          </a:p>
        </p:txBody>
      </p:sp>
    </p:spTree>
    <p:extLst>
      <p:ext uri="{BB962C8B-B14F-4D97-AF65-F5344CB8AC3E}">
        <p14:creationId xmlns:p14="http://schemas.microsoft.com/office/powerpoint/2010/main" val="223150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0296-FA1F-4151-8460-0147F6853603}"/>
              </a:ext>
            </a:extLst>
          </p:cNvPr>
          <p:cNvSpPr>
            <a:spLocks noGrp="1"/>
          </p:cNvSpPr>
          <p:nvPr>
            <p:ph type="title"/>
          </p:nvPr>
        </p:nvSpPr>
        <p:spPr/>
        <p:txBody>
          <a:bodyPr/>
          <a:lstStyle/>
          <a:p>
            <a:pPr algn="ctr"/>
            <a:r>
              <a:rPr lang="en-US" b="1" dirty="0">
                <a:solidFill>
                  <a:schemeClr val="bg1"/>
                </a:solidFill>
              </a:rPr>
              <a:t>2. </a:t>
            </a:r>
            <a:r>
              <a:rPr lang="en-US" sz="4000" b="1" dirty="0">
                <a:solidFill>
                  <a:schemeClr val="bg1"/>
                </a:solidFill>
              </a:rPr>
              <a:t>DATA UNDERSTANDING</a:t>
            </a:r>
            <a:endParaRPr lang="en-US" b="1" dirty="0"/>
          </a:p>
        </p:txBody>
      </p:sp>
      <p:sp>
        <p:nvSpPr>
          <p:cNvPr id="3" name="Content Placeholder 2">
            <a:extLst>
              <a:ext uri="{FF2B5EF4-FFF2-40B4-BE49-F238E27FC236}">
                <a16:creationId xmlns:a16="http://schemas.microsoft.com/office/drawing/2014/main" id="{C89927AD-49F5-4582-8995-19E2C9837A82}"/>
              </a:ext>
            </a:extLst>
          </p:cNvPr>
          <p:cNvSpPr>
            <a:spLocks noGrp="1"/>
          </p:cNvSpPr>
          <p:nvPr>
            <p:ph idx="1"/>
          </p:nvPr>
        </p:nvSpPr>
        <p:spPr>
          <a:xfrm>
            <a:off x="3746431" y="3429000"/>
            <a:ext cx="7557673" cy="4651511"/>
          </a:xfrm>
        </p:spPr>
        <p:txBody>
          <a:bodyPr>
            <a:normAutofit/>
          </a:bodyPr>
          <a:lstStyle/>
          <a:p>
            <a:pPr algn="just"/>
            <a:r>
              <a:rPr lang="en-IN" sz="2300" b="1" dirty="0">
                <a:solidFill>
                  <a:schemeClr val="tx1"/>
                </a:solidFill>
              </a:rPr>
              <a:t>We can see that the dataset contains 31 columns and 284,407 rows out of which 492 transactions are only fraudulent which accounts for 0.172% and hence data imbalance.</a:t>
            </a:r>
          </a:p>
          <a:p>
            <a:pPr marL="0" indent="0" algn="just">
              <a:lnSpc>
                <a:spcPct val="150000"/>
              </a:lnSpc>
              <a:buNone/>
            </a:pPr>
            <a:endParaRPr lang="en-US" sz="2300" b="1" dirty="0">
              <a:solidFill>
                <a:schemeClr val="tx1"/>
              </a:solidFill>
            </a:endParaRPr>
          </a:p>
          <a:p>
            <a:pPr>
              <a:lnSpc>
                <a:spcPct val="150000"/>
              </a:lnSpc>
            </a:pPr>
            <a:endParaRPr lang="en-US" b="1" dirty="0"/>
          </a:p>
        </p:txBody>
      </p:sp>
      <p:pic>
        <p:nvPicPr>
          <p:cNvPr id="4" name="Picture 3">
            <a:extLst>
              <a:ext uri="{FF2B5EF4-FFF2-40B4-BE49-F238E27FC236}">
                <a16:creationId xmlns:a16="http://schemas.microsoft.com/office/drawing/2014/main" id="{3F142CA6-2CEC-448E-852A-72F63BFE979E}"/>
              </a:ext>
            </a:extLst>
          </p:cNvPr>
          <p:cNvPicPr>
            <a:picLocks noChangeAspect="1"/>
          </p:cNvPicPr>
          <p:nvPr/>
        </p:nvPicPr>
        <p:blipFill>
          <a:blip r:embed="rId2"/>
          <a:stretch>
            <a:fillRect/>
          </a:stretch>
        </p:blipFill>
        <p:spPr>
          <a:xfrm>
            <a:off x="335239" y="3429000"/>
            <a:ext cx="3305175" cy="2723323"/>
          </a:xfrm>
          <a:prstGeom prst="rect">
            <a:avLst/>
          </a:prstGeom>
        </p:spPr>
      </p:pic>
      <p:sp>
        <p:nvSpPr>
          <p:cNvPr id="5" name="TextBox 4">
            <a:extLst>
              <a:ext uri="{FF2B5EF4-FFF2-40B4-BE49-F238E27FC236}">
                <a16:creationId xmlns:a16="http://schemas.microsoft.com/office/drawing/2014/main" id="{E066360B-6C3E-4904-ACE1-5FB14F3C806A}"/>
              </a:ext>
            </a:extLst>
          </p:cNvPr>
          <p:cNvSpPr txBox="1"/>
          <p:nvPr/>
        </p:nvSpPr>
        <p:spPr>
          <a:xfrm>
            <a:off x="755373" y="2637183"/>
            <a:ext cx="3744936" cy="523220"/>
          </a:xfrm>
          <a:prstGeom prst="rect">
            <a:avLst/>
          </a:prstGeom>
          <a:noFill/>
        </p:spPr>
        <p:txBody>
          <a:bodyPr wrap="none" rtlCol="0">
            <a:spAutoFit/>
          </a:bodyPr>
          <a:lstStyle/>
          <a:p>
            <a:r>
              <a:rPr lang="en-IN" sz="2800" b="1" dirty="0">
                <a:solidFill>
                  <a:srgbClr val="0070C0"/>
                </a:solidFill>
              </a:rPr>
              <a:t>A. DATA IMBALANCE</a:t>
            </a:r>
          </a:p>
        </p:txBody>
      </p:sp>
    </p:spTree>
    <p:extLst>
      <p:ext uri="{BB962C8B-B14F-4D97-AF65-F5344CB8AC3E}">
        <p14:creationId xmlns:p14="http://schemas.microsoft.com/office/powerpoint/2010/main" val="43097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0296-FA1F-4151-8460-0147F6853603}"/>
              </a:ext>
            </a:extLst>
          </p:cNvPr>
          <p:cNvSpPr>
            <a:spLocks noGrp="1"/>
          </p:cNvSpPr>
          <p:nvPr>
            <p:ph type="title"/>
          </p:nvPr>
        </p:nvSpPr>
        <p:spPr/>
        <p:txBody>
          <a:bodyPr/>
          <a:lstStyle/>
          <a:p>
            <a:pPr algn="ctr"/>
            <a:r>
              <a:rPr lang="en-US" b="1" dirty="0">
                <a:solidFill>
                  <a:schemeClr val="bg1"/>
                </a:solidFill>
              </a:rPr>
              <a:t>2. </a:t>
            </a:r>
            <a:r>
              <a:rPr lang="en-US" sz="4000" b="1" dirty="0">
                <a:solidFill>
                  <a:schemeClr val="bg1"/>
                </a:solidFill>
              </a:rPr>
              <a:t>DATA UNDERSTANDING</a:t>
            </a:r>
            <a:endParaRPr lang="en-US" b="1" dirty="0"/>
          </a:p>
        </p:txBody>
      </p:sp>
      <p:sp>
        <p:nvSpPr>
          <p:cNvPr id="3" name="Content Placeholder 2">
            <a:extLst>
              <a:ext uri="{FF2B5EF4-FFF2-40B4-BE49-F238E27FC236}">
                <a16:creationId xmlns:a16="http://schemas.microsoft.com/office/drawing/2014/main" id="{C89927AD-49F5-4582-8995-19E2C9837A82}"/>
              </a:ext>
            </a:extLst>
          </p:cNvPr>
          <p:cNvSpPr>
            <a:spLocks noGrp="1"/>
          </p:cNvSpPr>
          <p:nvPr>
            <p:ph idx="1"/>
          </p:nvPr>
        </p:nvSpPr>
        <p:spPr>
          <a:xfrm>
            <a:off x="543339" y="3322982"/>
            <a:ext cx="11078817" cy="4651511"/>
          </a:xfrm>
        </p:spPr>
        <p:txBody>
          <a:bodyPr>
            <a:normAutofit/>
          </a:bodyPr>
          <a:lstStyle/>
          <a:p>
            <a:pPr algn="just"/>
            <a:r>
              <a:rPr lang="en-IN" sz="2300" b="1" dirty="0">
                <a:solidFill>
                  <a:schemeClr val="tx1"/>
                </a:solidFill>
              </a:rPr>
              <a:t>As the other columns are transformed into a standard normal form using PCA we need to transform the columns Time and Amount too into standard normal form.</a:t>
            </a:r>
          </a:p>
          <a:p>
            <a:pPr marL="0" indent="0" algn="just">
              <a:buNone/>
            </a:pPr>
            <a:endParaRPr lang="en-IN" sz="2300" b="1" dirty="0">
              <a:solidFill>
                <a:schemeClr val="tx1"/>
              </a:solidFill>
            </a:endParaRPr>
          </a:p>
          <a:p>
            <a:pPr algn="just"/>
            <a:r>
              <a:rPr lang="en-IN" sz="2300" b="1" dirty="0">
                <a:solidFill>
                  <a:schemeClr val="tx1"/>
                </a:solidFill>
              </a:rPr>
              <a:t> Given the distribution of the data, each value in the dataset will have the sample mean value subtracted, and then divided by the standard deviation of the whole dataset so that all features are on the same scale.</a:t>
            </a:r>
          </a:p>
          <a:p>
            <a:pPr marL="0" indent="0" algn="just">
              <a:lnSpc>
                <a:spcPct val="150000"/>
              </a:lnSpc>
              <a:buNone/>
            </a:pPr>
            <a:endParaRPr lang="en-US" sz="2300" b="1" dirty="0">
              <a:solidFill>
                <a:schemeClr val="tx1"/>
              </a:solidFill>
            </a:endParaRPr>
          </a:p>
          <a:p>
            <a:pPr>
              <a:lnSpc>
                <a:spcPct val="150000"/>
              </a:lnSpc>
            </a:pPr>
            <a:endParaRPr lang="en-US" b="1" dirty="0"/>
          </a:p>
        </p:txBody>
      </p:sp>
      <p:sp>
        <p:nvSpPr>
          <p:cNvPr id="5" name="TextBox 4">
            <a:extLst>
              <a:ext uri="{FF2B5EF4-FFF2-40B4-BE49-F238E27FC236}">
                <a16:creationId xmlns:a16="http://schemas.microsoft.com/office/drawing/2014/main" id="{E066360B-6C3E-4904-ACE1-5FB14F3C806A}"/>
              </a:ext>
            </a:extLst>
          </p:cNvPr>
          <p:cNvSpPr txBox="1"/>
          <p:nvPr/>
        </p:nvSpPr>
        <p:spPr>
          <a:xfrm>
            <a:off x="755373" y="2637183"/>
            <a:ext cx="3655168" cy="523220"/>
          </a:xfrm>
          <a:prstGeom prst="rect">
            <a:avLst/>
          </a:prstGeom>
          <a:noFill/>
        </p:spPr>
        <p:txBody>
          <a:bodyPr wrap="none" rtlCol="0">
            <a:spAutoFit/>
          </a:bodyPr>
          <a:lstStyle/>
          <a:p>
            <a:r>
              <a:rPr lang="en-IN" sz="2800" b="1" dirty="0">
                <a:solidFill>
                  <a:srgbClr val="0070C0"/>
                </a:solidFill>
              </a:rPr>
              <a:t>B. FEATURE SCALING</a:t>
            </a:r>
          </a:p>
        </p:txBody>
      </p:sp>
    </p:spTree>
    <p:extLst>
      <p:ext uri="{BB962C8B-B14F-4D97-AF65-F5344CB8AC3E}">
        <p14:creationId xmlns:p14="http://schemas.microsoft.com/office/powerpoint/2010/main" val="354588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0296-FA1F-4151-8460-0147F6853603}"/>
              </a:ext>
            </a:extLst>
          </p:cNvPr>
          <p:cNvSpPr>
            <a:spLocks noGrp="1"/>
          </p:cNvSpPr>
          <p:nvPr>
            <p:ph type="title"/>
          </p:nvPr>
        </p:nvSpPr>
        <p:spPr/>
        <p:txBody>
          <a:bodyPr/>
          <a:lstStyle/>
          <a:p>
            <a:pPr algn="ctr"/>
            <a:r>
              <a:rPr lang="en-US" b="1" dirty="0">
                <a:solidFill>
                  <a:schemeClr val="bg1"/>
                </a:solidFill>
              </a:rPr>
              <a:t>2. </a:t>
            </a:r>
            <a:r>
              <a:rPr lang="en-US" sz="4000" b="1" dirty="0">
                <a:solidFill>
                  <a:schemeClr val="bg1"/>
                </a:solidFill>
              </a:rPr>
              <a:t>DATA UNDERSTANDING</a:t>
            </a:r>
            <a:endParaRPr lang="en-US" b="1" dirty="0"/>
          </a:p>
        </p:txBody>
      </p:sp>
      <p:sp>
        <p:nvSpPr>
          <p:cNvPr id="3" name="Content Placeholder 2">
            <a:extLst>
              <a:ext uri="{FF2B5EF4-FFF2-40B4-BE49-F238E27FC236}">
                <a16:creationId xmlns:a16="http://schemas.microsoft.com/office/drawing/2014/main" id="{C89927AD-49F5-4582-8995-19E2C9837A82}"/>
              </a:ext>
            </a:extLst>
          </p:cNvPr>
          <p:cNvSpPr>
            <a:spLocks noGrp="1"/>
          </p:cNvSpPr>
          <p:nvPr>
            <p:ph idx="1"/>
          </p:nvPr>
        </p:nvSpPr>
        <p:spPr>
          <a:xfrm>
            <a:off x="556591" y="2729948"/>
            <a:ext cx="11476383" cy="4926493"/>
          </a:xfrm>
        </p:spPr>
        <p:txBody>
          <a:bodyPr>
            <a:normAutofit/>
          </a:bodyPr>
          <a:lstStyle/>
          <a:p>
            <a:pPr algn="just"/>
            <a:r>
              <a:rPr lang="en-IN" b="1" dirty="0">
                <a:solidFill>
                  <a:schemeClr val="tx1"/>
                </a:solidFill>
              </a:rPr>
              <a:t>There are no null values in the dataset. So, there is no need to handle such missing values.</a:t>
            </a:r>
          </a:p>
          <a:p>
            <a:pPr algn="just"/>
            <a:r>
              <a:rPr lang="en-IN" b="1" dirty="0">
                <a:solidFill>
                  <a:schemeClr val="tx1"/>
                </a:solidFill>
              </a:rPr>
              <a:t>There are 284315 normal transactions and 492 fraudulent transactions.</a:t>
            </a:r>
          </a:p>
          <a:p>
            <a:pPr algn="just"/>
            <a:r>
              <a:rPr lang="en-IN" b="1" dirty="0">
                <a:solidFill>
                  <a:schemeClr val="tx1"/>
                </a:solidFill>
              </a:rPr>
              <a:t>Time is not a significant factor in distinguishing fraudulent from non-fraudulent (not significant at 1</a:t>
            </a:r>
            <a:r>
              <a:rPr lang="en-IN" b="1" baseline="30000" dirty="0">
                <a:solidFill>
                  <a:schemeClr val="tx1"/>
                </a:solidFill>
              </a:rPr>
              <a:t>st</a:t>
            </a:r>
            <a:r>
              <a:rPr lang="en-IN" b="1" dirty="0">
                <a:solidFill>
                  <a:schemeClr val="tx1"/>
                </a:solidFill>
              </a:rPr>
              <a:t> glance)</a:t>
            </a:r>
            <a:r>
              <a:rPr lang="en-IN" sz="2400" b="1" dirty="0">
                <a:solidFill>
                  <a:schemeClr val="tx1"/>
                </a:solidFill>
              </a:rPr>
              <a:t>.</a:t>
            </a:r>
            <a:endParaRPr lang="en-US" sz="2400" b="1" dirty="0">
              <a:solidFill>
                <a:schemeClr val="tx1"/>
              </a:solidFill>
            </a:endParaRPr>
          </a:p>
          <a:p>
            <a:pPr marL="0" indent="0" algn="just">
              <a:buNone/>
            </a:pPr>
            <a:endParaRPr lang="en-IN" b="1" dirty="0">
              <a:solidFill>
                <a:schemeClr val="tx1"/>
              </a:solidFill>
            </a:endParaRPr>
          </a:p>
          <a:p>
            <a:pPr marL="0" indent="0" algn="just">
              <a:lnSpc>
                <a:spcPct val="150000"/>
              </a:lnSpc>
              <a:buNone/>
            </a:pPr>
            <a:endParaRPr lang="en-US" sz="2300" b="1" dirty="0">
              <a:solidFill>
                <a:schemeClr val="tx1"/>
              </a:solidFill>
            </a:endParaRPr>
          </a:p>
          <a:p>
            <a:pPr marL="0" indent="0" algn="just">
              <a:lnSpc>
                <a:spcPct val="150000"/>
              </a:lnSpc>
              <a:buNone/>
            </a:pPr>
            <a:endParaRPr lang="en-US" sz="2300" b="1" dirty="0">
              <a:solidFill>
                <a:schemeClr val="tx1"/>
              </a:solidFill>
            </a:endParaRPr>
          </a:p>
          <a:p>
            <a:pPr marL="0" indent="0" algn="just">
              <a:lnSpc>
                <a:spcPct val="150000"/>
              </a:lnSpc>
              <a:buNone/>
            </a:pPr>
            <a:endParaRPr lang="en-US" sz="2300" b="1" dirty="0">
              <a:solidFill>
                <a:schemeClr val="tx1"/>
              </a:solidFill>
            </a:endParaRPr>
          </a:p>
          <a:p>
            <a:pPr marL="0" indent="0" algn="just">
              <a:lnSpc>
                <a:spcPct val="150000"/>
              </a:lnSpc>
              <a:buNone/>
            </a:pPr>
            <a:endParaRPr lang="en-US" sz="2300" b="1" dirty="0">
              <a:solidFill>
                <a:schemeClr val="tx1"/>
              </a:solidFill>
            </a:endParaRPr>
          </a:p>
        </p:txBody>
      </p:sp>
      <p:sp>
        <p:nvSpPr>
          <p:cNvPr id="5" name="TextBox 4">
            <a:extLst>
              <a:ext uri="{FF2B5EF4-FFF2-40B4-BE49-F238E27FC236}">
                <a16:creationId xmlns:a16="http://schemas.microsoft.com/office/drawing/2014/main" id="{E066360B-6C3E-4904-ACE1-5FB14F3C806A}"/>
              </a:ext>
            </a:extLst>
          </p:cNvPr>
          <p:cNvSpPr txBox="1"/>
          <p:nvPr/>
        </p:nvSpPr>
        <p:spPr>
          <a:xfrm>
            <a:off x="702364" y="2345635"/>
            <a:ext cx="5171609" cy="461665"/>
          </a:xfrm>
          <a:prstGeom prst="rect">
            <a:avLst/>
          </a:prstGeom>
          <a:noFill/>
        </p:spPr>
        <p:txBody>
          <a:bodyPr wrap="none" rtlCol="0">
            <a:spAutoFit/>
          </a:bodyPr>
          <a:lstStyle/>
          <a:p>
            <a:r>
              <a:rPr lang="en-IN" sz="2400" b="1" dirty="0">
                <a:solidFill>
                  <a:srgbClr val="0070C0"/>
                </a:solidFill>
              </a:rPr>
              <a:t>C. EXPLORATORY DATA ANALYSIS </a:t>
            </a:r>
          </a:p>
        </p:txBody>
      </p:sp>
      <p:pic>
        <p:nvPicPr>
          <p:cNvPr id="4" name="Picture 3">
            <a:extLst>
              <a:ext uri="{FF2B5EF4-FFF2-40B4-BE49-F238E27FC236}">
                <a16:creationId xmlns:a16="http://schemas.microsoft.com/office/drawing/2014/main" id="{4857F236-3C75-4619-ACD8-854FD90C8CE7}"/>
              </a:ext>
            </a:extLst>
          </p:cNvPr>
          <p:cNvPicPr>
            <a:picLocks noChangeAspect="1"/>
          </p:cNvPicPr>
          <p:nvPr/>
        </p:nvPicPr>
        <p:blipFill>
          <a:blip r:embed="rId2"/>
          <a:stretch>
            <a:fillRect/>
          </a:stretch>
        </p:blipFill>
        <p:spPr>
          <a:xfrm>
            <a:off x="702364" y="4479234"/>
            <a:ext cx="4318023" cy="2378765"/>
          </a:xfrm>
          <a:prstGeom prst="rect">
            <a:avLst/>
          </a:prstGeom>
        </p:spPr>
      </p:pic>
      <p:pic>
        <p:nvPicPr>
          <p:cNvPr id="6" name="Picture 5">
            <a:extLst>
              <a:ext uri="{FF2B5EF4-FFF2-40B4-BE49-F238E27FC236}">
                <a16:creationId xmlns:a16="http://schemas.microsoft.com/office/drawing/2014/main" id="{A4EFCB96-3550-4BCF-8C99-8956ECFC2CAD}"/>
              </a:ext>
            </a:extLst>
          </p:cNvPr>
          <p:cNvPicPr>
            <a:picLocks noChangeAspect="1"/>
          </p:cNvPicPr>
          <p:nvPr/>
        </p:nvPicPr>
        <p:blipFill>
          <a:blip r:embed="rId3"/>
          <a:stretch>
            <a:fillRect/>
          </a:stretch>
        </p:blipFill>
        <p:spPr>
          <a:xfrm>
            <a:off x="5815152" y="4572000"/>
            <a:ext cx="4165461" cy="2292282"/>
          </a:xfrm>
          <a:prstGeom prst="rect">
            <a:avLst/>
          </a:prstGeom>
        </p:spPr>
      </p:pic>
    </p:spTree>
    <p:extLst>
      <p:ext uri="{BB962C8B-B14F-4D97-AF65-F5344CB8AC3E}">
        <p14:creationId xmlns:p14="http://schemas.microsoft.com/office/powerpoint/2010/main" val="370125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otalTime>33</TotalTime>
  <Words>2274</Words>
  <Application>Microsoft Office PowerPoint</Application>
  <PresentationFormat>Widescreen</PresentationFormat>
  <Paragraphs>203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Century Gothic</vt:lpstr>
      <vt:lpstr>Times New Roman</vt:lpstr>
      <vt:lpstr>Wingdings</vt:lpstr>
      <vt:lpstr>Wingdings 3</vt:lpstr>
      <vt:lpstr>Ion Boardroom</vt:lpstr>
      <vt:lpstr>DETECTING ANOMALIES IN CREDIT CARD TRANSACTIONS     </vt:lpstr>
      <vt:lpstr>PROJECT DESCRIPTION </vt:lpstr>
      <vt:lpstr>PROJECT WORKFLOW – CRISP DM</vt:lpstr>
      <vt:lpstr>PROJECT WORKFLOW – CRISP DM</vt:lpstr>
      <vt:lpstr>1.BUSINESS UNDERSTANDING </vt:lpstr>
      <vt:lpstr>2. DATA UNDERSTANDING</vt:lpstr>
      <vt:lpstr>2. DATA UNDERSTANDING</vt:lpstr>
      <vt:lpstr>2. DATA UNDERSTANDING</vt:lpstr>
      <vt:lpstr>2. DATA UNDERSTANDING</vt:lpstr>
      <vt:lpstr>2. DATA UNDERSTANDING</vt:lpstr>
      <vt:lpstr>2. DATA UNDERSTANDING</vt:lpstr>
      <vt:lpstr>3. DATA PREPARATION</vt:lpstr>
      <vt:lpstr>3. DATA PREPARATION</vt:lpstr>
      <vt:lpstr>3. DATA PREPARATION</vt:lpstr>
      <vt:lpstr>3. DATA PREPARATION</vt:lpstr>
      <vt:lpstr>4. MODELLING</vt:lpstr>
      <vt:lpstr>4. PREDICTIVE MODELLING FOR CLASSIFICATION</vt:lpstr>
      <vt:lpstr>4. PREDICTIVE MODELLING FOR CLASSIFICATION</vt:lpstr>
      <vt:lpstr>PowerPoint Presentation</vt:lpstr>
      <vt:lpstr>4. ENSEMBLE MODELLING</vt:lpstr>
      <vt:lpstr>4. BOOSTING  </vt:lpstr>
      <vt:lpstr>4. BOOSTING</vt:lpstr>
      <vt:lpstr>PowerPoint Presentation</vt:lpstr>
      <vt:lpstr> 4. VOTING ENSEMBLE</vt:lpstr>
      <vt:lpstr>5. MODEL EVALUATION </vt:lpstr>
      <vt:lpstr>5. MODEL EVALUATION </vt:lpstr>
      <vt:lpstr>5. MODEL EVALUATION - RESULTS </vt:lpstr>
      <vt:lpstr>5. MODEL EVALUATION - RESULTS </vt:lpstr>
      <vt:lpstr>PowerPoint Presentation</vt:lpstr>
      <vt:lpstr>6. MODEL DEPLOYMENT</vt:lpstr>
      <vt:lpstr>CONCLUSION AND FURTHER WORK</vt:lpstr>
      <vt:lpstr>ML FRAMEWORK FOR SOLVING ANY PROBLEM</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ANOMALIES IN CREDIT CARD TRANSACTIONS     </dc:title>
  <dc:creator>sree gowri addepalli</dc:creator>
  <cp:lastModifiedBy>sree gowri addepalli</cp:lastModifiedBy>
  <cp:revision>21</cp:revision>
  <dcterms:created xsi:type="dcterms:W3CDTF">2018-12-05T23:44:37Z</dcterms:created>
  <dcterms:modified xsi:type="dcterms:W3CDTF">2018-12-22T09:24:58Z</dcterms:modified>
</cp:coreProperties>
</file>