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27"/>
  </p:notesMasterIdLst>
  <p:sldIdLst>
    <p:sldId id="256" r:id="rId2"/>
    <p:sldId id="257" r:id="rId3"/>
    <p:sldId id="277" r:id="rId4"/>
    <p:sldId id="258" r:id="rId5"/>
    <p:sldId id="259" r:id="rId6"/>
    <p:sldId id="260" r:id="rId7"/>
    <p:sldId id="261" r:id="rId8"/>
    <p:sldId id="280" r:id="rId9"/>
    <p:sldId id="262" r:id="rId10"/>
    <p:sldId id="263" r:id="rId11"/>
    <p:sldId id="278"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9" r:id="rId25"/>
    <p:sldId id="276" r:id="rId26"/>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7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25369737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49300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18656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94629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81339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66014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69052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39171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51587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48519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79610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7092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6013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73063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16421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44867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58576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64426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85667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17255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82416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32059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4750737"/>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10/5/2015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13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10/5/2015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9449918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10/5/2015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6287516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00008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10/5/2015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61192921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10/5/2015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38880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384301"/>
            <a:ext cx="3703320" cy="30175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10/5/2015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8417503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10/5/2015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50333793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10/5/2015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2059322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10/5/2015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3839375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smtClean="0"/>
              <a:t>10/5/2015</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61217360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tIns="0" bIns="0" anchor="b">
            <a:noAutofit/>
          </a:bodyPr>
          <a:lstStyle>
            <a:lvl1pPr>
              <a:defRPr sz="27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10/5/2015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7260760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smtClean="0"/>
              <a:t>10/5/2015</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02273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us-cert.gov/sites/default/files/publications/Practical-SQLi-Identification.pdf"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hyperlink" Target="https://www.sans.org/reading-room/whitepapers/threats/byob-build-botnet-3372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ctrTitle"/>
          </p:nvPr>
        </p:nvSpPr>
        <p:spPr>
          <a:xfrm>
            <a:off x="800100" y="650905"/>
            <a:ext cx="7543800" cy="2674620"/>
          </a:xfrm>
          <a:prstGeom prst="rect">
            <a:avLst/>
          </a:prstGeom>
        </p:spPr>
        <p:txBody>
          <a:bodyPr lIns="91425" tIns="91425" rIns="91425" bIns="91425" anchor="b" anchorCtr="0">
            <a:noAutofit/>
          </a:bodyPr>
          <a:lstStyle/>
          <a:p>
            <a:pPr>
              <a:spcBef>
                <a:spcPts val="0"/>
              </a:spcBef>
              <a:buNone/>
            </a:pPr>
            <a:r>
              <a:rPr lang="en" sz="3400" b="1" dirty="0"/>
              <a:t>EVALUATION OF SECURITY ATTACKS USING PENETRATION TESTING</a:t>
            </a:r>
          </a:p>
        </p:txBody>
      </p:sp>
      <p:sp>
        <p:nvSpPr>
          <p:cNvPr id="51" name="Shape 51"/>
          <p:cNvSpPr txBox="1">
            <a:spLocks noGrp="1"/>
          </p:cNvSpPr>
          <p:nvPr>
            <p:ph type="subTitle" idx="1"/>
          </p:nvPr>
        </p:nvSpPr>
        <p:spPr>
          <a:xfrm>
            <a:off x="227875" y="3325525"/>
            <a:ext cx="8520599" cy="792600"/>
          </a:xfrm>
          <a:prstGeom prst="rect">
            <a:avLst/>
          </a:prstGeom>
        </p:spPr>
        <p:txBody>
          <a:bodyPr lIns="91425" tIns="91425" rIns="91425" bIns="91425" anchor="t" anchorCtr="0">
            <a:noAutofit/>
          </a:bodyPr>
          <a:lstStyle/>
          <a:p>
            <a:pPr algn="r" rtl="0">
              <a:spcBef>
                <a:spcPts val="0"/>
              </a:spcBef>
              <a:buNone/>
            </a:pPr>
            <a:r>
              <a:rPr lang="en" b="1" dirty="0">
                <a:solidFill>
                  <a:srgbClr val="000000"/>
                </a:solidFill>
              </a:rPr>
              <a:t>GOWRI ADDEPALLI(01)</a:t>
            </a:r>
          </a:p>
          <a:p>
            <a:pPr algn="r" rtl="0">
              <a:spcBef>
                <a:spcPts val="0"/>
              </a:spcBef>
              <a:buNone/>
            </a:pPr>
            <a:r>
              <a:rPr lang="en" b="1" dirty="0">
                <a:solidFill>
                  <a:srgbClr val="000000"/>
                </a:solidFill>
              </a:rPr>
              <a:t>     LAKSHMI ADDEPALLI(02)</a:t>
            </a:r>
          </a:p>
          <a:p>
            <a:pPr algn="r" rtl="0">
              <a:spcBef>
                <a:spcPts val="0"/>
              </a:spcBef>
              <a:buNone/>
            </a:pPr>
            <a:r>
              <a:rPr lang="en" b="1" dirty="0">
                <a:solidFill>
                  <a:srgbClr val="000000"/>
                </a:solidFill>
              </a:rPr>
              <a:t>HARSHA JESHNANI(22</a:t>
            </a:r>
            <a:r>
              <a:rPr lang="en" b="1" dirty="0" smtClean="0">
                <a:solidFill>
                  <a:srgbClr val="000000"/>
                </a:solidFill>
              </a:rPr>
              <a:t>)</a:t>
            </a:r>
          </a:p>
          <a:p>
            <a:pPr algn="ctr" rtl="0">
              <a:spcBef>
                <a:spcPts val="0"/>
              </a:spcBef>
              <a:buNone/>
            </a:pPr>
            <a:r>
              <a:rPr lang="en" b="1" dirty="0" smtClean="0">
                <a:solidFill>
                  <a:srgbClr val="000000"/>
                </a:solidFill>
              </a:rPr>
              <a:t>                                                                                   D17A</a:t>
            </a:r>
            <a:endParaRPr lang="en" b="1" dirty="0">
              <a:solidFill>
                <a:srgbClr val="000000"/>
              </a:solidFill>
            </a:endParaRPr>
          </a:p>
          <a:p>
            <a:pPr lvl="0" rtl="0">
              <a:spcBef>
                <a:spcPts val="0"/>
              </a:spcBef>
              <a:buNone/>
            </a:pPr>
            <a:endParaRPr dirty="0"/>
          </a:p>
          <a:p>
            <a:pPr lvl="0" rtl="0">
              <a:spcBef>
                <a:spcPts val="0"/>
              </a:spcBef>
              <a:buNone/>
            </a:pPr>
            <a:endParaRPr dirty="0"/>
          </a:p>
        </p:txBody>
      </p:sp>
      <p:pic>
        <p:nvPicPr>
          <p:cNvPr id="1026" name="Picture 2" descr="https://encrypted-tbn0.gstatic.com/images?q=tbn:ANd9GcQgVUoJysRZybzLkNX7HTUoNB7e7RqYxTPHVpBAbVJg9uV4-Vd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22068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Image result for penetration testing bann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body" idx="4294967295"/>
          </p:nvPr>
        </p:nvSpPr>
        <p:spPr>
          <a:xfrm>
            <a:off x="707571" y="452438"/>
            <a:ext cx="7812542" cy="4378325"/>
          </a:xfrm>
          <a:prstGeom prst="rect">
            <a:avLst/>
          </a:prstGeom>
        </p:spPr>
        <p:txBody>
          <a:bodyPr lIns="91425" tIns="91425" rIns="91425" bIns="91425" anchor="t" anchorCtr="0">
            <a:noAutofit/>
          </a:bodyPr>
          <a:lstStyle/>
          <a:p>
            <a:pPr lvl="0" algn="just">
              <a:spcBef>
                <a:spcPts val="0"/>
              </a:spcBef>
              <a:buNone/>
            </a:pPr>
            <a:r>
              <a:rPr lang="en" sz="1600" b="1" dirty="0">
                <a:solidFill>
                  <a:srgbClr val="000000"/>
                </a:solidFill>
              </a:rPr>
              <a:t>2. SESSION HIJACKING</a:t>
            </a:r>
            <a:r>
              <a:rPr lang="en" sz="1600" dirty="0">
                <a:solidFill>
                  <a:srgbClr val="000000"/>
                </a:solidFill>
              </a:rPr>
              <a:t>: In a client server model </a:t>
            </a:r>
            <a:r>
              <a:rPr lang="en" sz="1600" dirty="0" smtClean="0">
                <a:solidFill>
                  <a:srgbClr val="000000"/>
                </a:solidFill>
              </a:rPr>
              <a:t>we </a:t>
            </a:r>
            <a:r>
              <a:rPr lang="en" sz="1600" dirty="0">
                <a:solidFill>
                  <a:srgbClr val="000000"/>
                </a:solidFill>
              </a:rPr>
              <a:t>developed a webpage using php that handled sessions,using wireshark as an intermediary we sniffed the traffic.The files then were analysed with a tool called </a:t>
            </a:r>
            <a:r>
              <a:rPr lang="en" sz="1600" b="1" dirty="0">
                <a:solidFill>
                  <a:srgbClr val="000000"/>
                </a:solidFill>
              </a:rPr>
              <a:t>Network Miner </a:t>
            </a:r>
            <a:r>
              <a:rPr lang="en" sz="1600" dirty="0">
                <a:solidFill>
                  <a:srgbClr val="000000"/>
                </a:solidFill>
              </a:rPr>
              <a:t>which analysed the data</a:t>
            </a:r>
            <a:r>
              <a:rPr lang="en" sz="1600" dirty="0" smtClean="0">
                <a:solidFill>
                  <a:srgbClr val="000000"/>
                </a:solidFill>
              </a:rPr>
              <a:t>. The </a:t>
            </a:r>
            <a:r>
              <a:rPr lang="en" sz="1600" dirty="0">
                <a:solidFill>
                  <a:srgbClr val="000000"/>
                </a:solidFill>
              </a:rPr>
              <a:t>attack was only possible because the connection request to the server was HTTP</a:t>
            </a:r>
            <a:r>
              <a:rPr lang="en" sz="1600" dirty="0" smtClean="0">
                <a:solidFill>
                  <a:srgbClr val="000000"/>
                </a:solidFill>
              </a:rPr>
              <a:t>, so </a:t>
            </a:r>
            <a:r>
              <a:rPr lang="en" sz="1600" dirty="0">
                <a:solidFill>
                  <a:srgbClr val="000000"/>
                </a:solidFill>
              </a:rPr>
              <a:t>the session data could be stolen as it wasn’t encrypted. The website was hosted at </a:t>
            </a:r>
            <a:r>
              <a:rPr lang="en" sz="1600" dirty="0" smtClean="0">
                <a:solidFill>
                  <a:schemeClr val="tx1"/>
                </a:solidFill>
              </a:rPr>
              <a:t>www.lakshmiforgowri21.site90.com/btslab/login.php</a:t>
            </a:r>
          </a:p>
          <a:p>
            <a:pPr lvl="0" algn="just">
              <a:spcBef>
                <a:spcPts val="0"/>
              </a:spcBef>
              <a:buNone/>
            </a:pPr>
            <a:endParaRPr lang="en" sz="1600" dirty="0">
              <a:solidFill>
                <a:schemeClr val="dk1"/>
              </a:solidFill>
            </a:endParaRPr>
          </a:p>
          <a:p>
            <a:pPr algn="just" rtl="0">
              <a:spcBef>
                <a:spcPts val="0"/>
              </a:spcBef>
              <a:buNone/>
            </a:pPr>
            <a:endParaRPr lang="en" sz="1600" b="1" dirty="0" smtClean="0">
              <a:solidFill>
                <a:srgbClr val="000000"/>
              </a:solidFill>
            </a:endParaRPr>
          </a:p>
          <a:p>
            <a:pPr algn="just" rtl="0">
              <a:spcBef>
                <a:spcPts val="0"/>
              </a:spcBef>
              <a:buNone/>
            </a:pPr>
            <a:r>
              <a:rPr lang="en" sz="1600" b="1" dirty="0" smtClean="0">
                <a:solidFill>
                  <a:srgbClr val="000000"/>
                </a:solidFill>
              </a:rPr>
              <a:t>3</a:t>
            </a:r>
            <a:r>
              <a:rPr lang="en" sz="1600" b="1" dirty="0">
                <a:solidFill>
                  <a:srgbClr val="000000"/>
                </a:solidFill>
              </a:rPr>
              <a:t>. SQL INJECTION USING SQLMAP: </a:t>
            </a:r>
            <a:r>
              <a:rPr lang="en" sz="1600" dirty="0">
                <a:solidFill>
                  <a:srgbClr val="000000"/>
                </a:solidFill>
              </a:rPr>
              <a:t>In this using </a:t>
            </a:r>
            <a:r>
              <a:rPr lang="en" sz="1600" b="1" dirty="0">
                <a:solidFill>
                  <a:srgbClr val="000000"/>
                </a:solidFill>
              </a:rPr>
              <a:t>sqlmap tool </a:t>
            </a:r>
            <a:r>
              <a:rPr lang="en" sz="1600" dirty="0">
                <a:solidFill>
                  <a:srgbClr val="000000"/>
                </a:solidFill>
              </a:rPr>
              <a:t>we hacked a website database,got all the knowledge about it by targeting a weak live website. We got the information schema list of tables and column names and finally we could the usernames and password information too.Here we did not have to insert sql queries within the javascript of the webpage,sqlmap does it with such simple commands hence automating it.Eg: where D is database</a:t>
            </a:r>
            <a:r>
              <a:rPr lang="en" sz="1600" dirty="0" smtClean="0">
                <a:solidFill>
                  <a:srgbClr val="000000"/>
                </a:solidFill>
              </a:rPr>
              <a:t>, T </a:t>
            </a:r>
            <a:r>
              <a:rPr lang="en" sz="1600" dirty="0">
                <a:solidFill>
                  <a:srgbClr val="000000"/>
                </a:solidFill>
              </a:rPr>
              <a:t>is table, C is coloumn</a:t>
            </a:r>
            <a:r>
              <a:rPr lang="en" sz="1600" dirty="0" smtClean="0">
                <a:solidFill>
                  <a:srgbClr val="000000"/>
                </a:solidFill>
              </a:rPr>
              <a:t>.</a:t>
            </a:r>
            <a:endParaRPr lang="en" sz="1600" dirty="0">
              <a:solidFill>
                <a:srgbClr val="000000"/>
              </a:solidFill>
            </a:endParaRPr>
          </a:p>
          <a:p>
            <a:pPr algn="just" rtl="0">
              <a:spcBef>
                <a:spcPts val="0"/>
              </a:spcBef>
              <a:buNone/>
            </a:pPr>
            <a:endParaRPr lang="en" sz="1600" b="1" dirty="0" smtClean="0">
              <a:solidFill>
                <a:srgbClr val="000000"/>
              </a:solidFill>
            </a:endParaRPr>
          </a:p>
          <a:p>
            <a:pPr algn="just" rtl="0">
              <a:spcBef>
                <a:spcPts val="0"/>
              </a:spcBef>
              <a:buNone/>
            </a:pPr>
            <a:r>
              <a:rPr lang="en" sz="1600" b="1" dirty="0" smtClean="0">
                <a:solidFill>
                  <a:srgbClr val="000000"/>
                </a:solidFill>
              </a:rPr>
              <a:t>sqlmap </a:t>
            </a:r>
            <a:r>
              <a:rPr lang="en" sz="1600" b="1" dirty="0">
                <a:solidFill>
                  <a:srgbClr val="000000"/>
                </a:solidFill>
              </a:rPr>
              <a:t>-u http://testphp.vulnweb.com/listproducts.php?cat=1  -D acuart -T users -</a:t>
            </a:r>
            <a:r>
              <a:rPr lang="en" sz="1600" b="1" dirty="0" smtClean="0">
                <a:solidFill>
                  <a:srgbClr val="000000"/>
                </a:solidFill>
              </a:rPr>
              <a:t>C email,name,pass-</a:t>
            </a:r>
            <a:r>
              <a:rPr lang="en" sz="1600" b="1" dirty="0">
                <a:solidFill>
                  <a:srgbClr val="000000"/>
                </a:solidFill>
              </a:rPr>
              <a:t>-dump </a:t>
            </a:r>
            <a:endParaRPr lang="en" sz="1600" b="1" dirty="0">
              <a:solidFill>
                <a:srgbClr val="000000"/>
              </a:solidFill>
            </a:endParaRPr>
          </a:p>
          <a:p>
            <a:pPr algn="just" rtl="0">
              <a:spcBef>
                <a:spcPts val="0"/>
              </a:spcBef>
              <a:buNone/>
            </a:pPr>
            <a:endParaRPr lang="en" sz="1600" b="1" dirty="0">
              <a:solidFill>
                <a:srgbClr val="000000"/>
              </a:solidFill>
            </a:endParaRPr>
          </a:p>
          <a:p>
            <a:pPr marL="0" lvl="0" indent="0" algn="just" rtl="0">
              <a:spcBef>
                <a:spcPts val="0"/>
              </a:spcBef>
              <a:buNone/>
            </a:pPr>
            <a:endParaRPr sz="1400" dirty="0">
              <a:solidFill>
                <a:srgbClr val="000000"/>
              </a:solidFill>
            </a:endParaRPr>
          </a:p>
          <a:p>
            <a:pPr algn="just" rtl="0">
              <a:spcBef>
                <a:spcPts val="0"/>
              </a:spcBef>
              <a:buNone/>
            </a:pPr>
            <a:endParaRPr sz="1400" dirty="0">
              <a:solidFill>
                <a:srgbClr val="000000"/>
              </a:solidFill>
            </a:endParaRPr>
          </a:p>
          <a:p>
            <a:pPr algn="just">
              <a:spcBef>
                <a:spcPts val="0"/>
              </a:spcBef>
              <a:buNone/>
            </a:pPr>
            <a:endParaRPr sz="1400" dirty="0">
              <a:solidFill>
                <a:schemeClr val="dk1"/>
              </a:solidFill>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4029" y="587829"/>
            <a:ext cx="7805056" cy="1384995"/>
          </a:xfrm>
          <a:prstGeom prst="rect">
            <a:avLst/>
          </a:prstGeom>
          <a:noFill/>
        </p:spPr>
        <p:txBody>
          <a:bodyPr wrap="square" rtlCol="0">
            <a:spAutoFit/>
          </a:bodyPr>
          <a:lstStyle/>
          <a:p>
            <a:pPr algn="just"/>
            <a:r>
              <a:rPr lang="en" b="1" dirty="0"/>
              <a:t>4. DDOS ATTACK: </a:t>
            </a:r>
            <a:r>
              <a:rPr lang="en" dirty="0">
                <a:solidFill>
                  <a:schemeClr val="tx1"/>
                </a:solidFill>
              </a:rPr>
              <a:t>In this we tried to SYN flood a server using </a:t>
            </a:r>
            <a:r>
              <a:rPr lang="en" b="1" dirty="0">
                <a:solidFill>
                  <a:schemeClr val="tx1"/>
                </a:solidFill>
              </a:rPr>
              <a:t>metasploit</a:t>
            </a:r>
            <a:r>
              <a:rPr lang="en" dirty="0">
                <a:solidFill>
                  <a:schemeClr val="tx1"/>
                </a:solidFill>
              </a:rPr>
              <a:t> and </a:t>
            </a:r>
            <a:r>
              <a:rPr lang="en" b="1" dirty="0">
                <a:solidFill>
                  <a:schemeClr val="tx1"/>
                </a:solidFill>
              </a:rPr>
              <a:t>ettercap tools </a:t>
            </a:r>
            <a:r>
              <a:rPr lang="en" dirty="0">
                <a:solidFill>
                  <a:schemeClr val="tx1"/>
                </a:solidFill>
              </a:rPr>
              <a:t>in </a:t>
            </a:r>
            <a:r>
              <a:rPr lang="en" b="1" dirty="0">
                <a:solidFill>
                  <a:schemeClr val="tx1"/>
                </a:solidFill>
              </a:rPr>
              <a:t>Kali linux</a:t>
            </a:r>
            <a:r>
              <a:rPr lang="en" dirty="0">
                <a:solidFill>
                  <a:schemeClr val="tx1"/>
                </a:solidFill>
              </a:rPr>
              <a:t>. Metasploit is a security tool that provides information about security vulnerabilities and aids in penetration testing and IDS signature development.It is used developing and executing exploit code against a remote target machine.Ettercap is a free and open source network security tool for man in the middle attack.It is used for network protocol analysis and security auditing.</a:t>
            </a:r>
            <a:endParaRPr lang="en" dirty="0">
              <a:solidFill>
                <a:schemeClr val="tx1"/>
              </a:solidFill>
            </a:endParaRPr>
          </a:p>
        </p:txBody>
      </p:sp>
    </p:spTree>
    <p:extLst>
      <p:ext uri="{BB962C8B-B14F-4D97-AF65-F5344CB8AC3E}">
        <p14:creationId xmlns:p14="http://schemas.microsoft.com/office/powerpoint/2010/main" val="2662655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800100" y="840267"/>
            <a:ext cx="7543800" cy="1088068"/>
          </a:xfrm>
          <a:prstGeom prst="rect">
            <a:avLst/>
          </a:prstGeom>
        </p:spPr>
        <p:txBody>
          <a:bodyPr lIns="91425" tIns="91425" rIns="91425" bIns="91425" anchor="t" anchorCtr="0">
            <a:noAutofit/>
          </a:bodyPr>
          <a:lstStyle/>
          <a:p>
            <a:pPr>
              <a:spcBef>
                <a:spcPts val="0"/>
              </a:spcBef>
              <a:buNone/>
            </a:pPr>
            <a:r>
              <a:rPr lang="en" b="1" dirty="0" smtClean="0"/>
              <a:t>1. RESULTS-BOTNET </a:t>
            </a:r>
            <a:r>
              <a:rPr lang="en" b="1" dirty="0"/>
              <a:t>ATTACK</a:t>
            </a:r>
          </a:p>
        </p:txBody>
      </p:sp>
      <p:sp>
        <p:nvSpPr>
          <p:cNvPr id="2" name="Content Placeholder 1"/>
          <p:cNvSpPr>
            <a:spLocks noGrp="1"/>
          </p:cNvSpPr>
          <p:nvPr>
            <p:ph idx="1"/>
          </p:nvPr>
        </p:nvSpPr>
        <p:spPr/>
        <p:txBody>
          <a:bodyPr/>
          <a:lstStyle/>
          <a:p>
            <a:endParaRPr lang="en-IN"/>
          </a:p>
        </p:txBody>
      </p:sp>
      <p:pic>
        <p:nvPicPr>
          <p:cNvPr id="96" name="Shape 96"/>
          <p:cNvPicPr preferRelativeResize="0"/>
          <p:nvPr/>
        </p:nvPicPr>
        <p:blipFill>
          <a:blip r:embed="rId3">
            <a:alphaModFix/>
          </a:blip>
          <a:stretch>
            <a:fillRect/>
          </a:stretch>
        </p:blipFill>
        <p:spPr>
          <a:xfrm>
            <a:off x="811530" y="1384302"/>
            <a:ext cx="7566660" cy="3307442"/>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Shape 101"/>
          <p:cNvPicPr preferRelativeResize="0"/>
          <p:nvPr/>
        </p:nvPicPr>
        <p:blipFill>
          <a:blip r:embed="rId3">
            <a:alphaModFix/>
          </a:blip>
          <a:stretch>
            <a:fillRect/>
          </a:stretch>
        </p:blipFill>
        <p:spPr>
          <a:xfrm>
            <a:off x="457200" y="99132"/>
            <a:ext cx="7979229" cy="464704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idx="4294967295"/>
          </p:nvPr>
        </p:nvSpPr>
        <p:spPr>
          <a:xfrm>
            <a:off x="1600200" y="214313"/>
            <a:ext cx="7543800" cy="1089025"/>
          </a:xfrm>
          <a:prstGeom prst="rect">
            <a:avLst/>
          </a:prstGeom>
        </p:spPr>
        <p:txBody>
          <a:bodyPr lIns="91425" tIns="91425" rIns="91425" bIns="91425" anchor="t" anchorCtr="0">
            <a:noAutofit/>
          </a:bodyPr>
          <a:lstStyle/>
          <a:p>
            <a:pPr>
              <a:spcBef>
                <a:spcPts val="0"/>
              </a:spcBef>
              <a:buNone/>
            </a:pPr>
            <a:r>
              <a:rPr lang="en" b="1" dirty="0" smtClean="0"/>
              <a:t> 2. RESULTS-SESSION </a:t>
            </a:r>
            <a:r>
              <a:rPr lang="en" b="1" dirty="0"/>
              <a:t>HIJACKING</a:t>
            </a:r>
          </a:p>
        </p:txBody>
      </p:sp>
      <p:pic>
        <p:nvPicPr>
          <p:cNvPr id="107" name="Shape 107"/>
          <p:cNvPicPr preferRelativeResize="0"/>
          <p:nvPr/>
        </p:nvPicPr>
        <p:blipFill>
          <a:blip r:embed="rId3">
            <a:alphaModFix/>
          </a:blip>
          <a:stretch>
            <a:fillRect/>
          </a:stretch>
        </p:blipFill>
        <p:spPr>
          <a:xfrm>
            <a:off x="899160" y="758825"/>
            <a:ext cx="7543801" cy="1660071"/>
          </a:xfrm>
          <a:prstGeom prst="rect">
            <a:avLst/>
          </a:prstGeom>
          <a:noFill/>
          <a:ln>
            <a:noFill/>
          </a:ln>
        </p:spPr>
      </p:pic>
      <p:pic>
        <p:nvPicPr>
          <p:cNvPr id="108" name="Shape 108"/>
          <p:cNvPicPr preferRelativeResize="0"/>
          <p:nvPr/>
        </p:nvPicPr>
        <p:blipFill>
          <a:blip r:embed="rId4">
            <a:alphaModFix/>
          </a:blip>
          <a:stretch>
            <a:fillRect/>
          </a:stretch>
        </p:blipFill>
        <p:spPr>
          <a:xfrm>
            <a:off x="899160" y="2418896"/>
            <a:ext cx="7543801" cy="22210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Shape 113"/>
          <p:cNvPicPr preferRelativeResize="0"/>
          <p:nvPr/>
        </p:nvPicPr>
        <p:blipFill>
          <a:blip r:embed="rId3">
            <a:alphaModFix/>
          </a:blip>
          <a:stretch>
            <a:fillRect/>
          </a:stretch>
        </p:blipFill>
        <p:spPr>
          <a:xfrm>
            <a:off x="584757" y="0"/>
            <a:ext cx="8123815" cy="4691743"/>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Shape 118"/>
          <p:cNvPicPr preferRelativeResize="0"/>
          <p:nvPr/>
        </p:nvPicPr>
        <p:blipFill>
          <a:blip r:embed="rId3">
            <a:alphaModFix/>
          </a:blip>
          <a:stretch>
            <a:fillRect/>
          </a:stretch>
        </p:blipFill>
        <p:spPr>
          <a:xfrm>
            <a:off x="468086" y="10886"/>
            <a:ext cx="7979228" cy="4691743"/>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64200" y="57650"/>
            <a:ext cx="8520599" cy="572699"/>
          </a:xfrm>
          <a:prstGeom prst="rect">
            <a:avLst/>
          </a:prstGeom>
        </p:spPr>
        <p:txBody>
          <a:bodyPr lIns="91425" tIns="91425" rIns="91425" bIns="91425" anchor="t" anchorCtr="0">
            <a:noAutofit/>
          </a:bodyPr>
          <a:lstStyle/>
          <a:p>
            <a:pPr>
              <a:spcBef>
                <a:spcPts val="0"/>
              </a:spcBef>
              <a:buNone/>
            </a:pPr>
            <a:r>
              <a:rPr lang="en" b="1" dirty="0" smtClean="0"/>
              <a:t>3. RESULTS-SQLMAP </a:t>
            </a:r>
            <a:r>
              <a:rPr lang="en" b="1" dirty="0"/>
              <a:t>FOR SQL INJECTION</a:t>
            </a:r>
          </a:p>
        </p:txBody>
      </p:sp>
      <p:pic>
        <p:nvPicPr>
          <p:cNvPr id="124" name="Shape 124"/>
          <p:cNvPicPr preferRelativeResize="0"/>
          <p:nvPr/>
        </p:nvPicPr>
        <p:blipFill>
          <a:blip r:embed="rId3">
            <a:alphaModFix/>
          </a:blip>
          <a:stretch>
            <a:fillRect/>
          </a:stretch>
        </p:blipFill>
        <p:spPr>
          <a:xfrm>
            <a:off x="428399" y="716062"/>
            <a:ext cx="8156400" cy="2458650"/>
          </a:xfrm>
          <a:prstGeom prst="rect">
            <a:avLst/>
          </a:prstGeom>
          <a:noFill/>
          <a:ln>
            <a:noFill/>
          </a:ln>
        </p:spPr>
      </p:pic>
      <p:pic>
        <p:nvPicPr>
          <p:cNvPr id="125" name="Shape 125"/>
          <p:cNvPicPr preferRelativeResize="0"/>
          <p:nvPr/>
        </p:nvPicPr>
        <p:blipFill>
          <a:blip r:embed="rId4">
            <a:alphaModFix/>
          </a:blip>
          <a:stretch>
            <a:fillRect/>
          </a:stretch>
        </p:blipFill>
        <p:spPr>
          <a:xfrm>
            <a:off x="428399" y="3087626"/>
            <a:ext cx="8200650" cy="1968788"/>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Shape 130"/>
          <p:cNvPicPr preferRelativeResize="0"/>
          <p:nvPr/>
        </p:nvPicPr>
        <p:blipFill>
          <a:blip r:embed="rId3">
            <a:alphaModFix/>
          </a:blip>
          <a:stretch>
            <a:fillRect/>
          </a:stretch>
        </p:blipFill>
        <p:spPr>
          <a:xfrm>
            <a:off x="0" y="0"/>
            <a:ext cx="9143999" cy="4583949"/>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Shape 135"/>
          <p:cNvPicPr preferRelativeResize="0"/>
          <p:nvPr/>
        </p:nvPicPr>
        <p:blipFill>
          <a:blip r:embed="rId3">
            <a:alphaModFix/>
          </a:blip>
          <a:stretch>
            <a:fillRect/>
          </a:stretch>
        </p:blipFill>
        <p:spPr>
          <a:xfrm>
            <a:off x="0" y="-49750"/>
            <a:ext cx="9143999" cy="2761375"/>
          </a:xfrm>
          <a:prstGeom prst="rect">
            <a:avLst/>
          </a:prstGeom>
          <a:noFill/>
          <a:ln>
            <a:noFill/>
          </a:ln>
        </p:spPr>
      </p:pic>
      <p:pic>
        <p:nvPicPr>
          <p:cNvPr id="136" name="Shape 136"/>
          <p:cNvPicPr preferRelativeResize="0"/>
          <p:nvPr/>
        </p:nvPicPr>
        <p:blipFill>
          <a:blip r:embed="rId4">
            <a:alphaModFix/>
          </a:blip>
          <a:stretch>
            <a:fillRect/>
          </a:stretch>
        </p:blipFill>
        <p:spPr>
          <a:xfrm>
            <a:off x="0" y="2894574"/>
            <a:ext cx="9143999" cy="224892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790671" y="793367"/>
            <a:ext cx="8520599" cy="572699"/>
          </a:xfrm>
          <a:prstGeom prst="rect">
            <a:avLst/>
          </a:prstGeom>
        </p:spPr>
        <p:txBody>
          <a:bodyPr lIns="91425" tIns="91425" rIns="91425" bIns="91425" anchor="t" anchorCtr="0">
            <a:noAutofit/>
          </a:bodyPr>
          <a:lstStyle/>
          <a:p>
            <a:pPr>
              <a:spcBef>
                <a:spcPts val="0"/>
              </a:spcBef>
              <a:buNone/>
            </a:pPr>
            <a:r>
              <a:rPr lang="en" b="1" dirty="0"/>
              <a:t>PROBLEM DEFINITION</a:t>
            </a:r>
          </a:p>
        </p:txBody>
      </p:sp>
      <p:sp>
        <p:nvSpPr>
          <p:cNvPr id="57" name="Shape 57"/>
          <p:cNvSpPr txBox="1">
            <a:spLocks noGrp="1"/>
          </p:cNvSpPr>
          <p:nvPr>
            <p:ph type="body" idx="1"/>
          </p:nvPr>
        </p:nvSpPr>
        <p:spPr>
          <a:xfrm>
            <a:off x="289928" y="1366066"/>
            <a:ext cx="8520599" cy="3416400"/>
          </a:xfrm>
          <a:prstGeom prst="rect">
            <a:avLst/>
          </a:prstGeom>
        </p:spPr>
        <p:txBody>
          <a:bodyPr lIns="91425" tIns="91425" rIns="91425" bIns="91425" anchor="t" anchorCtr="0">
            <a:noAutofit/>
          </a:bodyPr>
          <a:lstStyle/>
          <a:p>
            <a:pPr marL="457200" lvl="0" indent="-228600" algn="just" rtl="0">
              <a:lnSpc>
                <a:spcPct val="115000"/>
              </a:lnSpc>
              <a:spcBef>
                <a:spcPts val="1000"/>
              </a:spcBef>
              <a:spcAft>
                <a:spcPts val="1000"/>
              </a:spcAft>
              <a:buClr>
                <a:srgbClr val="333333"/>
              </a:buClr>
              <a:buSzPct val="100000"/>
            </a:pPr>
            <a:r>
              <a:rPr lang="en" sz="1400" b="1" dirty="0">
                <a:solidFill>
                  <a:srgbClr val="333333"/>
                </a:solidFill>
              </a:rPr>
              <a:t>A penetration test is a proactive and authorized attempt to evaluate the security of an IT infrastructure by safely attempting to exploit system vulnerabilities, including OS, service and application flaws, improper configurations, and even risky end-user behavior. </a:t>
            </a:r>
            <a:r>
              <a:rPr lang="en" sz="1400" b="1" dirty="0" smtClean="0">
                <a:solidFill>
                  <a:srgbClr val="333333"/>
                </a:solidFill>
              </a:rPr>
              <a:t>Such </a:t>
            </a:r>
            <a:r>
              <a:rPr lang="en" sz="1400" b="1" dirty="0">
                <a:solidFill>
                  <a:srgbClr val="333333"/>
                </a:solidFill>
              </a:rPr>
              <a:t>assessments are also useful in validating the efficacy of defensive mechanisms, as well as end-users’ adherence to security policies. </a:t>
            </a:r>
          </a:p>
          <a:p>
            <a:pPr lvl="0" algn="just">
              <a:spcBef>
                <a:spcPts val="0"/>
              </a:spcBef>
              <a:buNone/>
            </a:pPr>
            <a:endParaRPr sz="1100" dirty="0">
              <a:solidFill>
                <a:srgbClr val="000000"/>
              </a:solidFill>
            </a:endParaRPr>
          </a:p>
        </p:txBody>
      </p:sp>
      <p:pic>
        <p:nvPicPr>
          <p:cNvPr id="2050" name="Picture 2" descr="http://www.defencegroup.net/images/pentest_proces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471" y="2667000"/>
            <a:ext cx="7976314" cy="20356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822960" y="759238"/>
            <a:ext cx="7543800" cy="1088068"/>
          </a:xfrm>
          <a:prstGeom prst="rect">
            <a:avLst/>
          </a:prstGeom>
        </p:spPr>
        <p:txBody>
          <a:bodyPr lIns="91425" tIns="91425" rIns="91425" bIns="91425" anchor="t" anchorCtr="0">
            <a:noAutofit/>
          </a:bodyPr>
          <a:lstStyle/>
          <a:p>
            <a:pPr>
              <a:spcBef>
                <a:spcPts val="0"/>
              </a:spcBef>
              <a:buNone/>
            </a:pPr>
            <a:r>
              <a:rPr lang="en" b="1" dirty="0" smtClean="0"/>
              <a:t>4.RESULTS-DDOS</a:t>
            </a:r>
            <a:endParaRPr lang="en" b="1" dirty="0"/>
          </a:p>
        </p:txBody>
      </p:sp>
      <p:sp>
        <p:nvSpPr>
          <p:cNvPr id="2" name="Content Placeholder 1"/>
          <p:cNvSpPr>
            <a:spLocks noGrp="1"/>
          </p:cNvSpPr>
          <p:nvPr>
            <p:ph idx="1"/>
          </p:nvPr>
        </p:nvSpPr>
        <p:spPr/>
        <p:txBody>
          <a:bodyPr/>
          <a:lstStyle/>
          <a:p>
            <a:endParaRPr lang="en-IN"/>
          </a:p>
        </p:txBody>
      </p:sp>
      <p:pic>
        <p:nvPicPr>
          <p:cNvPr id="142" name="Shape 142"/>
          <p:cNvPicPr preferRelativeResize="0"/>
          <p:nvPr/>
        </p:nvPicPr>
        <p:blipFill>
          <a:blip r:embed="rId3">
            <a:alphaModFix/>
          </a:blip>
          <a:stretch>
            <a:fillRect/>
          </a:stretch>
        </p:blipFill>
        <p:spPr>
          <a:xfrm>
            <a:off x="403860" y="1384301"/>
            <a:ext cx="8348254" cy="3329213"/>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Shape 147"/>
          <p:cNvPicPr preferRelativeResize="0"/>
          <p:nvPr/>
        </p:nvPicPr>
        <p:blipFill>
          <a:blip r:embed="rId3">
            <a:alphaModFix/>
          </a:blip>
          <a:stretch>
            <a:fillRect/>
          </a:stretch>
        </p:blipFill>
        <p:spPr>
          <a:xfrm>
            <a:off x="0" y="541450"/>
            <a:ext cx="9144001" cy="3945675"/>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idx="4294967295"/>
          </p:nvPr>
        </p:nvSpPr>
        <p:spPr>
          <a:xfrm>
            <a:off x="0" y="90488"/>
            <a:ext cx="8521700" cy="571500"/>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en" sz="1800"/>
              <a:t>THE SCREEN FREEZES,DUE TO LOAD IN MEMORY AND CPU USAGE.</a:t>
            </a:r>
          </a:p>
          <a:p>
            <a:pPr>
              <a:spcBef>
                <a:spcPts val="0"/>
              </a:spcBef>
              <a:buNone/>
            </a:pPr>
            <a:endParaRPr/>
          </a:p>
        </p:txBody>
      </p:sp>
      <p:pic>
        <p:nvPicPr>
          <p:cNvPr id="153" name="Shape 153"/>
          <p:cNvPicPr preferRelativeResize="0"/>
          <p:nvPr/>
        </p:nvPicPr>
        <p:blipFill>
          <a:blip r:embed="rId3">
            <a:alphaModFix/>
          </a:blip>
          <a:stretch>
            <a:fillRect/>
          </a:stretch>
        </p:blipFill>
        <p:spPr>
          <a:xfrm>
            <a:off x="1089550" y="485097"/>
            <a:ext cx="6342600" cy="4228418"/>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781918" y="779978"/>
            <a:ext cx="8520599" cy="572699"/>
          </a:xfrm>
          <a:prstGeom prst="rect">
            <a:avLst/>
          </a:prstGeom>
        </p:spPr>
        <p:txBody>
          <a:bodyPr lIns="91425" tIns="91425" rIns="91425" bIns="91425" anchor="t" anchorCtr="0">
            <a:noAutofit/>
          </a:bodyPr>
          <a:lstStyle/>
          <a:p>
            <a:pPr>
              <a:spcBef>
                <a:spcPts val="0"/>
              </a:spcBef>
              <a:buNone/>
            </a:pPr>
            <a:r>
              <a:rPr lang="en" b="1" dirty="0"/>
              <a:t>CONCLUSIONS</a:t>
            </a:r>
          </a:p>
        </p:txBody>
      </p:sp>
      <p:sp>
        <p:nvSpPr>
          <p:cNvPr id="159" name="Shape 159"/>
          <p:cNvSpPr txBox="1">
            <a:spLocks noGrp="1"/>
          </p:cNvSpPr>
          <p:nvPr>
            <p:ph type="body" idx="1"/>
          </p:nvPr>
        </p:nvSpPr>
        <p:spPr>
          <a:xfrm>
            <a:off x="781918" y="1475269"/>
            <a:ext cx="7578311" cy="3416400"/>
          </a:xfrm>
          <a:prstGeom prst="rect">
            <a:avLst/>
          </a:prstGeom>
        </p:spPr>
        <p:txBody>
          <a:bodyPr lIns="91425" tIns="91425" rIns="91425" bIns="91425" anchor="t" anchorCtr="0">
            <a:noAutofit/>
          </a:bodyPr>
          <a:lstStyle/>
          <a:p>
            <a:pPr algn="just" rtl="0">
              <a:spcBef>
                <a:spcPts val="0"/>
              </a:spcBef>
              <a:buNone/>
            </a:pPr>
            <a:r>
              <a:rPr lang="en" sz="1600" dirty="0">
                <a:solidFill>
                  <a:srgbClr val="000000"/>
                </a:solidFill>
              </a:rPr>
              <a:t>Hence we have tried to evaluate various security attacks using various tools and these are some recommendations to </a:t>
            </a:r>
            <a:r>
              <a:rPr lang="en" sz="1600" b="1" dirty="0">
                <a:solidFill>
                  <a:srgbClr val="000000"/>
                </a:solidFill>
              </a:rPr>
              <a:t>prevent</a:t>
            </a:r>
            <a:r>
              <a:rPr lang="en" sz="1600" dirty="0">
                <a:solidFill>
                  <a:srgbClr val="000000"/>
                </a:solidFill>
              </a:rPr>
              <a:t> such </a:t>
            </a:r>
            <a:r>
              <a:rPr lang="en" sz="1600" dirty="0" smtClean="0">
                <a:solidFill>
                  <a:srgbClr val="000000"/>
                </a:solidFill>
              </a:rPr>
              <a:t>attacks:</a:t>
            </a:r>
          </a:p>
          <a:p>
            <a:pPr algn="just" rtl="0">
              <a:spcBef>
                <a:spcPts val="0"/>
              </a:spcBef>
              <a:buNone/>
            </a:pPr>
            <a:endParaRPr lang="en" sz="1600" dirty="0" smtClean="0">
              <a:solidFill>
                <a:srgbClr val="000000"/>
              </a:solidFill>
            </a:endParaRPr>
          </a:p>
          <a:p>
            <a:pPr algn="just">
              <a:buFont typeface="Wingdings" panose="05000000000000000000" pitchFamily="2" charset="2"/>
              <a:buChar char="q"/>
            </a:pPr>
            <a:r>
              <a:rPr lang="en" sz="1600" b="1" dirty="0" smtClean="0">
                <a:solidFill>
                  <a:srgbClr val="222222"/>
                </a:solidFill>
              </a:rPr>
              <a:t>Encrypting</a:t>
            </a:r>
            <a:r>
              <a:rPr lang="en" sz="1600" dirty="0" smtClean="0">
                <a:solidFill>
                  <a:srgbClr val="222222"/>
                </a:solidFill>
              </a:rPr>
              <a:t> </a:t>
            </a:r>
            <a:r>
              <a:rPr lang="en" sz="1600" dirty="0">
                <a:solidFill>
                  <a:srgbClr val="222222"/>
                </a:solidFill>
              </a:rPr>
              <a:t>the session value will have zero effect. The session cookie is already an arbitrary value, encrypting it will just generate another arbitrary value that can be sniffed.The only real solution is HTTPS.To do that, first make sure your login page is HTTPS. When a user logs in, set a secure cookie (meaning the browser will only transmit it over an SSL link) in addition to the regular session cookie. Then, when a user visits one of your "sensitive" areas, redirect them to HTTPS, and check for the presence of that secure cookie. A real user will have it, a </a:t>
            </a:r>
            <a:r>
              <a:rPr lang="en" sz="1600" b="1" dirty="0">
                <a:solidFill>
                  <a:srgbClr val="222222"/>
                </a:solidFill>
              </a:rPr>
              <a:t>session hijacker </a:t>
            </a:r>
            <a:r>
              <a:rPr lang="en" sz="1600" dirty="0">
                <a:solidFill>
                  <a:srgbClr val="222222"/>
                </a:solidFill>
              </a:rPr>
              <a:t>will </a:t>
            </a:r>
            <a:r>
              <a:rPr lang="en" sz="1600" dirty="0" smtClean="0">
                <a:solidFill>
                  <a:srgbClr val="222222"/>
                </a:solidFill>
              </a:rPr>
              <a:t>not.</a:t>
            </a:r>
          </a:p>
          <a:p>
            <a:pPr>
              <a:spcBef>
                <a:spcPts val="0"/>
              </a:spcBef>
              <a:buNone/>
            </a:pPr>
            <a:endParaRPr dirty="0">
              <a:solidFill>
                <a:srgbClr val="000000"/>
              </a:solidFill>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8343" y="228600"/>
            <a:ext cx="8284028" cy="2893100"/>
          </a:xfrm>
          <a:prstGeom prst="rect">
            <a:avLst/>
          </a:prstGeom>
          <a:noFill/>
        </p:spPr>
        <p:txBody>
          <a:bodyPr wrap="square" rtlCol="0">
            <a:spAutoFit/>
          </a:bodyPr>
          <a:lstStyle/>
          <a:p>
            <a:pPr algn="just">
              <a:buFont typeface="Wingdings" panose="05000000000000000000" pitchFamily="2" charset="2"/>
              <a:buChar char="q"/>
            </a:pPr>
            <a:endParaRPr lang="en" dirty="0">
              <a:solidFill>
                <a:srgbClr val="222222"/>
              </a:solidFill>
            </a:endParaRPr>
          </a:p>
          <a:p>
            <a:pPr algn="just">
              <a:buFont typeface="Wingdings" panose="05000000000000000000" pitchFamily="2" charset="2"/>
              <a:buChar char="q"/>
            </a:pPr>
            <a:r>
              <a:rPr lang="en" dirty="0"/>
              <a:t>You can prevent </a:t>
            </a:r>
            <a:r>
              <a:rPr lang="en" b="1" dirty="0"/>
              <a:t>SQL injection </a:t>
            </a:r>
            <a:r>
              <a:rPr lang="en" dirty="0"/>
              <a:t>if you adopt an input validation technique in which user input is authenticated against a set of defined rules for length, type and syntax and also against business rules.</a:t>
            </a:r>
          </a:p>
          <a:p>
            <a:pPr algn="just"/>
            <a:endParaRPr lang="en" dirty="0" smtClean="0"/>
          </a:p>
          <a:p>
            <a:pPr algn="just">
              <a:buFont typeface="Wingdings" panose="05000000000000000000" pitchFamily="2" charset="2"/>
              <a:buChar char="q"/>
            </a:pPr>
            <a:r>
              <a:rPr lang="en" dirty="0" smtClean="0"/>
              <a:t>Show </a:t>
            </a:r>
            <a:r>
              <a:rPr lang="en" dirty="0"/>
              <a:t>care when using stored procedures since they are generally safe from injection. However, be careful as they can be injectable (such as via the use of exec() or concatenating arguments within the stored procedure</a:t>
            </a:r>
            <a:r>
              <a:rPr lang="en" dirty="0" smtClean="0"/>
              <a:t>).</a:t>
            </a:r>
          </a:p>
          <a:p>
            <a:pPr algn="just"/>
            <a:endParaRPr lang="en" dirty="0"/>
          </a:p>
          <a:p>
            <a:pPr algn="just">
              <a:buFont typeface="Wingdings" panose="05000000000000000000" pitchFamily="2" charset="2"/>
              <a:buChar char="q"/>
            </a:pPr>
            <a:r>
              <a:rPr lang="en" b="1" dirty="0">
                <a:solidFill>
                  <a:srgbClr val="222222"/>
                </a:solidFill>
              </a:rPr>
              <a:t>DOS OR DDOS Attack </a:t>
            </a:r>
            <a:r>
              <a:rPr lang="en" dirty="0">
                <a:solidFill>
                  <a:srgbClr val="222222"/>
                </a:solidFill>
              </a:rPr>
              <a:t>can be prevented by filtering packets on router itself,configuring windows firewall,configuring web servers,setting up null routes,monitoring users,networks,malware and logs</a:t>
            </a:r>
            <a:r>
              <a:rPr lang="en" dirty="0" smtClean="0">
                <a:solidFill>
                  <a:srgbClr val="222222"/>
                </a:solidFill>
              </a:rPr>
              <a:t>.</a:t>
            </a:r>
          </a:p>
          <a:p>
            <a:pPr algn="just"/>
            <a:endParaRPr lang="en" b="1" dirty="0">
              <a:solidFill>
                <a:srgbClr val="222222"/>
              </a:solidFill>
            </a:endParaRPr>
          </a:p>
          <a:p>
            <a:pPr algn="just">
              <a:buFont typeface="Wingdings" panose="05000000000000000000" pitchFamily="2" charset="2"/>
              <a:buChar char="q"/>
            </a:pPr>
            <a:r>
              <a:rPr lang="en" b="1" dirty="0">
                <a:solidFill>
                  <a:srgbClr val="222222"/>
                </a:solidFill>
              </a:rPr>
              <a:t>Botnet attacks </a:t>
            </a:r>
            <a:r>
              <a:rPr lang="en" dirty="0">
                <a:solidFill>
                  <a:srgbClr val="222222"/>
                </a:solidFill>
              </a:rPr>
              <a:t>can be prevented by installing high quality anti-malware softwares and antiviruses that can recognize patterns and prevent them from installing in the host PC.</a:t>
            </a:r>
            <a:endParaRPr lang="en" dirty="0">
              <a:solidFill>
                <a:srgbClr val="222222"/>
              </a:solidFill>
            </a:endParaRPr>
          </a:p>
        </p:txBody>
      </p:sp>
    </p:spTree>
    <p:extLst>
      <p:ext uri="{BB962C8B-B14F-4D97-AF65-F5344CB8AC3E}">
        <p14:creationId xmlns:p14="http://schemas.microsoft.com/office/powerpoint/2010/main" val="1225810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910414" y="738939"/>
            <a:ext cx="8520599" cy="572699"/>
          </a:xfrm>
          <a:prstGeom prst="rect">
            <a:avLst/>
          </a:prstGeom>
        </p:spPr>
        <p:txBody>
          <a:bodyPr lIns="91425" tIns="91425" rIns="91425" bIns="91425" anchor="t" anchorCtr="0">
            <a:noAutofit/>
          </a:bodyPr>
          <a:lstStyle/>
          <a:p>
            <a:pPr>
              <a:spcBef>
                <a:spcPts val="0"/>
              </a:spcBef>
              <a:buNone/>
            </a:pPr>
            <a:r>
              <a:rPr lang="en" b="1" dirty="0"/>
              <a:t>REFERENCES</a:t>
            </a:r>
          </a:p>
        </p:txBody>
      </p:sp>
      <p:sp>
        <p:nvSpPr>
          <p:cNvPr id="165" name="Shape 165"/>
          <p:cNvSpPr txBox="1">
            <a:spLocks noGrp="1"/>
          </p:cNvSpPr>
          <p:nvPr>
            <p:ph type="body" idx="1"/>
          </p:nvPr>
        </p:nvSpPr>
        <p:spPr>
          <a:xfrm>
            <a:off x="623401" y="1402846"/>
            <a:ext cx="8520599" cy="3416400"/>
          </a:xfrm>
          <a:prstGeom prst="rect">
            <a:avLst/>
          </a:prstGeom>
        </p:spPr>
        <p:txBody>
          <a:bodyPr lIns="91425" tIns="91425" rIns="91425" bIns="91425" anchor="t" anchorCtr="0">
            <a:noAutofit/>
          </a:bodyPr>
          <a:lstStyle/>
          <a:p>
            <a:pPr marL="457200" lvl="0" indent="-228600" algn="just" rtl="0">
              <a:lnSpc>
                <a:spcPct val="115000"/>
              </a:lnSpc>
              <a:spcBef>
                <a:spcPts val="0"/>
              </a:spcBef>
              <a:buClr>
                <a:srgbClr val="000000"/>
              </a:buClr>
              <a:buAutoNum type="arabicPeriod"/>
            </a:pPr>
            <a:r>
              <a:rPr lang="en" dirty="0">
                <a:solidFill>
                  <a:srgbClr val="000000"/>
                </a:solidFill>
              </a:rPr>
              <a:t>http://airccse.org/journal/nsa/1111nsa02.pdf</a:t>
            </a:r>
          </a:p>
          <a:p>
            <a:pPr marL="457200" lvl="0" indent="-228600" algn="just" rtl="0">
              <a:lnSpc>
                <a:spcPct val="115000"/>
              </a:lnSpc>
              <a:spcBef>
                <a:spcPts val="0"/>
              </a:spcBef>
              <a:buClr>
                <a:srgbClr val="000000"/>
              </a:buClr>
              <a:buAutoNum type="arabicPeriod"/>
            </a:pPr>
            <a:r>
              <a:rPr lang="en" dirty="0">
                <a:solidFill>
                  <a:srgbClr val="000000"/>
                </a:solidFill>
              </a:rPr>
              <a:t>http://www.ioactive.com/pdfs/DoS-DDoS-Testing-Methodology-by-Gunter-Ollmann.pdf</a:t>
            </a:r>
          </a:p>
          <a:p>
            <a:pPr marL="457200" lvl="0" indent="-228600" algn="just" rtl="0">
              <a:lnSpc>
                <a:spcPct val="115000"/>
              </a:lnSpc>
              <a:spcBef>
                <a:spcPts val="0"/>
              </a:spcBef>
              <a:buClr>
                <a:srgbClr val="000000"/>
              </a:buClr>
              <a:buAutoNum type="arabicPeriod"/>
            </a:pPr>
            <a:r>
              <a:rPr lang="en" dirty="0">
                <a:solidFill>
                  <a:srgbClr val="000000"/>
                </a:solidFill>
              </a:rPr>
              <a:t>http://www.ijsret.org/pdf/120272.pdf</a:t>
            </a:r>
          </a:p>
          <a:p>
            <a:pPr marL="457200" lvl="0" indent="-228600" algn="just" rtl="0">
              <a:lnSpc>
                <a:spcPct val="115000"/>
              </a:lnSpc>
              <a:spcBef>
                <a:spcPts val="0"/>
              </a:spcBef>
              <a:buClr>
                <a:srgbClr val="000000"/>
              </a:buClr>
              <a:buAutoNum type="arabicPeriod"/>
            </a:pPr>
            <a:r>
              <a:rPr lang="en" dirty="0">
                <a:solidFill>
                  <a:srgbClr val="000000"/>
                </a:solidFill>
              </a:rPr>
              <a:t>https://www.us-cert.gov/sites/default/files/publications/Practical-SQLi-Identification.pdf</a:t>
            </a:r>
            <a:endParaRPr lang="en" dirty="0">
              <a:solidFill>
                <a:srgbClr val="000000"/>
              </a:solidFill>
              <a:hlinkClick r:id="rId3"/>
            </a:endParaRPr>
          </a:p>
          <a:p>
            <a:pPr marL="457200" lvl="0" indent="-228600" algn="just" rtl="0">
              <a:lnSpc>
                <a:spcPct val="115000"/>
              </a:lnSpc>
              <a:spcBef>
                <a:spcPts val="0"/>
              </a:spcBef>
              <a:buClr>
                <a:srgbClr val="000000"/>
              </a:buClr>
              <a:buAutoNum type="arabicPeriod"/>
            </a:pPr>
            <a:r>
              <a:rPr lang="en" dirty="0">
                <a:solidFill>
                  <a:srgbClr val="000000"/>
                </a:solidFill>
              </a:rPr>
              <a:t>https://www.sans.org/reading-room/whitepapers/threats/byob-build-botnet-33729</a:t>
            </a:r>
            <a:endParaRPr lang="en" dirty="0">
              <a:solidFill>
                <a:srgbClr val="000000"/>
              </a:solidFill>
              <a:hlinkClick r:id="rId4"/>
            </a:endParaRPr>
          </a:p>
          <a:p>
            <a:pPr marL="457200" lvl="0" indent="-228600" algn="just">
              <a:lnSpc>
                <a:spcPct val="115000"/>
              </a:lnSpc>
              <a:spcBef>
                <a:spcPts val="0"/>
              </a:spcBef>
              <a:buClr>
                <a:srgbClr val="000000"/>
              </a:buClr>
              <a:buAutoNum type="arabicPeriod"/>
            </a:pPr>
            <a:r>
              <a:rPr lang="en" dirty="0">
                <a:solidFill>
                  <a:srgbClr val="000000"/>
                </a:solidFill>
              </a:rPr>
              <a:t>http://www.academia.edu/3713854/SQL_INJECTION_ATTACKS_AND_PREVENTION_TECHNIQUES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30629" y="293913"/>
            <a:ext cx="8521700" cy="3416300"/>
          </a:xfrm>
        </p:spPr>
        <p:txBody>
          <a:bodyPr>
            <a:normAutofit lnSpcReduction="10000"/>
          </a:bodyPr>
          <a:lstStyle/>
          <a:p>
            <a:pPr marL="228600" lvl="0" indent="0" algn="just">
              <a:lnSpc>
                <a:spcPct val="115000"/>
              </a:lnSpc>
              <a:spcBef>
                <a:spcPts val="1000"/>
              </a:spcBef>
              <a:spcAft>
                <a:spcPts val="1000"/>
              </a:spcAft>
              <a:buClr>
                <a:srgbClr val="333333"/>
              </a:buClr>
              <a:buNone/>
            </a:pPr>
            <a:r>
              <a:rPr lang="en" sz="1600" dirty="0">
                <a:solidFill>
                  <a:srgbClr val="333333"/>
                </a:solidFill>
              </a:rPr>
              <a:t>So in this mini project we attempt to illustrate four attacks to explore the points of exposure namely:</a:t>
            </a:r>
          </a:p>
          <a:p>
            <a:pPr marL="457200" lvl="0" indent="-304800" algn="just">
              <a:spcBef>
                <a:spcPts val="1000"/>
              </a:spcBef>
              <a:spcAft>
                <a:spcPts val="1000"/>
              </a:spcAft>
              <a:buClr>
                <a:srgbClr val="333333"/>
              </a:buClr>
              <a:buAutoNum type="arabicPeriod"/>
            </a:pPr>
            <a:r>
              <a:rPr lang="en" sz="1600" b="1" dirty="0">
                <a:solidFill>
                  <a:srgbClr val="333333"/>
                </a:solidFill>
              </a:rPr>
              <a:t>Developing a malicious botnet that exploits end user behaviour.(BOTNET attack)</a:t>
            </a:r>
          </a:p>
          <a:p>
            <a:pPr marL="457200" lvl="0" indent="-304800" algn="just">
              <a:spcBef>
                <a:spcPts val="1000"/>
              </a:spcBef>
              <a:spcAft>
                <a:spcPts val="1000"/>
              </a:spcAft>
              <a:buClr>
                <a:srgbClr val="333333"/>
              </a:buClr>
              <a:buAutoNum type="arabicPeriod"/>
            </a:pPr>
            <a:r>
              <a:rPr lang="en" sz="1600" b="1" dirty="0">
                <a:solidFill>
                  <a:srgbClr val="333333"/>
                </a:solidFill>
              </a:rPr>
              <a:t>Session Hijacking</a:t>
            </a:r>
          </a:p>
          <a:p>
            <a:pPr marL="457200" lvl="0" indent="-304800" algn="just">
              <a:lnSpc>
                <a:spcPct val="115000"/>
              </a:lnSpc>
              <a:spcBef>
                <a:spcPts val="1000"/>
              </a:spcBef>
              <a:spcAft>
                <a:spcPts val="1000"/>
              </a:spcAft>
              <a:buClr>
                <a:srgbClr val="333333"/>
              </a:buClr>
              <a:buAutoNum type="arabicPeriod"/>
            </a:pPr>
            <a:r>
              <a:rPr lang="en" sz="1600" b="1" dirty="0">
                <a:solidFill>
                  <a:srgbClr val="333333"/>
                </a:solidFill>
              </a:rPr>
              <a:t>Denial of Service Attack(DOS)</a:t>
            </a:r>
          </a:p>
          <a:p>
            <a:pPr marL="457200" lvl="0" indent="-304800" algn="just">
              <a:lnSpc>
                <a:spcPct val="115000"/>
              </a:lnSpc>
              <a:spcBef>
                <a:spcPts val="1000"/>
              </a:spcBef>
              <a:spcAft>
                <a:spcPts val="1000"/>
              </a:spcAft>
              <a:buClr>
                <a:srgbClr val="333333"/>
              </a:buClr>
              <a:buAutoNum type="arabicPeriod"/>
            </a:pPr>
            <a:r>
              <a:rPr lang="en" sz="1600" b="1" dirty="0">
                <a:solidFill>
                  <a:srgbClr val="333333"/>
                </a:solidFill>
              </a:rPr>
              <a:t>Automated SQL injection using SQLMAP</a:t>
            </a:r>
          </a:p>
          <a:p>
            <a:pPr marL="457200" lvl="0" indent="-228600" algn="just">
              <a:lnSpc>
                <a:spcPct val="115000"/>
              </a:lnSpc>
              <a:spcBef>
                <a:spcPts val="1000"/>
              </a:spcBef>
              <a:spcAft>
                <a:spcPts val="1000"/>
              </a:spcAft>
              <a:buClr>
                <a:srgbClr val="333333"/>
              </a:buClr>
            </a:pPr>
            <a:r>
              <a:rPr lang="en" sz="1600" dirty="0">
                <a:solidFill>
                  <a:srgbClr val="333333"/>
                </a:solidFill>
              </a:rPr>
              <a:t>We use </a:t>
            </a:r>
            <a:r>
              <a:rPr lang="en" sz="1600" b="1" dirty="0">
                <a:solidFill>
                  <a:srgbClr val="333333"/>
                </a:solidFill>
              </a:rPr>
              <a:t>kali Linux</a:t>
            </a:r>
            <a:r>
              <a:rPr lang="en" sz="1600" dirty="0" smtClean="0">
                <a:solidFill>
                  <a:srgbClr val="333333"/>
                </a:solidFill>
              </a:rPr>
              <a:t>, a </a:t>
            </a:r>
            <a:r>
              <a:rPr lang="en" sz="1600" dirty="0">
                <a:solidFill>
                  <a:srgbClr val="333333"/>
                </a:solidFill>
              </a:rPr>
              <a:t>Debian Distribution designed for Digital Forensics and Penetration Testing</a:t>
            </a:r>
            <a:r>
              <a:rPr lang="en" sz="1600" dirty="0" smtClean="0">
                <a:solidFill>
                  <a:srgbClr val="333333"/>
                </a:solidFill>
              </a:rPr>
              <a:t>, an </a:t>
            </a:r>
            <a:r>
              <a:rPr lang="en" sz="1600" dirty="0">
                <a:solidFill>
                  <a:srgbClr val="333333"/>
                </a:solidFill>
              </a:rPr>
              <a:t>exclusive Operating System with comes with preconfigured technological tools to perform such attacks.</a:t>
            </a:r>
          </a:p>
          <a:p>
            <a:endParaRPr lang="en-IN" dirty="0"/>
          </a:p>
        </p:txBody>
      </p:sp>
    </p:spTree>
    <p:extLst>
      <p:ext uri="{BB962C8B-B14F-4D97-AF65-F5344CB8AC3E}">
        <p14:creationId xmlns:p14="http://schemas.microsoft.com/office/powerpoint/2010/main" val="2306936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body" idx="4294967295"/>
          </p:nvPr>
        </p:nvSpPr>
        <p:spPr>
          <a:xfrm>
            <a:off x="0" y="301625"/>
            <a:ext cx="8521700" cy="4648200"/>
          </a:xfrm>
          <a:prstGeom prst="rect">
            <a:avLst/>
          </a:prstGeom>
        </p:spPr>
        <p:txBody>
          <a:bodyPr lIns="91425" tIns="91425" rIns="91425" bIns="91425" anchor="t" anchorCtr="0">
            <a:noAutofit/>
          </a:bodyPr>
          <a:lstStyle/>
          <a:p>
            <a:pPr marL="457200" lvl="0" indent="-317500" algn="just" rtl="0">
              <a:spcBef>
                <a:spcPts val="1000"/>
              </a:spcBef>
              <a:spcAft>
                <a:spcPts val="1000"/>
              </a:spcAft>
              <a:buClr>
                <a:srgbClr val="000000"/>
              </a:buClr>
              <a:buSzPct val="100000"/>
              <a:buAutoNum type="arabicPeriod"/>
            </a:pPr>
            <a:r>
              <a:rPr lang="en" sz="1400" b="1">
                <a:solidFill>
                  <a:srgbClr val="000000"/>
                </a:solidFill>
              </a:rPr>
              <a:t>SESSION HIJACKING: </a:t>
            </a:r>
            <a:r>
              <a:rPr lang="en" sz="1400">
                <a:solidFill>
                  <a:srgbClr val="000000"/>
                </a:solidFill>
              </a:rPr>
              <a:t>It is the exploitation of a valid computer session to gain unauthorized access to information/services usually through web applications.The HTTP cookies used to maintain a session on many websites can easily stolen by an attacker with access to the saved cookies on victim’s computer.</a:t>
            </a:r>
          </a:p>
          <a:p>
            <a:pPr marL="457200" lvl="0" indent="-317500" algn="just" rtl="0">
              <a:spcBef>
                <a:spcPts val="1000"/>
              </a:spcBef>
              <a:spcAft>
                <a:spcPts val="1000"/>
              </a:spcAft>
              <a:buClr>
                <a:srgbClr val="000000"/>
              </a:buClr>
              <a:buSzPct val="100000"/>
              <a:buAutoNum type="arabicPeriod"/>
            </a:pPr>
            <a:r>
              <a:rPr lang="en" sz="1400" b="1">
                <a:solidFill>
                  <a:srgbClr val="000000"/>
                </a:solidFill>
              </a:rPr>
              <a:t>AUTOMATING SQL INJECTION WITH SQLMAP: </a:t>
            </a:r>
            <a:r>
              <a:rPr lang="en" sz="1400">
                <a:solidFill>
                  <a:srgbClr val="000000"/>
                </a:solidFill>
              </a:rPr>
              <a:t>SQL injection is a type of web application security vulnerability in which an attacker is able to submit a database sql command that is executed by a web application,exposing the back-end database.Sqlmap is an open source penetration testing tool that automates the process of detecting and exploiting SQL injection flaws and taking over of database servers.It helps in database fingerprinting,over data fetching from database,accessing the underlying file system and execution commands on operating systems.</a:t>
            </a:r>
          </a:p>
          <a:p>
            <a:pPr marL="457200" lvl="0" indent="-317500" algn="just" rtl="0">
              <a:spcBef>
                <a:spcPts val="1000"/>
              </a:spcBef>
              <a:spcAft>
                <a:spcPts val="1000"/>
              </a:spcAft>
              <a:buClr>
                <a:srgbClr val="000000"/>
              </a:buClr>
              <a:buSzPct val="100000"/>
              <a:buAutoNum type="arabicPeriod"/>
            </a:pPr>
            <a:r>
              <a:rPr lang="en" sz="1400" b="1">
                <a:solidFill>
                  <a:srgbClr val="000000"/>
                </a:solidFill>
              </a:rPr>
              <a:t>DOS ATTACK:</a:t>
            </a:r>
            <a:r>
              <a:rPr lang="en" sz="1400">
                <a:solidFill>
                  <a:srgbClr val="000000"/>
                </a:solidFill>
              </a:rPr>
              <a:t> It is an attempt to make a machine or network resource unavailable to its intended users.Although the means,motives and targets vary it consists to temporarily or indefinitely interrupt or suspend services of a host connected to the internet.</a:t>
            </a:r>
          </a:p>
          <a:p>
            <a:pPr marL="457200" lvl="0" indent="-317500" algn="just" rtl="0">
              <a:spcBef>
                <a:spcPts val="1000"/>
              </a:spcBef>
              <a:spcAft>
                <a:spcPts val="1000"/>
              </a:spcAft>
              <a:buClr>
                <a:srgbClr val="000000"/>
              </a:buClr>
              <a:buSzPct val="100000"/>
              <a:buAutoNum type="arabicPeriod"/>
            </a:pPr>
            <a:r>
              <a:rPr lang="en" sz="1400" b="1">
                <a:solidFill>
                  <a:srgbClr val="000000"/>
                </a:solidFill>
              </a:rPr>
              <a:t>BOTNET ATTACK: </a:t>
            </a:r>
            <a:r>
              <a:rPr lang="en" sz="1400">
                <a:solidFill>
                  <a:srgbClr val="000000"/>
                </a:solidFill>
              </a:rPr>
              <a:t>Botnet is formed from the words ‘robot’ and ‘network’.Hackers use special trojans/viruses to breach the security of several computers by taking the control over to deliver a large scale cyberattack like DDOS/ E-mail spamming etc.</a:t>
            </a:r>
          </a:p>
          <a:p>
            <a:pPr lvl="0" algn="just" rtl="0">
              <a:spcBef>
                <a:spcPts val="1000"/>
              </a:spcBef>
              <a:spcAft>
                <a:spcPts val="1000"/>
              </a:spcAft>
              <a:buNone/>
            </a:pPr>
            <a:endParaRPr sz="1200" b="1">
              <a:solidFill>
                <a:srgbClr val="000000"/>
              </a:solidFill>
            </a:endParaRPr>
          </a:p>
          <a:p>
            <a:pPr lvl="0" algn="just" rtl="0">
              <a:spcBef>
                <a:spcPts val="0"/>
              </a:spcBef>
              <a:buNone/>
            </a:pPr>
            <a:endParaRPr sz="1400">
              <a:solidFill>
                <a:srgbClr val="000000"/>
              </a:solidFill>
            </a:endParaRPr>
          </a:p>
          <a:p>
            <a:pPr lvl="0" algn="just" rtl="0">
              <a:spcBef>
                <a:spcPts val="0"/>
              </a:spcBef>
              <a:buNone/>
            </a:pPr>
            <a:endParaRPr sz="1400">
              <a:solidFill>
                <a:srgbClr val="000000"/>
              </a:solidFill>
            </a:endParaRPr>
          </a:p>
          <a:p>
            <a:pPr rtl="0">
              <a:spcBef>
                <a:spcPts val="0"/>
              </a:spcBef>
              <a:buNone/>
            </a:pPr>
            <a:endParaRPr sz="1050">
              <a:solidFill>
                <a:srgbClr val="252525"/>
              </a:solidFill>
            </a:endParaRPr>
          </a:p>
          <a:p>
            <a:pPr>
              <a:spcBef>
                <a:spcPts val="0"/>
              </a:spcBef>
              <a:buNone/>
            </a:pPr>
            <a:endParaRPr sz="1600" b="1"/>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85870" y="808376"/>
            <a:ext cx="8520599" cy="572699"/>
          </a:xfrm>
          <a:prstGeom prst="rect">
            <a:avLst/>
          </a:prstGeom>
        </p:spPr>
        <p:txBody>
          <a:bodyPr lIns="91425" tIns="91425" rIns="91425" bIns="91425" anchor="t" anchorCtr="0">
            <a:noAutofit/>
          </a:bodyPr>
          <a:lstStyle/>
          <a:p>
            <a:pPr>
              <a:spcBef>
                <a:spcPts val="0"/>
              </a:spcBef>
              <a:buNone/>
            </a:pPr>
            <a:r>
              <a:rPr lang="en" b="1" dirty="0"/>
              <a:t>SOFTWARE AND HARDWARE REQUIREMENTS</a:t>
            </a:r>
          </a:p>
        </p:txBody>
      </p:sp>
      <p:sp>
        <p:nvSpPr>
          <p:cNvPr id="68" name="Shape 68"/>
          <p:cNvSpPr txBox="1">
            <a:spLocks noGrp="1"/>
          </p:cNvSpPr>
          <p:nvPr>
            <p:ph type="body" idx="1"/>
          </p:nvPr>
        </p:nvSpPr>
        <p:spPr>
          <a:xfrm>
            <a:off x="311700" y="1381075"/>
            <a:ext cx="8520599" cy="3416400"/>
          </a:xfrm>
          <a:prstGeom prst="rect">
            <a:avLst/>
          </a:prstGeom>
        </p:spPr>
        <p:txBody>
          <a:bodyPr lIns="91425" tIns="91425" rIns="91425" bIns="91425" anchor="t" anchorCtr="0">
            <a:noAutofit/>
          </a:bodyPr>
          <a:lstStyle/>
          <a:p>
            <a:pPr marL="457200" lvl="0" indent="-228600" algn="just" rtl="0">
              <a:spcBef>
                <a:spcPts val="0"/>
              </a:spcBef>
              <a:buClr>
                <a:srgbClr val="000000"/>
              </a:buClr>
              <a:buAutoNum type="arabicPeriod"/>
            </a:pPr>
            <a:endParaRPr lang="en" b="1" dirty="0" smtClean="0">
              <a:solidFill>
                <a:srgbClr val="000000"/>
              </a:solidFill>
            </a:endParaRPr>
          </a:p>
          <a:p>
            <a:pPr marL="457200" lvl="0" indent="-228600" algn="just" rtl="0">
              <a:spcBef>
                <a:spcPts val="0"/>
              </a:spcBef>
              <a:buClr>
                <a:srgbClr val="000000"/>
              </a:buClr>
              <a:buAutoNum type="arabicPeriod"/>
            </a:pPr>
            <a:endParaRPr lang="en" b="1" dirty="0">
              <a:solidFill>
                <a:srgbClr val="000000"/>
              </a:solidFill>
            </a:endParaRPr>
          </a:p>
          <a:p>
            <a:pPr marL="457200" lvl="0" indent="-228600" algn="just" rtl="0">
              <a:spcBef>
                <a:spcPts val="0"/>
              </a:spcBef>
              <a:buClr>
                <a:srgbClr val="000000"/>
              </a:buClr>
              <a:buAutoNum type="arabicPeriod"/>
            </a:pPr>
            <a:r>
              <a:rPr lang="en" b="1" dirty="0" smtClean="0">
                <a:solidFill>
                  <a:srgbClr val="000000"/>
                </a:solidFill>
              </a:rPr>
              <a:t>WINDOWS </a:t>
            </a:r>
            <a:r>
              <a:rPr lang="en" b="1" dirty="0">
                <a:solidFill>
                  <a:srgbClr val="000000"/>
                </a:solidFill>
              </a:rPr>
              <a:t>⅞, 64 bit, 4GB RAM</a:t>
            </a:r>
          </a:p>
          <a:p>
            <a:pPr marL="457200" lvl="0" indent="-228600" algn="just" rtl="0">
              <a:spcBef>
                <a:spcPts val="0"/>
              </a:spcBef>
              <a:buClr>
                <a:srgbClr val="000000"/>
              </a:buClr>
              <a:buAutoNum type="arabicPeriod"/>
            </a:pPr>
            <a:r>
              <a:rPr lang="en" b="1" dirty="0">
                <a:solidFill>
                  <a:srgbClr val="000000"/>
                </a:solidFill>
              </a:rPr>
              <a:t>VIRTUALBOX</a:t>
            </a:r>
          </a:p>
          <a:p>
            <a:pPr marL="457200" lvl="0" indent="-228600" algn="just" rtl="0">
              <a:spcBef>
                <a:spcPts val="0"/>
              </a:spcBef>
              <a:buClr>
                <a:srgbClr val="000000"/>
              </a:buClr>
              <a:buAutoNum type="arabicPeriod"/>
            </a:pPr>
            <a:r>
              <a:rPr lang="en" b="1" dirty="0">
                <a:solidFill>
                  <a:srgbClr val="000000"/>
                </a:solidFill>
              </a:rPr>
              <a:t>KALI LINUX</a:t>
            </a:r>
            <a:r>
              <a:rPr lang="en" b="1" dirty="0">
                <a:solidFill>
                  <a:schemeClr val="dk1"/>
                </a:solidFill>
              </a:rPr>
              <a:t>-64 bit, 1GB RAM</a:t>
            </a:r>
          </a:p>
          <a:p>
            <a:pPr marL="457200" lvl="0" indent="-228600" algn="just" rtl="0">
              <a:spcBef>
                <a:spcPts val="0"/>
              </a:spcBef>
              <a:buClr>
                <a:srgbClr val="000000"/>
              </a:buClr>
              <a:buAutoNum type="arabicPeriod"/>
            </a:pPr>
            <a:r>
              <a:rPr lang="en" b="1" dirty="0">
                <a:solidFill>
                  <a:srgbClr val="000000"/>
                </a:solidFill>
              </a:rPr>
              <a:t>WIRESHARK</a:t>
            </a:r>
          </a:p>
          <a:p>
            <a:pPr marL="457200" lvl="0" indent="-228600" algn="just" rtl="0">
              <a:spcBef>
                <a:spcPts val="0"/>
              </a:spcBef>
              <a:buClr>
                <a:srgbClr val="000000"/>
              </a:buClr>
              <a:buAutoNum type="arabicPeriod"/>
            </a:pPr>
            <a:r>
              <a:rPr lang="en" b="1" dirty="0">
                <a:solidFill>
                  <a:srgbClr val="000000"/>
                </a:solidFill>
              </a:rPr>
              <a:t>NETWORK MINER</a:t>
            </a:r>
          </a:p>
          <a:p>
            <a:pPr marL="457200" lvl="0" indent="-228600" algn="just" rtl="0">
              <a:spcBef>
                <a:spcPts val="0"/>
              </a:spcBef>
              <a:buClr>
                <a:srgbClr val="000000"/>
              </a:buClr>
              <a:buAutoNum type="arabicPeriod"/>
            </a:pPr>
            <a:r>
              <a:rPr lang="en" b="1" dirty="0">
                <a:solidFill>
                  <a:srgbClr val="000000"/>
                </a:solidFill>
              </a:rPr>
              <a:t>XAMPP</a:t>
            </a:r>
          </a:p>
          <a:p>
            <a:pPr marL="457200" lvl="0" indent="-228600" algn="just" rtl="0">
              <a:spcBef>
                <a:spcPts val="0"/>
              </a:spcBef>
              <a:buClr>
                <a:srgbClr val="000000"/>
              </a:buClr>
              <a:buAutoNum type="arabicPeriod"/>
            </a:pPr>
            <a:r>
              <a:rPr lang="en" b="1" dirty="0">
                <a:solidFill>
                  <a:srgbClr val="000000"/>
                </a:solidFill>
              </a:rPr>
              <a:t>PYTHON</a:t>
            </a:r>
          </a:p>
          <a:p>
            <a:pPr marL="457200" lvl="0" indent="-228600" algn="just" rtl="0">
              <a:spcBef>
                <a:spcPts val="0"/>
              </a:spcBef>
              <a:buClr>
                <a:srgbClr val="000000"/>
              </a:buClr>
              <a:buAutoNum type="arabicPeriod"/>
            </a:pPr>
            <a:r>
              <a:rPr lang="en" b="1" dirty="0">
                <a:solidFill>
                  <a:srgbClr val="000000"/>
                </a:solidFill>
              </a:rPr>
              <a:t>WI-FI ROUTER</a:t>
            </a:r>
          </a:p>
          <a:p>
            <a:pPr lvl="0">
              <a:spcBef>
                <a:spcPts val="0"/>
              </a:spcBef>
              <a:buNone/>
            </a:pPr>
            <a:endParaRPr sz="1400" dirty="0"/>
          </a:p>
        </p:txBody>
      </p:sp>
      <p:pic>
        <p:nvPicPr>
          <p:cNvPr id="4" name="Picture 3"/>
          <p:cNvPicPr>
            <a:picLocks noChangeAspect="1"/>
          </p:cNvPicPr>
          <p:nvPr/>
        </p:nvPicPr>
        <p:blipFill>
          <a:blip r:embed="rId3"/>
          <a:stretch>
            <a:fillRect/>
          </a:stretch>
        </p:blipFill>
        <p:spPr>
          <a:xfrm>
            <a:off x="3940627" y="1504242"/>
            <a:ext cx="4479601" cy="2784729"/>
          </a:xfrm>
          <a:prstGeom prst="rect">
            <a:avLst/>
          </a:prstGeom>
        </p:spPr>
      </p:pic>
      <p:pic>
        <p:nvPicPr>
          <p:cNvPr id="2" name="Picture 1"/>
          <p:cNvPicPr>
            <a:picLocks noChangeAspect="1"/>
          </p:cNvPicPr>
          <p:nvPr/>
        </p:nvPicPr>
        <p:blipFill>
          <a:blip r:embed="rId4"/>
          <a:stretch>
            <a:fillRect/>
          </a:stretch>
        </p:blipFill>
        <p:spPr>
          <a:xfrm>
            <a:off x="4546333" y="1504242"/>
            <a:ext cx="3873895" cy="2766382"/>
          </a:xfrm>
          <a:prstGeom prst="rect">
            <a:avLst/>
          </a:prstGeom>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743144" y="811743"/>
            <a:ext cx="8520599" cy="572699"/>
          </a:xfrm>
          <a:prstGeom prst="rect">
            <a:avLst/>
          </a:prstGeom>
        </p:spPr>
        <p:txBody>
          <a:bodyPr lIns="91425" tIns="91425" rIns="91425" bIns="91425" anchor="t" anchorCtr="0">
            <a:noAutofit/>
          </a:bodyPr>
          <a:lstStyle/>
          <a:p>
            <a:pPr>
              <a:spcBef>
                <a:spcPts val="0"/>
              </a:spcBef>
              <a:buNone/>
            </a:pPr>
            <a:r>
              <a:rPr lang="en" b="1" dirty="0"/>
              <a:t>EXISTING SYSTEM AND PROPOSED SYSTEM</a:t>
            </a:r>
          </a:p>
        </p:txBody>
      </p:sp>
      <p:sp>
        <p:nvSpPr>
          <p:cNvPr id="74" name="Shape 74"/>
          <p:cNvSpPr txBox="1">
            <a:spLocks noGrp="1"/>
          </p:cNvSpPr>
          <p:nvPr>
            <p:ph type="body" idx="1"/>
          </p:nvPr>
        </p:nvSpPr>
        <p:spPr>
          <a:xfrm>
            <a:off x="857109" y="1538798"/>
            <a:ext cx="7514006" cy="3416400"/>
          </a:xfrm>
          <a:prstGeom prst="rect">
            <a:avLst/>
          </a:prstGeom>
        </p:spPr>
        <p:txBody>
          <a:bodyPr lIns="91425" tIns="91425" rIns="91425" bIns="91425" anchor="t" anchorCtr="0">
            <a:noAutofit/>
          </a:bodyPr>
          <a:lstStyle/>
          <a:p>
            <a:pPr marL="0" indent="0" algn="just" rtl="0">
              <a:spcBef>
                <a:spcPts val="0"/>
              </a:spcBef>
              <a:buNone/>
            </a:pPr>
            <a:r>
              <a:rPr lang="en" sz="1400" dirty="0">
                <a:solidFill>
                  <a:srgbClr val="000000"/>
                </a:solidFill>
              </a:rPr>
              <a:t>For past decades no particular methods were in use,it was mainly brute force attacks or a circle of hackers doing </a:t>
            </a:r>
            <a:r>
              <a:rPr lang="en" sz="1400" dirty="0" smtClean="0">
                <a:solidFill>
                  <a:srgbClr val="000000"/>
                </a:solidFill>
              </a:rPr>
              <a:t>it outside </a:t>
            </a:r>
            <a:r>
              <a:rPr lang="en" sz="1400" dirty="0">
                <a:solidFill>
                  <a:srgbClr val="000000"/>
                </a:solidFill>
              </a:rPr>
              <a:t>the industry</a:t>
            </a:r>
            <a:r>
              <a:rPr lang="en" sz="1400" dirty="0" smtClean="0">
                <a:solidFill>
                  <a:srgbClr val="000000"/>
                </a:solidFill>
              </a:rPr>
              <a:t>. Nowadays,Industries </a:t>
            </a:r>
            <a:r>
              <a:rPr lang="en" sz="1400" dirty="0">
                <a:solidFill>
                  <a:srgbClr val="000000"/>
                </a:solidFill>
              </a:rPr>
              <a:t>after understanding the importance of security,they are now investing in methodologies to find exploits before itself so as not to face losses in future.								</a:t>
            </a:r>
          </a:p>
          <a:p>
            <a:pPr lvl="0" algn="just" rtl="0">
              <a:spcBef>
                <a:spcPts val="0"/>
              </a:spcBef>
              <a:buNone/>
            </a:pPr>
            <a:r>
              <a:rPr lang="en" sz="1400" dirty="0">
                <a:solidFill>
                  <a:srgbClr val="000000"/>
                </a:solidFill>
              </a:rPr>
              <a:t>The proposed system for penetration testing should follow the steps described below:		</a:t>
            </a:r>
            <a:endParaRPr lang="en" sz="1400" b="1" dirty="0" smtClean="0">
              <a:solidFill>
                <a:srgbClr val="000000"/>
              </a:solidFill>
            </a:endParaRPr>
          </a:p>
          <a:p>
            <a:pPr lvl="0" algn="just" rtl="0">
              <a:spcBef>
                <a:spcPts val="0"/>
              </a:spcBef>
              <a:buNone/>
            </a:pPr>
            <a:r>
              <a:rPr lang="en" sz="1400" b="1" dirty="0" smtClean="0">
                <a:solidFill>
                  <a:srgbClr val="000000"/>
                </a:solidFill>
              </a:rPr>
              <a:t>1. Research </a:t>
            </a:r>
            <a:r>
              <a:rPr lang="en" sz="1400" b="1" dirty="0">
                <a:solidFill>
                  <a:srgbClr val="000000"/>
                </a:solidFill>
              </a:rPr>
              <a:t>information about the target </a:t>
            </a:r>
            <a:r>
              <a:rPr lang="en" sz="1400" b="1" dirty="0" smtClean="0">
                <a:solidFill>
                  <a:srgbClr val="000000"/>
                </a:solidFill>
              </a:rPr>
              <a:t>system:</a:t>
            </a:r>
            <a:r>
              <a:rPr lang="en" sz="1400" dirty="0" smtClean="0">
                <a:solidFill>
                  <a:srgbClr val="000000"/>
                </a:solidFill>
              </a:rPr>
              <a:t>Computers </a:t>
            </a:r>
            <a:r>
              <a:rPr lang="en" sz="1400" dirty="0">
                <a:solidFill>
                  <a:srgbClr val="000000"/>
                </a:solidFill>
              </a:rPr>
              <a:t>that can be accessed over the internet must have an official IP address. Freely accessible databases provide information about the IP address blocks assigned to an </a:t>
            </a:r>
            <a:r>
              <a:rPr lang="en" sz="1400" dirty="0" smtClean="0">
                <a:solidFill>
                  <a:srgbClr val="000000"/>
                </a:solidFill>
              </a:rPr>
              <a:t>organization.</a:t>
            </a:r>
          </a:p>
          <a:p>
            <a:pPr lvl="0" algn="just" rtl="0">
              <a:spcBef>
                <a:spcPts val="0"/>
              </a:spcBef>
              <a:buNone/>
            </a:pPr>
            <a:endParaRPr lang="en" sz="1400" b="1" dirty="0">
              <a:solidFill>
                <a:srgbClr val="000000"/>
              </a:solidFill>
            </a:endParaRPr>
          </a:p>
          <a:p>
            <a:pPr lvl="0" algn="just" rtl="0">
              <a:spcBef>
                <a:spcPts val="0"/>
              </a:spcBef>
              <a:buNone/>
            </a:pPr>
            <a:r>
              <a:rPr lang="en" sz="1400" b="1" dirty="0" smtClean="0">
                <a:solidFill>
                  <a:srgbClr val="000000"/>
                </a:solidFill>
              </a:rPr>
              <a:t>2. Scan </a:t>
            </a:r>
            <a:r>
              <a:rPr lang="en" sz="1400" b="1" dirty="0">
                <a:solidFill>
                  <a:srgbClr val="000000"/>
                </a:solidFill>
              </a:rPr>
              <a:t>target systems for services on </a:t>
            </a:r>
            <a:r>
              <a:rPr lang="en" sz="1400" b="1" dirty="0" smtClean="0">
                <a:solidFill>
                  <a:srgbClr val="000000"/>
                </a:solidFill>
              </a:rPr>
              <a:t>offer:</a:t>
            </a:r>
            <a:r>
              <a:rPr lang="en" sz="1400" dirty="0" smtClean="0">
                <a:solidFill>
                  <a:srgbClr val="000000"/>
                </a:solidFill>
              </a:rPr>
              <a:t>An </a:t>
            </a:r>
            <a:r>
              <a:rPr lang="en" sz="1400" dirty="0">
                <a:solidFill>
                  <a:srgbClr val="000000"/>
                </a:solidFill>
              </a:rPr>
              <a:t>attempt is made to conduct a port scan of the computer(s) </a:t>
            </a:r>
            <a:r>
              <a:rPr lang="en" sz="1400" dirty="0" smtClean="0">
                <a:solidFill>
                  <a:srgbClr val="000000"/>
                </a:solidFill>
              </a:rPr>
              <a:t>being tested</a:t>
            </a:r>
            <a:r>
              <a:rPr lang="en" sz="1400" dirty="0">
                <a:solidFill>
                  <a:srgbClr val="000000"/>
                </a:solidFill>
              </a:rPr>
              <a:t>, open ports being indicative   of the applications assigned to them.</a:t>
            </a:r>
          </a:p>
          <a:p>
            <a:pPr lvl="0" rtl="0">
              <a:spcBef>
                <a:spcPts val="0"/>
              </a:spcBef>
              <a:spcAft>
                <a:spcPts val="0"/>
              </a:spcAft>
              <a:buNone/>
            </a:pPr>
            <a:r>
              <a:rPr lang="en" sz="1400" dirty="0">
                <a:solidFill>
                  <a:srgbClr val="000000"/>
                </a:solidFill>
              </a:rPr>
              <a:t>						 							</a:t>
            </a:r>
          </a:p>
          <a:p>
            <a:pPr lvl="0" rtl="0">
              <a:spcBef>
                <a:spcPts val="0"/>
              </a:spcBef>
              <a:spcAft>
                <a:spcPts val="0"/>
              </a:spcAft>
              <a:buClr>
                <a:schemeClr val="dk1"/>
              </a:buClr>
              <a:buSzPct val="78571"/>
              <a:buFont typeface="Arial"/>
              <a:buNone/>
            </a:pPr>
            <a:r>
              <a:rPr lang="en" sz="1400" dirty="0">
                <a:solidFill>
                  <a:srgbClr val="000000"/>
                </a:solidFill>
              </a:rPr>
              <a:t>			 				</a:t>
            </a:r>
          </a:p>
          <a:p>
            <a:pPr lvl="0" algn="just" rtl="0">
              <a:spcBef>
                <a:spcPts val="0"/>
              </a:spcBef>
              <a:buClr>
                <a:schemeClr val="dk1"/>
              </a:buClr>
              <a:buSzPct val="78571"/>
              <a:buFont typeface="Arial"/>
              <a:buNone/>
            </a:pPr>
            <a:r>
              <a:rPr lang="en" sz="1400" dirty="0">
                <a:solidFill>
                  <a:srgbClr val="000000"/>
                </a:solidFill>
              </a:rPr>
              <a:t>			</a:t>
            </a:r>
          </a:p>
          <a:p>
            <a:pPr lvl="0" algn="just" rtl="0">
              <a:spcBef>
                <a:spcPts val="0"/>
              </a:spcBef>
              <a:buClr>
                <a:schemeClr val="dk1"/>
              </a:buClr>
              <a:buSzPct val="78571"/>
              <a:buFont typeface="Arial"/>
              <a:buNone/>
            </a:pPr>
            <a:r>
              <a:rPr lang="en" sz="1400" dirty="0">
                <a:solidFill>
                  <a:srgbClr val="000000"/>
                </a:solidFill>
              </a:rPr>
              <a:t>		</a:t>
            </a:r>
          </a:p>
          <a:p>
            <a:pPr lvl="0" algn="just" rtl="0">
              <a:spcBef>
                <a:spcPts val="0"/>
              </a:spcBef>
              <a:buNone/>
            </a:pPr>
            <a:endParaRPr sz="1400" dirty="0">
              <a:solidFill>
                <a:srgbClr val="000000"/>
              </a:solidFill>
            </a:endParaRPr>
          </a:p>
          <a:p>
            <a:pPr lvl="0" rtl="0">
              <a:spcBef>
                <a:spcPts val="0"/>
              </a:spcBef>
              <a:buClr>
                <a:schemeClr val="dk1"/>
              </a:buClr>
              <a:buSzPct val="61111"/>
              <a:buFont typeface="Arial"/>
              <a:buNone/>
            </a:pPr>
            <a:r>
              <a:rPr lang="en" dirty="0"/>
              <a:t>				</a:t>
            </a:r>
          </a:p>
          <a:p>
            <a:pPr lvl="0" rtl="0">
              <a:spcBef>
                <a:spcPts val="0"/>
              </a:spcBef>
              <a:buClr>
                <a:schemeClr val="dk1"/>
              </a:buClr>
              <a:buSzPct val="61111"/>
              <a:buFont typeface="Arial"/>
              <a:buNone/>
            </a:pPr>
            <a:r>
              <a:rPr lang="en" dirty="0"/>
              <a:t>			</a:t>
            </a:r>
          </a:p>
          <a:p>
            <a:pPr lvl="0" rtl="0">
              <a:spcBef>
                <a:spcPts val="0"/>
              </a:spcBef>
              <a:buClr>
                <a:schemeClr val="dk1"/>
              </a:buClr>
              <a:buSzPct val="61111"/>
              <a:buFont typeface="Arial"/>
              <a:buNone/>
            </a:pPr>
            <a:r>
              <a:rPr lang="en" dirty="0"/>
              <a:t>		</a:t>
            </a:r>
          </a:p>
          <a:p>
            <a:pPr>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body" idx="4294967295"/>
          </p:nvPr>
        </p:nvSpPr>
        <p:spPr>
          <a:xfrm>
            <a:off x="217714" y="575356"/>
            <a:ext cx="8521700" cy="3416300"/>
          </a:xfrm>
          <a:prstGeom prst="rect">
            <a:avLst/>
          </a:prstGeom>
        </p:spPr>
        <p:txBody>
          <a:bodyPr lIns="91425" tIns="91425" rIns="91425" bIns="91425" anchor="t" anchorCtr="0">
            <a:noAutofit/>
          </a:bodyPr>
          <a:lstStyle/>
          <a:p>
            <a:pPr lvl="0" algn="just" rtl="0">
              <a:spcBef>
                <a:spcPts val="0"/>
              </a:spcBef>
              <a:buNone/>
            </a:pPr>
            <a:r>
              <a:rPr lang="en" b="1" dirty="0">
                <a:solidFill>
                  <a:srgbClr val="000000"/>
                </a:solidFill>
              </a:rPr>
              <a:t>3.Identify systems and applications:</a:t>
            </a:r>
          </a:p>
          <a:p>
            <a:pPr lvl="0" algn="just" rtl="0">
              <a:spcBef>
                <a:spcPts val="0"/>
              </a:spcBef>
              <a:spcAft>
                <a:spcPts val="0"/>
              </a:spcAft>
              <a:buNone/>
            </a:pPr>
            <a:r>
              <a:rPr lang="en" dirty="0">
                <a:solidFill>
                  <a:srgbClr val="000000"/>
                </a:solidFill>
              </a:rPr>
              <a:t>The names and version of operating systems and applications in the target systems can be identified by “fingerprinting”.</a:t>
            </a:r>
          </a:p>
          <a:p>
            <a:pPr algn="just" rtl="0">
              <a:spcBef>
                <a:spcPts val="0"/>
              </a:spcBef>
              <a:spcAft>
                <a:spcPts val="0"/>
              </a:spcAft>
              <a:buNone/>
            </a:pPr>
            <a:endParaRPr dirty="0">
              <a:solidFill>
                <a:srgbClr val="000000"/>
              </a:solidFill>
            </a:endParaRPr>
          </a:p>
          <a:p>
            <a:pPr lvl="0" algn="just" rtl="0">
              <a:spcBef>
                <a:spcPts val="0"/>
              </a:spcBef>
              <a:spcAft>
                <a:spcPts val="0"/>
              </a:spcAft>
              <a:buNone/>
            </a:pPr>
            <a:r>
              <a:rPr lang="en" b="1" dirty="0">
                <a:solidFill>
                  <a:srgbClr val="000000"/>
                </a:solidFill>
              </a:rPr>
              <a:t>4.Researching Vulnerabilities:</a:t>
            </a:r>
          </a:p>
          <a:p>
            <a:pPr algn="just" rtl="0">
              <a:spcBef>
                <a:spcPts val="0"/>
              </a:spcBef>
              <a:spcAft>
                <a:spcPts val="0"/>
              </a:spcAft>
              <a:buNone/>
            </a:pPr>
            <a:endParaRPr dirty="0">
              <a:solidFill>
                <a:srgbClr val="000000"/>
              </a:solidFill>
            </a:endParaRPr>
          </a:p>
          <a:p>
            <a:pPr lvl="0" algn="just" rtl="0">
              <a:spcBef>
                <a:spcPts val="0"/>
              </a:spcBef>
              <a:spcAft>
                <a:spcPts val="0"/>
              </a:spcAft>
              <a:buNone/>
            </a:pPr>
            <a:r>
              <a:rPr lang="en" dirty="0">
                <a:solidFill>
                  <a:srgbClr val="000000"/>
                </a:solidFill>
              </a:rPr>
              <a:t>Information about vulnerabilities of specific operating systems and applications can be researched efficiently using the information gathered.</a:t>
            </a:r>
          </a:p>
          <a:p>
            <a:pPr algn="just" rtl="0">
              <a:spcBef>
                <a:spcPts val="0"/>
              </a:spcBef>
              <a:spcAft>
                <a:spcPts val="0"/>
              </a:spcAft>
              <a:buNone/>
            </a:pPr>
            <a:endParaRPr dirty="0">
              <a:solidFill>
                <a:srgbClr val="000000"/>
              </a:solidFill>
            </a:endParaRPr>
          </a:p>
          <a:p>
            <a:pPr lvl="0" algn="just" rtl="0">
              <a:spcBef>
                <a:spcPts val="0"/>
              </a:spcBef>
              <a:spcAft>
                <a:spcPts val="0"/>
              </a:spcAft>
              <a:buNone/>
            </a:pPr>
            <a:r>
              <a:rPr lang="en" b="1" dirty="0">
                <a:solidFill>
                  <a:srgbClr val="000000"/>
                </a:solidFill>
              </a:rPr>
              <a:t>5.Exploiting vulnerabilities:</a:t>
            </a:r>
          </a:p>
          <a:p>
            <a:pPr algn="just" rtl="0">
              <a:spcBef>
                <a:spcPts val="0"/>
              </a:spcBef>
              <a:spcAft>
                <a:spcPts val="0"/>
              </a:spcAft>
              <a:buNone/>
            </a:pPr>
            <a:endParaRPr dirty="0">
              <a:solidFill>
                <a:srgbClr val="000000"/>
              </a:solidFill>
            </a:endParaRPr>
          </a:p>
          <a:p>
            <a:pPr lvl="0" algn="just" rtl="0">
              <a:spcBef>
                <a:spcPts val="0"/>
              </a:spcBef>
              <a:spcAft>
                <a:spcPts val="0"/>
              </a:spcAft>
              <a:buNone/>
            </a:pPr>
            <a:r>
              <a:rPr lang="en" dirty="0">
                <a:solidFill>
                  <a:srgbClr val="000000"/>
                </a:solidFill>
              </a:rPr>
              <a:t>Detected vulnerabilities can be used to obtain unauthorized access to the system or to prepare further attacks. </a:t>
            </a:r>
          </a:p>
          <a:p>
            <a:pPr algn="just">
              <a:spcBef>
                <a:spcPts val="0"/>
              </a:spcBef>
              <a:buNone/>
            </a:pPr>
            <a:endParaRPr dirty="0">
              <a:solidFill>
                <a:srgbClr val="000000"/>
              </a:solidFill>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64216" y="76200"/>
            <a:ext cx="4772025" cy="4615543"/>
          </a:xfrm>
          <a:prstGeom prst="rect">
            <a:avLst/>
          </a:prstGeom>
        </p:spPr>
      </p:pic>
    </p:spTree>
    <p:extLst>
      <p:ext uri="{BB962C8B-B14F-4D97-AF65-F5344CB8AC3E}">
        <p14:creationId xmlns:p14="http://schemas.microsoft.com/office/powerpoint/2010/main" val="224554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786687" y="782483"/>
            <a:ext cx="8520599" cy="572699"/>
          </a:xfrm>
          <a:prstGeom prst="rect">
            <a:avLst/>
          </a:prstGeom>
        </p:spPr>
        <p:txBody>
          <a:bodyPr lIns="91425" tIns="91425" rIns="91425" bIns="91425" anchor="t" anchorCtr="0">
            <a:noAutofit/>
          </a:bodyPr>
          <a:lstStyle/>
          <a:p>
            <a:pPr>
              <a:spcBef>
                <a:spcPts val="0"/>
              </a:spcBef>
              <a:buNone/>
            </a:pPr>
            <a:r>
              <a:rPr lang="en" b="1" dirty="0"/>
              <a:t>METHODOLOGIES</a:t>
            </a:r>
          </a:p>
        </p:txBody>
      </p:sp>
      <p:sp>
        <p:nvSpPr>
          <p:cNvPr id="85" name="Shape 85"/>
          <p:cNvSpPr txBox="1">
            <a:spLocks noGrp="1"/>
          </p:cNvSpPr>
          <p:nvPr>
            <p:ph type="body" idx="1"/>
          </p:nvPr>
        </p:nvSpPr>
        <p:spPr>
          <a:xfrm>
            <a:off x="866872" y="1555246"/>
            <a:ext cx="7471586" cy="2853468"/>
          </a:xfrm>
          <a:prstGeom prst="rect">
            <a:avLst/>
          </a:prstGeom>
        </p:spPr>
        <p:txBody>
          <a:bodyPr lIns="91425" tIns="91425" rIns="91425" bIns="91425" anchor="t" anchorCtr="0">
            <a:noAutofit/>
          </a:bodyPr>
          <a:lstStyle/>
          <a:p>
            <a:pPr marL="469900" indent="-342900" algn="just">
              <a:spcBef>
                <a:spcPts val="1000"/>
              </a:spcBef>
              <a:spcAft>
                <a:spcPts val="1000"/>
              </a:spcAft>
              <a:buClr>
                <a:srgbClr val="000000"/>
              </a:buClr>
              <a:buFont typeface="Calibri" panose="020F0502020204030204" pitchFamily="34" charset="0"/>
              <a:buAutoNum type="arabicPeriod"/>
            </a:pPr>
            <a:r>
              <a:rPr lang="en" sz="1600" b="1" dirty="0" smtClean="0">
                <a:solidFill>
                  <a:srgbClr val="000000"/>
                </a:solidFill>
              </a:rPr>
              <a:t>BOTNET </a:t>
            </a:r>
            <a:r>
              <a:rPr lang="en" sz="1600" b="1" dirty="0">
                <a:solidFill>
                  <a:srgbClr val="000000"/>
                </a:solidFill>
              </a:rPr>
              <a:t>ATTACK</a:t>
            </a:r>
            <a:r>
              <a:rPr lang="en" sz="1600" dirty="0" smtClean="0">
                <a:solidFill>
                  <a:srgbClr val="000000"/>
                </a:solidFill>
              </a:rPr>
              <a:t>: For </a:t>
            </a:r>
            <a:r>
              <a:rPr lang="en" sz="1600" dirty="0">
                <a:solidFill>
                  <a:srgbClr val="000000"/>
                </a:solidFill>
              </a:rPr>
              <a:t>botnet attack we wrote a python script that on knowing the user credentials automatically visits various profiles in </a:t>
            </a:r>
            <a:r>
              <a:rPr lang="en" sz="1600" b="1" dirty="0">
                <a:solidFill>
                  <a:srgbClr val="000000"/>
                </a:solidFill>
              </a:rPr>
              <a:t>linkedin</a:t>
            </a:r>
            <a:r>
              <a:rPr lang="en" sz="1600" dirty="0">
                <a:solidFill>
                  <a:srgbClr val="000000"/>
                </a:solidFill>
              </a:rPr>
              <a:t> without the actual user knowing about it.It used libraries as </a:t>
            </a:r>
            <a:r>
              <a:rPr lang="en" sz="1600" b="1" dirty="0">
                <a:solidFill>
                  <a:srgbClr val="000000"/>
                </a:solidFill>
              </a:rPr>
              <a:t>BeautifulSoup</a:t>
            </a:r>
            <a:r>
              <a:rPr lang="en" sz="1600" dirty="0">
                <a:solidFill>
                  <a:srgbClr val="000000"/>
                </a:solidFill>
              </a:rPr>
              <a:t> and </a:t>
            </a:r>
            <a:r>
              <a:rPr lang="en" sz="1600" b="1" dirty="0">
                <a:solidFill>
                  <a:srgbClr val="000000"/>
                </a:solidFill>
              </a:rPr>
              <a:t>Selenium</a:t>
            </a:r>
            <a:r>
              <a:rPr lang="en" sz="1600" dirty="0">
                <a:solidFill>
                  <a:srgbClr val="000000"/>
                </a:solidFill>
              </a:rPr>
              <a:t> to scrape the web </a:t>
            </a:r>
            <a:r>
              <a:rPr lang="en" sz="1600" dirty="0" smtClean="0">
                <a:solidFill>
                  <a:srgbClr val="000000"/>
                </a:solidFill>
              </a:rPr>
              <a:t>data. </a:t>
            </a:r>
          </a:p>
          <a:p>
            <a:pPr marL="412750" indent="-285750" algn="just">
              <a:spcBef>
                <a:spcPts val="1000"/>
              </a:spcBef>
              <a:spcAft>
                <a:spcPts val="1000"/>
              </a:spcAft>
              <a:buClr>
                <a:srgbClr val="000000"/>
              </a:buClr>
            </a:pPr>
            <a:r>
              <a:rPr lang="en-IN" sz="1600" b="1" dirty="0" smtClean="0">
                <a:solidFill>
                  <a:srgbClr val="000000"/>
                </a:solidFill>
              </a:rPr>
              <a:t>Selenium</a:t>
            </a:r>
            <a:r>
              <a:rPr lang="en-IN" sz="1600" dirty="0" smtClean="0">
                <a:solidFill>
                  <a:srgbClr val="000000"/>
                </a:solidFill>
              </a:rPr>
              <a:t> </a:t>
            </a:r>
            <a:r>
              <a:rPr lang="en-IN" sz="1600" dirty="0">
                <a:solidFill>
                  <a:srgbClr val="000000"/>
                </a:solidFill>
              </a:rPr>
              <a:t>is a library that interfaces </a:t>
            </a:r>
            <a:r>
              <a:rPr lang="en-IN" sz="1600" dirty="0" smtClean="0">
                <a:solidFill>
                  <a:srgbClr val="000000"/>
                </a:solidFill>
              </a:rPr>
              <a:t>and controls </a:t>
            </a:r>
            <a:r>
              <a:rPr lang="en-IN" sz="1600" dirty="0">
                <a:solidFill>
                  <a:srgbClr val="000000"/>
                </a:solidFill>
              </a:rPr>
              <a:t>a </a:t>
            </a:r>
            <a:r>
              <a:rPr lang="en-IN" sz="1600" dirty="0" smtClean="0">
                <a:solidFill>
                  <a:srgbClr val="000000"/>
                </a:solidFill>
              </a:rPr>
              <a:t>web driver </a:t>
            </a:r>
            <a:r>
              <a:rPr lang="en-IN" sz="1600" dirty="0">
                <a:solidFill>
                  <a:srgbClr val="000000"/>
                </a:solidFill>
              </a:rPr>
              <a:t>for browsers like </a:t>
            </a:r>
            <a:r>
              <a:rPr lang="en-IN" sz="1600" dirty="0" smtClean="0">
                <a:solidFill>
                  <a:srgbClr val="000000"/>
                </a:solidFill>
              </a:rPr>
              <a:t>Firefox </a:t>
            </a:r>
            <a:r>
              <a:rPr lang="en-IN" sz="1600" dirty="0">
                <a:solidFill>
                  <a:srgbClr val="000000"/>
                </a:solidFill>
              </a:rPr>
              <a:t>and </a:t>
            </a:r>
            <a:r>
              <a:rPr lang="en-IN" sz="1600" dirty="0" smtClean="0">
                <a:solidFill>
                  <a:srgbClr val="000000"/>
                </a:solidFill>
              </a:rPr>
              <a:t>chrome for web automation.</a:t>
            </a:r>
          </a:p>
          <a:p>
            <a:pPr marL="412750" indent="-285750" algn="just">
              <a:spcBef>
                <a:spcPts val="1000"/>
              </a:spcBef>
              <a:spcAft>
                <a:spcPts val="1000"/>
              </a:spcAft>
              <a:buClr>
                <a:srgbClr val="000000"/>
              </a:buClr>
            </a:pPr>
            <a:r>
              <a:rPr lang="en-IN" sz="1600" b="1" dirty="0">
                <a:solidFill>
                  <a:srgbClr val="000000"/>
                </a:solidFill>
              </a:rPr>
              <a:t>BeautifulSoup</a:t>
            </a:r>
            <a:r>
              <a:rPr lang="en-IN" sz="1600" dirty="0">
                <a:solidFill>
                  <a:srgbClr val="000000"/>
                </a:solidFill>
              </a:rPr>
              <a:t> is a library designed to </a:t>
            </a:r>
            <a:r>
              <a:rPr lang="en-IN" sz="1600" dirty="0" smtClean="0">
                <a:solidFill>
                  <a:srgbClr val="000000"/>
                </a:solidFill>
              </a:rPr>
              <a:t>make interacting </a:t>
            </a:r>
            <a:r>
              <a:rPr lang="en-IN" sz="1600" dirty="0">
                <a:solidFill>
                  <a:srgbClr val="000000"/>
                </a:solidFill>
              </a:rPr>
              <a:t>with html easier, supporting </a:t>
            </a:r>
            <a:r>
              <a:rPr lang="en-IN" sz="1600" dirty="0" smtClean="0">
                <a:solidFill>
                  <a:srgbClr val="000000"/>
                </a:solidFill>
              </a:rPr>
              <a:t>finding </a:t>
            </a:r>
            <a:r>
              <a:rPr lang="en-IN" sz="1600" dirty="0">
                <a:solidFill>
                  <a:srgbClr val="000000"/>
                </a:solidFill>
              </a:rPr>
              <a:t>and selecting specific html tags. </a:t>
            </a:r>
            <a:r>
              <a:rPr lang="en-IN" sz="1600" dirty="0" smtClean="0">
                <a:solidFill>
                  <a:srgbClr val="000000"/>
                </a:solidFill>
              </a:rPr>
              <a:t>Used </a:t>
            </a:r>
            <a:r>
              <a:rPr lang="en-IN" sz="1600" dirty="0">
                <a:solidFill>
                  <a:srgbClr val="000000"/>
                </a:solidFill>
              </a:rPr>
              <a:t>BeautifulSoup to extract </a:t>
            </a:r>
            <a:r>
              <a:rPr lang="en-IN" sz="1600" dirty="0" smtClean="0">
                <a:solidFill>
                  <a:srgbClr val="000000"/>
                </a:solidFill>
              </a:rPr>
              <a:t>more profile </a:t>
            </a:r>
            <a:r>
              <a:rPr lang="en-IN" sz="1600" dirty="0">
                <a:solidFill>
                  <a:srgbClr val="000000"/>
                </a:solidFill>
              </a:rPr>
              <a:t>links to visit</a:t>
            </a:r>
            <a:r>
              <a:rPr lang="en-IN" sz="1600" dirty="0" smtClean="0">
                <a:solidFill>
                  <a:srgbClr val="000000"/>
                </a:solidFill>
              </a:rPr>
              <a:t>.</a:t>
            </a:r>
            <a:endParaRPr lang="en-IN" sz="1600" dirty="0">
              <a:solidFill>
                <a:srgbClr val="000000"/>
              </a:solidFill>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84</TotalTime>
  <Words>1195</Words>
  <Application>Microsoft Office PowerPoint</Application>
  <PresentationFormat>On-screen Show (16:9)</PresentationFormat>
  <Paragraphs>92</Paragraphs>
  <Slides>25</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Retrospect</vt:lpstr>
      <vt:lpstr>EVALUATION OF SECURITY ATTACKS USING PENETRATION TESTING</vt:lpstr>
      <vt:lpstr>PROBLEM DEFINITION</vt:lpstr>
      <vt:lpstr>PowerPoint Presentation</vt:lpstr>
      <vt:lpstr>PowerPoint Presentation</vt:lpstr>
      <vt:lpstr>SOFTWARE AND HARDWARE REQUIREMENTS</vt:lpstr>
      <vt:lpstr>EXISTING SYSTEM AND PROPOSED SYSTEM</vt:lpstr>
      <vt:lpstr>PowerPoint Presentation</vt:lpstr>
      <vt:lpstr>PowerPoint Presentation</vt:lpstr>
      <vt:lpstr>METHODOLOGIES</vt:lpstr>
      <vt:lpstr>PowerPoint Presentation</vt:lpstr>
      <vt:lpstr>PowerPoint Presentation</vt:lpstr>
      <vt:lpstr>1. RESULTS-BOTNET ATTACK</vt:lpstr>
      <vt:lpstr>PowerPoint Presentation</vt:lpstr>
      <vt:lpstr> 2. RESULTS-SESSION HIJACKING</vt:lpstr>
      <vt:lpstr>PowerPoint Presentation</vt:lpstr>
      <vt:lpstr>PowerPoint Presentation</vt:lpstr>
      <vt:lpstr>3. RESULTS-SQLMAP FOR SQL INJECTION</vt:lpstr>
      <vt:lpstr>PowerPoint Presentation</vt:lpstr>
      <vt:lpstr>PowerPoint Presentation</vt:lpstr>
      <vt:lpstr>4.RESULTS-DDOS</vt:lpstr>
      <vt:lpstr>PowerPoint Presentation</vt:lpstr>
      <vt:lpstr>THE SCREEN FREEZES,DUE TO LOAD IN MEMORY AND CPU USAGE. </vt:lpstr>
      <vt:lpstr>CONCLUSIONS</vt:lpstr>
      <vt:lpstr>PowerPoint Presentation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OF SECURITY ATTACKS USING PENETRATION TESTING</dc:title>
  <cp:lastModifiedBy>lakshmigauri</cp:lastModifiedBy>
  <cp:revision>16</cp:revision>
  <dcterms:modified xsi:type="dcterms:W3CDTF">2015-10-04T23:40:40Z</dcterms:modified>
</cp:coreProperties>
</file>