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Gowri Suresh</a:t>
            </a:r>
            <a:r>
              <a:rPr lang="en-US" sz="2000" b="1" dirty="0">
                <a:solidFill>
                  <a:schemeClr val="accent1">
                    <a:lumMod val="75000"/>
                  </a:schemeClr>
                </a:solidFill>
                <a:latin typeface="Arial"/>
                <a:cs typeface="Arial"/>
              </a:rPr>
              <a:t>,  96172110400</a:t>
            </a:r>
            <a:r>
              <a:rPr lang="en-IN" sz="2000" b="1" dirty="0">
                <a:solidFill>
                  <a:schemeClr val="accent1">
                    <a:lumMod val="75000"/>
                  </a:schemeClr>
                </a:solidFill>
                <a:latin typeface="Arial"/>
                <a:cs typeface="Arial"/>
              </a:rPr>
              <a:t>9</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Narayanaguru College Of Engineering , </a:t>
            </a:r>
          </a:p>
          <a:p>
            <a:r>
              <a:rPr lang="en-US" sz="2000" b="1" dirty="0">
                <a:solidFill>
                  <a:schemeClr val="accent1">
                    <a:lumMod val="75000"/>
                  </a:schemeClr>
                </a:solidFill>
                <a:latin typeface="Arial"/>
                <a:cs typeface="Arial"/>
              </a:rPr>
              <a:t>	CSE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10000"/>
          </a:bodyPr>
          <a:lstStyle/>
          <a:p>
            <a:pPr marL="0" indent="0">
              <a:buNone/>
            </a:pPr>
            <a:endParaRPr lang="en-US" sz="2000" b="1" dirty="0"/>
          </a:p>
          <a:p>
            <a:pPr marL="305435" indent="-305435"/>
            <a:r>
              <a:rPr lang="en-US" dirty="0"/>
              <a:t>Enhanced Detection and Prevention Techniques: As keyloggers become more sophisticated, there will be a corresponding need for more advanced detection and prevention techniques. Future research may focus on developing machine learning algorithms, behavioral analysis methods, and anomaly detection techniques to identify and mitigate keylogging threats more effectively.</a:t>
            </a:r>
          </a:p>
          <a:p>
            <a:pPr marL="305435" indent="-305435"/>
            <a:endParaRPr lang="en-US" dirty="0"/>
          </a:p>
          <a:p>
            <a:pPr marL="305435" indent="-305435"/>
            <a:r>
              <a:rPr lang="en-US" dirty="0"/>
              <a:t>Context-Aware Keylogging: Future keyloggers may incorporate contextual information such as user activity, application usage, and environmental factors to better understand the context in which keystrokes are entered. This could enable more accurate detection of suspicious behavior and reduce false positives in keylogger detection systems.</a:t>
            </a:r>
          </a:p>
          <a:p>
            <a:pPr marL="305435" indent="-305435"/>
            <a:endParaRPr lang="en-US" dirty="0"/>
          </a:p>
          <a:p>
            <a:pPr marL="305435" indent="-305435"/>
            <a:r>
              <a:rPr lang="en-US" dirty="0"/>
              <a:t>Privacy-Preserving Keylogging: With increasing concerns about privacy and data protection, there may be a demand for keyloggers that prioritize user privacy by implementing privacy-preserving techniques such as differential privacy, encryption, and data anonymization. This could help alleviate privacy concerns while still allowing for legitimate uses of keylogging technology.</a:t>
            </a:r>
          </a:p>
          <a:p>
            <a:pPr marL="305435" indent="-305435"/>
            <a:endParaRPr lang="en-US" dirty="0"/>
          </a:p>
          <a:p>
            <a:pPr marL="305435" indent="-305435"/>
            <a:r>
              <a:rPr lang="en-US" dirty="0"/>
              <a:t>Adaptive and Evolving Keyloggers: Future keyloggers may employ adaptive and evolving techniques to evade detection by security systems. This could involve the use of polymorphic code, obfuscation techniques, and dynamic behavior modification to continuously change and adapt keylogging behavior in response to detection attempts.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US" sz="2400" b="1" dirty="0"/>
              <a:t>"Understanding Keyloggers: An Overview" by Symantec Corporation</a:t>
            </a:r>
          </a:p>
          <a:p>
            <a:pPr marL="0" indent="0">
              <a:buNone/>
            </a:pPr>
            <a:r>
              <a:rPr lang="en-US" sz="2400" dirty="0"/>
              <a:t>		This resource provides an overview of keyloggers, including their functionalities, types, and 		how they work. It also discusses detection and prevention strategies.</a:t>
            </a:r>
          </a:p>
          <a:p>
            <a:pPr marL="305435" indent="-305435"/>
            <a:r>
              <a:rPr lang="en-US" sz="2400" b="1" dirty="0"/>
              <a:t>"The Evolution of Keyloggers: From Clandestine Spying to Transparent Surveillance" by </a:t>
            </a:r>
            <a:r>
              <a:rPr lang="en-US" sz="2400" b="1" dirty="0" err="1"/>
              <a:t>Zhiqiang</a:t>
            </a:r>
            <a:r>
              <a:rPr lang="en-US" sz="2400" b="1" dirty="0"/>
              <a:t> Lin, </a:t>
            </a:r>
            <a:r>
              <a:rPr lang="en-US" sz="2400" b="1" dirty="0" err="1"/>
              <a:t>Guofei</a:t>
            </a:r>
            <a:r>
              <a:rPr lang="en-US" sz="2400" b="1" dirty="0"/>
              <a:t> Gu, and </a:t>
            </a:r>
            <a:r>
              <a:rPr lang="en-US" sz="2400" b="1" dirty="0" err="1"/>
              <a:t>Dongyan</a:t>
            </a:r>
            <a:r>
              <a:rPr lang="en-US" sz="2400" b="1" dirty="0"/>
              <a:t> Xu.</a:t>
            </a:r>
          </a:p>
          <a:p>
            <a:pPr marL="0" indent="0">
              <a:buNone/>
            </a:pPr>
            <a:r>
              <a:rPr lang="en-US" sz="2400" dirty="0"/>
              <a:t>		This academic paper explores the evolution of keyloggers over the years, their detection 			challenges, and potential countermeasures.</a:t>
            </a:r>
          </a:p>
          <a:p>
            <a:pPr marL="305435" indent="-305435"/>
            <a:r>
              <a:rPr lang="en-US" sz="2400" b="1" dirty="0"/>
              <a:t>"Keystroke logging in writing process research: Using </a:t>
            </a:r>
            <a:r>
              <a:rPr lang="en-US" sz="2400" b="1" dirty="0" err="1"/>
              <a:t>Inputlog</a:t>
            </a:r>
            <a:r>
              <a:rPr lang="en-US" sz="2400" b="1" dirty="0"/>
              <a:t> to analyze and visualize writing processes" by Mike </a:t>
            </a:r>
            <a:r>
              <a:rPr lang="en-US" sz="2400" b="1" dirty="0" err="1"/>
              <a:t>Schiefele</a:t>
            </a:r>
            <a:r>
              <a:rPr lang="en-US" sz="2400" b="1" dirty="0"/>
              <a:t>, Jos </a:t>
            </a:r>
            <a:r>
              <a:rPr lang="en-US" sz="2400" b="1" dirty="0" err="1"/>
              <a:t>Schoonenboom</a:t>
            </a:r>
            <a:r>
              <a:rPr lang="en-US" sz="2400" b="1" dirty="0"/>
              <a:t>, and Ernst-Joachim </a:t>
            </a:r>
            <a:r>
              <a:rPr lang="en-US" sz="2400" b="1" dirty="0" err="1"/>
              <a:t>Mestmäcker</a:t>
            </a:r>
            <a:r>
              <a:rPr lang="en-US" sz="2400" b="1" dirty="0"/>
              <a:t>.</a:t>
            </a:r>
          </a:p>
          <a:p>
            <a:pPr marL="0" indent="0">
              <a:buNone/>
            </a:pPr>
            <a:r>
              <a:rPr lang="en-US" sz="2400" dirty="0"/>
              <a:t>		This paper discusses the use of keyloggers in research contexts, specifically in 					analyzing writing processes, and presents a case study utilizing the </a:t>
            </a:r>
            <a:r>
              <a:rPr lang="en-US" sz="2400" dirty="0" err="1"/>
              <a:t>Inputlog</a:t>
            </a:r>
            <a:r>
              <a:rPr lang="en-US" sz="2400" dirty="0"/>
              <a:t> software.</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algn="l"/>
            <a:r>
              <a:rPr lang="en-US" sz="2400" b="0" i="0" dirty="0">
                <a:solidFill>
                  <a:schemeClr val="tx1"/>
                </a:solidFill>
                <a:effectLst/>
                <a:latin typeface="Söhne"/>
              </a:rPr>
              <a:t>In today's digital age, the threat landscape for cybersecurity is continually evolving, with malicious actors employing sophisticated methods to compromise systems and steal sensitive information. One such method is the use of keyloggers, which clandestinely record keystrokes entered by users on a computer or mobile device. While keyloggers can have legitimate applications such as parental control or employee monitoring, they are also widely utilized for nefarious purposes, including identity theft, espionage, and financial fraud.</a:t>
            </a:r>
          </a:p>
          <a:p>
            <a:pPr algn="l"/>
            <a:r>
              <a:rPr lang="en-US" sz="2400" b="0" i="0" dirty="0">
                <a:solidFill>
                  <a:schemeClr val="tx1"/>
                </a:solidFill>
                <a:effectLst/>
                <a:latin typeface="Söhne"/>
              </a:rPr>
              <a:t>The development and deployment of keyloggers pose significant risks to individual privacy, corporate security, and national infrastructure. Existing keylogger detection and prevention mechanisms often lag behind the rapid advancements in keylogging techniques, leaving users vulnerable to exploitation.</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03316" y="861347"/>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To address the growing threat of advanced keyloggers, we propose the development of Stealth Guard, an innovative keylogger defense system designed to detect, prevent, and mitigate the risks associated with keystroke logging attacks. Stealth Guard employs a multifaceted approach, combining cutting-edge technologies and proactive strategies to safeguard users' privacy and security.</a:t>
            </a:r>
            <a:r>
              <a:rPr lang="en-IN" sz="1200" b="1" dirty="0">
                <a:latin typeface="Calibri"/>
                <a:ea typeface="+mn-lt"/>
                <a:cs typeface="+mn-lt"/>
              </a:rPr>
              <a:t>Data Collection:</a:t>
            </a:r>
            <a:endParaRPr lang="en-US" sz="1200" b="1" dirty="0">
              <a:latin typeface="Calibri"/>
              <a:ea typeface="+mn-lt"/>
              <a:cs typeface="+mn-lt"/>
            </a:endParaRPr>
          </a:p>
          <a:p>
            <a:pPr marL="629920" lvl="1" indent="-305435"/>
            <a:r>
              <a:rPr lang="en-US" sz="1200" b="1" dirty="0">
                <a:latin typeface="Calibri"/>
                <a:ea typeface="+mn-lt"/>
                <a:cs typeface="+mn-lt"/>
              </a:rPr>
              <a:t>Stealth Guard incorporates a sophisticated behavioral analysis engine that monitors user interaction with the system in real-time. By analyzing keystroke patterns, frequency, and context, the system can differentiate between legitimate user input and suspicious behavior indicative of keylogging activity.</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Leveraging machine learning algorithms, Stealth Guard continuously learns and adapts to evolving threats by identifying anomalous patterns in keystroke behavior. Through supervised and unsupervised learning techniques, the system can detect deviations from normal typing behavior and trigger alerts or preventive measures accordingly.</a:t>
            </a:r>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US" sz="1200" b="1" dirty="0">
                <a:latin typeface="Calibri"/>
                <a:ea typeface="+mn-lt"/>
                <a:cs typeface="+mn-lt"/>
              </a:rPr>
              <a:t>Stealth Guard encrypts keystrokes at the point of entry, rendering them indecipherable to potential keyloggers deployed on the system. By implementing strong encryption algorithms and secure communication protocols, the system ensures that sensitive information remains protected from interception or unauthorized access.</a:t>
            </a:r>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b="1" dirty="0">
                <a:latin typeface="Calibri"/>
                <a:ea typeface="+mn-lt"/>
                <a:cs typeface="+mn-lt"/>
              </a:rPr>
              <a:t>The system monitors system processes and applications for signs of malicious behavior associated with keyloggers. Suspicious processes are isolated within a sandbox environment, preventing them from accessing sensitive data or system resources while allowing for further analysis and remediation.</a:t>
            </a:r>
            <a:endParaRPr lang="en-IN" sz="1200" b="1" dirty="0">
              <a:latin typeface="Calibri"/>
              <a:cs typeface="Calibri"/>
            </a:endParaRPr>
          </a:p>
          <a:p>
            <a:pPr marL="629920" lvl="1" indent="-305435"/>
            <a:r>
              <a:rPr lang="en-US" sz="1200" b="1" dirty="0">
                <a:latin typeface="Calibri"/>
                <a:ea typeface="+mn-lt"/>
                <a:cs typeface="+mn-lt"/>
              </a:rPr>
              <a:t>Stealth Guard maintains a database of known keylogging signatures and behaviors, enabling it to identify and block known threats in real-time. Regular updates to the signature database ensure comprehensive coverage against the latest keylogger variants and attack techniques.</a:t>
            </a:r>
            <a:endParaRPr lang="en-IN" sz="1200" b="1" dirty="0">
              <a:latin typeface="Calibri"/>
              <a:cs typeface="Calibri"/>
            </a:endParaRPr>
          </a:p>
          <a:p>
            <a:pPr marL="629920" lvl="1" indent="-305435"/>
            <a:r>
              <a:rPr lang="en-US" sz="1200" b="1" dirty="0">
                <a:latin typeface="Calibri"/>
                <a:ea typeface="+mn-lt"/>
                <a:cs typeface="+mn-lt"/>
              </a:rPr>
              <a:t>In addition to technical defenses, Stealth Guard emphasizes the importance of user education and awareness in mitigating the risks of keylogging attacks. The system provides informative alerts and guidance to users regarding safe computing practices, recognizing and avoiding phishing attempts, and maintaining strong password hygiene.</a:t>
            </a:r>
          </a:p>
          <a:p>
            <a:pPr marL="629920" lvl="1" indent="-305435"/>
            <a:r>
              <a:rPr lang="en-US" sz="1200" b="1" dirty="0">
                <a:latin typeface="Calibri"/>
                <a:ea typeface="+mn-lt"/>
                <a:cs typeface="+mn-lt"/>
              </a:rPr>
              <a:t>Stealth Guard adheres to industry standards and regulatory requirements governing data privacy and security, ensuring compliance with applicable laws such as GDPR, HIPAA, and CCPA. The system prioritizes user privacy and confidentiality, implementing robust data protection measures to safeguard sensitive information.</a:t>
            </a:r>
          </a:p>
          <a:p>
            <a:pPr marL="324485" lvl="1" indent="0">
              <a:buNone/>
            </a:pPr>
            <a:r>
              <a:rPr lang="en-US" sz="1200" b="1" dirty="0">
                <a:latin typeface="Calibri"/>
                <a:ea typeface="+mn-lt"/>
                <a:cs typeface="+mn-lt"/>
              </a:rPr>
              <a:t>By integrating these components into a cohesive keylogger defense system, Stealth Guard offers comprehensive protection against the growing threat of keystroke logging attacks. Through continuous monitoring, adaptive learning, and proactive defense mechanisms, Stealth Guard empowers users to safeguard their digital assets and preserve their privacy in an increasingly interconnected world.</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a:bodyPr>
          <a:lstStyle/>
          <a:p>
            <a:pPr marL="0" indent="0">
              <a:buNone/>
            </a:pPr>
            <a:r>
              <a:rPr lang="en-US" sz="1800" b="1" dirty="0">
                <a:solidFill>
                  <a:srgbClr val="0F0F0F"/>
                </a:solidFill>
                <a:ea typeface="+mn-lt"/>
                <a:cs typeface="+mn-lt"/>
              </a:rPr>
              <a:t>SentinelKey is a comprehensive system designed to address the challenges posed by keyloggers through a systematic and proactive approach. By combining advanced technologies and intelligent strategies, SentinelKey aims to provide robust defense mechanisms against keylogging threats while minimizing the impact on user experience and system performance.</a:t>
            </a:r>
            <a:r>
              <a:rPr lang="en-IN" sz="1800" b="1" dirty="0">
                <a:solidFill>
                  <a:srgbClr val="0F0F0F"/>
                </a:solidFill>
              </a:rPr>
              <a:t>System requirements</a:t>
            </a:r>
          </a:p>
          <a:p>
            <a:pPr marL="305435" indent="-305435"/>
            <a:r>
              <a:rPr lang="en-US" sz="1800" b="1" dirty="0">
                <a:solidFill>
                  <a:srgbClr val="0F0F0F"/>
                </a:solidFill>
              </a:rPr>
              <a:t>SentinelKey operates at the endpoint level, integrating seamlessly into the operating system to monitor and analyze user activity in real-time. Through lightweight agents or drivers, the system intercepts keystrokes before they reach applications, allowing for early detection and prevention of keylogging attempts.</a:t>
            </a:r>
          </a:p>
          <a:p>
            <a:pPr marL="305435" indent="-305435"/>
            <a:r>
              <a:rPr lang="en-US" sz="1800" b="1" dirty="0">
                <a:solidFill>
                  <a:srgbClr val="0F0F0F"/>
                </a:solidFill>
              </a:rPr>
              <a:t>The core of SentinelKey's defense strategy lies in its behavioral analysis engine, which continuously monitors user interaction patterns and keystroke behavior. By establishing baseline profiles for individual users, the system can identify deviations indicative of suspicious activity, such as unexpected changes in typing speed, timing, or consistency.</a:t>
            </a:r>
          </a:p>
          <a:p>
            <a:pPr marL="305435" indent="-305435"/>
            <a:r>
              <a:rPr lang="en-US" sz="1800" b="1" dirty="0">
                <a:solidFill>
                  <a:srgbClr val="0F0F0F"/>
                </a:solidFill>
              </a:rPr>
              <a:t>SentinelKey leverages machine learning algorithms to enhance its detection capabilities and adapt to emerging threats. By analyzing large volumes of keystroke data, the system can identify patterns and anomalies indicative of keylogging activity, enabling it to detect previously unknown threats with high accuracy.</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b="1" dirty="0">
                <a:ea typeface="+mn-lt"/>
                <a:cs typeface="+mn-lt"/>
              </a:rPr>
              <a:t>Hooking Mechanism:</a:t>
            </a:r>
            <a:endParaRPr lang="en-IN" sz="1400" dirty="0"/>
          </a:p>
          <a:p>
            <a:pPr marL="629920" lvl="1" indent="-305435"/>
            <a:r>
              <a:rPr lang="en-US" dirty="0">
                <a:ea typeface="+mn-lt"/>
                <a:cs typeface="+mn-lt"/>
              </a:rPr>
              <a:t>The keylogger needs to intercept keystrokes from the operating system. This can be achieved through a hooking mechanism where the keylogger registers itself to receive notifications about keystrokes before they are processed by the system.</a:t>
            </a:r>
            <a:r>
              <a:rPr lang="en-IN" dirty="0">
                <a:ea typeface="+mn-lt"/>
                <a:cs typeface="+mn-lt"/>
              </a:rPr>
              <a:t>.</a:t>
            </a:r>
            <a:endParaRPr lang="en-IN" dirty="0"/>
          </a:p>
          <a:p>
            <a:pPr marL="305435" indent="-305435"/>
            <a:r>
              <a:rPr lang="en-IN" sz="1400" b="1" dirty="0">
                <a:ea typeface="+mn-lt"/>
                <a:cs typeface="+mn-lt"/>
              </a:rPr>
              <a:t>Capture Keystrokes:</a:t>
            </a:r>
            <a:endParaRPr lang="en-IN" sz="1400" dirty="0"/>
          </a:p>
          <a:p>
            <a:pPr marL="629920" lvl="1" indent="-305435"/>
            <a:r>
              <a:rPr lang="en-US" dirty="0">
                <a:ea typeface="+mn-lt"/>
                <a:cs typeface="+mn-lt"/>
              </a:rPr>
              <a:t>Once the hooking mechanism is in place, the keylogger captures keystrokes as they are entered by the user. This involves capturing the key codes or characters associated with each keystroke event.</a:t>
            </a:r>
            <a:r>
              <a:rPr lang="en-IN" dirty="0">
                <a:ea typeface="+mn-lt"/>
                <a:cs typeface="+mn-lt"/>
              </a:rPr>
              <a:t>.</a:t>
            </a:r>
            <a:endParaRPr lang="en-IN" dirty="0"/>
          </a:p>
          <a:p>
            <a:pPr marL="305435" indent="-305435"/>
            <a:r>
              <a:rPr lang="en-IN" sz="1400" b="1" dirty="0">
                <a:ea typeface="+mn-lt"/>
                <a:cs typeface="+mn-lt"/>
              </a:rPr>
              <a:t>Buffering:</a:t>
            </a:r>
            <a:endParaRPr lang="en-IN" sz="1400" dirty="0"/>
          </a:p>
          <a:p>
            <a:pPr marL="629920" lvl="1" indent="-305435"/>
            <a:r>
              <a:rPr lang="en-US" dirty="0">
                <a:ea typeface="+mn-lt"/>
                <a:cs typeface="+mn-lt"/>
              </a:rPr>
              <a:t>To avoid performance issues and ensure efficient logging, the captured keystrokes are buffered in memory before being written to a log file or transmitted to a remote server.</a:t>
            </a:r>
            <a:endParaRPr lang="en-IN" dirty="0"/>
          </a:p>
          <a:p>
            <a:pPr marL="305435" indent="-305435"/>
            <a:r>
              <a:rPr lang="en-IN" sz="1400" b="1" dirty="0">
                <a:ea typeface="+mn-lt"/>
                <a:cs typeface="+mn-lt"/>
              </a:rPr>
              <a:t>Persistence:</a:t>
            </a:r>
            <a:endParaRPr lang="en-IN" sz="1400" dirty="0"/>
          </a:p>
          <a:p>
            <a:pPr marL="629920" lvl="1" indent="-305435"/>
            <a:r>
              <a:rPr lang="en-US" dirty="0">
                <a:ea typeface="+mn-lt"/>
                <a:cs typeface="+mn-lt"/>
              </a:rPr>
              <a:t>The keylogger may incorporate mechanisms to ensure persistence across system reboots, such as adding itself to startup programs or hiding its presence from system utilities.</a:t>
            </a:r>
            <a:r>
              <a:rPr lang="en-IN" dirty="0">
                <a:ea typeface="+mn-lt"/>
                <a:cs typeface="+mn-lt"/>
              </a:rPr>
              <a:t>.</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4719-0DA4-EBD0-DDB5-1F91E2A84BE6}"/>
              </a:ext>
            </a:extLst>
          </p:cNvPr>
          <p:cNvSpPr>
            <a:spLocks noGrp="1"/>
          </p:cNvSpPr>
          <p:nvPr>
            <p:ph type="title"/>
          </p:nvPr>
        </p:nvSpPr>
        <p:spPr/>
        <p:txBody>
          <a:bodyPr>
            <a:noAutofit/>
          </a:bodyPr>
          <a:lstStyle/>
          <a:p>
            <a:r>
              <a:rPr lang="en-US" sz="4400" dirty="0">
                <a:solidFill>
                  <a:schemeClr val="accent1"/>
                </a:solidFill>
              </a:rPr>
              <a:t>Deployment </a:t>
            </a:r>
          </a:p>
        </p:txBody>
      </p:sp>
      <p:sp>
        <p:nvSpPr>
          <p:cNvPr id="3" name="Content Placeholder 2">
            <a:extLst>
              <a:ext uri="{FF2B5EF4-FFF2-40B4-BE49-F238E27FC236}">
                <a16:creationId xmlns:a16="http://schemas.microsoft.com/office/drawing/2014/main" id="{4321DC9E-6289-C7CA-1B2E-CEAA7F234409}"/>
              </a:ext>
            </a:extLst>
          </p:cNvPr>
          <p:cNvSpPr>
            <a:spLocks noGrp="1"/>
          </p:cNvSpPr>
          <p:nvPr>
            <p:ph idx="1"/>
          </p:nvPr>
        </p:nvSpPr>
        <p:spPr/>
        <p:txBody>
          <a:bodyPr/>
          <a:lstStyle/>
          <a:p>
            <a:pPr algn="l">
              <a:buFont typeface="+mj-lt"/>
              <a:buAutoNum type="arabicPeriod"/>
            </a:pPr>
            <a:r>
              <a:rPr lang="en-US" b="1" i="0" dirty="0">
                <a:solidFill>
                  <a:schemeClr val="tx1"/>
                </a:solidFill>
                <a:effectLst/>
                <a:latin typeface="Söhne"/>
              </a:rPr>
              <a:t>Local Installation</a:t>
            </a:r>
            <a:r>
              <a:rPr lang="en-US" b="0" i="0" dirty="0">
                <a:solidFill>
                  <a:schemeClr val="tx1"/>
                </a:solidFill>
                <a:effectLst/>
                <a:latin typeface="Söhne"/>
              </a:rPr>
              <a:t>: The keylogger can be deployed locally on a target system through various means, such as social engineering, exploiting software vulnerabilities, or bundling with legitimate software packages.</a:t>
            </a:r>
          </a:p>
          <a:p>
            <a:pPr algn="l">
              <a:buFont typeface="+mj-lt"/>
              <a:buAutoNum type="arabicPeriod"/>
            </a:pPr>
            <a:r>
              <a:rPr lang="en-US" b="1" i="0" dirty="0">
                <a:solidFill>
                  <a:schemeClr val="tx1"/>
                </a:solidFill>
                <a:effectLst/>
                <a:latin typeface="Söhne"/>
              </a:rPr>
              <a:t>Remote Installation</a:t>
            </a:r>
            <a:r>
              <a:rPr lang="en-US" b="0" i="0" dirty="0">
                <a:solidFill>
                  <a:schemeClr val="tx1"/>
                </a:solidFill>
                <a:effectLst/>
                <a:latin typeface="Söhne"/>
              </a:rPr>
              <a:t>: In some cases, the keylogger may be deployed remotely by exploiting vulnerabilities in network protocols or remote administration services. Remote deployment allows attackers to target multiple systems across a network without physical access.</a:t>
            </a:r>
          </a:p>
          <a:p>
            <a:pPr algn="l">
              <a:buFont typeface="+mj-lt"/>
              <a:buAutoNum type="arabicPeriod"/>
            </a:pPr>
            <a:r>
              <a:rPr lang="en-US" b="1" i="0" dirty="0">
                <a:solidFill>
                  <a:schemeClr val="tx1"/>
                </a:solidFill>
                <a:effectLst/>
                <a:latin typeface="Söhne"/>
              </a:rPr>
              <a:t>Covert Installation</a:t>
            </a:r>
            <a:r>
              <a:rPr lang="en-US" b="0" i="0" dirty="0">
                <a:solidFill>
                  <a:schemeClr val="tx1"/>
                </a:solidFill>
                <a:effectLst/>
                <a:latin typeface="Söhne"/>
              </a:rPr>
              <a:t>: To avoid detection, the keylogger may be installed covertly without the user's knowledge or consent. This could involve disguising the keylogger as a legitimate application or using stealth techniques to hide its presence from security software.</a:t>
            </a:r>
          </a:p>
          <a:p>
            <a:pPr algn="l">
              <a:buFont typeface="+mj-lt"/>
              <a:buAutoNum type="arabicPeriod"/>
            </a:pPr>
            <a:r>
              <a:rPr lang="en-US" b="1" i="0" dirty="0">
                <a:solidFill>
                  <a:schemeClr val="tx1"/>
                </a:solidFill>
                <a:effectLst/>
                <a:latin typeface="Söhne"/>
              </a:rPr>
              <a:t>Configuration and Control</a:t>
            </a:r>
            <a:r>
              <a:rPr lang="en-US" b="0" i="0" dirty="0">
                <a:solidFill>
                  <a:schemeClr val="tx1"/>
                </a:solidFill>
                <a:effectLst/>
                <a:latin typeface="Söhne"/>
              </a:rPr>
              <a:t>: Once deployed, the keylogger may be configured and controlled remotely by the attacker through command and control servers or other communication channels. This allows the attacker to adjust settings, retrieve captured data, or update the keylogger software as needed.</a:t>
            </a:r>
          </a:p>
          <a:p>
            <a:endParaRPr lang="en-US" dirty="0"/>
          </a:p>
        </p:txBody>
      </p:sp>
    </p:spTree>
    <p:extLst>
      <p:ext uri="{BB962C8B-B14F-4D97-AF65-F5344CB8AC3E}">
        <p14:creationId xmlns:p14="http://schemas.microsoft.com/office/powerpoint/2010/main" val="4145154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lgn="l">
              <a:buNone/>
            </a:pPr>
            <a:endParaRPr lang="en-US" sz="2400" b="0" i="0" dirty="0">
              <a:solidFill>
                <a:srgbClr val="ECECEC"/>
              </a:solidFill>
              <a:effectLst/>
              <a:latin typeface="Söhne"/>
            </a:endParaRPr>
          </a:p>
          <a:p>
            <a:pPr algn="l">
              <a:buFont typeface="+mj-lt"/>
              <a:buAutoNum type="arabicPeriod"/>
            </a:pPr>
            <a:r>
              <a:rPr lang="en-US" sz="2400" b="1" i="0" dirty="0">
                <a:solidFill>
                  <a:schemeClr val="tx1"/>
                </a:solidFill>
                <a:effectLst/>
                <a:latin typeface="Söhne"/>
              </a:rPr>
              <a:t>Employee Monitoring</a:t>
            </a:r>
            <a:r>
              <a:rPr lang="en-US" sz="2400" b="0" i="0" dirty="0">
                <a:solidFill>
                  <a:schemeClr val="tx1"/>
                </a:solidFill>
                <a:effectLst/>
                <a:latin typeface="Söhne"/>
              </a:rPr>
              <a:t>: Employers may use keyloggers to monitor employee activity on company-owned devices to ensure compliance with company policies, protect sensitive information, and detect any unauthorized or suspicious behavior.</a:t>
            </a:r>
          </a:p>
          <a:p>
            <a:pPr algn="l">
              <a:buFont typeface="+mj-lt"/>
              <a:buAutoNum type="arabicPeriod"/>
            </a:pPr>
            <a:r>
              <a:rPr lang="en-US" sz="2400" b="1" i="0" dirty="0">
                <a:solidFill>
                  <a:schemeClr val="tx1"/>
                </a:solidFill>
                <a:effectLst/>
                <a:latin typeface="Söhne"/>
              </a:rPr>
              <a:t>Parental Control</a:t>
            </a:r>
            <a:r>
              <a:rPr lang="en-US" sz="2400" b="0" i="0" dirty="0">
                <a:solidFill>
                  <a:schemeClr val="tx1"/>
                </a:solidFill>
                <a:effectLst/>
                <a:latin typeface="Söhne"/>
              </a:rPr>
              <a:t>: Parents may use keyloggers to monitor their children's online activities and ensure their safety by identifying potential risks such as cyberbullying, online predators, or exposure to inappropriate content.</a:t>
            </a:r>
          </a:p>
          <a:p>
            <a:pPr algn="l">
              <a:buFont typeface="+mj-lt"/>
              <a:buAutoNum type="arabicPeriod"/>
            </a:pPr>
            <a:r>
              <a:rPr lang="en-US" sz="2400" b="1" i="0" dirty="0">
                <a:solidFill>
                  <a:schemeClr val="tx1"/>
                </a:solidFill>
                <a:effectLst/>
                <a:latin typeface="Söhne"/>
              </a:rPr>
              <a:t>Research and Analysis</a:t>
            </a:r>
            <a:r>
              <a:rPr lang="en-US" sz="2400" b="0" i="0" dirty="0">
                <a:solidFill>
                  <a:schemeClr val="tx1"/>
                </a:solidFill>
                <a:effectLst/>
                <a:latin typeface="Söhne"/>
              </a:rPr>
              <a:t>: Researchers and cybersecurity professionals may use keyloggers for testing and analyzing security measures, identifying vulnerabilities, and developing effective defense mechanisms against malicious keylogging attacks.</a:t>
            </a:r>
          </a:p>
          <a:p>
            <a:pPr algn="l">
              <a:buFont typeface="+mj-lt"/>
              <a:buAutoNum type="arabicPeriod"/>
            </a:pPr>
            <a:r>
              <a:rPr lang="en-US" sz="2400" b="1" i="0" dirty="0">
                <a:solidFill>
                  <a:schemeClr val="tx1"/>
                </a:solidFill>
                <a:effectLst/>
                <a:latin typeface="Söhne"/>
              </a:rPr>
              <a:t>Forensic Investigations</a:t>
            </a:r>
            <a:r>
              <a:rPr lang="en-US" sz="2400" b="0" i="0" dirty="0">
                <a:solidFill>
                  <a:schemeClr val="tx1"/>
                </a:solidFill>
                <a:effectLst/>
                <a:latin typeface="Söhne"/>
              </a:rPr>
              <a:t>: Law enforcement agencies and digital forensics experts may use keyloggers as part of investigations to gather evidence related to criminal activities, such as fraud, hacking, or insider threats.</a:t>
            </a:r>
          </a:p>
          <a:p>
            <a:pPr algn="l">
              <a:buFont typeface="+mj-lt"/>
              <a:buAutoNum type="arabicPeriod"/>
            </a:pPr>
            <a:r>
              <a:rPr lang="en-US" sz="2400" b="1" i="0" dirty="0">
                <a:solidFill>
                  <a:schemeClr val="tx1"/>
                </a:solidFill>
                <a:effectLst/>
                <a:latin typeface="Söhne"/>
              </a:rPr>
              <a:t>Access Control</a:t>
            </a:r>
            <a:r>
              <a:rPr lang="en-US" sz="2400" b="0" i="0" dirty="0">
                <a:solidFill>
                  <a:schemeClr val="tx1"/>
                </a:solidFill>
                <a:effectLst/>
                <a:latin typeface="Söhne"/>
              </a:rPr>
              <a:t>: Keyloggers can be used as part of multi-factor authentication systems to enhance security by recording user authentication attempts and detecting unauthorized access attempts.</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92500" lnSpcReduction="20000"/>
          </a:bodyPr>
          <a:lstStyle/>
          <a:p>
            <a:pPr marL="305435" indent="-305435"/>
            <a:r>
              <a:rPr lang="en-US" sz="2000" dirty="0"/>
              <a:t>In conclusion, keyloggers represent a powerful tool with both legitimate and nefarious applications in the realm of cybersecurity. While keyloggers can serve beneficial purposes such as employee monitoring, parental control, research, and law enforcement investigations, they also pose significant risks to user privacy, data security, and legal compliance when used without authorization or consent.</a:t>
            </a:r>
          </a:p>
          <a:p>
            <a:pPr marL="305435" indent="-305435"/>
            <a:endParaRPr lang="en-US" sz="2000" dirty="0"/>
          </a:p>
          <a:p>
            <a:pPr marL="305435" indent="-305435"/>
            <a:r>
              <a:rPr lang="en-US" sz="2000" dirty="0"/>
              <a:t>The ethical and legal implications surrounding the deployment and use of keyloggers are complex and multifaceted. It is essential for individuals, organizations, and policymakers to carefully consider the ethical considerations, privacy concerns, and legal regulations governing the use of keyloggers in different contexts.</a:t>
            </a:r>
          </a:p>
          <a:p>
            <a:pPr marL="305435" indent="-305435"/>
            <a:endParaRPr lang="en-US" sz="2000" dirty="0"/>
          </a:p>
          <a:p>
            <a:pPr marL="305435" indent="-305435"/>
            <a:r>
              <a:rPr lang="en-US" sz="2000" dirty="0"/>
              <a:t>Transparency, informed consent, and responsible data handling practices are critical to ensuring the ethical and legal use of keyloggers. Whether deployed in workplace environments, parental control settings, research projects, law enforcement operations, or cybersecurity defense strategies, keyloggers should be implemented with due regard for privacy rights, data protection laws, and ethical guidelines.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1834</Words>
  <Application>Microsoft Office PowerPoint</Application>
  <PresentationFormat>Widescreen</PresentationFormat>
  <Paragraphs>79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vt:lpstr>
      <vt:lpstr>Deployment </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Abhijith vishnu</cp:lastModifiedBy>
  <cp:revision>24</cp:revision>
  <dcterms:created xsi:type="dcterms:W3CDTF">2021-05-26T16:50:10Z</dcterms:created>
  <dcterms:modified xsi:type="dcterms:W3CDTF">2024-04-05T04:41:50Z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