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AC8DB-5CFE-47A9-856E-0D9505B5289A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A0589-426A-459C-BFF2-7660E974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A0589-426A-459C-BFF2-7660E974B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6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4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dirty="0"/>
              <a:t>Data Modeling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Module-03</a:t>
            </a:r>
          </a:p>
        </p:txBody>
      </p:sp>
    </p:spTree>
    <p:extLst>
      <p:ext uri="{BB962C8B-B14F-4D97-AF65-F5344CB8AC3E}">
        <p14:creationId xmlns:p14="http://schemas.microsoft.com/office/powerpoint/2010/main" val="342148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Type System • Enumerated types 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6147" name="Picture 3" descr="C:\Apps\DC\Hybris\Docs(Training Pdfs)\Hybris Version 5.X\Dev- Trails\03_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90" y="914400"/>
            <a:ext cx="831141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 err="1">
                <a:solidFill>
                  <a:srgbClr val="00B0F0"/>
                </a:solidFill>
              </a:rPr>
              <a:t>hybris</a:t>
            </a:r>
            <a:r>
              <a:rPr lang="en-US" sz="3100" b="1" dirty="0">
                <a:solidFill>
                  <a:srgbClr val="00B0F0"/>
                </a:solidFill>
              </a:rPr>
              <a:t> Type System • Composed type reference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03_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4" y="838200"/>
            <a:ext cx="829881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4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Type System • Relations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03_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838200"/>
            <a:ext cx="840970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1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 err="1">
                <a:solidFill>
                  <a:srgbClr val="00B0F0"/>
                </a:solidFill>
              </a:rPr>
              <a:t>hybris</a:t>
            </a:r>
            <a:r>
              <a:rPr lang="en-US" sz="3100" b="1" dirty="0">
                <a:solidFill>
                  <a:srgbClr val="00B0F0"/>
                </a:solidFill>
              </a:rPr>
              <a:t> Type System • </a:t>
            </a:r>
            <a:r>
              <a:rPr lang="en-US" sz="3100" b="1" dirty="0" err="1">
                <a:solidFill>
                  <a:srgbClr val="00B0F0"/>
                </a:solidFill>
              </a:rPr>
              <a:t>Autometic</a:t>
            </a:r>
            <a:r>
              <a:rPr lang="en-US" sz="3100" b="1" dirty="0">
                <a:solidFill>
                  <a:srgbClr val="00B0F0"/>
                </a:solidFill>
              </a:rPr>
              <a:t> Generation</a:t>
            </a:r>
            <a:br>
              <a:rPr lang="en-US" dirty="0"/>
            </a:b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03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15" y="838200"/>
            <a:ext cx="859937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73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Quizees</a:t>
            </a:r>
            <a:br>
              <a:rPr lang="en-US" dirty="0"/>
            </a:b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1.What is the equivalent of a Java object in </a:t>
            </a:r>
            <a:r>
              <a:rPr lang="en-US" sz="2000" dirty="0" err="1"/>
              <a:t>hybris</a:t>
            </a:r>
            <a:r>
              <a:rPr lang="en-US" sz="2000" dirty="0"/>
              <a:t>?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2.What is the difference between a composed type and an atomic type in </a:t>
            </a:r>
            <a:r>
              <a:rPr lang="en-US" sz="2000" dirty="0" err="1"/>
              <a:t>hybris</a:t>
            </a:r>
            <a:r>
              <a:rPr lang="en-US" sz="2000" dirty="0"/>
              <a:t>?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3.What file is used to configure types in </a:t>
            </a:r>
            <a:r>
              <a:rPr lang="en-US" sz="2000" dirty="0" err="1"/>
              <a:t>hybris</a:t>
            </a:r>
            <a:r>
              <a:rPr lang="en-US" sz="2000" dirty="0"/>
              <a:t>? </a:t>
            </a:r>
          </a:p>
          <a:p>
            <a:endParaRPr lang="en-US" sz="2000" dirty="0"/>
          </a:p>
          <a:p>
            <a:r>
              <a:rPr lang="en-US" sz="2000" dirty="0"/>
              <a:t>4.In </a:t>
            </a:r>
            <a:r>
              <a:rPr lang="en-US" sz="2000" dirty="0" err="1"/>
              <a:t>hybris</a:t>
            </a:r>
            <a:r>
              <a:rPr lang="en-US" sz="2000" dirty="0"/>
              <a:t>, can you create new types, or only extend existing types?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5.Do you have to define a model-class in Java after defining it in xml?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90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Introduction to the Type System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4000" b="1" dirty="0">
                <a:solidFill>
                  <a:srgbClr val="002060"/>
                </a:solidFill>
              </a:rPr>
              <a:t>Collections &amp; Relations 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Deployment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0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Collectiontypes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 </a:t>
            </a:r>
            <a:r>
              <a:rPr lang="en-US" sz="3600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03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0" y="838200"/>
            <a:ext cx="849575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5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Relations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100" b="1" dirty="0"/>
              <a:t> </a:t>
            </a:r>
            <a:r>
              <a:rPr lang="en-US" sz="3100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Apps\DC\Hybris\Docs(Training Pdfs)\Hybris Version 5.X\Dev- Trails\03_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16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7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What’s so Important About Relations?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If in doubt: Use relations, not </a:t>
            </a:r>
            <a:r>
              <a:rPr lang="en-US" sz="2000" dirty="0" err="1"/>
              <a:t>CollectionTypes</a:t>
            </a:r>
            <a:r>
              <a:rPr lang="en-US" sz="2000" dirty="0"/>
              <a:t>, because: </a:t>
            </a:r>
          </a:p>
          <a:p>
            <a:r>
              <a:rPr lang="en-US" sz="2000" dirty="0"/>
              <a:t>Opposite side is not “aware” of the </a:t>
            </a:r>
            <a:r>
              <a:rPr lang="en-US" sz="2000" dirty="0" err="1"/>
              <a:t>CollectionType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CollectionTypes</a:t>
            </a:r>
            <a:r>
              <a:rPr lang="en-US" sz="2000" dirty="0"/>
              <a:t> are stored in a database field as a comma-separated list of references (PKs) or atomic values </a:t>
            </a:r>
          </a:p>
          <a:p>
            <a:r>
              <a:rPr lang="en-US" sz="2000" dirty="0"/>
              <a:t>Can cause overflow </a:t>
            </a:r>
          </a:p>
          <a:p>
            <a:r>
              <a:rPr lang="en-US" sz="2000" dirty="0"/>
              <a:t>More difficult to search and generally lower performance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36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Introduction to the Type System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Collections &amp; Relations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sz="4000" b="1" dirty="0">
                <a:solidFill>
                  <a:srgbClr val="002060"/>
                </a:solidFill>
              </a:rPr>
              <a:t>Deployment 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3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11480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 to the Type System 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Collections &amp; Relations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Deployment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F0"/>
                </a:solidFill>
              </a:rPr>
              <a:t>Object Relational Mapping — Storing objects in the DB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12290" name="Picture 2" descr="C:\Apps\DC\Hybris\Docs(Training Pdfs)\Hybris Version 5.X\Dev- Trails\03_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5" y="838200"/>
            <a:ext cx="84477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4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F0"/>
                </a:solidFill>
              </a:rPr>
              <a:t>O-R Mapping – Deployment Example 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br>
              <a:rPr lang="en-US" sz="2800" dirty="0"/>
            </a:b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3314" name="Picture 2" descr="C:\Apps\DC\Hybris\Docs(Training Pdfs)\Hybris Version 5.X\Dev- Trails\03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4575"/>
            <a:ext cx="8229600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7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O-R Mapping – Table Structure 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br>
              <a:rPr lang="en-US" sz="2800" dirty="0"/>
            </a:b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14338" name="Picture 2" descr="C:\Apps\DC\Hybris\Docs(Training Pdfs)\Hybris Version 5.X\Dev- Trails\03_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3" y="914400"/>
            <a:ext cx="874397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4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O-R Mapping – Attributes of a (Composed) Type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br>
              <a:rPr lang="en-US" sz="2800" dirty="0"/>
            </a:b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15362" name="Picture 2" descr="C:\Apps\DC\Hybris\Docs(Training Pdfs)\Hybris Version 5.X\Dev- Trails\03_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8" y="838200"/>
            <a:ext cx="846334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O-R Mapping – Deployment of Relations : 1</a:t>
            </a:r>
            <a:br>
              <a:rPr lang="en-US" sz="3100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br>
              <a:rPr lang="en-US" sz="2800" dirty="0"/>
            </a:br>
            <a:r>
              <a:rPr lang="en-US" sz="2800" b="1" dirty="0">
                <a:solidFill>
                  <a:srgbClr val="00B0F0"/>
                </a:solidFill>
              </a:rPr>
              <a:t> </a:t>
            </a: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16386" name="Picture 2" descr="C:\Apps\DC\Hybris\Docs(Training Pdfs)\Hybris Version 5.X\Dev- Trails\03_1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0" y="914400"/>
            <a:ext cx="8667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1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O-R Mapping – Deployment of Relations : 2</a:t>
            </a:r>
            <a:br>
              <a:rPr lang="en-US" sz="3100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br>
              <a:rPr lang="en-US" sz="2800" dirty="0"/>
            </a:br>
            <a:r>
              <a:rPr lang="en-US" sz="2800" b="1" dirty="0">
                <a:solidFill>
                  <a:srgbClr val="00B0F0"/>
                </a:solidFill>
              </a:rPr>
              <a:t>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Apps\DC\Hybris\Docs(Training Pdfs)\Hybris Version 5.X\Dev- Trails\03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2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2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F0"/>
                </a:solidFill>
              </a:rPr>
              <a:t>O-R Mapping – Deployment of Collections</a:t>
            </a:r>
            <a:br>
              <a:rPr lang="en-US" sz="3100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br>
              <a:rPr lang="en-US" sz="2800" dirty="0"/>
            </a:br>
            <a:r>
              <a:rPr lang="en-US" sz="2800" b="1" dirty="0">
                <a:solidFill>
                  <a:srgbClr val="00B0F0"/>
                </a:solidFill>
              </a:rPr>
              <a:t>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 descr="C:\Apps\DC\Hybris\Docs(Training Pdfs)\Hybris Version 5.X\Dev- Trails\03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3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5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Quizees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000" dirty="0"/>
            </a:b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1.Name the two ways to model a collection in </a:t>
            </a:r>
            <a:r>
              <a:rPr lang="en-US" sz="2000" dirty="0" err="1"/>
              <a:t>hybris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2.How are collection types stored in the database?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3.Specify some advantages and disadvantages of collection types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4.Explain the notion of </a:t>
            </a:r>
            <a:r>
              <a:rPr lang="en-US" sz="2000" i="1" dirty="0"/>
              <a:t>deployment </a:t>
            </a:r>
            <a:r>
              <a:rPr lang="en-US" sz="2000" dirty="0"/>
              <a:t>in </a:t>
            </a:r>
            <a:r>
              <a:rPr lang="en-US" sz="2000" dirty="0" err="1"/>
              <a:t>hybris</a:t>
            </a:r>
            <a:r>
              <a:rPr lang="en-US" sz="2000" dirty="0"/>
              <a:t>. When should you use it?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5334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hybris</a:t>
            </a:r>
            <a:r>
              <a:rPr lang="en-US" b="1" dirty="0">
                <a:solidFill>
                  <a:srgbClr val="0070C0"/>
                </a:solidFill>
              </a:rPr>
              <a:t> and Java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Apps\DC\Hybris\Docs(Training Pdfs)\Hybris Version 5.X\Dev- Trails\03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05800" cy="153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pps\DC\Hybris\Docs(Training Pdfs)\Hybris Version 5.X\Dev- Trails\03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429000"/>
            <a:ext cx="83058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4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fr-FR" sz="3100" b="1">
                <a:solidFill>
                  <a:srgbClr val="FFFFFF"/>
                </a:solidFill>
              </a:rPr>
              <a:t>Java Classes vs hybris Types </a:t>
            </a: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C:\Apps\DC\Hybris\Docs(Training Pdfs)\Hybris Version 5.X\Dev- Trails\03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512" y="1950417"/>
            <a:ext cx="5098562" cy="295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0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Types used in </a:t>
            </a:r>
            <a:r>
              <a:rPr lang="en-US" b="1" dirty="0" err="1">
                <a:solidFill>
                  <a:srgbClr val="0070C0"/>
                </a:solidFill>
              </a:rPr>
              <a:t>hybris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b="1" u="sng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solidFill>
                  <a:srgbClr val="00B0F0"/>
                </a:solidFill>
              </a:rPr>
              <a:t>Atomic  Type</a:t>
            </a:r>
            <a:endParaRPr lang="en-US" sz="24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/>
              <a:t>Represents Java value objects which are mapped to database types </a:t>
            </a:r>
          </a:p>
          <a:p>
            <a:r>
              <a:rPr lang="en-US" sz="1800" dirty="0"/>
              <a:t>Java Primitives: int </a:t>
            </a:r>
          </a:p>
          <a:p>
            <a:r>
              <a:rPr lang="en-US" sz="1800" dirty="0"/>
              <a:t>Wrapper: Integer </a:t>
            </a:r>
          </a:p>
          <a:p>
            <a:r>
              <a:rPr lang="en-US" sz="1800" dirty="0"/>
              <a:t>Some Reference types: </a:t>
            </a:r>
            <a:r>
              <a:rPr lang="en-US" sz="1800" dirty="0" err="1"/>
              <a:t>java.util.Date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solidFill>
                  <a:srgbClr val="00B0F0"/>
                </a:solidFill>
              </a:rPr>
              <a:t>Collection Type</a:t>
            </a:r>
            <a:endParaRPr lang="en-US" sz="2400" dirty="0"/>
          </a:p>
          <a:p>
            <a:r>
              <a:rPr lang="en-US" sz="1800" dirty="0"/>
              <a:t>Represents a typed collection 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solidFill>
                  <a:srgbClr val="00B0F0"/>
                </a:solidFill>
              </a:rPr>
              <a:t>Map Type</a:t>
            </a:r>
          </a:p>
          <a:p>
            <a:r>
              <a:rPr lang="en-US" sz="1800" dirty="0"/>
              <a:t>Represents a typed Map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7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Types used in </a:t>
            </a:r>
            <a:r>
              <a:rPr lang="en-US" b="1" dirty="0" err="1">
                <a:solidFill>
                  <a:srgbClr val="0070C0"/>
                </a:solidFill>
              </a:rPr>
              <a:t>hybris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b="1" u="sng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solidFill>
                  <a:srgbClr val="00B0F0"/>
                </a:solidFill>
              </a:rPr>
              <a:t>Composed 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Composed object of other hybris types </a:t>
            </a:r>
          </a:p>
          <a:p>
            <a:r>
              <a:rPr lang="en-US" sz="1800" dirty="0"/>
              <a:t>Java Primitives: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</a:p>
          <a:p>
            <a:r>
              <a:rPr lang="en-US" sz="1800" dirty="0"/>
              <a:t>Wrapper: Integer </a:t>
            </a:r>
          </a:p>
          <a:p>
            <a:r>
              <a:rPr lang="en-US" sz="1800" dirty="0"/>
              <a:t>Some Reference types: </a:t>
            </a:r>
            <a:r>
              <a:rPr lang="en-US" sz="1800" dirty="0" err="1"/>
              <a:t>java.util.Date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 err="1">
                <a:solidFill>
                  <a:srgbClr val="00B0F0"/>
                </a:solidFill>
              </a:rPr>
              <a:t>EnumerationMeta</a:t>
            </a:r>
            <a:r>
              <a:rPr lang="en-US" sz="2400" b="1" u="sng" dirty="0">
                <a:solidFill>
                  <a:srgbClr val="00B0F0"/>
                </a:solidFill>
              </a:rPr>
              <a:t> Type</a:t>
            </a:r>
            <a:endParaRPr lang="en-US" sz="1800" dirty="0"/>
          </a:p>
          <a:p>
            <a:r>
              <a:rPr lang="en-US" sz="1800" dirty="0"/>
              <a:t>Composed Type which describes enumerations 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solidFill>
                  <a:srgbClr val="00B0F0"/>
                </a:solidFill>
              </a:rPr>
              <a:t>Relation Type</a:t>
            </a:r>
          </a:p>
          <a:p>
            <a:r>
              <a:rPr lang="en-US" sz="1800" dirty="0"/>
              <a:t>Composed Type which describes binary relations between items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3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Extending the Data Model</a:t>
            </a:r>
            <a:br>
              <a:rPr lang="en-US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55000" lnSpcReduction="20000"/>
          </a:bodyPr>
          <a:lstStyle/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Create new types: </a:t>
            </a:r>
          </a:p>
          <a:p>
            <a:r>
              <a:rPr lang="en-US" sz="2400" dirty="0"/>
              <a:t>Define a type by extending already existing types, such as: </a:t>
            </a:r>
          </a:p>
          <a:p>
            <a:pPr marL="0" indent="0">
              <a:buNone/>
            </a:pPr>
            <a:r>
              <a:rPr lang="fr-FR" sz="2400" dirty="0"/>
              <a:t>	&lt;</a:t>
            </a:r>
            <a:r>
              <a:rPr lang="fr-FR" sz="2400" dirty="0" err="1">
                <a:solidFill>
                  <a:srgbClr val="00B050"/>
                </a:solidFill>
              </a:rPr>
              <a:t>itemtype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>
                <a:solidFill>
                  <a:srgbClr val="7030A0"/>
                </a:solidFill>
              </a:rPr>
              <a:t>code</a:t>
            </a:r>
            <a:r>
              <a:rPr lang="fr-FR" sz="2400" dirty="0"/>
              <a:t>=</a:t>
            </a:r>
            <a:r>
              <a:rPr lang="fr-FR" sz="2400" i="1" dirty="0">
                <a:solidFill>
                  <a:srgbClr val="0070C0"/>
                </a:solidFill>
              </a:rPr>
              <a:t>"Car"</a:t>
            </a:r>
            <a:r>
              <a:rPr lang="fr-FR" sz="2400" i="1" dirty="0"/>
              <a:t> </a:t>
            </a:r>
            <a:r>
              <a:rPr lang="fr-FR" sz="2400" i="1" dirty="0" err="1">
                <a:solidFill>
                  <a:srgbClr val="7030A0"/>
                </a:solidFill>
              </a:rPr>
              <a:t>extends</a:t>
            </a:r>
            <a:r>
              <a:rPr lang="fr-FR" sz="2400" i="1" dirty="0"/>
              <a:t>=</a:t>
            </a:r>
            <a:r>
              <a:rPr lang="fr-FR" sz="2400" i="1" dirty="0">
                <a:solidFill>
                  <a:srgbClr val="0070C0"/>
                </a:solidFill>
              </a:rPr>
              <a:t>"Product"</a:t>
            </a:r>
            <a:r>
              <a:rPr lang="fr-FR" sz="2400" dirty="0"/>
              <a:t>&gt; </a:t>
            </a:r>
          </a:p>
          <a:p>
            <a:r>
              <a:rPr lang="en-US" sz="2400" dirty="0"/>
              <a:t>Define “completely new types”, such as: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/>
              <a:t>&lt;</a:t>
            </a:r>
            <a:r>
              <a:rPr lang="fr-FR" sz="2400" dirty="0" err="1">
                <a:solidFill>
                  <a:srgbClr val="00B050"/>
                </a:solidFill>
              </a:rPr>
              <a:t>itemtype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>
                <a:solidFill>
                  <a:srgbClr val="7030A0"/>
                </a:solidFill>
              </a:rPr>
              <a:t>code</a:t>
            </a:r>
            <a:r>
              <a:rPr lang="fr-FR" sz="2400" dirty="0"/>
              <a:t>=</a:t>
            </a:r>
            <a:r>
              <a:rPr lang="fr-FR" sz="2400" i="1" dirty="0">
                <a:solidFill>
                  <a:srgbClr val="0070C0"/>
                </a:solidFill>
              </a:rPr>
              <a:t>"Car"</a:t>
            </a:r>
            <a:r>
              <a:rPr lang="fr-FR" sz="2400" i="1" dirty="0"/>
              <a:t> 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300" dirty="0"/>
              <a:t>(implicitly extends from </a:t>
            </a:r>
            <a:r>
              <a:rPr lang="en-US" sz="2300" b="1" dirty="0" err="1"/>
              <a:t>GenericItem</a:t>
            </a:r>
            <a:r>
              <a:rPr lang="en-US" sz="2300" dirty="0"/>
              <a:t>)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Extend existing types: </a:t>
            </a:r>
          </a:p>
          <a:p>
            <a:r>
              <a:rPr lang="en-US" sz="2400" dirty="0"/>
              <a:t>Add attribute definitions to existing types (attribute injection), such as: </a:t>
            </a:r>
          </a:p>
          <a:p>
            <a:pPr marL="0" indent="0">
              <a:buNone/>
            </a:pPr>
            <a:r>
              <a:rPr lang="en-US" sz="2400" dirty="0"/>
              <a:t>	&lt;</a:t>
            </a:r>
            <a:r>
              <a:rPr lang="en-US" sz="2400" dirty="0" err="1">
                <a:solidFill>
                  <a:srgbClr val="00B050"/>
                </a:solidFill>
              </a:rPr>
              <a:t>itemtype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code</a:t>
            </a:r>
            <a:r>
              <a:rPr lang="en-US" sz="2400" dirty="0"/>
              <a:t>=</a:t>
            </a:r>
            <a:r>
              <a:rPr lang="en-US" sz="2400" i="1" dirty="0">
                <a:solidFill>
                  <a:srgbClr val="0070C0"/>
                </a:solidFill>
              </a:rPr>
              <a:t>"Product" </a:t>
            </a:r>
            <a:r>
              <a:rPr lang="en-US" sz="2400" i="1" dirty="0"/>
              <a:t>…&gt;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    ... </a:t>
            </a:r>
          </a:p>
          <a:p>
            <a:pPr marL="0" indent="0">
              <a:buNone/>
            </a:pPr>
            <a:r>
              <a:rPr lang="en-US" sz="2400" dirty="0"/>
              <a:t>	    &lt;</a:t>
            </a:r>
            <a:r>
              <a:rPr lang="en-US" sz="2400" dirty="0">
                <a:solidFill>
                  <a:srgbClr val="00B050"/>
                </a:solidFill>
              </a:rPr>
              <a:t>attribute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qualifier</a:t>
            </a:r>
            <a:r>
              <a:rPr lang="en-US" sz="2400" dirty="0"/>
              <a:t>=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400" i="1" dirty="0" err="1">
                <a:solidFill>
                  <a:srgbClr val="0070C0"/>
                </a:solidFill>
              </a:rPr>
              <a:t>MyAttribute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400" i="1" dirty="0"/>
              <a:t>&gt;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itemtype</a:t>
            </a:r>
            <a:r>
              <a:rPr lang="en-US" sz="2400" dirty="0"/>
              <a:t>&gt; </a:t>
            </a:r>
          </a:p>
          <a:p>
            <a:r>
              <a:rPr lang="en-US" sz="2400" dirty="0"/>
              <a:t>Redefine inherited attribute definitions from super type </a:t>
            </a:r>
          </a:p>
          <a:p>
            <a:pPr marL="0" indent="0">
              <a:buNone/>
            </a:pPr>
            <a:r>
              <a:rPr lang="fr-FR" sz="2400" dirty="0"/>
              <a:t>	&lt;</a:t>
            </a:r>
            <a:r>
              <a:rPr lang="fr-FR" sz="2400" dirty="0" err="1">
                <a:solidFill>
                  <a:srgbClr val="00B050"/>
                </a:solidFill>
              </a:rPr>
              <a:t>attribute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>
                <a:solidFill>
                  <a:srgbClr val="7030A0"/>
                </a:solidFill>
              </a:rPr>
              <a:t>qualifier</a:t>
            </a:r>
            <a:r>
              <a:rPr lang="fr-FR" sz="2400" dirty="0"/>
              <a:t>=</a:t>
            </a:r>
            <a:r>
              <a:rPr lang="fr-FR" sz="2400" i="1" dirty="0">
                <a:solidFill>
                  <a:srgbClr val="0070C0"/>
                </a:solidFill>
              </a:rPr>
              <a:t>"code"</a:t>
            </a:r>
            <a:r>
              <a:rPr lang="fr-FR" sz="2400" i="1" dirty="0"/>
              <a:t> </a:t>
            </a:r>
            <a:r>
              <a:rPr lang="fr-FR" sz="2400" i="1" dirty="0" err="1">
                <a:solidFill>
                  <a:srgbClr val="7030A0"/>
                </a:solidFill>
              </a:rPr>
              <a:t>redeclare</a:t>
            </a:r>
            <a:r>
              <a:rPr lang="fr-FR" sz="2400" i="1" dirty="0"/>
              <a:t>=</a:t>
            </a:r>
            <a:r>
              <a:rPr lang="fr-FR" sz="2400" i="1" dirty="0">
                <a:solidFill>
                  <a:srgbClr val="0070C0"/>
                </a:solidFill>
              </a:rPr>
              <a:t>"</a:t>
            </a:r>
            <a:r>
              <a:rPr lang="fr-FR" sz="2400" i="1" dirty="0" err="1">
                <a:solidFill>
                  <a:srgbClr val="0070C0"/>
                </a:solidFill>
              </a:rPr>
              <a:t>true</a:t>
            </a:r>
            <a:r>
              <a:rPr lang="fr-FR" sz="2400" i="1" dirty="0">
                <a:solidFill>
                  <a:srgbClr val="0070C0"/>
                </a:solidFill>
              </a:rPr>
              <a:t>"</a:t>
            </a:r>
            <a:r>
              <a:rPr lang="fr-FR" sz="2400" i="1" dirty="0"/>
              <a:t>&gt; </a:t>
            </a:r>
            <a:endParaRPr lang="fr-FR" sz="2400" dirty="0"/>
          </a:p>
          <a:p>
            <a:pPr marL="0" indent="0">
              <a:buNone/>
            </a:pPr>
            <a:r>
              <a:rPr lang="en-US" sz="2400" dirty="0"/>
              <a:t>If you change the attribute's java type, the new type must extend the original type </a:t>
            </a:r>
            <a:endParaRPr lang="en-US" sz="2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Type System • Extending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03_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8" y="838200"/>
            <a:ext cx="810102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Type System • Attributes</a:t>
            </a:r>
            <a:br>
              <a:rPr lang="en-US" dirty="0"/>
            </a:br>
            <a:br>
              <a:rPr lang="en-US" sz="3200" dirty="0"/>
            </a:br>
            <a:br>
              <a:rPr lang="en-US" sz="28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5123" name="Picture 3" descr="C:\Apps\DC\Hybris\Docs(Training Pdfs)\Hybris Version 5.X\Dev- Trails\03_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63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629</Words>
  <Application>Microsoft Office PowerPoint</Application>
  <PresentationFormat>On-screen Show (4:3)</PresentationFormat>
  <Paragraphs>103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Algerian</vt:lpstr>
      <vt:lpstr>Calibri</vt:lpstr>
      <vt:lpstr>Calibri Light</vt:lpstr>
      <vt:lpstr>Wingdings</vt:lpstr>
      <vt:lpstr>Retrospect</vt:lpstr>
      <vt:lpstr> Data Modeling </vt:lpstr>
      <vt:lpstr>   Contents</vt:lpstr>
      <vt:lpstr>hybris and Java </vt:lpstr>
      <vt:lpstr>Java Classes vs hybris Types  </vt:lpstr>
      <vt:lpstr>Types used in hybris </vt:lpstr>
      <vt:lpstr>Types used in hybris </vt:lpstr>
      <vt:lpstr>Extending the Data Model  </vt:lpstr>
      <vt:lpstr>hybris Type System • Extending   </vt:lpstr>
      <vt:lpstr>hybris Type System • Attributes   </vt:lpstr>
      <vt:lpstr>hybris Type System • Enumerated types    </vt:lpstr>
      <vt:lpstr>hybris Type System • Composed type reference   </vt:lpstr>
      <vt:lpstr>hybris Type System • Relations   </vt:lpstr>
      <vt:lpstr>hybris Type System • Autometic Generation  </vt:lpstr>
      <vt:lpstr>Quizees  </vt:lpstr>
      <vt:lpstr>   Contents</vt:lpstr>
      <vt:lpstr>Collectiontypes     </vt:lpstr>
      <vt:lpstr>Relations     </vt:lpstr>
      <vt:lpstr>What’s so Important About Relations?     </vt:lpstr>
      <vt:lpstr>   Contents</vt:lpstr>
      <vt:lpstr>Object Relational Mapping — Storing objects in the DB        </vt:lpstr>
      <vt:lpstr>O-R Mapping – Deployment Example       </vt:lpstr>
      <vt:lpstr>O-R Mapping – Table Structure       </vt:lpstr>
      <vt:lpstr>O-R Mapping – Attributes of a (Composed) Type      </vt:lpstr>
      <vt:lpstr>O-R Mapping – Deployment of Relations : 1       </vt:lpstr>
      <vt:lpstr>O-R Mapping – Deployment of Relations : 2       </vt:lpstr>
      <vt:lpstr>O-R Mapping – Deployment of Collections       </vt:lpstr>
      <vt:lpstr>Quizees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Modeling </dc:title>
  <dc:creator>Sai Kiran</dc:creator>
  <cp:lastModifiedBy>Sai Kiran</cp:lastModifiedBy>
  <cp:revision>4</cp:revision>
  <dcterms:created xsi:type="dcterms:W3CDTF">2020-11-13T13:42:11Z</dcterms:created>
  <dcterms:modified xsi:type="dcterms:W3CDTF">2021-10-18T04:32:41Z</dcterms:modified>
</cp:coreProperties>
</file>