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1"/>
  </p:notesMasterIdLst>
  <p:handoutMasterIdLst>
    <p:handoutMasterId r:id="rId12"/>
  </p:handoutMasterIdLst>
  <p:sldIdLst>
    <p:sldId id="2549" r:id="rId2"/>
    <p:sldId id="2558" r:id="rId3"/>
    <p:sldId id="2559" r:id="rId4"/>
    <p:sldId id="2560" r:id="rId5"/>
    <p:sldId id="2561" r:id="rId6"/>
    <p:sldId id="2563" r:id="rId7"/>
    <p:sldId id="2565" r:id="rId8"/>
    <p:sldId id="2566" r:id="rId9"/>
    <p:sldId id="25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338ED5-0190-4CDA-8398-0211561AA523}">
          <p14:sldIdLst>
            <p14:sldId id="2549"/>
            <p14:sldId id="2558"/>
            <p14:sldId id="2559"/>
            <p14:sldId id="2560"/>
            <p14:sldId id="2561"/>
            <p14:sldId id="2563"/>
            <p14:sldId id="2565"/>
            <p14:sldId id="2566"/>
            <p14:sldId id="25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4" autoAdjust="0"/>
  </p:normalViewPr>
  <p:slideViewPr>
    <p:cSldViewPr snapToGrid="0">
      <p:cViewPr varScale="1">
        <p:scale>
          <a:sx n="74" d="100"/>
          <a:sy n="74" d="100"/>
        </p:scale>
        <p:origin x="1042" y="67"/>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5/8/2025</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5/8/2025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D111EE-B1CE-3F40-8B0E-AB6A92B85452}" type="slidenum">
              <a:rPr lang="en-US" smtClean="0"/>
              <a:t>2</a:t>
            </a:fld>
            <a:endParaRPr lang="en-US" dirty="0"/>
          </a:p>
        </p:txBody>
      </p:sp>
    </p:spTree>
    <p:extLst>
      <p:ext uri="{BB962C8B-B14F-4D97-AF65-F5344CB8AC3E}">
        <p14:creationId xmlns:p14="http://schemas.microsoft.com/office/powerpoint/2010/main" val="2947797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5/8/2025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Freefor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5/8/2025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5/8/2025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5/8/2025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5/8/2025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5/8/2025</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5/8/2025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5/8/2025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5/8/2025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5/8/2025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5/8/2025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5/8/2025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5/8/2025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5/8/2025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ksayaa745/Accident_Detection_ml" TargetMode="External"/><Relationship Id="rId2" Type="http://schemas.openxmlformats.org/officeDocument/2006/relationships/hyperlink" Target="https://drive.google.com/drive/u/3/folders/1cE6gaHrWjGioOXxmDTUztbnsoM5S3WRr"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a:xfrm>
            <a:off x="571500" y="854538"/>
            <a:ext cx="5054777" cy="3566160"/>
          </a:xfrm>
        </p:spPr>
        <p:txBody>
          <a:bodyPr>
            <a:noAutofit/>
          </a:bodyPr>
          <a:lstStyle/>
          <a:p>
            <a:br>
              <a:rPr lang="en-US" sz="4400" dirty="0"/>
            </a:br>
            <a:r>
              <a:rPr lang="en-US" sz="4400" b="0" i="0" u="none" strike="noStrike" dirty="0">
                <a:effectLst/>
                <a:latin typeface="DM Serif Display" pitchFamily="2" charset="0"/>
              </a:rPr>
              <a:t>SafeRide AI: Real-Time Accident Detection and Assistance System</a:t>
            </a:r>
            <a:endParaRPr lang="en-US" sz="4400" dirty="0"/>
          </a:p>
        </p:txBody>
      </p:sp>
      <p:sp>
        <p:nvSpPr>
          <p:cNvPr id="6" name="Subtitle 5">
            <a:extLst>
              <a:ext uri="{FF2B5EF4-FFF2-40B4-BE49-F238E27FC236}">
                <a16:creationId xmlns:a16="http://schemas.microsoft.com/office/drawing/2014/main" id="{C770EE27-FD77-894D-9D88-F5A548E1DCAF}"/>
              </a:ext>
            </a:extLst>
          </p:cNvPr>
          <p:cNvSpPr>
            <a:spLocks noGrp="1"/>
          </p:cNvSpPr>
          <p:nvPr>
            <p:ph type="subTitle" idx="1"/>
          </p:nvPr>
        </p:nvSpPr>
        <p:spPr>
          <a:xfrm>
            <a:off x="1154958" y="5067848"/>
            <a:ext cx="4567608" cy="1143000"/>
          </a:xfrm>
        </p:spPr>
        <p:txBody>
          <a:bodyPr/>
          <a:lstStyle/>
          <a:p>
            <a:r>
              <a:rPr lang="en-US" dirty="0"/>
              <a:t>AKSAYAA s v – 221701006</a:t>
            </a:r>
          </a:p>
          <a:p>
            <a:r>
              <a:rPr lang="en-US" dirty="0"/>
              <a:t>Gowri Nanda M -221701016</a:t>
            </a:r>
          </a:p>
          <a:p>
            <a:endParaRPr lang="en-US" dirty="0"/>
          </a:p>
        </p:txBody>
      </p:sp>
      <p:pic>
        <p:nvPicPr>
          <p:cNvPr id="7" name="Picture Placeholder 6">
            <a:extLst>
              <a:ext uri="{FF2B5EF4-FFF2-40B4-BE49-F238E27FC236}">
                <a16:creationId xmlns:a16="http://schemas.microsoft.com/office/drawing/2014/main" id="{38849BDD-56AA-5153-9354-DB1EFFCD099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805" r="14805"/>
          <a:stretch>
            <a:fillRect/>
          </a:stretch>
        </p:blipFill>
        <p:spPr>
          <a:xfrm>
            <a:off x="4930775" y="-19050"/>
            <a:ext cx="7261225" cy="6877050"/>
          </a:xfrm>
        </p:spPr>
      </p:pic>
    </p:spTree>
    <p:extLst>
      <p:ext uri="{BB962C8B-B14F-4D97-AF65-F5344CB8AC3E}">
        <p14:creationId xmlns:p14="http://schemas.microsoft.com/office/powerpoint/2010/main" val="156411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p:txBody>
          <a:bodyPr anchor="ctr">
            <a:normAutofit/>
          </a:bodyPr>
          <a:lstStyle/>
          <a:p>
            <a:r>
              <a:rPr lang="en-US" sz="3200" dirty="0">
                <a:solidFill>
                  <a:srgbClr val="FFFEFF"/>
                </a:solidFill>
              </a:rPr>
              <a:t>ABSTRACT</a:t>
            </a:r>
          </a:p>
        </p:txBody>
      </p:sp>
      <p:sp>
        <p:nvSpPr>
          <p:cNvPr id="4" name="Content Placeholder 2">
            <a:extLst>
              <a:ext uri="{FF2B5EF4-FFF2-40B4-BE49-F238E27FC236}">
                <a16:creationId xmlns:a16="http://schemas.microsoft.com/office/drawing/2014/main" id="{9B65A969-48BC-AEF7-43ED-0F3A042FE23B}"/>
              </a:ext>
            </a:extLst>
          </p:cNvPr>
          <p:cNvSpPr txBox="1">
            <a:spLocks/>
          </p:cNvSpPr>
          <p:nvPr/>
        </p:nvSpPr>
        <p:spPr>
          <a:xfrm>
            <a:off x="6096000" y="1977781"/>
            <a:ext cx="4813844" cy="3933150"/>
          </a:xfrm>
          <a:prstGeom prst="rect">
            <a:avLst/>
          </a:prstGeom>
        </p:spPr>
        <p:txBody>
          <a:bodyPr vert="horz" lIns="0" tIns="45720" rIns="0" bIns="45720" rtlCol="0">
            <a:normAutofit/>
          </a:bodyPr>
          <a:lstStyle>
            <a:lvl1pPr marL="342900" indent="-342900" algn="l" defTabSz="914400" rtl="0" eaLnBrk="1" latinLnBrk="0" hangingPunct="1">
              <a:lnSpc>
                <a:spcPct val="100000"/>
              </a:lnSpc>
              <a:spcBef>
                <a:spcPts val="1200"/>
              </a:spcBef>
              <a:spcAft>
                <a:spcPts val="200"/>
              </a:spcAft>
              <a:buClr>
                <a:schemeClr val="accent1"/>
              </a:buClr>
              <a:buSzPct val="100000"/>
              <a:buFont typeface="Arial" panose="020B0604020202020204" pitchFamily="34" charset="0"/>
              <a:buChar char="•"/>
              <a:defRPr sz="2000" kern="1200">
                <a:solidFill>
                  <a:schemeClr val="bg1"/>
                </a:solidFill>
                <a:latin typeface="+mn-lt"/>
                <a:ea typeface="+mn-ea"/>
                <a:cs typeface="+mn-cs"/>
              </a:defRPr>
            </a:lvl1pPr>
            <a:lvl2pPr marL="48691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800" kern="1200">
                <a:solidFill>
                  <a:schemeClr val="bg1"/>
                </a:solidFill>
                <a:latin typeface="+mn-lt"/>
                <a:ea typeface="+mn-ea"/>
                <a:cs typeface="+mn-cs"/>
              </a:defRPr>
            </a:lvl2pPr>
            <a:lvl3pPr marL="66979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bg1"/>
                </a:solidFill>
                <a:latin typeface="+mn-lt"/>
                <a:ea typeface="+mn-ea"/>
                <a:cs typeface="+mn-cs"/>
              </a:defRPr>
            </a:lvl3pPr>
            <a:lvl4pPr marL="85267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bg1"/>
                </a:solidFill>
                <a:latin typeface="+mn-lt"/>
                <a:ea typeface="+mn-ea"/>
                <a:cs typeface="+mn-cs"/>
              </a:defRPr>
            </a:lvl4pPr>
            <a:lvl5pPr marL="103555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bg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dirty="0"/>
          </a:p>
        </p:txBody>
      </p:sp>
      <p:sp>
        <p:nvSpPr>
          <p:cNvPr id="5" name="Rectangle 1">
            <a:extLst>
              <a:ext uri="{FF2B5EF4-FFF2-40B4-BE49-F238E27FC236}">
                <a16:creationId xmlns:a16="http://schemas.microsoft.com/office/drawing/2014/main" id="{3DD00036-09EC-FA96-60B0-7A049553828F}"/>
              </a:ext>
            </a:extLst>
          </p:cNvPr>
          <p:cNvSpPr>
            <a:spLocks noGrp="1" noChangeArrowheads="1"/>
          </p:cNvSpPr>
          <p:nvPr>
            <p:ph idx="1"/>
          </p:nvPr>
        </p:nvSpPr>
        <p:spPr bwMode="auto">
          <a:xfrm>
            <a:off x="726819" y="2239259"/>
            <a:ext cx="6021221"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effectLst/>
                <a:latin typeface="Arial" panose="020B0604020202020204" pitchFamily="34" charset="0"/>
              </a:rPr>
              <a:t>Real-Time Crash Detection</a:t>
            </a:r>
            <a:r>
              <a:rPr kumimoji="0" lang="en-US" altLang="en-US" b="0" i="0" u="none" strike="noStrike" cap="none" normalizeH="0" baseline="0" dirty="0">
                <a:ln>
                  <a:noFill/>
                </a:ln>
                <a:effectLst/>
                <a:latin typeface="Arial" panose="020B0604020202020204" pitchFamily="34" charset="0"/>
              </a:rPr>
              <a:t> – Uses AI to detect vehicles, analyze crashes, and monitor helmet compliance.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effectLst/>
                <a:latin typeface="Arial" panose="020B0604020202020204" pitchFamily="34" charset="0"/>
              </a:rPr>
              <a:t> </a:t>
            </a:r>
            <a:r>
              <a:rPr kumimoji="0" lang="en-US" altLang="en-US" b="1" i="0" u="none" strike="noStrike" cap="none" normalizeH="0" baseline="0" dirty="0">
                <a:ln>
                  <a:noFill/>
                </a:ln>
                <a:effectLst/>
                <a:latin typeface="Arial" panose="020B0604020202020204" pitchFamily="34" charset="0"/>
              </a:rPr>
              <a:t>Instant Alerts</a:t>
            </a:r>
            <a:r>
              <a:rPr kumimoji="0" lang="en-US" altLang="en-US" b="0" i="0" u="none" strike="noStrike" cap="none" normalizeH="0" baseline="0" dirty="0">
                <a:ln>
                  <a:noFill/>
                </a:ln>
                <a:effectLst/>
                <a:latin typeface="Arial" panose="020B0604020202020204" pitchFamily="34" charset="0"/>
              </a:rPr>
              <a:t> – Notifies police, ambulance, and vehicle owners with crucial accident details.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effectLst/>
                <a:latin typeface="Arial" panose="020B0604020202020204" pitchFamily="34" charset="0"/>
              </a:rPr>
              <a:t>Automated Insurance Claims</a:t>
            </a:r>
            <a:r>
              <a:rPr kumimoji="0" lang="en-US" altLang="en-US" b="0" i="0" u="none" strike="noStrike" cap="none" normalizeH="0" baseline="0" dirty="0">
                <a:ln>
                  <a:noFill/>
                </a:ln>
                <a:effectLst/>
                <a:latin typeface="Arial" panose="020B0604020202020204" pitchFamily="34" charset="0"/>
              </a:rPr>
              <a:t> – Initiates claim processing for faster settlements.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effectLst/>
                <a:latin typeface="Arial" panose="020B0604020202020204" pitchFamily="34" charset="0"/>
              </a:rPr>
              <a:t>Enhanced Road Safety</a:t>
            </a:r>
            <a:r>
              <a:rPr kumimoji="0" lang="en-US" altLang="en-US" b="0" i="0" u="none" strike="noStrike" cap="none" normalizeH="0" baseline="0" dirty="0">
                <a:ln>
                  <a:noFill/>
                </a:ln>
                <a:effectLst/>
                <a:latin typeface="Arial" panose="020B0604020202020204" pitchFamily="34" charset="0"/>
              </a:rPr>
              <a:t> – Promotes responsible driving and streamlines emergency response</a:t>
            </a:r>
            <a:br>
              <a:rPr kumimoji="0" lang="en-US" altLang="en-US" b="0" i="0" u="none" strike="noStrike" cap="none" normalizeH="0" baseline="0" dirty="0">
                <a:ln>
                  <a:noFill/>
                </a:ln>
                <a:effectLst/>
                <a:latin typeface="Arial" panose="020B0604020202020204" pitchFamily="34" charset="0"/>
              </a:rPr>
            </a:br>
            <a:br>
              <a:rPr kumimoji="0" lang="en-US" altLang="en-US" b="0" i="0" u="none" strike="noStrike" cap="none" normalizeH="0" baseline="0" dirty="0">
                <a:ln>
                  <a:noFill/>
                </a:ln>
                <a:effectLst/>
                <a:latin typeface="Arial" panose="020B0604020202020204" pitchFamily="34" charset="0"/>
              </a:rPr>
            </a:br>
            <a:endParaRPr kumimoji="0" lang="en-US" altLang="en-US"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effectLst/>
                <a:latin typeface="Arial" panose="020B0604020202020204" pitchFamily="34" charset="0"/>
              </a:rPr>
            </a:b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1" name="Picture 3">
            <a:extLst>
              <a:ext uri="{FF2B5EF4-FFF2-40B4-BE49-F238E27FC236}">
                <a16:creationId xmlns:a16="http://schemas.microsoft.com/office/drawing/2014/main" id="{7E6B7E09-7277-4206-47C3-EB740817C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3281" y="2239259"/>
            <a:ext cx="4361900" cy="281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756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09ADE3-2422-8F92-3C84-4B7A09092118}"/>
              </a:ext>
            </a:extLst>
          </p:cNvPr>
          <p:cNvSpPr>
            <a:spLocks noGrp="1"/>
          </p:cNvSpPr>
          <p:nvPr>
            <p:ph idx="1"/>
          </p:nvPr>
        </p:nvSpPr>
        <p:spPr>
          <a:xfrm>
            <a:off x="848509" y="2084461"/>
            <a:ext cx="5796131" cy="3933150"/>
          </a:xfrm>
        </p:spPr>
        <p:txBody>
          <a:bodyPr/>
          <a:lstStyle/>
          <a:p>
            <a:pPr marL="0" indent="0" algn="just" rtl="0">
              <a:buNone/>
            </a:pPr>
            <a:r>
              <a:rPr lang="en-US" sz="1800" b="0" i="0" u="none" strike="noStrike" dirty="0">
                <a:effectLst/>
                <a:latin typeface="Inria Serif"/>
              </a:rPr>
              <a:t>This project aims to develop an Accident Detection, Alert, and Assistance System using machine learning to detect vehicles, monitor helmet usage, and identify how and when crashes occur. The system will send real-time alerts to the police, ambulance services, and registered vehicle owners while also integrating an insurance claim initiation feature to streamline post-accident processes. By enhancing road safety and enabling timely emergency responses, this solution reduces fatalities and promotes responsible driving behavior.</a:t>
            </a:r>
            <a:endParaRPr lang="en-US" b="0" dirty="0">
              <a:effectLst/>
            </a:endParaRPr>
          </a:p>
          <a:p>
            <a:pPr marL="0" indent="0">
              <a:buNone/>
            </a:pPr>
            <a:br>
              <a:rPr lang="en-US" dirty="0"/>
            </a:br>
            <a:endParaRPr lang="en-US" dirty="0"/>
          </a:p>
        </p:txBody>
      </p:sp>
      <p:sp>
        <p:nvSpPr>
          <p:cNvPr id="3" name="Title 2">
            <a:extLst>
              <a:ext uri="{FF2B5EF4-FFF2-40B4-BE49-F238E27FC236}">
                <a16:creationId xmlns:a16="http://schemas.microsoft.com/office/drawing/2014/main" id="{DC4FD283-C839-F945-2234-BF30C5A76A69}"/>
              </a:ext>
            </a:extLst>
          </p:cNvPr>
          <p:cNvSpPr>
            <a:spLocks noGrp="1"/>
          </p:cNvSpPr>
          <p:nvPr>
            <p:ph type="title"/>
          </p:nvPr>
        </p:nvSpPr>
        <p:spPr/>
        <p:txBody>
          <a:bodyPr>
            <a:noAutofit/>
          </a:bodyPr>
          <a:lstStyle/>
          <a:p>
            <a:pPr rtl="0"/>
            <a:r>
              <a:rPr lang="en-US" sz="3200" b="1" i="0" u="none" strike="noStrike" dirty="0">
                <a:effectLst/>
              </a:rPr>
              <a:t>PROBLEM STATEMENT</a:t>
            </a:r>
            <a:endParaRPr lang="en-US" sz="3200" dirty="0"/>
          </a:p>
        </p:txBody>
      </p:sp>
      <p:pic>
        <p:nvPicPr>
          <p:cNvPr id="7" name="Picture 6">
            <a:extLst>
              <a:ext uri="{FF2B5EF4-FFF2-40B4-BE49-F238E27FC236}">
                <a16:creationId xmlns:a16="http://schemas.microsoft.com/office/drawing/2014/main" id="{DC9F2CCD-4E7F-8F6A-7788-AD43DB5C9E49}"/>
              </a:ext>
            </a:extLst>
          </p:cNvPr>
          <p:cNvPicPr>
            <a:picLocks noChangeAspect="1"/>
          </p:cNvPicPr>
          <p:nvPr/>
        </p:nvPicPr>
        <p:blipFill>
          <a:blip r:embed="rId2"/>
          <a:stretch>
            <a:fillRect/>
          </a:stretch>
        </p:blipFill>
        <p:spPr>
          <a:xfrm>
            <a:off x="7369534" y="1196575"/>
            <a:ext cx="3890137" cy="3402600"/>
          </a:xfrm>
          <a:prstGeom prst="rect">
            <a:avLst/>
          </a:prstGeom>
        </p:spPr>
      </p:pic>
    </p:spTree>
    <p:extLst>
      <p:ext uri="{BB962C8B-B14F-4D97-AF65-F5344CB8AC3E}">
        <p14:creationId xmlns:p14="http://schemas.microsoft.com/office/powerpoint/2010/main" val="886077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858715-10B9-4825-0BBA-44E591D2AF95}"/>
              </a:ext>
            </a:extLst>
          </p:cNvPr>
          <p:cNvSpPr>
            <a:spLocks noGrp="1"/>
          </p:cNvSpPr>
          <p:nvPr>
            <p:ph idx="1"/>
          </p:nvPr>
        </p:nvSpPr>
        <p:spPr>
          <a:xfrm>
            <a:off x="810409" y="2031121"/>
            <a:ext cx="5590391" cy="3933150"/>
          </a:xfrm>
        </p:spPr>
        <p:txBody>
          <a:bodyPr>
            <a:normAutofit fontScale="92500" lnSpcReduction="10000"/>
          </a:bodyPr>
          <a:lstStyle/>
          <a:p>
            <a:pPr rtl="0" fontAlgn="base">
              <a:buFont typeface="Arial" panose="020B0604020202020204" pitchFamily="34" charset="0"/>
              <a:buChar char="•"/>
            </a:pPr>
            <a:r>
              <a:rPr lang="en-US" sz="1800" b="1" i="0" u="none" strike="noStrike" dirty="0">
                <a:effectLst/>
                <a:latin typeface="Inria Serif"/>
              </a:rPr>
              <a:t>Traditional Reporting</a:t>
            </a:r>
            <a:r>
              <a:rPr lang="en-US" sz="1800" b="0" i="0" u="none" strike="noStrike" dirty="0">
                <a:effectLst/>
                <a:latin typeface="Inria Serif"/>
              </a:rPr>
              <a:t>: Slow, manual accident reporting delays emergency responses.</a:t>
            </a:r>
            <a:endParaRPr lang="en-US" sz="1800" b="0" i="0" u="none" strike="noStrike" dirty="0">
              <a:effectLst/>
              <a:latin typeface="Arial" panose="020B0604020202020204" pitchFamily="34" charset="0"/>
            </a:endParaRPr>
          </a:p>
          <a:p>
            <a:pPr rtl="0" fontAlgn="base">
              <a:buFont typeface="Arial" panose="020B0604020202020204" pitchFamily="34" charset="0"/>
              <a:buChar char="•"/>
            </a:pPr>
            <a:r>
              <a:rPr lang="en-US" sz="1800" b="1" i="0" u="none" strike="noStrike" dirty="0">
                <a:effectLst/>
                <a:latin typeface="Inria Serif"/>
              </a:rPr>
              <a:t>Sensor Integration</a:t>
            </a:r>
            <a:r>
              <a:rPr lang="en-US" sz="1800" b="0" i="0" u="none" strike="noStrike" dirty="0">
                <a:effectLst/>
                <a:latin typeface="Inria Serif"/>
              </a:rPr>
              <a:t>: Accelerometers, GPS, and gyroscopes enable real-time collision detection.</a:t>
            </a:r>
            <a:endParaRPr lang="en-US" sz="1800" b="0" i="0" u="none" strike="noStrike" dirty="0">
              <a:effectLst/>
              <a:latin typeface="Arial" panose="020B0604020202020204" pitchFamily="34" charset="0"/>
            </a:endParaRPr>
          </a:p>
          <a:p>
            <a:pPr rtl="0" fontAlgn="base">
              <a:buFont typeface="Arial" panose="020B0604020202020204" pitchFamily="34" charset="0"/>
              <a:buChar char="•"/>
            </a:pPr>
            <a:r>
              <a:rPr lang="en-US" sz="1800" b="1" i="0" u="none" strike="noStrike" dirty="0">
                <a:effectLst/>
                <a:latin typeface="Inria Serif"/>
              </a:rPr>
              <a:t>AI &amp; ML</a:t>
            </a:r>
            <a:r>
              <a:rPr lang="en-US" sz="1800" b="0" i="0" u="none" strike="noStrike" dirty="0">
                <a:effectLst/>
                <a:latin typeface="Inria Serif"/>
              </a:rPr>
              <a:t>: Machine learning (e.g., Random Forests, Neural Networks) enhances detection accuracy.</a:t>
            </a:r>
            <a:endParaRPr lang="en-US" sz="1800" b="0" i="0" u="none" strike="noStrike" dirty="0">
              <a:effectLst/>
              <a:latin typeface="Arial" panose="020B0604020202020204" pitchFamily="34" charset="0"/>
            </a:endParaRPr>
          </a:p>
          <a:p>
            <a:pPr rtl="0" fontAlgn="base">
              <a:buFont typeface="Arial" panose="020B0604020202020204" pitchFamily="34" charset="0"/>
              <a:buChar char="•"/>
            </a:pPr>
            <a:r>
              <a:rPr lang="en-US" sz="1800" b="1" i="0" u="none" strike="noStrike" dirty="0">
                <a:effectLst/>
                <a:latin typeface="Inria Serif"/>
              </a:rPr>
              <a:t>IoT &amp; V2X</a:t>
            </a:r>
            <a:r>
              <a:rPr lang="en-US" sz="1800" b="0" i="0" u="none" strike="noStrike" dirty="0">
                <a:effectLst/>
                <a:latin typeface="Inria Serif"/>
              </a:rPr>
              <a:t>: IoT devices and Vehicle-to-Everything technology enable real-time emergency alerts.</a:t>
            </a:r>
            <a:endParaRPr lang="en-US" sz="1800" b="0" i="0" u="none" strike="noStrike" dirty="0">
              <a:effectLst/>
              <a:latin typeface="Arial" panose="020B0604020202020204" pitchFamily="34" charset="0"/>
            </a:endParaRPr>
          </a:p>
          <a:p>
            <a:pPr rtl="0" fontAlgn="base">
              <a:buFont typeface="Arial" panose="020B0604020202020204" pitchFamily="34" charset="0"/>
              <a:buChar char="•"/>
            </a:pPr>
            <a:r>
              <a:rPr lang="en-US" sz="1800" b="1" i="0" u="none" strike="noStrike" dirty="0">
                <a:effectLst/>
                <a:latin typeface="Inria Serif"/>
              </a:rPr>
              <a:t>Challenges</a:t>
            </a:r>
            <a:r>
              <a:rPr lang="en-US" sz="1800" b="0" i="0" u="none" strike="noStrike" dirty="0">
                <a:effectLst/>
                <a:latin typeface="Inria Serif"/>
              </a:rPr>
              <a:t>: Address high false alarm rates and cost barriers.</a:t>
            </a:r>
            <a:endParaRPr lang="en-US" sz="1800" b="0" i="0" u="none" strike="noStrike" dirty="0">
              <a:effectLst/>
              <a:latin typeface="Arial" panose="020B0604020202020204" pitchFamily="34" charset="0"/>
            </a:endParaRPr>
          </a:p>
          <a:p>
            <a:pPr rtl="0" fontAlgn="base">
              <a:buFont typeface="Arial" panose="020B0604020202020204" pitchFamily="34" charset="0"/>
              <a:buChar char="•"/>
            </a:pPr>
            <a:r>
              <a:rPr lang="en-US" sz="1800" b="1" i="0" u="none" strike="noStrike" dirty="0">
                <a:effectLst/>
                <a:latin typeface="Inria Serif"/>
              </a:rPr>
              <a:t>Future Scope</a:t>
            </a:r>
            <a:r>
              <a:rPr lang="en-US" sz="1800" b="0" i="0" u="none" strike="noStrike" dirty="0">
                <a:effectLst/>
                <a:latin typeface="Inria Serif"/>
              </a:rPr>
              <a:t>: Deep learning and smart city integration offer faster, more accurate systems</a:t>
            </a:r>
            <a:r>
              <a:rPr lang="en-US" sz="1800" b="0" i="0" u="none" strike="noStrike" dirty="0">
                <a:solidFill>
                  <a:srgbClr val="423734"/>
                </a:solidFill>
                <a:effectLst/>
                <a:latin typeface="Inria Serif"/>
              </a:rPr>
              <a:t>.</a:t>
            </a:r>
            <a:endParaRPr lang="en-US" sz="1800" b="0" i="0" u="none" strike="noStrike" dirty="0">
              <a:solidFill>
                <a:srgbClr val="423734"/>
              </a:solidFill>
              <a:effectLst/>
              <a:latin typeface="Arial" panose="020B0604020202020204" pitchFamily="34" charset="0"/>
            </a:endParaRPr>
          </a:p>
          <a:p>
            <a:pPr algn="just" rtl="0"/>
            <a:endParaRPr lang="en-US" b="0" dirty="0">
              <a:effectLst/>
            </a:endParaRPr>
          </a:p>
        </p:txBody>
      </p:sp>
      <p:sp>
        <p:nvSpPr>
          <p:cNvPr id="3" name="Title 2">
            <a:extLst>
              <a:ext uri="{FF2B5EF4-FFF2-40B4-BE49-F238E27FC236}">
                <a16:creationId xmlns:a16="http://schemas.microsoft.com/office/drawing/2014/main" id="{D3460C0C-0035-82E5-5228-665F54F79DDB}"/>
              </a:ext>
            </a:extLst>
          </p:cNvPr>
          <p:cNvSpPr>
            <a:spLocks noGrp="1"/>
          </p:cNvSpPr>
          <p:nvPr>
            <p:ph type="title"/>
          </p:nvPr>
        </p:nvSpPr>
        <p:spPr/>
        <p:txBody>
          <a:bodyPr>
            <a:normAutofit/>
          </a:bodyPr>
          <a:lstStyle/>
          <a:p>
            <a:r>
              <a:rPr lang="en-US" sz="3200" dirty="0"/>
              <a:t>OBJECTIVE</a:t>
            </a:r>
          </a:p>
        </p:txBody>
      </p:sp>
      <p:pic>
        <p:nvPicPr>
          <p:cNvPr id="7" name="Picture 6">
            <a:extLst>
              <a:ext uri="{FF2B5EF4-FFF2-40B4-BE49-F238E27FC236}">
                <a16:creationId xmlns:a16="http://schemas.microsoft.com/office/drawing/2014/main" id="{BE75166A-571B-DA0E-B61D-7E6FE571841F}"/>
              </a:ext>
            </a:extLst>
          </p:cNvPr>
          <p:cNvPicPr>
            <a:picLocks noChangeAspect="1"/>
          </p:cNvPicPr>
          <p:nvPr/>
        </p:nvPicPr>
        <p:blipFill>
          <a:blip r:embed="rId2"/>
          <a:stretch>
            <a:fillRect/>
          </a:stretch>
        </p:blipFill>
        <p:spPr>
          <a:xfrm>
            <a:off x="6902710" y="1112754"/>
            <a:ext cx="2178141" cy="2080026"/>
          </a:xfrm>
          <a:prstGeom prst="rect">
            <a:avLst/>
          </a:prstGeom>
        </p:spPr>
      </p:pic>
      <p:pic>
        <p:nvPicPr>
          <p:cNvPr id="9" name="Picture 8">
            <a:extLst>
              <a:ext uri="{FF2B5EF4-FFF2-40B4-BE49-F238E27FC236}">
                <a16:creationId xmlns:a16="http://schemas.microsoft.com/office/drawing/2014/main" id="{5FA67170-312A-37BA-EA9A-143B62D9BD06}"/>
              </a:ext>
            </a:extLst>
          </p:cNvPr>
          <p:cNvPicPr>
            <a:picLocks noChangeAspect="1"/>
          </p:cNvPicPr>
          <p:nvPr/>
        </p:nvPicPr>
        <p:blipFill>
          <a:blip r:embed="rId3"/>
          <a:stretch>
            <a:fillRect/>
          </a:stretch>
        </p:blipFill>
        <p:spPr>
          <a:xfrm>
            <a:off x="9418320" y="1112754"/>
            <a:ext cx="1841351" cy="2057005"/>
          </a:xfrm>
          <a:prstGeom prst="rect">
            <a:avLst/>
          </a:prstGeom>
        </p:spPr>
      </p:pic>
      <p:pic>
        <p:nvPicPr>
          <p:cNvPr id="11" name="Picture 10">
            <a:extLst>
              <a:ext uri="{FF2B5EF4-FFF2-40B4-BE49-F238E27FC236}">
                <a16:creationId xmlns:a16="http://schemas.microsoft.com/office/drawing/2014/main" id="{551BF681-50CB-EC32-2B8A-0E215FD90758}"/>
              </a:ext>
            </a:extLst>
          </p:cNvPr>
          <p:cNvPicPr>
            <a:picLocks noChangeAspect="1"/>
          </p:cNvPicPr>
          <p:nvPr/>
        </p:nvPicPr>
        <p:blipFill>
          <a:blip r:embed="rId4"/>
          <a:stretch>
            <a:fillRect/>
          </a:stretch>
        </p:blipFill>
        <p:spPr>
          <a:xfrm>
            <a:off x="6902710" y="3274186"/>
            <a:ext cx="4356961" cy="2598645"/>
          </a:xfrm>
          <a:prstGeom prst="rect">
            <a:avLst/>
          </a:prstGeom>
        </p:spPr>
      </p:pic>
    </p:spTree>
    <p:extLst>
      <p:ext uri="{BB962C8B-B14F-4D97-AF65-F5344CB8AC3E}">
        <p14:creationId xmlns:p14="http://schemas.microsoft.com/office/powerpoint/2010/main" val="58301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8613C4-DE43-5C38-9F59-E6DFDBC0B715}"/>
              </a:ext>
            </a:extLst>
          </p:cNvPr>
          <p:cNvSpPr>
            <a:spLocks noGrp="1"/>
          </p:cNvSpPr>
          <p:nvPr>
            <p:ph idx="1"/>
          </p:nvPr>
        </p:nvSpPr>
        <p:spPr>
          <a:xfrm>
            <a:off x="932329" y="2031121"/>
            <a:ext cx="4942691" cy="3933150"/>
          </a:xfrm>
        </p:spPr>
        <p:txBody>
          <a:bodyPr>
            <a:normAutofit fontScale="62500" lnSpcReduction="20000"/>
          </a:bodyPr>
          <a:lstStyle/>
          <a:p>
            <a:pPr marL="0" indent="0">
              <a:buNone/>
            </a:pPr>
            <a:r>
              <a:rPr lang="en-US" sz="2600" dirty="0"/>
              <a:t>Systematic Literature Survey on Accident Alert &amp; Detection System , IEEE, 2019</a:t>
            </a:r>
          </a:p>
          <a:p>
            <a:pPr marL="0" indent="0">
              <a:buNone/>
            </a:pPr>
            <a:r>
              <a:rPr lang="en-US" sz="2600" dirty="0"/>
              <a:t>Smart copilot for Real time automobile accidents detection</a:t>
            </a:r>
          </a:p>
          <a:p>
            <a:pPr algn="just" rtl="0"/>
            <a:r>
              <a:rPr lang="en-US" sz="1900" b="0" i="0" u="none" strike="noStrike" dirty="0">
                <a:effectLst/>
                <a:latin typeface="Inria Serif"/>
              </a:rPr>
              <a:t>Develop an intelligent Accident Detection &amp; Assistance System that:</a:t>
            </a:r>
            <a:endParaRPr lang="en-US" sz="1900" b="0" dirty="0">
              <a:effectLst/>
            </a:endParaRPr>
          </a:p>
          <a:p>
            <a:pPr marL="388620" algn="just" rtl="0" fontAlgn="base">
              <a:buFont typeface="Arial" panose="020B0604020202020204" pitchFamily="34" charset="0"/>
              <a:buChar char="•"/>
            </a:pPr>
            <a:r>
              <a:rPr lang="en-US" sz="1900" b="0" i="0" u="none" strike="noStrike" dirty="0">
                <a:effectLst/>
                <a:latin typeface="Inria Serif"/>
              </a:rPr>
              <a:t>Detects vehicles in real time using machine learning.</a:t>
            </a:r>
            <a:endParaRPr lang="en-US" sz="1900" b="0" i="0" u="none" strike="noStrike" dirty="0">
              <a:effectLst/>
              <a:latin typeface="Arial" panose="020B0604020202020204" pitchFamily="34" charset="0"/>
            </a:endParaRPr>
          </a:p>
          <a:p>
            <a:pPr marL="388620" algn="just" rtl="0" fontAlgn="base">
              <a:buFont typeface="Arial" panose="020B0604020202020204" pitchFamily="34" charset="0"/>
              <a:buChar char="•"/>
            </a:pPr>
            <a:r>
              <a:rPr lang="en-US" sz="1900" b="0" i="0" u="none" strike="noStrike" dirty="0">
                <a:effectLst/>
                <a:latin typeface="Inria Serif"/>
              </a:rPr>
              <a:t>Monitors helmet compliance to identify high-risk riders.</a:t>
            </a:r>
            <a:endParaRPr lang="en-US" sz="1900" b="0" i="0" u="none" strike="noStrike" dirty="0">
              <a:effectLst/>
              <a:latin typeface="Arial" panose="020B0604020202020204" pitchFamily="34" charset="0"/>
            </a:endParaRPr>
          </a:p>
          <a:p>
            <a:pPr marL="388620" algn="just" rtl="0" fontAlgn="base">
              <a:buFont typeface="Arial" panose="020B0604020202020204" pitchFamily="34" charset="0"/>
              <a:buChar char="•"/>
            </a:pPr>
            <a:r>
              <a:rPr lang="en-US" sz="1900" b="0" i="0" u="none" strike="noStrike" dirty="0">
                <a:effectLst/>
                <a:latin typeface="Inria Serif"/>
              </a:rPr>
              <a:t>Identifies crashes through video &amp; sensor data analysis.</a:t>
            </a:r>
            <a:endParaRPr lang="en-US" sz="1900" b="0" i="0" u="none" strike="noStrike" dirty="0">
              <a:effectLst/>
              <a:latin typeface="Arial" panose="020B0604020202020204" pitchFamily="34" charset="0"/>
            </a:endParaRPr>
          </a:p>
          <a:p>
            <a:pPr marL="388620" algn="just" rtl="0" fontAlgn="base">
              <a:buFont typeface="Arial" panose="020B0604020202020204" pitchFamily="34" charset="0"/>
              <a:buChar char="•"/>
            </a:pPr>
            <a:r>
              <a:rPr lang="en-US" sz="1900" b="0" i="0" u="none" strike="noStrike" dirty="0">
                <a:effectLst/>
                <a:latin typeface="Inria Serif"/>
              </a:rPr>
              <a:t>Extracts vehicle plates via OCR, linking to owner details.</a:t>
            </a:r>
            <a:endParaRPr lang="en-US" sz="1900" b="0" i="0" u="none" strike="noStrike" dirty="0">
              <a:effectLst/>
              <a:latin typeface="Arial" panose="020B0604020202020204" pitchFamily="34" charset="0"/>
            </a:endParaRPr>
          </a:p>
          <a:p>
            <a:pPr marL="388620" algn="just" rtl="0" fontAlgn="base">
              <a:buFont typeface="Arial" panose="020B0604020202020204" pitchFamily="34" charset="0"/>
              <a:buChar char="•"/>
            </a:pPr>
            <a:r>
              <a:rPr lang="en-US" sz="1900" b="0" i="0" u="none" strike="noStrike" dirty="0">
                <a:effectLst/>
                <a:latin typeface="Inria Serif"/>
              </a:rPr>
              <a:t>Sends instant alerts to police, ambulance, and vehicle owners with crash info (location, severity).</a:t>
            </a:r>
            <a:endParaRPr lang="en-US" sz="1900" b="0" i="0" u="none" strike="noStrike" dirty="0">
              <a:effectLst/>
              <a:latin typeface="Arial" panose="020B0604020202020204" pitchFamily="34" charset="0"/>
            </a:endParaRPr>
          </a:p>
          <a:p>
            <a:pPr marL="388620" algn="just" rtl="0" fontAlgn="base">
              <a:buFont typeface="Arial" panose="020B0604020202020204" pitchFamily="34" charset="0"/>
              <a:buChar char="•"/>
            </a:pPr>
            <a:r>
              <a:rPr lang="en-US" sz="1900" b="0" i="0" u="none" strike="noStrike" dirty="0">
                <a:effectLst/>
                <a:latin typeface="Inria Serif"/>
              </a:rPr>
              <a:t>Automates insurance claims for faster processing.</a:t>
            </a:r>
            <a:endParaRPr lang="en-US" sz="1900" b="0" i="0" u="none" strike="noStrike" dirty="0">
              <a:effectLst/>
              <a:latin typeface="Arial" panose="020B0604020202020204" pitchFamily="34" charset="0"/>
            </a:endParaRPr>
          </a:p>
          <a:p>
            <a:pPr marL="0" indent="0" algn="just" rtl="0">
              <a:buNone/>
            </a:pPr>
            <a:r>
              <a:rPr lang="en-US" sz="1900" b="0" i="0" u="none" strike="noStrike" dirty="0">
                <a:effectLst/>
                <a:latin typeface="Inria Serif"/>
              </a:rPr>
              <a:t>Enhancing road safety, enabling quicker emergency responses, and simplifying post-accident procedures to save lives and promote responsible driving.</a:t>
            </a:r>
            <a:endParaRPr lang="en-US" sz="1900" b="0" dirty="0">
              <a:effectLst/>
            </a:endParaRPr>
          </a:p>
          <a:p>
            <a:pPr marL="0" indent="0">
              <a:buNone/>
            </a:pPr>
            <a:endParaRPr lang="en-US" dirty="0"/>
          </a:p>
        </p:txBody>
      </p:sp>
      <p:sp>
        <p:nvSpPr>
          <p:cNvPr id="3" name="Title 2">
            <a:extLst>
              <a:ext uri="{FF2B5EF4-FFF2-40B4-BE49-F238E27FC236}">
                <a16:creationId xmlns:a16="http://schemas.microsoft.com/office/drawing/2014/main" id="{C7D832A3-22B8-EE10-F0CE-A11AACAA31E2}"/>
              </a:ext>
            </a:extLst>
          </p:cNvPr>
          <p:cNvSpPr>
            <a:spLocks noGrp="1"/>
          </p:cNvSpPr>
          <p:nvPr>
            <p:ph type="title"/>
          </p:nvPr>
        </p:nvSpPr>
        <p:spPr/>
        <p:txBody>
          <a:bodyPr>
            <a:normAutofit/>
          </a:bodyPr>
          <a:lstStyle/>
          <a:p>
            <a:r>
              <a:rPr lang="en-US" sz="3200" dirty="0"/>
              <a:t>LITERATURE SURVEY</a:t>
            </a:r>
          </a:p>
        </p:txBody>
      </p:sp>
      <p:pic>
        <p:nvPicPr>
          <p:cNvPr id="6" name="Picture 5">
            <a:extLst>
              <a:ext uri="{FF2B5EF4-FFF2-40B4-BE49-F238E27FC236}">
                <a16:creationId xmlns:a16="http://schemas.microsoft.com/office/drawing/2014/main" id="{5FA91251-45F2-6C2B-A08D-E7238922A72C}"/>
              </a:ext>
            </a:extLst>
          </p:cNvPr>
          <p:cNvPicPr>
            <a:picLocks noChangeAspect="1"/>
          </p:cNvPicPr>
          <p:nvPr/>
        </p:nvPicPr>
        <p:blipFill>
          <a:blip r:embed="rId2"/>
          <a:stretch>
            <a:fillRect/>
          </a:stretch>
        </p:blipFill>
        <p:spPr>
          <a:xfrm>
            <a:off x="6301742" y="1128117"/>
            <a:ext cx="5181314" cy="1806008"/>
          </a:xfrm>
          <a:prstGeom prst="rect">
            <a:avLst/>
          </a:prstGeom>
        </p:spPr>
      </p:pic>
      <p:pic>
        <p:nvPicPr>
          <p:cNvPr id="8" name="Picture 7">
            <a:extLst>
              <a:ext uri="{FF2B5EF4-FFF2-40B4-BE49-F238E27FC236}">
                <a16:creationId xmlns:a16="http://schemas.microsoft.com/office/drawing/2014/main" id="{E98F403B-08AC-BA95-BD6C-19BBBD7E83F3}"/>
              </a:ext>
            </a:extLst>
          </p:cNvPr>
          <p:cNvPicPr>
            <a:picLocks noChangeAspect="1"/>
          </p:cNvPicPr>
          <p:nvPr/>
        </p:nvPicPr>
        <p:blipFill>
          <a:blip r:embed="rId3"/>
          <a:stretch>
            <a:fillRect/>
          </a:stretch>
        </p:blipFill>
        <p:spPr>
          <a:xfrm>
            <a:off x="6972302" y="3082256"/>
            <a:ext cx="4359018" cy="2781541"/>
          </a:xfrm>
          <a:prstGeom prst="rect">
            <a:avLst/>
          </a:prstGeom>
        </p:spPr>
      </p:pic>
    </p:spTree>
    <p:extLst>
      <p:ext uri="{BB962C8B-B14F-4D97-AF65-F5344CB8AC3E}">
        <p14:creationId xmlns:p14="http://schemas.microsoft.com/office/powerpoint/2010/main" val="4195208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2D64BB-42B5-4082-9959-B6A48F958E1E}"/>
              </a:ext>
            </a:extLst>
          </p:cNvPr>
          <p:cNvSpPr>
            <a:spLocks noGrp="1"/>
          </p:cNvSpPr>
          <p:nvPr>
            <p:ph idx="1"/>
          </p:nvPr>
        </p:nvSpPr>
        <p:spPr>
          <a:xfrm>
            <a:off x="932329" y="2031121"/>
            <a:ext cx="6062831" cy="3933150"/>
          </a:xfrm>
        </p:spPr>
        <p:txBody>
          <a:bodyPr/>
          <a:lstStyle/>
          <a:p>
            <a:pPr marL="361493" algn="just" rtl="0" fontAlgn="base">
              <a:buFont typeface="Arial" panose="020B0604020202020204" pitchFamily="34" charset="0"/>
              <a:buChar char="•"/>
            </a:pPr>
            <a:r>
              <a:rPr lang="en-US" sz="1800" b="1" i="0" u="none" strike="noStrike" dirty="0">
                <a:effectLst/>
                <a:latin typeface="Inria Serif"/>
              </a:rPr>
              <a:t>Vehicle Detection:</a:t>
            </a:r>
            <a:r>
              <a:rPr lang="en-US" sz="1800" b="0" i="0" u="none" strike="noStrike" dirty="0">
                <a:effectLst/>
                <a:latin typeface="Inria Serif"/>
              </a:rPr>
              <a:t> Real-time vehicle detection using YOLOv5.</a:t>
            </a:r>
            <a:endParaRPr lang="en-US" sz="1800" b="0" i="0" u="none" strike="noStrike" dirty="0">
              <a:effectLst/>
              <a:latin typeface="Arial" panose="020B0604020202020204" pitchFamily="34" charset="0"/>
            </a:endParaRPr>
          </a:p>
          <a:p>
            <a:pPr marL="361493" algn="just" rtl="0" fontAlgn="base">
              <a:buFont typeface="Arial" panose="020B0604020202020204" pitchFamily="34" charset="0"/>
              <a:buChar char="•"/>
            </a:pPr>
            <a:r>
              <a:rPr lang="en-US" sz="1800" b="1" i="0" u="none" strike="noStrike" dirty="0">
                <a:effectLst/>
                <a:latin typeface="Inria Serif"/>
              </a:rPr>
              <a:t>Helmet Monitoring</a:t>
            </a:r>
            <a:r>
              <a:rPr lang="en-US" sz="1800" b="0" i="0" u="none" strike="noStrike" dirty="0">
                <a:effectLst/>
                <a:latin typeface="Inria Serif"/>
              </a:rPr>
              <a:t>: Detect helmet compliance with object detection.</a:t>
            </a:r>
            <a:endParaRPr lang="en-US" sz="1800" b="0" i="0" u="none" strike="noStrike" dirty="0">
              <a:effectLst/>
              <a:latin typeface="Arial" panose="020B0604020202020204" pitchFamily="34" charset="0"/>
            </a:endParaRPr>
          </a:p>
          <a:p>
            <a:pPr marL="361493" algn="just" rtl="0" fontAlgn="base">
              <a:buFont typeface="Arial" panose="020B0604020202020204" pitchFamily="34" charset="0"/>
              <a:buChar char="•"/>
            </a:pPr>
            <a:r>
              <a:rPr lang="en-US" sz="1800" b="1" i="0" u="none" strike="noStrike" dirty="0">
                <a:effectLst/>
                <a:latin typeface="Inria Serif"/>
              </a:rPr>
              <a:t>Crash Detection</a:t>
            </a:r>
            <a:r>
              <a:rPr lang="en-US" sz="1800" b="0" i="0" u="none" strike="noStrike" dirty="0">
                <a:effectLst/>
                <a:latin typeface="Inria Serif"/>
              </a:rPr>
              <a:t>: Analyze video &amp; sensor data for crash identification.</a:t>
            </a:r>
            <a:endParaRPr lang="en-US" sz="1800" b="0" i="0" u="none" strike="noStrike" dirty="0">
              <a:effectLst/>
              <a:latin typeface="Arial" panose="020B0604020202020204" pitchFamily="34" charset="0"/>
            </a:endParaRPr>
          </a:p>
          <a:p>
            <a:pPr marL="361493" algn="just" rtl="0" fontAlgn="base">
              <a:buFont typeface="Arial" panose="020B0604020202020204" pitchFamily="34" charset="0"/>
              <a:buChar char="•"/>
            </a:pPr>
            <a:r>
              <a:rPr lang="en-US" sz="1800" b="1" i="0" u="none" strike="noStrike" dirty="0">
                <a:effectLst/>
                <a:latin typeface="Inria Serif"/>
              </a:rPr>
              <a:t>License Plate Recognition</a:t>
            </a:r>
            <a:r>
              <a:rPr lang="en-US" sz="1800" b="0" i="0" u="none" strike="noStrike" dirty="0">
                <a:effectLst/>
                <a:latin typeface="Inria Serif"/>
              </a:rPr>
              <a:t>: Extract plates using OCR.</a:t>
            </a:r>
            <a:endParaRPr lang="en-US" sz="1800" b="0" i="0" u="none" strike="noStrike" dirty="0">
              <a:effectLst/>
              <a:latin typeface="Arial" panose="020B0604020202020204" pitchFamily="34" charset="0"/>
            </a:endParaRPr>
          </a:p>
          <a:p>
            <a:pPr marL="361493" algn="just" rtl="0" fontAlgn="base">
              <a:buFont typeface="Arial" panose="020B0604020202020204" pitchFamily="34" charset="0"/>
              <a:buChar char="•"/>
            </a:pPr>
            <a:r>
              <a:rPr lang="en-US" sz="1800" b="1" i="0" u="none" strike="noStrike" dirty="0">
                <a:effectLst/>
                <a:latin typeface="Inria Serif"/>
              </a:rPr>
              <a:t>Alert System</a:t>
            </a:r>
            <a:r>
              <a:rPr lang="en-US" sz="1800" b="0" i="0" u="none" strike="noStrike" dirty="0">
                <a:effectLst/>
                <a:latin typeface="Inria Serif"/>
              </a:rPr>
              <a:t>: Instant alerts via Twilio/Firebase to police, ambulance, and vehicle owners.</a:t>
            </a:r>
            <a:endParaRPr lang="en-US" sz="1800" b="0" i="0" u="none" strike="noStrike" dirty="0">
              <a:effectLst/>
              <a:latin typeface="Arial" panose="020B0604020202020204" pitchFamily="34" charset="0"/>
            </a:endParaRPr>
          </a:p>
          <a:p>
            <a:pPr marL="361493" algn="just" rtl="0" fontAlgn="base">
              <a:buFont typeface="Arial" panose="020B0604020202020204" pitchFamily="34" charset="0"/>
              <a:buChar char="•"/>
            </a:pPr>
            <a:r>
              <a:rPr lang="en-US" sz="1800" b="1" i="0" u="none" strike="noStrike" dirty="0">
                <a:effectLst/>
                <a:latin typeface="Inria Serif"/>
              </a:rPr>
              <a:t>Insurance Claim:</a:t>
            </a:r>
            <a:r>
              <a:rPr lang="en-US" sz="1800" b="0" i="0" u="none" strike="noStrike" dirty="0">
                <a:effectLst/>
                <a:latin typeface="Inria Serif"/>
              </a:rPr>
              <a:t> Auto-generate reports and initiate claims.</a:t>
            </a:r>
            <a:endParaRPr lang="en-US" sz="1800" b="0" i="0" u="none" strike="noStrike" dirty="0">
              <a:effectLst/>
              <a:latin typeface="Arial" panose="020B0604020202020204" pitchFamily="34" charset="0"/>
            </a:endParaRPr>
          </a:p>
          <a:p>
            <a:pPr marL="361493" algn="just" rtl="0" fontAlgn="base">
              <a:buFont typeface="Arial" panose="020B0604020202020204" pitchFamily="34" charset="0"/>
              <a:buChar char="•"/>
            </a:pPr>
            <a:r>
              <a:rPr lang="en-US" sz="1800" b="1" i="0" u="none" strike="noStrike" dirty="0">
                <a:effectLst/>
                <a:latin typeface="Inria Serif"/>
              </a:rPr>
              <a:t>System Integration:</a:t>
            </a:r>
            <a:r>
              <a:rPr lang="en-US" sz="1800" b="0" i="0" u="none" strike="noStrike" dirty="0">
                <a:effectLst/>
                <a:latin typeface="Inria Serif"/>
              </a:rPr>
              <a:t> Unified platform for seamless operation.</a:t>
            </a:r>
            <a:endParaRPr lang="en-US" sz="1800" b="0" i="0" u="none" strike="noStrike" dirty="0">
              <a:effectLst/>
              <a:latin typeface="Arial" panose="020B0604020202020204" pitchFamily="34" charset="0"/>
            </a:endParaRPr>
          </a:p>
        </p:txBody>
      </p:sp>
      <p:sp>
        <p:nvSpPr>
          <p:cNvPr id="3" name="Title 2">
            <a:extLst>
              <a:ext uri="{FF2B5EF4-FFF2-40B4-BE49-F238E27FC236}">
                <a16:creationId xmlns:a16="http://schemas.microsoft.com/office/drawing/2014/main" id="{996E155A-504C-2476-3EE4-62F0AFAE0228}"/>
              </a:ext>
            </a:extLst>
          </p:cNvPr>
          <p:cNvSpPr>
            <a:spLocks noGrp="1"/>
          </p:cNvSpPr>
          <p:nvPr>
            <p:ph type="title"/>
          </p:nvPr>
        </p:nvSpPr>
        <p:spPr/>
        <p:txBody>
          <a:bodyPr>
            <a:normAutofit/>
          </a:bodyPr>
          <a:lstStyle/>
          <a:p>
            <a:r>
              <a:rPr lang="en-US" sz="3200" dirty="0"/>
              <a:t>METHODOLOGY OF IDEA</a:t>
            </a:r>
          </a:p>
        </p:txBody>
      </p:sp>
      <p:pic>
        <p:nvPicPr>
          <p:cNvPr id="5" name="Picture 4">
            <a:extLst>
              <a:ext uri="{FF2B5EF4-FFF2-40B4-BE49-F238E27FC236}">
                <a16:creationId xmlns:a16="http://schemas.microsoft.com/office/drawing/2014/main" id="{4C156B18-5AC8-7CDF-33E9-247D23B329EE}"/>
              </a:ext>
            </a:extLst>
          </p:cNvPr>
          <p:cNvPicPr>
            <a:picLocks noChangeAspect="1"/>
          </p:cNvPicPr>
          <p:nvPr/>
        </p:nvPicPr>
        <p:blipFill>
          <a:blip r:embed="rId2"/>
          <a:stretch>
            <a:fillRect/>
          </a:stretch>
        </p:blipFill>
        <p:spPr>
          <a:xfrm>
            <a:off x="7212138" y="2240136"/>
            <a:ext cx="4427604" cy="3322608"/>
          </a:xfrm>
          <a:prstGeom prst="rect">
            <a:avLst/>
          </a:prstGeom>
        </p:spPr>
      </p:pic>
    </p:spTree>
    <p:extLst>
      <p:ext uri="{BB962C8B-B14F-4D97-AF65-F5344CB8AC3E}">
        <p14:creationId xmlns:p14="http://schemas.microsoft.com/office/powerpoint/2010/main" val="1912370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041E04-6EDB-D21F-B804-DCB967DC8851}"/>
              </a:ext>
            </a:extLst>
          </p:cNvPr>
          <p:cNvPicPr>
            <a:picLocks noGrp="1" noChangeAspect="1"/>
          </p:cNvPicPr>
          <p:nvPr>
            <p:ph idx="1"/>
          </p:nvPr>
        </p:nvPicPr>
        <p:blipFill>
          <a:blip r:embed="rId2"/>
          <a:stretch>
            <a:fillRect/>
          </a:stretch>
        </p:blipFill>
        <p:spPr>
          <a:xfrm>
            <a:off x="786857" y="2155224"/>
            <a:ext cx="5021662" cy="2577582"/>
          </a:xfrm>
        </p:spPr>
      </p:pic>
      <p:sp>
        <p:nvSpPr>
          <p:cNvPr id="3" name="Title 2">
            <a:extLst>
              <a:ext uri="{FF2B5EF4-FFF2-40B4-BE49-F238E27FC236}">
                <a16:creationId xmlns:a16="http://schemas.microsoft.com/office/drawing/2014/main" id="{D7CE4359-4328-8D73-6889-E4C35D7BB28E}"/>
              </a:ext>
            </a:extLst>
          </p:cNvPr>
          <p:cNvSpPr>
            <a:spLocks noGrp="1"/>
          </p:cNvSpPr>
          <p:nvPr>
            <p:ph type="title"/>
          </p:nvPr>
        </p:nvSpPr>
        <p:spPr/>
        <p:txBody>
          <a:bodyPr/>
          <a:lstStyle/>
          <a:p>
            <a:r>
              <a:rPr lang="en-US" dirty="0"/>
              <a:t>UI of the project …</a:t>
            </a:r>
          </a:p>
        </p:txBody>
      </p:sp>
      <p:pic>
        <p:nvPicPr>
          <p:cNvPr id="7" name="Picture 6">
            <a:extLst>
              <a:ext uri="{FF2B5EF4-FFF2-40B4-BE49-F238E27FC236}">
                <a16:creationId xmlns:a16="http://schemas.microsoft.com/office/drawing/2014/main" id="{3E81862D-80C8-4794-7955-BC799005AC88}"/>
              </a:ext>
            </a:extLst>
          </p:cNvPr>
          <p:cNvPicPr>
            <a:picLocks noChangeAspect="1"/>
          </p:cNvPicPr>
          <p:nvPr/>
        </p:nvPicPr>
        <p:blipFill>
          <a:blip r:embed="rId3"/>
          <a:stretch>
            <a:fillRect/>
          </a:stretch>
        </p:blipFill>
        <p:spPr>
          <a:xfrm>
            <a:off x="6002889" y="2160165"/>
            <a:ext cx="5609714" cy="2572641"/>
          </a:xfrm>
          <a:prstGeom prst="rect">
            <a:avLst/>
          </a:prstGeom>
        </p:spPr>
      </p:pic>
    </p:spTree>
    <p:extLst>
      <p:ext uri="{BB962C8B-B14F-4D97-AF65-F5344CB8AC3E}">
        <p14:creationId xmlns:p14="http://schemas.microsoft.com/office/powerpoint/2010/main" val="164268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B42888-01B6-678E-1A55-DD3B736B535F}"/>
              </a:ext>
            </a:extLst>
          </p:cNvPr>
          <p:cNvSpPr>
            <a:spLocks noGrp="1"/>
          </p:cNvSpPr>
          <p:nvPr>
            <p:ph idx="1"/>
          </p:nvPr>
        </p:nvSpPr>
        <p:spPr/>
        <p:txBody>
          <a:bodyPr/>
          <a:lstStyle/>
          <a:p>
            <a:r>
              <a:rPr lang="en-US" dirty="0">
                <a:hlinkClick r:id="rId2"/>
              </a:rPr>
              <a:t>https://drive.google.com/drive/u/3/folders/1cE6gaHrWjGioOXxmDTUztbnsoM5S3WRr</a:t>
            </a:r>
            <a:endParaRPr lang="en-US" dirty="0"/>
          </a:p>
          <a:p>
            <a:endParaRPr lang="en-US" dirty="0"/>
          </a:p>
          <a:p>
            <a:r>
              <a:rPr lang="en-US" dirty="0">
                <a:hlinkClick r:id="rId3"/>
              </a:rPr>
              <a:t>https://github.com/aksayaa745/Accident_Detection</a:t>
            </a:r>
            <a:r>
              <a:rPr lang="en-US">
                <a:hlinkClick r:id="rId3"/>
              </a:rPr>
              <a:t>_ml</a:t>
            </a:r>
            <a:endParaRPr lang="en-US"/>
          </a:p>
          <a:p>
            <a:endParaRPr lang="en-US" dirty="0"/>
          </a:p>
        </p:txBody>
      </p:sp>
      <p:sp>
        <p:nvSpPr>
          <p:cNvPr id="3" name="Title 2">
            <a:extLst>
              <a:ext uri="{FF2B5EF4-FFF2-40B4-BE49-F238E27FC236}">
                <a16:creationId xmlns:a16="http://schemas.microsoft.com/office/drawing/2014/main" id="{4B0A7FF0-239C-A1CB-EEB1-6B7077DB6B8B}"/>
              </a:ext>
            </a:extLst>
          </p:cNvPr>
          <p:cNvSpPr>
            <a:spLocks noGrp="1"/>
          </p:cNvSpPr>
          <p:nvPr>
            <p:ph type="title"/>
          </p:nvPr>
        </p:nvSpPr>
        <p:spPr/>
        <p:txBody>
          <a:bodyPr/>
          <a:lstStyle/>
          <a:p>
            <a:r>
              <a:rPr lang="en-US" dirty="0"/>
              <a:t> links</a:t>
            </a:r>
          </a:p>
        </p:txBody>
      </p:sp>
    </p:spTree>
    <p:extLst>
      <p:ext uri="{BB962C8B-B14F-4D97-AF65-F5344CB8AC3E}">
        <p14:creationId xmlns:p14="http://schemas.microsoft.com/office/powerpoint/2010/main" val="2486714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0D0E8-253D-9AC2-395F-3FD8964EEF52}"/>
              </a:ext>
            </a:extLst>
          </p:cNvPr>
          <p:cNvSpPr>
            <a:spLocks noGrp="1"/>
          </p:cNvSpPr>
          <p:nvPr>
            <p:ph type="ctrTitle"/>
          </p:nvPr>
        </p:nvSpPr>
        <p:spPr>
          <a:xfrm>
            <a:off x="804025" y="1285158"/>
            <a:ext cx="4567608" cy="3566160"/>
          </a:xfrm>
        </p:spPr>
        <p:txBody>
          <a:bodyPr>
            <a:normAutofit/>
          </a:bodyPr>
          <a:lstStyle/>
          <a:p>
            <a:r>
              <a:rPr lang="en-US" sz="9600" dirty="0"/>
              <a:t>THANK </a:t>
            </a:r>
            <a:br>
              <a:rPr lang="en-US" sz="9600" dirty="0"/>
            </a:br>
            <a:r>
              <a:rPr lang="en-US" sz="9600" dirty="0"/>
              <a:t>YOU !!!</a:t>
            </a:r>
          </a:p>
        </p:txBody>
      </p:sp>
      <p:sp>
        <p:nvSpPr>
          <p:cNvPr id="3" name="Subtitle 2">
            <a:extLst>
              <a:ext uri="{FF2B5EF4-FFF2-40B4-BE49-F238E27FC236}">
                <a16:creationId xmlns:a16="http://schemas.microsoft.com/office/drawing/2014/main" id="{9924D1EA-763D-F50E-978F-F098214847B4}"/>
              </a:ext>
            </a:extLst>
          </p:cNvPr>
          <p:cNvSpPr>
            <a:spLocks noGrp="1"/>
          </p:cNvSpPr>
          <p:nvPr>
            <p:ph type="subTitle" idx="1"/>
          </p:nvPr>
        </p:nvSpPr>
        <p:spPr/>
        <p:txBody>
          <a:bodyPr/>
          <a:lstStyle/>
          <a:p>
            <a:r>
              <a:rPr lang="en-US" dirty="0"/>
              <a:t>.</a:t>
            </a:r>
          </a:p>
        </p:txBody>
      </p:sp>
      <p:pic>
        <p:nvPicPr>
          <p:cNvPr id="6" name="Picture Placeholder 5">
            <a:extLst>
              <a:ext uri="{FF2B5EF4-FFF2-40B4-BE49-F238E27FC236}">
                <a16:creationId xmlns:a16="http://schemas.microsoft.com/office/drawing/2014/main" id="{CC760DC8-3B20-FBCC-7C11-4059E988762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805" r="14805"/>
          <a:stretch>
            <a:fillRect/>
          </a:stretch>
        </p:blipFill>
        <p:spPr/>
      </p:pic>
    </p:spTree>
    <p:extLst>
      <p:ext uri="{BB962C8B-B14F-4D97-AF65-F5344CB8AC3E}">
        <p14:creationId xmlns:p14="http://schemas.microsoft.com/office/powerpoint/2010/main" val="1811347890"/>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conference presentation</Template>
  <TotalTime>100</TotalTime>
  <Words>495</Words>
  <Application>Microsoft Office PowerPoint</Application>
  <PresentationFormat>Widescreen</PresentationFormat>
  <Paragraphs>48</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DM Serif Display</vt:lpstr>
      <vt:lpstr>Garamond</vt:lpstr>
      <vt:lpstr>Inria Serif</vt:lpstr>
      <vt:lpstr>Wingdings</vt:lpstr>
      <vt:lpstr>RetrospectVTI</vt:lpstr>
      <vt:lpstr> SafeRide AI: Real-Time Accident Detection and Assistance System</vt:lpstr>
      <vt:lpstr>ABSTRACT</vt:lpstr>
      <vt:lpstr>PROBLEM STATEMENT</vt:lpstr>
      <vt:lpstr>OBJECTIVE</vt:lpstr>
      <vt:lpstr>LITERATURE SURVEY</vt:lpstr>
      <vt:lpstr>METHODOLOGY OF IDEA</vt:lpstr>
      <vt:lpstr>UI of the project …</vt:lpstr>
      <vt:lpstr> links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GOWRI NANDA M</dc:creator>
  <cp:lastModifiedBy>GOWRI NANDA M</cp:lastModifiedBy>
  <cp:revision>3</cp:revision>
  <dcterms:created xsi:type="dcterms:W3CDTF">2025-01-29T15:54:57Z</dcterms:created>
  <dcterms:modified xsi:type="dcterms:W3CDTF">2025-05-08T16:48:15Z</dcterms:modified>
</cp:coreProperties>
</file>