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41"/>
  </p:notesMasterIdLst>
  <p:sldIdLst>
    <p:sldId id="256" r:id="rId2"/>
    <p:sldId id="261" r:id="rId3"/>
    <p:sldId id="257" r:id="rId4"/>
    <p:sldId id="258" r:id="rId5"/>
    <p:sldId id="259" r:id="rId6"/>
    <p:sldId id="260" r:id="rId7"/>
    <p:sldId id="262" r:id="rId8"/>
    <p:sldId id="272" r:id="rId9"/>
    <p:sldId id="273" r:id="rId10"/>
    <p:sldId id="274" r:id="rId11"/>
    <p:sldId id="275" r:id="rId12"/>
    <p:sldId id="276" r:id="rId13"/>
    <p:sldId id="265" r:id="rId14"/>
    <p:sldId id="266" r:id="rId15"/>
    <p:sldId id="268" r:id="rId16"/>
    <p:sldId id="269" r:id="rId17"/>
    <p:sldId id="270" r:id="rId18"/>
    <p:sldId id="271" r:id="rId19"/>
    <p:sldId id="279" r:id="rId20"/>
    <p:sldId id="277" r:id="rId21"/>
    <p:sldId id="278" r:id="rId22"/>
    <p:sldId id="280" r:id="rId23"/>
    <p:sldId id="281" r:id="rId24"/>
    <p:sldId id="282" r:id="rId25"/>
    <p:sldId id="284" r:id="rId26"/>
    <p:sldId id="285" r:id="rId27"/>
    <p:sldId id="286" r:id="rId28"/>
    <p:sldId id="287" r:id="rId29"/>
    <p:sldId id="283" r:id="rId30"/>
    <p:sldId id="288" r:id="rId31"/>
    <p:sldId id="290" r:id="rId32"/>
    <p:sldId id="292" r:id="rId33"/>
    <p:sldId id="294" r:id="rId34"/>
    <p:sldId id="295" r:id="rId35"/>
    <p:sldId id="296" r:id="rId36"/>
    <p:sldId id="297" r:id="rId37"/>
    <p:sldId id="267" r:id="rId38"/>
    <p:sldId id="298" r:id="rId39"/>
    <p:sldId id="29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F3B04-882A-4F68-95FE-9E472875986E}" type="datetimeFigureOut">
              <a:rPr lang="en-IN" smtClean="0"/>
              <a:t>25-03-2021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22C2A-24AF-462A-9D73-2B1479424D90}" type="slidenum">
              <a:rPr lang="en-IN" smtClean="0"/>
              <a:t>‹#›</a:t>
            </a:fld>
            <a:endParaRPr lang="en-IN"/>
          </a:p>
        </p:txBody>
      </p:sp>
    </p:spTree>
    <p:extLst>
      <p:ext uri="{BB962C8B-B14F-4D97-AF65-F5344CB8AC3E}">
        <p14:creationId xmlns:p14="http://schemas.microsoft.com/office/powerpoint/2010/main" val="2261285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622C2A-24AF-462A-9D73-2B1479424D90}" type="slidenum">
              <a:rPr lang="en-IN" smtClean="0"/>
              <a:t>8</a:t>
            </a:fld>
            <a:endParaRPr lang="en-IN"/>
          </a:p>
        </p:txBody>
      </p:sp>
    </p:spTree>
    <p:extLst>
      <p:ext uri="{BB962C8B-B14F-4D97-AF65-F5344CB8AC3E}">
        <p14:creationId xmlns:p14="http://schemas.microsoft.com/office/powerpoint/2010/main" val="197954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622C2A-24AF-462A-9D73-2B1479424D90}" type="slidenum">
              <a:rPr lang="en-IN" smtClean="0"/>
              <a:t>34</a:t>
            </a:fld>
            <a:endParaRPr lang="en-IN"/>
          </a:p>
        </p:txBody>
      </p:sp>
    </p:spTree>
    <p:extLst>
      <p:ext uri="{BB962C8B-B14F-4D97-AF65-F5344CB8AC3E}">
        <p14:creationId xmlns:p14="http://schemas.microsoft.com/office/powerpoint/2010/main" val="1648782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411D8688-ACFD-4C01-B6A0-40411D0322EF}" type="datetimeFigureOut">
              <a:rPr lang="en-US" smtClean="0"/>
              <a:pPr/>
              <a:t>3/25/2021</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315800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D8688-ACFD-4C01-B6A0-40411D0322EF}"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51252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1D8688-ACFD-4C01-B6A0-40411D0322EF}"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3571097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1D8688-ACFD-4C01-B6A0-40411D0322EF}"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827160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D8688-ACFD-4C01-B6A0-40411D0322EF}"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985314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1D8688-ACFD-4C01-B6A0-40411D0322EF}" type="datetimeFigureOut">
              <a:rPr lang="en-US" smtClean="0"/>
              <a:pPr/>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376874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1D8688-ACFD-4C01-B6A0-40411D0322EF}" type="datetimeFigureOut">
              <a:rPr lang="en-US" smtClean="0"/>
              <a:pPr/>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134515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411D8688-ACFD-4C01-B6A0-40411D0322EF}" type="datetimeFigureOut">
              <a:rPr lang="en-US" smtClean="0"/>
              <a:pPr/>
              <a:t>3/25/2021</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2069681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D8688-ACFD-4C01-B6A0-40411D0322EF}" type="datetimeFigureOut">
              <a:rPr lang="en-US" smtClean="0"/>
              <a:pPr/>
              <a:t>3/25/2021</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54582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D8688-ACFD-4C01-B6A0-40411D0322EF}"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226536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D8688-ACFD-4C01-B6A0-40411D0322EF}"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347279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D8688-ACFD-4C01-B6A0-40411D0322EF}"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137780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1D8688-ACFD-4C01-B6A0-40411D0322EF}" type="datetimeFigureOut">
              <a:rPr lang="en-US" smtClean="0"/>
              <a:pPr/>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205871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D8688-ACFD-4C01-B6A0-40411D0322EF}" type="datetimeFigureOut">
              <a:rPr lang="en-US" smtClean="0"/>
              <a:pPr/>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415535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411D8688-ACFD-4C01-B6A0-40411D0322EF}" type="datetimeFigureOut">
              <a:rPr lang="en-US" smtClean="0"/>
              <a:pPr/>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1449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D8688-ACFD-4C01-B6A0-40411D0322EF}"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213007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D8688-ACFD-4C01-B6A0-40411D0322EF}"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70972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411D8688-ACFD-4C01-B6A0-40411D0322EF}" type="datetimeFigureOut">
              <a:rPr lang="en-US" smtClean="0"/>
              <a:pPr/>
              <a:t>3/25/2021</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1F3A34CC-AF81-4912-9427-685CA3F528B9}" type="slidenum">
              <a:rPr lang="en-US" smtClean="0"/>
              <a:pPr/>
              <a:t>‹#›</a:t>
            </a:fld>
            <a:endParaRPr lang="en-US"/>
          </a:p>
        </p:txBody>
      </p:sp>
    </p:spTree>
    <p:extLst>
      <p:ext uri="{BB962C8B-B14F-4D97-AF65-F5344CB8AC3E}">
        <p14:creationId xmlns:p14="http://schemas.microsoft.com/office/powerpoint/2010/main" val="188373796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noAutofit/>
          </a:bodyPr>
          <a:lstStyle/>
          <a:p>
            <a:r>
              <a:rPr lang="en-US" sz="2500" dirty="0"/>
              <a:t>A Kernel Extreme Learning Machines Algorithm for Node Localization in Wireless Sensor Networks</a:t>
            </a:r>
          </a:p>
        </p:txBody>
      </p:sp>
      <p:sp>
        <p:nvSpPr>
          <p:cNvPr id="3" name="Subtitle 2"/>
          <p:cNvSpPr>
            <a:spLocks noGrp="1"/>
          </p:cNvSpPr>
          <p:nvPr>
            <p:ph type="subTitle" idx="1"/>
          </p:nvPr>
        </p:nvSpPr>
        <p:spPr>
          <a:xfrm>
            <a:off x="1219200" y="3404382"/>
            <a:ext cx="6400800" cy="2514600"/>
          </a:xfrm>
        </p:spPr>
        <p:txBody>
          <a:bodyPr>
            <a:normAutofit fontScale="85000" lnSpcReduction="20000"/>
          </a:bodyPr>
          <a:lstStyle/>
          <a:p>
            <a:pPr algn="ctr"/>
            <a:r>
              <a:rPr lang="en-US" b="1" dirty="0"/>
              <a:t>Team Guide</a:t>
            </a:r>
          </a:p>
          <a:p>
            <a:pPr algn="ctr"/>
            <a:r>
              <a:rPr lang="en-US" dirty="0"/>
              <a:t>Ms. R. Janani</a:t>
            </a:r>
          </a:p>
          <a:p>
            <a:pPr algn="ctr"/>
            <a:endParaRPr lang="en-US" dirty="0"/>
          </a:p>
          <a:p>
            <a:pPr algn="ctr"/>
            <a:r>
              <a:rPr lang="en-US" b="1" dirty="0"/>
              <a:t>Team Members</a:t>
            </a:r>
          </a:p>
          <a:p>
            <a:pPr algn="ctr"/>
            <a:r>
              <a:rPr lang="en-US" dirty="0"/>
              <a:t>Anu Ranjana</a:t>
            </a:r>
          </a:p>
          <a:p>
            <a:pPr algn="ctr"/>
            <a:r>
              <a:rPr lang="en-US" dirty="0"/>
              <a:t>Deepak Raj</a:t>
            </a:r>
          </a:p>
          <a:p>
            <a:pPr algn="ctr"/>
            <a:r>
              <a:rPr lang="en-US" dirty="0"/>
              <a:t>Dhanish Ahmed</a:t>
            </a:r>
          </a:p>
          <a:p>
            <a:pPr algn="ctr"/>
            <a:r>
              <a:rPr lang="en-US" dirty="0"/>
              <a:t>Gowri Prasanth</a:t>
            </a:r>
          </a:p>
        </p:txBody>
      </p:sp>
    </p:spTree>
    <p:extLst>
      <p:ext uri="{BB962C8B-B14F-4D97-AF65-F5344CB8AC3E}">
        <p14:creationId xmlns:p14="http://schemas.microsoft.com/office/powerpoint/2010/main" val="97656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609600" y="2057400"/>
            <a:ext cx="8153400" cy="3530600"/>
          </a:xfrm>
        </p:spPr>
        <p:txBody>
          <a:bodyPr>
            <a:noAutofit/>
          </a:bodyPr>
          <a:lstStyle/>
          <a:p>
            <a:pPr algn="just">
              <a:lnSpc>
                <a:spcPct val="170000"/>
              </a:lnSpc>
            </a:pPr>
            <a:r>
              <a:rPr lang="en-US" sz="1300" b="1" dirty="0"/>
              <a:t>Localization algorithm for large-scale wireless sensor networks based on FCMTSR-support vector machine</a:t>
            </a:r>
          </a:p>
          <a:p>
            <a:pPr algn="just">
              <a:lnSpc>
                <a:spcPct val="170000"/>
              </a:lnSpc>
            </a:pPr>
            <a:r>
              <a:rPr lang="de-DE" sz="1300" b="1" dirty="0"/>
              <a:t>F. Zhu and J. Wei</a:t>
            </a:r>
            <a:r>
              <a:rPr lang="en-US" sz="1300" b="1" dirty="0"/>
              <a:t>  et .al </a:t>
            </a:r>
            <a:r>
              <a:rPr lang="en-US" sz="1300" dirty="0"/>
              <a:t>Sensor node localization is one of research hotspots in the applications of wireless sensor network field. A localization algorithm is proposed in this article which is based on improved support vector machine for large-scale wireless sensor networks. </a:t>
            </a:r>
          </a:p>
          <a:p>
            <a:pPr algn="just">
              <a:lnSpc>
                <a:spcPct val="170000"/>
              </a:lnSpc>
            </a:pPr>
            <a:r>
              <a:rPr lang="en-US" sz="1300" dirty="0"/>
              <a:t>For a large-scale wireless sensor network, localization algorithm based on support vector machine faces to the problem of the large-scale learning samples. The large-scale training samples will lead to high burden of the training calculation, over learning, and low classification accuracy. In order to solve these problems, this article proposed a novel scale of training sample reduction method (FCMTSR). </a:t>
            </a:r>
          </a:p>
          <a:p>
            <a:pPr algn="just">
              <a:lnSpc>
                <a:spcPct val="170000"/>
              </a:lnSpc>
            </a:pPr>
            <a:r>
              <a:rPr lang="en-US" sz="1300" dirty="0"/>
              <a:t>FCMTSR takes the training sample as point set, get the potential support vectors, and remove the non-boundary outlier data immixed by analyzing relationships between points and set. </a:t>
            </a:r>
          </a:p>
        </p:txBody>
      </p:sp>
    </p:spTree>
    <p:extLst>
      <p:ext uri="{BB962C8B-B14F-4D97-AF65-F5344CB8AC3E}">
        <p14:creationId xmlns:p14="http://schemas.microsoft.com/office/powerpoint/2010/main" val="312910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457200" y="2400302"/>
            <a:ext cx="8229600" cy="3530600"/>
          </a:xfrm>
        </p:spPr>
        <p:txBody>
          <a:bodyPr>
            <a:noAutofit/>
          </a:bodyPr>
          <a:lstStyle/>
          <a:p>
            <a:pPr algn="just">
              <a:lnSpc>
                <a:spcPct val="170000"/>
              </a:lnSpc>
            </a:pPr>
            <a:r>
              <a:rPr lang="en-US" sz="1300" b="1" dirty="0"/>
              <a:t>An improved self-localization algorithm for Ad hoc network based on extreme learning machine</a:t>
            </a:r>
          </a:p>
          <a:p>
            <a:pPr algn="just">
              <a:lnSpc>
                <a:spcPct val="170000"/>
              </a:lnSpc>
            </a:pPr>
            <a:r>
              <a:rPr lang="en-US" sz="1300" b="1" dirty="0" err="1"/>
              <a:t>Xiaohui</a:t>
            </a:r>
            <a:r>
              <a:rPr lang="en-US" sz="1300" b="1" dirty="0"/>
              <a:t> Chang et .al </a:t>
            </a:r>
            <a:r>
              <a:rPr lang="en-US" sz="1300" dirty="0"/>
              <a:t>Wireless sensor network (WSN) is a typical application of Ad hoc network in autonomous system (AS). It has attracted considerable attention in the past. </a:t>
            </a:r>
          </a:p>
          <a:p>
            <a:pPr algn="just">
              <a:lnSpc>
                <a:spcPct val="170000"/>
              </a:lnSpc>
            </a:pPr>
            <a:r>
              <a:rPr lang="en-US" sz="1300" dirty="0"/>
              <a:t>Recent years have witnessed a growing interest in the study of localization algorithm for WSN. Self-localization of nodes is one of the key technologies for application of WSN. </a:t>
            </a:r>
          </a:p>
          <a:p>
            <a:pPr algn="just">
              <a:lnSpc>
                <a:spcPct val="170000"/>
              </a:lnSpc>
            </a:pPr>
            <a:r>
              <a:rPr lang="en-US" sz="1300" dirty="0"/>
              <a:t>The localization accuracy is a significant criterion to evaluate the practical utility of localization algorithm. In most of the localization algorithms, increasing the density of anchor nodes is one of the main strategies to improve the localization accuracy. </a:t>
            </a:r>
          </a:p>
          <a:p>
            <a:pPr algn="just">
              <a:lnSpc>
                <a:spcPct val="170000"/>
              </a:lnSpc>
            </a:pPr>
            <a:r>
              <a:rPr lang="en-US" sz="1300" dirty="0"/>
              <a:t>But the number of anchor nodes is always limited due to the hardware limitations, such as energy consumption, cost, and so on. </a:t>
            </a:r>
          </a:p>
        </p:txBody>
      </p:sp>
    </p:spTree>
    <p:extLst>
      <p:ext uri="{BB962C8B-B14F-4D97-AF65-F5344CB8AC3E}">
        <p14:creationId xmlns:p14="http://schemas.microsoft.com/office/powerpoint/2010/main" val="228156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a:t>
            </a:r>
          </a:p>
        </p:txBody>
      </p:sp>
      <p:sp>
        <p:nvSpPr>
          <p:cNvPr id="3" name="Content Placeholder 2"/>
          <p:cNvSpPr>
            <a:spLocks noGrp="1"/>
          </p:cNvSpPr>
          <p:nvPr>
            <p:ph idx="1"/>
          </p:nvPr>
        </p:nvSpPr>
        <p:spPr>
          <a:xfrm>
            <a:off x="864382" y="2489200"/>
            <a:ext cx="7441418" cy="3530600"/>
          </a:xfrm>
        </p:spPr>
        <p:txBody>
          <a:bodyPr>
            <a:normAutofit fontScale="92500" lnSpcReduction="20000"/>
          </a:bodyPr>
          <a:lstStyle/>
          <a:p>
            <a:r>
              <a:rPr lang="en-US" b="1" dirty="0"/>
              <a:t>HARDWARE CONFIGURATION</a:t>
            </a:r>
            <a:endParaRPr lang="en-US" dirty="0"/>
          </a:p>
          <a:p>
            <a:r>
              <a:rPr lang="en-US" dirty="0"/>
              <a:t>  Processor 			:	 i3 processor and above</a:t>
            </a:r>
          </a:p>
          <a:p>
            <a:r>
              <a:rPr lang="en-US" dirty="0"/>
              <a:t>	RAM				:	4 GB RAM</a:t>
            </a:r>
          </a:p>
          <a:p>
            <a:r>
              <a:rPr lang="en-US" dirty="0"/>
              <a:t>	Hard Disk			:	400 GB</a:t>
            </a:r>
          </a:p>
          <a:p>
            <a:r>
              <a:rPr lang="en-US" dirty="0"/>
              <a:t>	Key Board			:	Standard 105 Keys</a:t>
            </a:r>
          </a:p>
          <a:p>
            <a:r>
              <a:rPr lang="en-US" dirty="0"/>
              <a:t>	Monitor				:	LG 14” TFT Monitor</a:t>
            </a:r>
          </a:p>
          <a:p>
            <a:pPr marL="0" indent="0">
              <a:buNone/>
            </a:pPr>
            <a:r>
              <a:rPr lang="en-US" b="1" dirty="0"/>
              <a:t> </a:t>
            </a:r>
            <a:endParaRPr lang="en-US" dirty="0"/>
          </a:p>
          <a:p>
            <a:r>
              <a:rPr lang="en-US" b="1" dirty="0"/>
              <a:t>SOFTWARE REQUIREMENTS</a:t>
            </a:r>
            <a:endParaRPr lang="en-US" dirty="0"/>
          </a:p>
          <a:p>
            <a:r>
              <a:rPr lang="en-US" dirty="0"/>
              <a:t>  Operating System	:	Microsoft Windows 7 and above</a:t>
            </a:r>
          </a:p>
          <a:p>
            <a:r>
              <a:rPr lang="en-US" dirty="0"/>
              <a:t>	Front End			: 	Java</a:t>
            </a:r>
          </a:p>
          <a:p>
            <a:endParaRPr lang="en-US" dirty="0"/>
          </a:p>
          <a:p>
            <a:endParaRPr lang="en-US" dirty="0"/>
          </a:p>
        </p:txBody>
      </p:sp>
    </p:spTree>
    <p:extLst>
      <p:ext uri="{BB962C8B-B14F-4D97-AF65-F5344CB8AC3E}">
        <p14:creationId xmlns:p14="http://schemas.microsoft.com/office/powerpoint/2010/main" val="150370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DIAGRAM</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3734" t="39843" r="4100" b="13282"/>
          <a:stretch/>
        </p:blipFill>
        <p:spPr bwMode="auto">
          <a:xfrm>
            <a:off x="762000" y="2133600"/>
            <a:ext cx="7620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02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r>
              <a:rPr lang="en-US" b="1" dirty="0"/>
              <a:t>Network Construction</a:t>
            </a:r>
          </a:p>
          <a:p>
            <a:r>
              <a:rPr lang="en-US" b="1" dirty="0"/>
              <a:t>Main Route Discovery</a:t>
            </a:r>
          </a:p>
          <a:p>
            <a:r>
              <a:rPr lang="en-US" b="1" dirty="0"/>
              <a:t>Backup Node Localization and Route Construction</a:t>
            </a:r>
          </a:p>
          <a:p>
            <a:r>
              <a:rPr lang="en-US" b="1" dirty="0"/>
              <a:t>Data Transfer</a:t>
            </a:r>
          </a:p>
        </p:txBody>
      </p:sp>
    </p:spTree>
    <p:extLst>
      <p:ext uri="{BB962C8B-B14F-4D97-AF65-F5344CB8AC3E}">
        <p14:creationId xmlns:p14="http://schemas.microsoft.com/office/powerpoint/2010/main" val="325938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838200"/>
            <a:ext cx="6343672" cy="709865"/>
          </a:xfrm>
        </p:spPr>
        <p:txBody>
          <a:bodyPr/>
          <a:lstStyle/>
          <a:p>
            <a:r>
              <a:rPr lang="en-US" dirty="0"/>
              <a:t>NETWORK CONSTRUCTION</a:t>
            </a:r>
          </a:p>
        </p:txBody>
      </p:sp>
      <p:sp>
        <p:nvSpPr>
          <p:cNvPr id="3" name="Content Placeholder 2"/>
          <p:cNvSpPr>
            <a:spLocks noGrp="1"/>
          </p:cNvSpPr>
          <p:nvPr>
            <p:ph idx="1"/>
          </p:nvPr>
        </p:nvSpPr>
        <p:spPr>
          <a:xfrm>
            <a:off x="533400" y="2489200"/>
            <a:ext cx="8077200" cy="3530600"/>
          </a:xfrm>
        </p:spPr>
        <p:txBody>
          <a:bodyPr>
            <a:normAutofit/>
          </a:bodyPr>
          <a:lstStyle/>
          <a:p>
            <a:pPr algn="just">
              <a:lnSpc>
                <a:spcPct val="160000"/>
              </a:lnSpc>
            </a:pPr>
            <a:r>
              <a:rPr lang="en-US" dirty="0"/>
              <a:t>In this module we can construct a topology to provide communication paths for wireless sensor network. </a:t>
            </a:r>
          </a:p>
          <a:p>
            <a:pPr algn="just">
              <a:lnSpc>
                <a:spcPct val="160000"/>
              </a:lnSpc>
            </a:pPr>
            <a:r>
              <a:rPr lang="en-US" dirty="0"/>
              <a:t>Here the node will give the own details  such as Node ID and port number through which the transmission is done and similarly give the known nodes details such as Node ID, IP address and port number which are neighbors to given node</a:t>
            </a:r>
          </a:p>
        </p:txBody>
      </p:sp>
    </p:spTree>
    <p:extLst>
      <p:ext uri="{BB962C8B-B14F-4D97-AF65-F5344CB8AC3E}">
        <p14:creationId xmlns:p14="http://schemas.microsoft.com/office/powerpoint/2010/main" val="191643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Main Route Discovery</a:t>
            </a:r>
            <a:br>
              <a:rPr lang="en-US" dirty="0"/>
            </a:br>
            <a:endParaRPr lang="en-US" dirty="0"/>
          </a:p>
        </p:txBody>
      </p:sp>
      <p:sp>
        <p:nvSpPr>
          <p:cNvPr id="3" name="Content Placeholder 2"/>
          <p:cNvSpPr>
            <a:spLocks noGrp="1"/>
          </p:cNvSpPr>
          <p:nvPr>
            <p:ph idx="1"/>
          </p:nvPr>
        </p:nvSpPr>
        <p:spPr>
          <a:xfrm>
            <a:off x="342900" y="2209800"/>
            <a:ext cx="8458200" cy="3530600"/>
          </a:xfrm>
        </p:spPr>
        <p:txBody>
          <a:bodyPr>
            <a:noAutofit/>
          </a:bodyPr>
          <a:lstStyle/>
          <a:p>
            <a:pPr algn="just">
              <a:lnSpc>
                <a:spcPct val="170000"/>
              </a:lnSpc>
            </a:pPr>
            <a:r>
              <a:rPr lang="en-US" sz="1500" dirty="0"/>
              <a:t>In this module we find the main route for transferring the data from source to destination. When a source has data to transmit to an unknown destination, it broadcasts a Route Request (RREQ) for that destination. </a:t>
            </a:r>
          </a:p>
          <a:p>
            <a:pPr algn="just">
              <a:lnSpc>
                <a:spcPct val="170000"/>
              </a:lnSpc>
            </a:pPr>
            <a:r>
              <a:rPr lang="en-US" sz="1500" dirty="0"/>
              <a:t>At each intermediate node, when a RREQ is received a reverse route to the source is created. If the receiving node has not received this RREQ before, is not the destination and does not have a “fresh enough” route to the destination, it rebroadcasts the RREQ. </a:t>
            </a:r>
          </a:p>
          <a:p>
            <a:pPr algn="just">
              <a:lnSpc>
                <a:spcPct val="170000"/>
              </a:lnSpc>
            </a:pPr>
            <a:r>
              <a:rPr lang="en-US" sz="1500" dirty="0"/>
              <a:t>If the receiving node is the destination or has a “fresh enough” to the destination, it generates a Route Reply (RREP). The RREP is </a:t>
            </a:r>
            <a:r>
              <a:rPr lang="en-US" sz="1500" dirty="0" err="1"/>
              <a:t>uni</a:t>
            </a:r>
            <a:r>
              <a:rPr lang="en-US" sz="1500" dirty="0"/>
              <a:t>-casted in a hop-by-hop fashion to the source. As the RREP propagates, each intermediate node creates a main route to the destination</a:t>
            </a:r>
          </a:p>
        </p:txBody>
      </p:sp>
    </p:spTree>
    <p:extLst>
      <p:ext uri="{BB962C8B-B14F-4D97-AF65-F5344CB8AC3E}">
        <p14:creationId xmlns:p14="http://schemas.microsoft.com/office/powerpoint/2010/main" val="137495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Backup Node Localization and Route Construction</a:t>
            </a:r>
            <a:endParaRPr lang="en-US" dirty="0"/>
          </a:p>
        </p:txBody>
      </p:sp>
      <p:sp>
        <p:nvSpPr>
          <p:cNvPr id="3" name="Content Placeholder 2"/>
          <p:cNvSpPr>
            <a:spLocks noGrp="1"/>
          </p:cNvSpPr>
          <p:nvPr>
            <p:ph idx="1"/>
          </p:nvPr>
        </p:nvSpPr>
        <p:spPr>
          <a:xfrm>
            <a:off x="533400" y="2489200"/>
            <a:ext cx="8153400" cy="3530600"/>
          </a:xfrm>
        </p:spPr>
        <p:txBody>
          <a:bodyPr>
            <a:normAutofit/>
          </a:bodyPr>
          <a:lstStyle/>
          <a:p>
            <a:pPr algn="just">
              <a:lnSpc>
                <a:spcPct val="170000"/>
              </a:lnSpc>
            </a:pPr>
            <a:r>
              <a:rPr lang="en-US" sz="1500" dirty="0"/>
              <a:t>The backup route to the destination is established during the route reply phase. We slightly modify the AODV protocol in this procedure. </a:t>
            </a:r>
          </a:p>
          <a:p>
            <a:pPr algn="just">
              <a:lnSpc>
                <a:spcPct val="170000"/>
              </a:lnSpc>
            </a:pPr>
            <a:r>
              <a:rPr lang="en-US" sz="1500" dirty="0"/>
              <a:t>During route reply phase, nodes along the main route (including the source node) which receive the RREP create the backup route towards the destination (run a “Backup Route Discovery” procedure) by broadcasting a route request packet with “Backup flag” set (backup RREQ). </a:t>
            </a:r>
          </a:p>
          <a:p>
            <a:pPr algn="just">
              <a:lnSpc>
                <a:spcPct val="170000"/>
              </a:lnSpc>
            </a:pPr>
            <a:r>
              <a:rPr lang="en-US" sz="1500" dirty="0"/>
              <a:t>The TTL of the packet is initially fixed at three to guarantee that the packet is not forwarded beyond three nodes. </a:t>
            </a:r>
          </a:p>
        </p:txBody>
      </p:sp>
    </p:spTree>
    <p:extLst>
      <p:ext uri="{BB962C8B-B14F-4D97-AF65-F5344CB8AC3E}">
        <p14:creationId xmlns:p14="http://schemas.microsoft.com/office/powerpoint/2010/main" val="256104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TRANSFER</a:t>
            </a:r>
            <a:endParaRPr lang="en-US" dirty="0"/>
          </a:p>
        </p:txBody>
      </p:sp>
      <p:sp>
        <p:nvSpPr>
          <p:cNvPr id="3" name="Content Placeholder 2"/>
          <p:cNvSpPr>
            <a:spLocks noGrp="1"/>
          </p:cNvSpPr>
          <p:nvPr>
            <p:ph idx="1"/>
          </p:nvPr>
        </p:nvSpPr>
        <p:spPr>
          <a:xfrm>
            <a:off x="609600" y="2489200"/>
            <a:ext cx="8077200" cy="3530600"/>
          </a:xfrm>
        </p:spPr>
        <p:txBody>
          <a:bodyPr>
            <a:normAutofit/>
          </a:bodyPr>
          <a:lstStyle/>
          <a:p>
            <a:pPr algn="just">
              <a:lnSpc>
                <a:spcPct val="150000"/>
              </a:lnSpc>
            </a:pPr>
            <a:r>
              <a:rPr lang="en-US" dirty="0"/>
              <a:t>In this module we transfer the data from source node to destination node. </a:t>
            </a:r>
          </a:p>
          <a:p>
            <a:pPr algn="just">
              <a:lnSpc>
                <a:spcPct val="150000"/>
              </a:lnSpc>
            </a:pPr>
            <a:r>
              <a:rPr lang="en-US" dirty="0"/>
              <a:t>First it searches the main route.</a:t>
            </a:r>
          </a:p>
          <a:p>
            <a:pPr algn="just">
              <a:lnSpc>
                <a:spcPct val="150000"/>
              </a:lnSpc>
            </a:pPr>
            <a:r>
              <a:rPr lang="en-US" dirty="0"/>
              <a:t>The data is transfer via the main route. If the any nodes in the main route are failed, it constructs the backup route</a:t>
            </a:r>
          </a:p>
        </p:txBody>
      </p:sp>
    </p:spTree>
    <p:extLst>
      <p:ext uri="{BB962C8B-B14F-4D97-AF65-F5344CB8AC3E}">
        <p14:creationId xmlns:p14="http://schemas.microsoft.com/office/powerpoint/2010/main" val="3913245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00"/>
            <a:ext cx="8610600" cy="762000"/>
          </a:xfrm>
        </p:spPr>
        <p:txBody>
          <a:bodyPr/>
          <a:lstStyle/>
          <a:p>
            <a:pPr algn="ctr"/>
            <a:r>
              <a:rPr lang="en-US" dirty="0">
                <a:solidFill>
                  <a:schemeClr val="tx1"/>
                </a:solidFill>
              </a:rPr>
              <a:t>NETWORK CONTROLLER </a:t>
            </a:r>
          </a:p>
        </p:txBody>
      </p:sp>
      <p:pic>
        <p:nvPicPr>
          <p:cNvPr id="4" name="Content Placeholder 3" descr="3.PNG"/>
          <p:cNvPicPr>
            <a:picLocks noGrp="1" noChangeAspect="1"/>
          </p:cNvPicPr>
          <p:nvPr>
            <p:ph idx="1"/>
          </p:nvPr>
        </p:nvPicPr>
        <p:blipFill>
          <a:blip r:embed="rId2" cstate="print"/>
          <a:stretch>
            <a:fillRect/>
          </a:stretch>
        </p:blipFill>
        <p:spPr>
          <a:xfrm>
            <a:off x="10551" y="-24618"/>
            <a:ext cx="9144000" cy="551490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864382" y="2489200"/>
            <a:ext cx="7746218" cy="3530600"/>
          </a:xfrm>
        </p:spPr>
        <p:txBody>
          <a:bodyPr>
            <a:normAutofit/>
          </a:bodyPr>
          <a:lstStyle/>
          <a:p>
            <a:pPr algn="just">
              <a:lnSpc>
                <a:spcPct val="150000"/>
              </a:lnSpc>
            </a:pPr>
            <a:r>
              <a:rPr lang="en-US" dirty="0"/>
              <a:t>To compute the locations of unknown nodes by the trained KELM. </a:t>
            </a:r>
          </a:p>
          <a:p>
            <a:pPr algn="just">
              <a:lnSpc>
                <a:spcPct val="150000"/>
              </a:lnSpc>
            </a:pPr>
            <a:r>
              <a:rPr lang="en-US" dirty="0"/>
              <a:t>To improve the accuracy of node localization and it outperforms state-of-the-arts localization methods</a:t>
            </a:r>
          </a:p>
        </p:txBody>
      </p:sp>
    </p:spTree>
    <p:extLst>
      <p:ext uri="{BB962C8B-B14F-4D97-AF65-F5344CB8AC3E}">
        <p14:creationId xmlns:p14="http://schemas.microsoft.com/office/powerpoint/2010/main" val="589248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NODE CREATION</a:t>
            </a:r>
          </a:p>
        </p:txBody>
      </p:sp>
      <p:pic>
        <p:nvPicPr>
          <p:cNvPr id="4" name="Content Placeholder 3" descr="1.PNG"/>
          <p:cNvPicPr>
            <a:picLocks noGrp="1" noChangeAspect="1"/>
          </p:cNvPicPr>
          <p:nvPr>
            <p:ph idx="4294967295"/>
          </p:nvPr>
        </p:nvPicPr>
        <p:blipFill>
          <a:blip r:embed="rId2" cstate="print"/>
          <a:stretch>
            <a:fillRect/>
          </a:stretch>
        </p:blipFill>
        <p:spPr>
          <a:xfrm>
            <a:off x="1647825" y="2895600"/>
            <a:ext cx="5848350" cy="25908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827542"/>
            <a:ext cx="8153400" cy="838200"/>
          </a:xfrm>
        </p:spPr>
        <p:txBody>
          <a:bodyPr>
            <a:normAutofit/>
          </a:bodyPr>
          <a:lstStyle/>
          <a:p>
            <a:pPr algn="ctr"/>
            <a:r>
              <a:rPr lang="en-US" sz="2800" dirty="0">
                <a:solidFill>
                  <a:schemeClr val="tx1"/>
                </a:solidFill>
              </a:rPr>
              <a:t>NODE CONNECTION</a:t>
            </a:r>
          </a:p>
        </p:txBody>
      </p:sp>
      <p:pic>
        <p:nvPicPr>
          <p:cNvPr id="4" name="Content Placeholder 3" descr="2.PNG"/>
          <p:cNvPicPr>
            <a:picLocks noGrp="1" noChangeAspect="1"/>
          </p:cNvPicPr>
          <p:nvPr>
            <p:ph idx="1"/>
          </p:nvPr>
        </p:nvPicPr>
        <p:blipFill>
          <a:blip r:embed="rId2" cstate="print"/>
          <a:stretch>
            <a:fillRect/>
          </a:stretch>
        </p:blipFill>
        <p:spPr>
          <a:xfrm>
            <a:off x="-1" y="-1789"/>
            <a:ext cx="9204537" cy="5792989"/>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591" y="5867400"/>
            <a:ext cx="8159206" cy="713935"/>
          </a:xfrm>
        </p:spPr>
        <p:txBody>
          <a:bodyPr/>
          <a:lstStyle/>
          <a:p>
            <a:pPr algn="ctr"/>
            <a:r>
              <a:rPr lang="en-US" dirty="0">
                <a:solidFill>
                  <a:schemeClr val="tx1"/>
                </a:solidFill>
              </a:rPr>
              <a:t>NODE NEIGHBOUR DETAILS</a:t>
            </a:r>
          </a:p>
        </p:txBody>
      </p:sp>
      <p:pic>
        <p:nvPicPr>
          <p:cNvPr id="4" name="Content Placeholder 3" descr="4.PNG"/>
          <p:cNvPicPr>
            <a:picLocks noGrp="1" noChangeAspect="1"/>
          </p:cNvPicPr>
          <p:nvPr>
            <p:ph idx="1"/>
          </p:nvPr>
        </p:nvPicPr>
        <p:blipFill>
          <a:blip r:embed="rId2" cstate="print"/>
          <a:stretch>
            <a:fillRect/>
          </a:stretch>
        </p:blipFill>
        <p:spPr>
          <a:xfrm>
            <a:off x="-11612" y="0"/>
            <a:ext cx="9155612" cy="57912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808473"/>
            <a:ext cx="8077200" cy="762000"/>
          </a:xfrm>
        </p:spPr>
        <p:txBody>
          <a:bodyPr/>
          <a:lstStyle/>
          <a:p>
            <a:pPr algn="ctr"/>
            <a:r>
              <a:rPr lang="en-US" dirty="0">
                <a:solidFill>
                  <a:schemeClr val="tx1"/>
                </a:solidFill>
              </a:rPr>
              <a:t>NODE DATA TRANSFER </a:t>
            </a:r>
          </a:p>
        </p:txBody>
      </p:sp>
      <p:pic>
        <p:nvPicPr>
          <p:cNvPr id="4" name="Content Placeholder 3" descr="5.PNG"/>
          <p:cNvPicPr>
            <a:picLocks noGrp="1" noChangeAspect="1"/>
          </p:cNvPicPr>
          <p:nvPr>
            <p:ph idx="1"/>
          </p:nvPr>
        </p:nvPicPr>
        <p:blipFill>
          <a:blip r:embed="rId2" cstate="print"/>
          <a:stretch>
            <a:fillRect/>
          </a:stretch>
        </p:blipFill>
        <p:spPr>
          <a:xfrm>
            <a:off x="0" y="0"/>
            <a:ext cx="9144000" cy="578385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0"/>
            <a:ext cx="8229600" cy="762000"/>
          </a:xfrm>
        </p:spPr>
        <p:txBody>
          <a:bodyPr/>
          <a:lstStyle/>
          <a:p>
            <a:pPr algn="ctr"/>
            <a:r>
              <a:rPr lang="en-US" dirty="0">
                <a:solidFill>
                  <a:schemeClr val="tx1"/>
                </a:solidFill>
              </a:rPr>
              <a:t>NODE DATA TRANSFER </a:t>
            </a:r>
          </a:p>
        </p:txBody>
      </p:sp>
      <p:pic>
        <p:nvPicPr>
          <p:cNvPr id="4" name="Content Placeholder 3" descr="6.PNG"/>
          <p:cNvPicPr>
            <a:picLocks noGrp="1" noChangeAspect="1"/>
          </p:cNvPicPr>
          <p:nvPr>
            <p:ph idx="1"/>
          </p:nvPr>
        </p:nvPicPr>
        <p:blipFill>
          <a:blip r:embed="rId2" cstate="print"/>
          <a:stretch>
            <a:fillRect/>
          </a:stretch>
        </p:blipFill>
        <p:spPr>
          <a:xfrm>
            <a:off x="0" y="18757"/>
            <a:ext cx="9144000" cy="5752407"/>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85658"/>
            <a:ext cx="8229600" cy="691342"/>
          </a:xfrm>
        </p:spPr>
        <p:txBody>
          <a:bodyPr/>
          <a:lstStyle/>
          <a:p>
            <a:pPr algn="ctr"/>
            <a:r>
              <a:rPr lang="en-US" dirty="0">
                <a:solidFill>
                  <a:schemeClr val="tx1"/>
                </a:solidFill>
              </a:rPr>
              <a:t>DATA RECEIVED STATUS</a:t>
            </a:r>
          </a:p>
        </p:txBody>
      </p:sp>
      <p:pic>
        <p:nvPicPr>
          <p:cNvPr id="4" name="Content Placeholder 3" descr="8.PNG"/>
          <p:cNvPicPr>
            <a:picLocks noGrp="1" noChangeAspect="1"/>
          </p:cNvPicPr>
          <p:nvPr>
            <p:ph idx="1"/>
          </p:nvPr>
        </p:nvPicPr>
        <p:blipFill>
          <a:blip r:embed="rId2" cstate="print"/>
          <a:stretch>
            <a:fillRect/>
          </a:stretch>
        </p:blipFill>
        <p:spPr>
          <a:xfrm>
            <a:off x="0" y="0"/>
            <a:ext cx="9144000" cy="578565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0"/>
            <a:ext cx="8229600" cy="609600"/>
          </a:xfrm>
        </p:spPr>
        <p:txBody>
          <a:bodyPr/>
          <a:lstStyle/>
          <a:p>
            <a:pPr algn="ctr"/>
            <a:r>
              <a:rPr lang="en-US" dirty="0">
                <a:solidFill>
                  <a:schemeClr val="tx1"/>
                </a:solidFill>
              </a:rPr>
              <a:t>DATA SENT LOG DETAILS</a:t>
            </a:r>
          </a:p>
        </p:txBody>
      </p:sp>
      <p:pic>
        <p:nvPicPr>
          <p:cNvPr id="4" name="Content Placeholder 3" descr="9.PNG"/>
          <p:cNvPicPr>
            <a:picLocks noGrp="1" noChangeAspect="1"/>
          </p:cNvPicPr>
          <p:nvPr>
            <p:ph idx="1"/>
          </p:nvPr>
        </p:nvPicPr>
        <p:blipFill>
          <a:blip r:embed="rId2" cstate="print"/>
          <a:stretch>
            <a:fillRect/>
          </a:stretch>
        </p:blipFill>
        <p:spPr>
          <a:xfrm>
            <a:off x="0" y="-8206"/>
            <a:ext cx="9144000" cy="5769951"/>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0"/>
            <a:ext cx="8229600" cy="579437"/>
          </a:xfrm>
        </p:spPr>
        <p:txBody>
          <a:bodyPr/>
          <a:lstStyle/>
          <a:p>
            <a:pPr algn="ctr"/>
            <a:r>
              <a:rPr lang="en-US" dirty="0">
                <a:solidFill>
                  <a:schemeClr val="tx1"/>
                </a:solidFill>
              </a:rPr>
              <a:t>DATA RECEIVED LOG</a:t>
            </a:r>
          </a:p>
        </p:txBody>
      </p:sp>
      <p:pic>
        <p:nvPicPr>
          <p:cNvPr id="4" name="Content Placeholder 3" descr="10.PNG"/>
          <p:cNvPicPr>
            <a:picLocks noGrp="1" noChangeAspect="1"/>
          </p:cNvPicPr>
          <p:nvPr>
            <p:ph idx="1"/>
          </p:nvPr>
        </p:nvPicPr>
        <p:blipFill>
          <a:blip r:embed="rId2" cstate="print"/>
          <a:stretch>
            <a:fillRect/>
          </a:stretch>
        </p:blipFill>
        <p:spPr>
          <a:xfrm>
            <a:off x="0" y="-99786"/>
            <a:ext cx="9131105" cy="576874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0"/>
            <a:ext cx="8229600" cy="609600"/>
          </a:xfrm>
        </p:spPr>
        <p:txBody>
          <a:bodyPr/>
          <a:lstStyle/>
          <a:p>
            <a:pPr algn="ctr"/>
            <a:r>
              <a:rPr lang="en-US" dirty="0">
                <a:solidFill>
                  <a:schemeClr val="tx1"/>
                </a:solidFill>
              </a:rPr>
              <a:t>VIEW TRANSFERRED DATA</a:t>
            </a:r>
          </a:p>
        </p:txBody>
      </p:sp>
      <p:pic>
        <p:nvPicPr>
          <p:cNvPr id="4" name="Content Placeholder 3" descr="11.PNG"/>
          <p:cNvPicPr>
            <a:picLocks noGrp="1" noChangeAspect="1"/>
          </p:cNvPicPr>
          <p:nvPr>
            <p:ph idx="1"/>
          </p:nvPr>
        </p:nvPicPr>
        <p:blipFill>
          <a:blip r:embed="rId2" cstate="print"/>
          <a:stretch>
            <a:fillRect/>
          </a:stretch>
        </p:blipFill>
        <p:spPr>
          <a:xfrm>
            <a:off x="0" y="0"/>
            <a:ext cx="9144000" cy="579487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2200"/>
            <a:ext cx="8229600" cy="533400"/>
          </a:xfrm>
        </p:spPr>
        <p:txBody>
          <a:bodyPr/>
          <a:lstStyle/>
          <a:p>
            <a:pPr algn="ctr"/>
            <a:r>
              <a:rPr lang="en-US" sz="2000" dirty="0">
                <a:solidFill>
                  <a:schemeClr val="tx1"/>
                </a:solidFill>
              </a:rPr>
              <a:t>ROUTE DETERMINATION WITH ALL NODES IN ACTIVE STATE</a:t>
            </a:r>
          </a:p>
        </p:txBody>
      </p:sp>
      <p:pic>
        <p:nvPicPr>
          <p:cNvPr id="4" name="Content Placeholder 3" descr="7.PNG"/>
          <p:cNvPicPr>
            <a:picLocks noGrp="1" noChangeAspect="1"/>
          </p:cNvPicPr>
          <p:nvPr>
            <p:ph idx="1"/>
          </p:nvPr>
        </p:nvPicPr>
        <p:blipFill>
          <a:blip r:embed="rId2" cstate="print"/>
          <a:stretch>
            <a:fillRect/>
          </a:stretch>
        </p:blipFill>
        <p:spPr>
          <a:xfrm>
            <a:off x="76200" y="0"/>
            <a:ext cx="9067800" cy="6172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a:xfrm>
            <a:off x="533400" y="2489200"/>
            <a:ext cx="8077200" cy="3530600"/>
          </a:xfrm>
        </p:spPr>
        <p:txBody>
          <a:bodyPr>
            <a:normAutofit/>
          </a:bodyPr>
          <a:lstStyle/>
          <a:p>
            <a:pPr algn="just">
              <a:lnSpc>
                <a:spcPct val="150000"/>
              </a:lnSpc>
            </a:pPr>
            <a:r>
              <a:rPr lang="en-US" dirty="0"/>
              <a:t>Localization problem based on the existing method. </a:t>
            </a:r>
          </a:p>
          <a:p>
            <a:pPr algn="just">
              <a:lnSpc>
                <a:spcPct val="150000"/>
              </a:lnSpc>
            </a:pPr>
            <a:r>
              <a:rPr lang="en-US" dirty="0"/>
              <a:t>Previous demonstration that the localization problem of the previously node localization. </a:t>
            </a:r>
          </a:p>
        </p:txBody>
      </p:sp>
    </p:spTree>
    <p:extLst>
      <p:ext uri="{BB962C8B-B14F-4D97-AF65-F5344CB8AC3E}">
        <p14:creationId xmlns:p14="http://schemas.microsoft.com/office/powerpoint/2010/main" val="310797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00"/>
            <a:ext cx="8229600" cy="762000"/>
          </a:xfrm>
        </p:spPr>
        <p:txBody>
          <a:bodyPr/>
          <a:lstStyle/>
          <a:p>
            <a:pPr algn="ctr"/>
            <a:r>
              <a:rPr lang="en-US" dirty="0">
                <a:solidFill>
                  <a:schemeClr val="tx1"/>
                </a:solidFill>
              </a:rPr>
              <a:t>NETWORK CONTROLLER LOG</a:t>
            </a:r>
          </a:p>
        </p:txBody>
      </p:sp>
      <p:pic>
        <p:nvPicPr>
          <p:cNvPr id="4" name="Content Placeholder 3" descr="12.PNG"/>
          <p:cNvPicPr>
            <a:picLocks noGrp="1" noChangeAspect="1"/>
          </p:cNvPicPr>
          <p:nvPr>
            <p:ph idx="1"/>
          </p:nvPr>
        </p:nvPicPr>
        <p:blipFill>
          <a:blip r:embed="rId2" cstate="print"/>
          <a:stretch>
            <a:fillRect/>
          </a:stretch>
        </p:blipFill>
        <p:spPr>
          <a:xfrm>
            <a:off x="-24618" y="0"/>
            <a:ext cx="9144000" cy="5497351"/>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6384"/>
            <a:ext cx="8229600" cy="1143000"/>
          </a:xfrm>
        </p:spPr>
        <p:txBody>
          <a:bodyPr/>
          <a:lstStyle/>
          <a:p>
            <a:r>
              <a:rPr lang="en-US" sz="2500" dirty="0"/>
              <a:t>DATA TRANSFER WHEN A INTERMEDIATE NODE FAILS</a:t>
            </a:r>
          </a:p>
        </p:txBody>
      </p:sp>
      <p:pic>
        <p:nvPicPr>
          <p:cNvPr id="4" name="Content Placeholder 3" descr="14.PNG"/>
          <p:cNvPicPr>
            <a:picLocks noGrp="1" noChangeAspect="1"/>
          </p:cNvPicPr>
          <p:nvPr>
            <p:ph idx="1"/>
          </p:nvPr>
        </p:nvPicPr>
        <p:blipFill>
          <a:blip r:embed="rId2" cstate="print"/>
          <a:stretch>
            <a:fillRect/>
          </a:stretch>
        </p:blipFill>
        <p:spPr>
          <a:xfrm>
            <a:off x="1971312" y="3816155"/>
            <a:ext cx="5201376" cy="1238423"/>
          </a:xfrm>
        </p:spPr>
      </p:pic>
      <p:pic>
        <p:nvPicPr>
          <p:cNvPr id="5" name="Content Placeholder 3" descr="15.PNG"/>
          <p:cNvPicPr>
            <a:picLocks noChangeAspect="1"/>
          </p:cNvPicPr>
          <p:nvPr/>
        </p:nvPicPr>
        <p:blipFill>
          <a:blip r:embed="rId3" cstate="print"/>
          <a:stretch>
            <a:fillRect/>
          </a:stretch>
        </p:blipFill>
        <p:spPr>
          <a:xfrm>
            <a:off x="3247840" y="5410200"/>
            <a:ext cx="2648320" cy="1228897"/>
          </a:xfrm>
          <a:prstGeom prst="rect">
            <a:avLst/>
          </a:prstGeom>
        </p:spPr>
      </p:pic>
      <p:pic>
        <p:nvPicPr>
          <p:cNvPr id="6" name="Content Placeholder 3" descr="13.PNG"/>
          <p:cNvPicPr>
            <a:picLocks noChangeAspect="1"/>
          </p:cNvPicPr>
          <p:nvPr/>
        </p:nvPicPr>
        <p:blipFill>
          <a:blip r:embed="rId4" cstate="print"/>
          <a:stretch>
            <a:fillRect/>
          </a:stretch>
        </p:blipFill>
        <p:spPr>
          <a:xfrm>
            <a:off x="3247840" y="2222111"/>
            <a:ext cx="2676899" cy="123842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343672" cy="709865"/>
          </a:xfrm>
        </p:spPr>
        <p:txBody>
          <a:bodyPr/>
          <a:lstStyle/>
          <a:p>
            <a:r>
              <a:rPr lang="en-US" sz="2500" dirty="0"/>
              <a:t>DATA RECEIVED STATUS AFTER FAILURE OF A NODE</a:t>
            </a:r>
          </a:p>
        </p:txBody>
      </p:sp>
      <p:pic>
        <p:nvPicPr>
          <p:cNvPr id="4" name="Content Placeholder 3" descr="16.PNG"/>
          <p:cNvPicPr>
            <a:picLocks noGrp="1" noChangeAspect="1"/>
          </p:cNvPicPr>
          <p:nvPr>
            <p:ph idx="1"/>
          </p:nvPr>
        </p:nvPicPr>
        <p:blipFill>
          <a:blip r:embed="rId2" cstate="print"/>
          <a:stretch>
            <a:fillRect/>
          </a:stretch>
        </p:blipFill>
        <p:spPr>
          <a:xfrm>
            <a:off x="2369820" y="2743200"/>
            <a:ext cx="4404359" cy="19812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62600"/>
            <a:ext cx="8229600" cy="1143000"/>
          </a:xfrm>
        </p:spPr>
        <p:txBody>
          <a:bodyPr/>
          <a:lstStyle/>
          <a:p>
            <a:pPr algn="ctr"/>
            <a:r>
              <a:rPr lang="en-US" sz="2000" dirty="0">
                <a:solidFill>
                  <a:schemeClr val="tx1"/>
                </a:solidFill>
              </a:rPr>
              <a:t>ROUTE DETERMINATION WITH ONE FAILURE NODE</a:t>
            </a:r>
          </a:p>
        </p:txBody>
      </p:sp>
      <p:pic>
        <p:nvPicPr>
          <p:cNvPr id="4" name="Content Placeholder 3" descr="17.PNG"/>
          <p:cNvPicPr>
            <a:picLocks noGrp="1" noChangeAspect="1"/>
          </p:cNvPicPr>
          <p:nvPr>
            <p:ph idx="1"/>
          </p:nvPr>
        </p:nvPicPr>
        <p:blipFill>
          <a:blip r:embed="rId2" cstate="print"/>
          <a:stretch>
            <a:fillRect/>
          </a:stretch>
        </p:blipFill>
        <p:spPr>
          <a:xfrm>
            <a:off x="0" y="1"/>
            <a:ext cx="9144000" cy="57912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a:t>PERFORMANCE EVALUATION GRAPH</a:t>
            </a:r>
          </a:p>
        </p:txBody>
      </p:sp>
      <p:pic>
        <p:nvPicPr>
          <p:cNvPr id="4" name="Content Placeholder 3" descr="18.PNG"/>
          <p:cNvPicPr>
            <a:picLocks noGrp="1" noChangeAspect="1"/>
          </p:cNvPicPr>
          <p:nvPr>
            <p:ph idx="1"/>
          </p:nvPr>
        </p:nvPicPr>
        <p:blipFill>
          <a:blip r:embed="rId3" cstate="print"/>
          <a:stretch>
            <a:fillRect/>
          </a:stretch>
        </p:blipFill>
        <p:spPr>
          <a:xfrm>
            <a:off x="1524000" y="2514600"/>
            <a:ext cx="6313071" cy="37338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a:xfrm>
            <a:off x="533400" y="2209800"/>
            <a:ext cx="8077200" cy="3530600"/>
          </a:xfrm>
        </p:spPr>
        <p:txBody>
          <a:bodyPr>
            <a:noAutofit/>
          </a:bodyPr>
          <a:lstStyle/>
          <a:p>
            <a:pPr>
              <a:lnSpc>
                <a:spcPct val="160000"/>
              </a:lnSpc>
            </a:pPr>
            <a:r>
              <a:rPr lang="en-IN" dirty="0"/>
              <a:t>Re-enactment results exhibit that the confinement precision of the proposed calculation is better than the beforehand hub restriction calculation. </a:t>
            </a:r>
          </a:p>
          <a:p>
            <a:pPr>
              <a:lnSpc>
                <a:spcPct val="160000"/>
              </a:lnSpc>
            </a:pPr>
            <a:r>
              <a:rPr lang="en-IN" dirty="0"/>
              <a:t>The confinement mistake of the KELM-HQ </a:t>
            </a:r>
            <a:r>
              <a:rPr lang="en-IN" b="1" dirty="0"/>
              <a:t>calculation is improved by 34.6%, 19.2% and 11.9% </a:t>
            </a:r>
            <a:r>
              <a:rPr lang="en-IN" dirty="0"/>
              <a:t>contrasted and that of the </a:t>
            </a:r>
            <a:r>
              <a:rPr lang="en-IN" b="1" dirty="0"/>
              <a:t>fast SVM, the GADV-Hop and the DV-Hop-ELM </a:t>
            </a:r>
            <a:r>
              <a:rPr lang="en-IN" dirty="0"/>
              <a:t>calculation separately.</a:t>
            </a:r>
          </a:p>
          <a:p>
            <a:pPr>
              <a:lnSpc>
                <a:spcPct val="160000"/>
              </a:lnSpc>
            </a:pPr>
            <a:r>
              <a:rPr lang="en-IN" dirty="0"/>
              <a:t> The proposed calculation is helpful in hub confinement applications, can profoundly decrease the hub restriction mistake and keep a decent confinement exactness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p>
        </p:txBody>
      </p:sp>
      <p:sp>
        <p:nvSpPr>
          <p:cNvPr id="3" name="Content Placeholder 2"/>
          <p:cNvSpPr>
            <a:spLocks noGrp="1"/>
          </p:cNvSpPr>
          <p:nvPr>
            <p:ph idx="1"/>
          </p:nvPr>
        </p:nvSpPr>
        <p:spPr>
          <a:xfrm>
            <a:off x="864382" y="2489200"/>
            <a:ext cx="7365218" cy="3530600"/>
          </a:xfrm>
        </p:spPr>
        <p:txBody>
          <a:bodyPr>
            <a:normAutofit/>
          </a:bodyPr>
          <a:lstStyle/>
          <a:p>
            <a:pPr>
              <a:lnSpc>
                <a:spcPct val="150000"/>
              </a:lnSpc>
            </a:pPr>
            <a:r>
              <a:rPr lang="en-IN" dirty="0"/>
              <a:t>A model can be developed by taking a larger sample and by further authenticating and validating the findings</a:t>
            </a:r>
            <a:r>
              <a:rPr lang="en-US" dirty="0"/>
              <a:t>.</a:t>
            </a:r>
          </a:p>
          <a:p>
            <a:pPr>
              <a:lnSpc>
                <a:spcPct val="150000"/>
              </a:lnSpc>
            </a:pPr>
            <a:r>
              <a:rPr lang="en-IN" dirty="0"/>
              <a:t>Some concrete ideas can be generated to solve the localization errors and also extend accuracy level.</a:t>
            </a:r>
          </a:p>
          <a:p>
            <a:pPr marL="0" indent="0">
              <a:lnSpc>
                <a:spcPct val="150000"/>
              </a:lnSpc>
              <a:buNone/>
            </a:pP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533400" y="2209800"/>
            <a:ext cx="8154988" cy="3886200"/>
          </a:xfrm>
        </p:spPr>
        <p:txBody>
          <a:bodyPr>
            <a:noAutofit/>
          </a:bodyPr>
          <a:lstStyle/>
          <a:p>
            <a:pPr algn="just">
              <a:lnSpc>
                <a:spcPct val="160000"/>
              </a:lnSpc>
            </a:pPr>
            <a:r>
              <a:rPr lang="en-US" sz="1500" dirty="0"/>
              <a:t> F. Zhu and J. Wei, Localization algorithm for large scale wireless sensor networks based on fast-SVM, Wireless Pers. </a:t>
            </a:r>
            <a:r>
              <a:rPr lang="en-US" sz="1500" dirty="0" err="1"/>
              <a:t>Commun</a:t>
            </a:r>
            <a:r>
              <a:rPr lang="en-US" sz="1500" dirty="0"/>
              <a:t>., vol. 95, pp. 1859- 1875, Sept. 2016. </a:t>
            </a:r>
          </a:p>
          <a:p>
            <a:pPr algn="just">
              <a:lnSpc>
                <a:spcPct val="160000"/>
              </a:lnSpc>
            </a:pPr>
            <a:r>
              <a:rPr lang="en-US" sz="1500" dirty="0"/>
              <a:t>L.Y. Chen et al, RLAN: range-free </a:t>
            </a:r>
            <a:r>
              <a:rPr lang="en-US" sz="1500" dirty="0" err="1"/>
              <a:t>localisation</a:t>
            </a:r>
            <a:r>
              <a:rPr lang="en-US" sz="1500" dirty="0"/>
              <a:t> based on anisotropy of nodes for WSNs, Electronics </a:t>
            </a:r>
            <a:r>
              <a:rPr lang="en-US" sz="1500" dirty="0" err="1"/>
              <a:t>Lett</a:t>
            </a:r>
            <a:r>
              <a:rPr lang="en-US" sz="1500" dirty="0"/>
              <a:t>., vol. 51, no. 24, pp. 2066-2068, Nov. 2015. </a:t>
            </a:r>
          </a:p>
          <a:p>
            <a:pPr algn="just">
              <a:lnSpc>
                <a:spcPct val="160000"/>
              </a:lnSpc>
            </a:pPr>
            <a:r>
              <a:rPr lang="en-US" sz="1500" dirty="0"/>
              <a:t> S.C. Wang et al, Low-complexity message-passing cooperative localization in wireless sensor networks, IEEE </a:t>
            </a:r>
            <a:r>
              <a:rPr lang="en-US" sz="1500" dirty="0" err="1"/>
              <a:t>Commun</a:t>
            </a:r>
            <a:r>
              <a:rPr lang="en-US" sz="1500" dirty="0"/>
              <a:t>. </a:t>
            </a:r>
            <a:r>
              <a:rPr lang="en-US" sz="1500" dirty="0" err="1"/>
              <a:t>Lett</a:t>
            </a:r>
            <a:r>
              <a:rPr lang="en-US" sz="1500" dirty="0"/>
              <a:t>., vol. 21, no. 9, pp. 2081-2084, Sept. 2017.</a:t>
            </a:r>
          </a:p>
          <a:p>
            <a:pPr algn="just">
              <a:lnSpc>
                <a:spcPct val="160000"/>
              </a:lnSpc>
            </a:pPr>
            <a:r>
              <a:rPr lang="en-US" sz="1500" dirty="0"/>
              <a:t>X.H. Chang and X. </a:t>
            </a:r>
            <a:r>
              <a:rPr lang="en-US" sz="1500" dirty="0" err="1"/>
              <a:t>Luo</a:t>
            </a:r>
            <a:r>
              <a:rPr lang="en-US" sz="1500" dirty="0"/>
              <a:t>, An improved self-localization algorithm for ad hoc network based on extreme learning machine, in Proc. World Congress on Intelligent Control and Automation Conference, pp. 564-569, Jun. 2014</a:t>
            </a:r>
          </a:p>
          <a:p>
            <a:pPr algn="just">
              <a:lnSpc>
                <a:spcPct val="160000"/>
              </a:lnSpc>
            </a:pPr>
            <a:endParaRPr lang="en-US" sz="1500" dirty="0"/>
          </a:p>
        </p:txBody>
      </p:sp>
    </p:spTree>
    <p:extLst>
      <p:ext uri="{BB962C8B-B14F-4D97-AF65-F5344CB8AC3E}">
        <p14:creationId xmlns:p14="http://schemas.microsoft.com/office/powerpoint/2010/main" val="717653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53D924E-6D0F-4D53-B9DB-CE4EB5F56F4D}"/>
              </a:ext>
            </a:extLst>
          </p:cNvPr>
          <p:cNvSpPr>
            <a:spLocks noGrp="1"/>
          </p:cNvSpPr>
          <p:nvPr>
            <p:ph idx="1"/>
          </p:nvPr>
        </p:nvSpPr>
        <p:spPr>
          <a:xfrm>
            <a:off x="1143000" y="3429000"/>
            <a:ext cx="6345260" cy="1397000"/>
          </a:xfrm>
        </p:spPr>
        <p:txBody>
          <a:bodyPr>
            <a:normAutofit/>
          </a:bodyPr>
          <a:lstStyle/>
          <a:p>
            <a:pPr marL="0" indent="0" algn="ctr">
              <a:buNone/>
            </a:pPr>
            <a:r>
              <a:rPr lang="en-IN" sz="4500" dirty="0"/>
              <a:t>QUERY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6F84A-9892-48B6-86DE-6E0105663062}"/>
              </a:ext>
            </a:extLst>
          </p:cNvPr>
          <p:cNvSpPr>
            <a:spLocks noGrp="1"/>
          </p:cNvSpPr>
          <p:nvPr>
            <p:ph idx="1"/>
          </p:nvPr>
        </p:nvSpPr>
        <p:spPr>
          <a:xfrm>
            <a:off x="1295400" y="3429000"/>
            <a:ext cx="6781800" cy="1447800"/>
          </a:xfrm>
        </p:spPr>
        <p:txBody>
          <a:bodyPr>
            <a:normAutofit/>
          </a:bodyPr>
          <a:lstStyle/>
          <a:p>
            <a:pPr marL="0" indent="0" algn="ctr">
              <a:buNone/>
            </a:pPr>
            <a:r>
              <a:rPr lang="en-US" sz="4500" dirty="0"/>
              <a:t>THANK YOU</a:t>
            </a:r>
            <a:endParaRPr lang="en-IN"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a:xfrm>
            <a:off x="609600" y="2489200"/>
            <a:ext cx="7924800" cy="3530600"/>
          </a:xfrm>
        </p:spPr>
        <p:txBody>
          <a:bodyPr>
            <a:normAutofit/>
          </a:bodyPr>
          <a:lstStyle/>
          <a:p>
            <a:pPr algn="just">
              <a:lnSpc>
                <a:spcPct val="150000"/>
              </a:lnSpc>
            </a:pPr>
            <a:r>
              <a:rPr lang="en-US" dirty="0"/>
              <a:t>Most of the localization algorithms apply integer hop-count values which result in poor localization accuracy in practical applications. </a:t>
            </a:r>
          </a:p>
          <a:p>
            <a:pPr algn="just">
              <a:lnSpc>
                <a:spcPct val="150000"/>
              </a:lnSpc>
            </a:pPr>
            <a:r>
              <a:rPr lang="en-US" dirty="0"/>
              <a:t>Transform the integer hop-count into the real number hop count.</a:t>
            </a:r>
          </a:p>
          <a:p>
            <a:pPr algn="just">
              <a:lnSpc>
                <a:spcPct val="150000"/>
              </a:lnSpc>
            </a:pPr>
            <a:r>
              <a:rPr lang="en-US" dirty="0"/>
              <a:t>The fast-SVM algorithm suffers larger localization error</a:t>
            </a:r>
          </a:p>
        </p:txBody>
      </p:sp>
    </p:spTree>
    <p:extLst>
      <p:ext uri="{BB962C8B-B14F-4D97-AF65-F5344CB8AC3E}">
        <p14:creationId xmlns:p14="http://schemas.microsoft.com/office/powerpoint/2010/main" val="218973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DISADVANTAGES OF EXISTING SYSTEM</a:t>
            </a:r>
          </a:p>
        </p:txBody>
      </p:sp>
      <p:sp>
        <p:nvSpPr>
          <p:cNvPr id="3" name="Content Placeholder 2"/>
          <p:cNvSpPr>
            <a:spLocks noGrp="1"/>
          </p:cNvSpPr>
          <p:nvPr>
            <p:ph idx="1"/>
          </p:nvPr>
        </p:nvSpPr>
        <p:spPr>
          <a:xfrm>
            <a:off x="533400" y="2489200"/>
            <a:ext cx="8077200" cy="3530600"/>
          </a:xfrm>
        </p:spPr>
        <p:txBody>
          <a:bodyPr>
            <a:normAutofit/>
          </a:bodyPr>
          <a:lstStyle/>
          <a:p>
            <a:pPr algn="just">
              <a:lnSpc>
                <a:spcPct val="150000"/>
              </a:lnSpc>
            </a:pPr>
            <a:r>
              <a:rPr lang="en-US" dirty="0"/>
              <a:t>The fast-SVM algorithm reduces computation time, but the localization error is not reduced. </a:t>
            </a:r>
          </a:p>
          <a:p>
            <a:pPr algn="just">
              <a:lnSpc>
                <a:spcPct val="150000"/>
              </a:lnSpc>
            </a:pPr>
            <a:r>
              <a:rPr lang="en-US" dirty="0"/>
              <a:t>The existing algorithm is to compute unknown node coordinates by using the restrained population feasible region, but it produces lower localization accuracy.</a:t>
            </a:r>
          </a:p>
          <a:p>
            <a:pPr algn="just">
              <a:lnSpc>
                <a:spcPct val="150000"/>
              </a:lnSpc>
            </a:pPr>
            <a:r>
              <a:rPr lang="en-US" dirty="0"/>
              <a:t>The limitations of the number of anchors and the small training samples in WSNs result in low localization accuracy</a:t>
            </a:r>
          </a:p>
        </p:txBody>
      </p:sp>
    </p:spTree>
    <p:extLst>
      <p:ext uri="{BB962C8B-B14F-4D97-AF65-F5344CB8AC3E}">
        <p14:creationId xmlns:p14="http://schemas.microsoft.com/office/powerpoint/2010/main" val="56423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a:xfrm>
            <a:off x="495300" y="2209800"/>
            <a:ext cx="8153400" cy="3530600"/>
          </a:xfrm>
        </p:spPr>
        <p:txBody>
          <a:bodyPr>
            <a:noAutofit/>
          </a:bodyPr>
          <a:lstStyle/>
          <a:p>
            <a:pPr algn="just">
              <a:lnSpc>
                <a:spcPct val="170000"/>
              </a:lnSpc>
            </a:pPr>
            <a:r>
              <a:rPr lang="en-IN" dirty="0"/>
              <a:t>To improve the accuracy of unknown node localization, the integer hop-count has to be transformed into the real number hop-count. </a:t>
            </a:r>
          </a:p>
          <a:p>
            <a:pPr algn="just">
              <a:lnSpc>
                <a:spcPct val="170000"/>
              </a:lnSpc>
            </a:pPr>
            <a:r>
              <a:rPr lang="en-IN" dirty="0"/>
              <a:t>This is made possible by partitioning a node’s one-hop neighbour set into three disjoint subsets and estimating the distance between nodes by calculating the areas of intersection regions.</a:t>
            </a:r>
          </a:p>
          <a:p>
            <a:pPr algn="just">
              <a:lnSpc>
                <a:spcPct val="170000"/>
              </a:lnSpc>
            </a:pPr>
            <a:r>
              <a:rPr lang="en-IN" dirty="0"/>
              <a:t>The real number hop-counts between anchors and unknown nodes and the real number hop-counts between unknown nodes need to be estimated.</a:t>
            </a:r>
          </a:p>
          <a:p>
            <a:endParaRPr lang="en-US" dirty="0"/>
          </a:p>
        </p:txBody>
      </p:sp>
    </p:spTree>
    <p:extLst>
      <p:ext uri="{BB962C8B-B14F-4D97-AF65-F5344CB8AC3E}">
        <p14:creationId xmlns:p14="http://schemas.microsoft.com/office/powerpoint/2010/main" val="231660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ADVANTAGES OF PROPOSED SYSTEM</a:t>
            </a:r>
          </a:p>
        </p:txBody>
      </p:sp>
      <p:sp>
        <p:nvSpPr>
          <p:cNvPr id="3" name="Content Placeholder 2"/>
          <p:cNvSpPr>
            <a:spLocks noGrp="1"/>
          </p:cNvSpPr>
          <p:nvPr>
            <p:ph idx="1"/>
          </p:nvPr>
        </p:nvSpPr>
        <p:spPr>
          <a:xfrm>
            <a:off x="864382" y="2489200"/>
            <a:ext cx="7670018" cy="3530600"/>
          </a:xfrm>
        </p:spPr>
        <p:txBody>
          <a:bodyPr/>
          <a:lstStyle/>
          <a:p>
            <a:pPr>
              <a:lnSpc>
                <a:spcPct val="150000"/>
              </a:lnSpc>
            </a:pPr>
            <a:r>
              <a:rPr lang="en-US" dirty="0"/>
              <a:t>The real number hop-counts between anchors and unknown nodes </a:t>
            </a:r>
          </a:p>
          <a:p>
            <a:pPr>
              <a:lnSpc>
                <a:spcPct val="150000"/>
              </a:lnSpc>
            </a:pPr>
            <a:r>
              <a:rPr lang="en-US" dirty="0"/>
              <a:t>The real number hop-counts between unknown nodes need to be estimated.</a:t>
            </a:r>
          </a:p>
          <a:p>
            <a:pPr>
              <a:lnSpc>
                <a:spcPct val="150000"/>
              </a:lnSpc>
            </a:pPr>
            <a:r>
              <a:rPr lang="en-US" dirty="0"/>
              <a:t>Denotes the true and estimated node location</a:t>
            </a:r>
          </a:p>
          <a:p>
            <a:pPr>
              <a:lnSpc>
                <a:spcPct val="150000"/>
              </a:lnSpc>
            </a:pPr>
            <a:r>
              <a:rPr lang="en-US" dirty="0"/>
              <a:t>They can identify larger localization error</a:t>
            </a:r>
          </a:p>
        </p:txBody>
      </p:sp>
    </p:spTree>
    <p:extLst>
      <p:ext uri="{BB962C8B-B14F-4D97-AF65-F5344CB8AC3E}">
        <p14:creationId xmlns:p14="http://schemas.microsoft.com/office/powerpoint/2010/main" val="169038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a:xfrm>
            <a:off x="762000" y="2133600"/>
            <a:ext cx="7974818" cy="3530600"/>
          </a:xfrm>
        </p:spPr>
        <p:txBody>
          <a:bodyPr>
            <a:noAutofit/>
          </a:bodyPr>
          <a:lstStyle/>
          <a:p>
            <a:pPr algn="just">
              <a:lnSpc>
                <a:spcPct val="170000"/>
              </a:lnSpc>
            </a:pPr>
            <a:r>
              <a:rPr lang="en-IN" sz="1300" b="1" dirty="0"/>
              <a:t>Low-Complexity Message-Passing Cooperative Localization in Wireless Sensor Networks</a:t>
            </a:r>
          </a:p>
          <a:p>
            <a:pPr algn="just">
              <a:lnSpc>
                <a:spcPct val="170000"/>
              </a:lnSpc>
            </a:pPr>
            <a:r>
              <a:rPr lang="en-US" sz="1300" b="1" dirty="0"/>
              <a:t>S.C. WANG ET AL </a:t>
            </a:r>
            <a:r>
              <a:rPr lang="en-IN" sz="1300" dirty="0"/>
              <a:t>a low-complexity message-passing cooperative localizer for wireless sensor networks with (un-)quantized time-of-arrival (TOA) measurements. </a:t>
            </a:r>
          </a:p>
          <a:p>
            <a:pPr algn="just">
              <a:lnSpc>
                <a:spcPct val="170000"/>
              </a:lnSpc>
            </a:pPr>
            <a:r>
              <a:rPr lang="en-IN" sz="1300" dirty="0"/>
              <a:t>The collaborative positioning problem is first converted as a generalized nonlinear mixing problem, and then resolved by our developed extended generalized approximate message passing (EGAMP) algorithm. The EGAMP localizer iterates between Taylor expanding the nonlinear mixing problem as a linear mixing one, and recovering positions by one-step GAMP. </a:t>
            </a:r>
          </a:p>
          <a:p>
            <a:pPr algn="just">
              <a:lnSpc>
                <a:spcPct val="170000"/>
              </a:lnSpc>
            </a:pPr>
            <a:r>
              <a:rPr lang="en-IN" sz="1300" dirty="0"/>
              <a:t>It successfully handles the quantization losses of quantized TOAs. Its computational complexity is three orders lower than that of belief propagation localizers. Based on our experimental results, the EGAMP localizer gives the state-of-the-art positioning performances, and is robust to quantization losses</a:t>
            </a:r>
          </a:p>
        </p:txBody>
      </p:sp>
    </p:spTree>
    <p:extLst>
      <p:ext uri="{BB962C8B-B14F-4D97-AF65-F5344CB8AC3E}">
        <p14:creationId xmlns:p14="http://schemas.microsoft.com/office/powerpoint/2010/main" val="144094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b="1" dirty="0"/>
          </a:p>
        </p:txBody>
      </p:sp>
      <p:sp>
        <p:nvSpPr>
          <p:cNvPr id="3" name="Content Placeholder 2"/>
          <p:cNvSpPr>
            <a:spLocks noGrp="1"/>
          </p:cNvSpPr>
          <p:nvPr>
            <p:ph idx="1"/>
          </p:nvPr>
        </p:nvSpPr>
        <p:spPr>
          <a:xfrm>
            <a:off x="609600" y="2489200"/>
            <a:ext cx="8001000" cy="3530600"/>
          </a:xfrm>
        </p:spPr>
        <p:txBody>
          <a:bodyPr>
            <a:noAutofit/>
          </a:bodyPr>
          <a:lstStyle/>
          <a:p>
            <a:pPr algn="just">
              <a:lnSpc>
                <a:spcPct val="170000"/>
              </a:lnSpc>
            </a:pPr>
            <a:r>
              <a:rPr lang="en-US" sz="1300" b="1" dirty="0"/>
              <a:t>RLAN: range‐free localisation based on anisotropy of nodes for WSNs</a:t>
            </a:r>
          </a:p>
          <a:p>
            <a:pPr algn="just">
              <a:lnSpc>
                <a:spcPct val="170000"/>
              </a:lnSpc>
            </a:pPr>
            <a:r>
              <a:rPr lang="en-US" sz="1300" b="1" dirty="0"/>
              <a:t>L.Y. Chen et al  </a:t>
            </a:r>
            <a:r>
              <a:rPr lang="en-US" sz="1300" dirty="0"/>
              <a:t>Node localisation for wireless sensor networks (WSNs) is applied in various fields, and is an indispensable core to promote the development of WSNs. </a:t>
            </a:r>
          </a:p>
          <a:p>
            <a:pPr algn="just">
              <a:lnSpc>
                <a:spcPct val="170000"/>
              </a:lnSpc>
            </a:pPr>
            <a:r>
              <a:rPr lang="en-US" sz="1300" dirty="0"/>
              <a:t>Since the previous localisation algorithms did not fully utilize the anisotropy of nodes, according to the actual radiation model of the node's communication, a novel range‐free localisation algorithm called range‐free localisation based on the anisotropy of nodes (RLAN) is proposed. </a:t>
            </a:r>
          </a:p>
          <a:p>
            <a:pPr algn="just">
              <a:lnSpc>
                <a:spcPct val="170000"/>
              </a:lnSpc>
            </a:pPr>
            <a:r>
              <a:rPr lang="en-US" sz="1300" dirty="0"/>
              <a:t>RLAN not only uses the information of multi‐hop neighbors, but also considers fully the anisotropy of nodes in real networks, which influences the hop relationship and average hop distance, so as to improve the accuracy of node localisation.</a:t>
            </a:r>
          </a:p>
        </p:txBody>
      </p:sp>
    </p:spTree>
    <p:extLst>
      <p:ext uri="{BB962C8B-B14F-4D97-AF65-F5344CB8AC3E}">
        <p14:creationId xmlns:p14="http://schemas.microsoft.com/office/powerpoint/2010/main" val="3982762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178</TotalTime>
  <Words>1688</Words>
  <Application>Microsoft Office PowerPoint</Application>
  <PresentationFormat>On-screen Show (4:3)</PresentationFormat>
  <Paragraphs>117</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Gothic</vt:lpstr>
      <vt:lpstr>Wingdings 3</vt:lpstr>
      <vt:lpstr>Ion Boardroom</vt:lpstr>
      <vt:lpstr>A Kernel Extreme Learning Machines Algorithm for Node Localization in Wireless Sensor Networks</vt:lpstr>
      <vt:lpstr>OBJECTIVE</vt:lpstr>
      <vt:lpstr>PROBLEM DEFINITION</vt:lpstr>
      <vt:lpstr>EXISTING SYSTEM</vt:lpstr>
      <vt:lpstr>DISADVANTAGES OF EXISTING SYSTEM</vt:lpstr>
      <vt:lpstr>PROPOSED SYSTEM</vt:lpstr>
      <vt:lpstr>ADVANTAGES OF PROPOSED SYSTEM</vt:lpstr>
      <vt:lpstr>LITERATURE SURVEY</vt:lpstr>
      <vt:lpstr>LITERATURE SURVEY</vt:lpstr>
      <vt:lpstr>LITERATURE SURVEY</vt:lpstr>
      <vt:lpstr>LITERATURE SURVEY</vt:lpstr>
      <vt:lpstr>SYSTEM SPECIFICATION</vt:lpstr>
      <vt:lpstr>FLOW DIAGRAM</vt:lpstr>
      <vt:lpstr>MODULES</vt:lpstr>
      <vt:lpstr>NETWORK CONSTRUCTION</vt:lpstr>
      <vt:lpstr>Main Route Discovery </vt:lpstr>
      <vt:lpstr>Backup Node Localization and Route Construction</vt:lpstr>
      <vt:lpstr>DATA TRANSFER</vt:lpstr>
      <vt:lpstr>NETWORK CONTROLLER </vt:lpstr>
      <vt:lpstr>NODE CREATION</vt:lpstr>
      <vt:lpstr>NODE CONNECTION</vt:lpstr>
      <vt:lpstr>NODE NEIGHBOUR DETAILS</vt:lpstr>
      <vt:lpstr>NODE DATA TRANSFER </vt:lpstr>
      <vt:lpstr>NODE DATA TRANSFER </vt:lpstr>
      <vt:lpstr>DATA RECEIVED STATUS</vt:lpstr>
      <vt:lpstr>DATA SENT LOG DETAILS</vt:lpstr>
      <vt:lpstr>DATA RECEIVED LOG</vt:lpstr>
      <vt:lpstr>VIEW TRANSFERRED DATA</vt:lpstr>
      <vt:lpstr>ROUTE DETERMINATION WITH ALL NODES IN ACTIVE STATE</vt:lpstr>
      <vt:lpstr>NETWORK CONTROLLER LOG</vt:lpstr>
      <vt:lpstr>DATA TRANSFER WHEN A INTERMEDIATE NODE FAILS</vt:lpstr>
      <vt:lpstr>DATA RECEIVED STATUS AFTER FAILURE OF A NODE</vt:lpstr>
      <vt:lpstr>ROUTE DETERMINATION WITH ONE FAILURE NODE</vt:lpstr>
      <vt:lpstr>PERFORMANCE EVALUATION GRAPH</vt:lpstr>
      <vt:lpstr>CONCLUSION</vt:lpstr>
      <vt:lpstr>FUTURE ENHANCEMENT</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Kernel Extreme Learning Machines Algorithm for Node Localization in Wireless Sensor Networks</dc:title>
  <dc:creator>DELL</dc:creator>
  <cp:lastModifiedBy>Dhanish Ahmed</cp:lastModifiedBy>
  <cp:revision>15</cp:revision>
  <dcterms:created xsi:type="dcterms:W3CDTF">2021-02-18T04:35:32Z</dcterms:created>
  <dcterms:modified xsi:type="dcterms:W3CDTF">2021-03-25T02:37:24Z</dcterms:modified>
</cp:coreProperties>
</file>