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7"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327"/>
  </p:normalViewPr>
  <p:slideViewPr>
    <p:cSldViewPr snapToGrid="0" snapToObjects="1">
      <p:cViewPr varScale="1">
        <p:scale>
          <a:sx n="84" d="100"/>
          <a:sy n="84" d="100"/>
        </p:scale>
        <p:origin x="4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FC316-92CC-D345-B3D5-C0EF9FA4683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4F6FEDC1-D680-9C47-AA8D-F9363195F7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977C7AFA-D5EF-2643-A932-2102CE4AB979}"/>
              </a:ext>
            </a:extLst>
          </p:cNvPr>
          <p:cNvSpPr>
            <a:spLocks noGrp="1"/>
          </p:cNvSpPr>
          <p:nvPr>
            <p:ph type="dt" sz="half" idx="10"/>
          </p:nvPr>
        </p:nvSpPr>
        <p:spPr/>
        <p:txBody>
          <a:bodyPr/>
          <a:lstStyle/>
          <a:p>
            <a:fld id="{26FAC155-AD2F-F44C-A825-748AD7997841}" type="datetimeFigureOut">
              <a:rPr lang="en-US" smtClean="0"/>
              <a:t>10/1/2021</a:t>
            </a:fld>
            <a:endParaRPr lang="en-US"/>
          </a:p>
        </p:txBody>
      </p:sp>
      <p:sp>
        <p:nvSpPr>
          <p:cNvPr id="5" name="Footer Placeholder 4">
            <a:extLst>
              <a:ext uri="{FF2B5EF4-FFF2-40B4-BE49-F238E27FC236}">
                <a16:creationId xmlns:a16="http://schemas.microsoft.com/office/drawing/2014/main" id="{47D23C8A-C9B2-F744-9BFB-3B939C33C3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22D025-7969-394F-BFAA-5600C9CBE972}"/>
              </a:ext>
            </a:extLst>
          </p:cNvPr>
          <p:cNvSpPr>
            <a:spLocks noGrp="1"/>
          </p:cNvSpPr>
          <p:nvPr>
            <p:ph type="sldNum" sz="quarter" idx="12"/>
          </p:nvPr>
        </p:nvSpPr>
        <p:spPr/>
        <p:txBody>
          <a:bodyPr/>
          <a:lstStyle/>
          <a:p>
            <a:fld id="{0665FA59-8CA1-884F-BBBA-1CB91CD05740}" type="slidenum">
              <a:rPr lang="en-US" smtClean="0"/>
              <a:t>‹#›</a:t>
            </a:fld>
            <a:endParaRPr lang="en-US"/>
          </a:p>
        </p:txBody>
      </p:sp>
    </p:spTree>
    <p:extLst>
      <p:ext uri="{BB962C8B-B14F-4D97-AF65-F5344CB8AC3E}">
        <p14:creationId xmlns:p14="http://schemas.microsoft.com/office/powerpoint/2010/main" val="3340709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85A32-E204-D24F-982C-BA58B3A0081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3703F7B-19A3-6849-96EC-FDB3C1E24C14}"/>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7BB8FA9-0399-7A45-AEBB-D3BE1CF8C57D}"/>
              </a:ext>
            </a:extLst>
          </p:cNvPr>
          <p:cNvSpPr>
            <a:spLocks noGrp="1"/>
          </p:cNvSpPr>
          <p:nvPr>
            <p:ph type="dt" sz="half" idx="10"/>
          </p:nvPr>
        </p:nvSpPr>
        <p:spPr/>
        <p:txBody>
          <a:bodyPr/>
          <a:lstStyle/>
          <a:p>
            <a:fld id="{26FAC155-AD2F-F44C-A825-748AD7997841}" type="datetimeFigureOut">
              <a:rPr lang="en-US" smtClean="0"/>
              <a:t>10/1/2021</a:t>
            </a:fld>
            <a:endParaRPr lang="en-US"/>
          </a:p>
        </p:txBody>
      </p:sp>
      <p:sp>
        <p:nvSpPr>
          <p:cNvPr id="5" name="Footer Placeholder 4">
            <a:extLst>
              <a:ext uri="{FF2B5EF4-FFF2-40B4-BE49-F238E27FC236}">
                <a16:creationId xmlns:a16="http://schemas.microsoft.com/office/drawing/2014/main" id="{3883024A-0C4D-4C4E-B61B-4284FCE1F8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2BA4EB-6800-5F4A-88ED-B95C57E8FA85}"/>
              </a:ext>
            </a:extLst>
          </p:cNvPr>
          <p:cNvSpPr>
            <a:spLocks noGrp="1"/>
          </p:cNvSpPr>
          <p:nvPr>
            <p:ph type="sldNum" sz="quarter" idx="12"/>
          </p:nvPr>
        </p:nvSpPr>
        <p:spPr/>
        <p:txBody>
          <a:bodyPr/>
          <a:lstStyle/>
          <a:p>
            <a:fld id="{0665FA59-8CA1-884F-BBBA-1CB91CD05740}" type="slidenum">
              <a:rPr lang="en-US" smtClean="0"/>
              <a:t>‹#›</a:t>
            </a:fld>
            <a:endParaRPr lang="en-US"/>
          </a:p>
        </p:txBody>
      </p:sp>
    </p:spTree>
    <p:extLst>
      <p:ext uri="{BB962C8B-B14F-4D97-AF65-F5344CB8AC3E}">
        <p14:creationId xmlns:p14="http://schemas.microsoft.com/office/powerpoint/2010/main" val="1210251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A52C52-FCA8-5744-A8E5-486AC851F05E}"/>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5FC792C-A6B9-FE44-A5D4-473CCFC8C50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B589841-9283-7A44-B69E-2A2313C2ED28}"/>
              </a:ext>
            </a:extLst>
          </p:cNvPr>
          <p:cNvSpPr>
            <a:spLocks noGrp="1"/>
          </p:cNvSpPr>
          <p:nvPr>
            <p:ph type="dt" sz="half" idx="10"/>
          </p:nvPr>
        </p:nvSpPr>
        <p:spPr/>
        <p:txBody>
          <a:bodyPr/>
          <a:lstStyle/>
          <a:p>
            <a:fld id="{26FAC155-AD2F-F44C-A825-748AD7997841}" type="datetimeFigureOut">
              <a:rPr lang="en-US" smtClean="0"/>
              <a:t>10/1/2021</a:t>
            </a:fld>
            <a:endParaRPr lang="en-US"/>
          </a:p>
        </p:txBody>
      </p:sp>
      <p:sp>
        <p:nvSpPr>
          <p:cNvPr id="5" name="Footer Placeholder 4">
            <a:extLst>
              <a:ext uri="{FF2B5EF4-FFF2-40B4-BE49-F238E27FC236}">
                <a16:creationId xmlns:a16="http://schemas.microsoft.com/office/drawing/2014/main" id="{02A9024F-9808-4444-A6F6-E565DD2614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20F1EF-C142-2643-BF8A-50B16465DE09}"/>
              </a:ext>
            </a:extLst>
          </p:cNvPr>
          <p:cNvSpPr>
            <a:spLocks noGrp="1"/>
          </p:cNvSpPr>
          <p:nvPr>
            <p:ph type="sldNum" sz="quarter" idx="12"/>
          </p:nvPr>
        </p:nvSpPr>
        <p:spPr/>
        <p:txBody>
          <a:bodyPr/>
          <a:lstStyle/>
          <a:p>
            <a:fld id="{0665FA59-8CA1-884F-BBBA-1CB91CD05740}" type="slidenum">
              <a:rPr lang="en-US" smtClean="0"/>
              <a:t>‹#›</a:t>
            </a:fld>
            <a:endParaRPr lang="en-US"/>
          </a:p>
        </p:txBody>
      </p:sp>
    </p:spTree>
    <p:extLst>
      <p:ext uri="{BB962C8B-B14F-4D97-AF65-F5344CB8AC3E}">
        <p14:creationId xmlns:p14="http://schemas.microsoft.com/office/powerpoint/2010/main" val="2535046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FB412-51C2-DC42-BAC1-6F802F2FC95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2CF794B-A902-9D4E-BE61-383D2FB91BE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A05402F-5CF3-2B49-90A7-D8041BE66BAC}"/>
              </a:ext>
            </a:extLst>
          </p:cNvPr>
          <p:cNvSpPr>
            <a:spLocks noGrp="1"/>
          </p:cNvSpPr>
          <p:nvPr>
            <p:ph type="dt" sz="half" idx="10"/>
          </p:nvPr>
        </p:nvSpPr>
        <p:spPr/>
        <p:txBody>
          <a:bodyPr/>
          <a:lstStyle/>
          <a:p>
            <a:fld id="{26FAC155-AD2F-F44C-A825-748AD7997841}" type="datetimeFigureOut">
              <a:rPr lang="en-US" smtClean="0"/>
              <a:t>10/1/2021</a:t>
            </a:fld>
            <a:endParaRPr lang="en-US"/>
          </a:p>
        </p:txBody>
      </p:sp>
      <p:sp>
        <p:nvSpPr>
          <p:cNvPr id="5" name="Footer Placeholder 4">
            <a:extLst>
              <a:ext uri="{FF2B5EF4-FFF2-40B4-BE49-F238E27FC236}">
                <a16:creationId xmlns:a16="http://schemas.microsoft.com/office/drawing/2014/main" id="{14ADC1C3-3602-384A-A23B-4EB8071750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1D10C0-7FD0-4F43-8A47-CA99976A1A9E}"/>
              </a:ext>
            </a:extLst>
          </p:cNvPr>
          <p:cNvSpPr>
            <a:spLocks noGrp="1"/>
          </p:cNvSpPr>
          <p:nvPr>
            <p:ph type="sldNum" sz="quarter" idx="12"/>
          </p:nvPr>
        </p:nvSpPr>
        <p:spPr/>
        <p:txBody>
          <a:bodyPr/>
          <a:lstStyle/>
          <a:p>
            <a:fld id="{0665FA59-8CA1-884F-BBBA-1CB91CD05740}" type="slidenum">
              <a:rPr lang="en-US" smtClean="0"/>
              <a:t>‹#›</a:t>
            </a:fld>
            <a:endParaRPr lang="en-US"/>
          </a:p>
        </p:txBody>
      </p:sp>
    </p:spTree>
    <p:extLst>
      <p:ext uri="{BB962C8B-B14F-4D97-AF65-F5344CB8AC3E}">
        <p14:creationId xmlns:p14="http://schemas.microsoft.com/office/powerpoint/2010/main" val="1686435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D5EE1-6ADC-D144-8CBB-CCB15338C86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19A66A9C-5484-E849-ADFF-0E09FDF6D0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53F3C55-9A5D-354A-96E6-A993E80C39A9}"/>
              </a:ext>
            </a:extLst>
          </p:cNvPr>
          <p:cNvSpPr>
            <a:spLocks noGrp="1"/>
          </p:cNvSpPr>
          <p:nvPr>
            <p:ph type="dt" sz="half" idx="10"/>
          </p:nvPr>
        </p:nvSpPr>
        <p:spPr/>
        <p:txBody>
          <a:bodyPr/>
          <a:lstStyle/>
          <a:p>
            <a:fld id="{26FAC155-AD2F-F44C-A825-748AD7997841}" type="datetimeFigureOut">
              <a:rPr lang="en-US" smtClean="0"/>
              <a:t>10/1/2021</a:t>
            </a:fld>
            <a:endParaRPr lang="en-US"/>
          </a:p>
        </p:txBody>
      </p:sp>
      <p:sp>
        <p:nvSpPr>
          <p:cNvPr id="5" name="Footer Placeholder 4">
            <a:extLst>
              <a:ext uri="{FF2B5EF4-FFF2-40B4-BE49-F238E27FC236}">
                <a16:creationId xmlns:a16="http://schemas.microsoft.com/office/drawing/2014/main" id="{F35AEA97-B5B3-7449-814D-A60F8F12C5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82B4DC-DAB2-0246-BF15-513C979C0907}"/>
              </a:ext>
            </a:extLst>
          </p:cNvPr>
          <p:cNvSpPr>
            <a:spLocks noGrp="1"/>
          </p:cNvSpPr>
          <p:nvPr>
            <p:ph type="sldNum" sz="quarter" idx="12"/>
          </p:nvPr>
        </p:nvSpPr>
        <p:spPr/>
        <p:txBody>
          <a:bodyPr/>
          <a:lstStyle/>
          <a:p>
            <a:fld id="{0665FA59-8CA1-884F-BBBA-1CB91CD05740}" type="slidenum">
              <a:rPr lang="en-US" smtClean="0"/>
              <a:t>‹#›</a:t>
            </a:fld>
            <a:endParaRPr lang="en-US"/>
          </a:p>
        </p:txBody>
      </p:sp>
    </p:spTree>
    <p:extLst>
      <p:ext uri="{BB962C8B-B14F-4D97-AF65-F5344CB8AC3E}">
        <p14:creationId xmlns:p14="http://schemas.microsoft.com/office/powerpoint/2010/main" val="691016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0F74F-30E9-9240-9141-A3EAE6808D1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75C7B0C-8D12-294F-AE3A-30866FACB86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6D09A551-5870-ED4F-ABB6-30E4E5A15C4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6FA722A9-646A-1444-95DB-3AD5ADA76BEE}"/>
              </a:ext>
            </a:extLst>
          </p:cNvPr>
          <p:cNvSpPr>
            <a:spLocks noGrp="1"/>
          </p:cNvSpPr>
          <p:nvPr>
            <p:ph type="dt" sz="half" idx="10"/>
          </p:nvPr>
        </p:nvSpPr>
        <p:spPr/>
        <p:txBody>
          <a:bodyPr/>
          <a:lstStyle/>
          <a:p>
            <a:fld id="{26FAC155-AD2F-F44C-A825-748AD7997841}" type="datetimeFigureOut">
              <a:rPr lang="en-US" smtClean="0"/>
              <a:t>10/1/2021</a:t>
            </a:fld>
            <a:endParaRPr lang="en-US"/>
          </a:p>
        </p:txBody>
      </p:sp>
      <p:sp>
        <p:nvSpPr>
          <p:cNvPr id="6" name="Footer Placeholder 5">
            <a:extLst>
              <a:ext uri="{FF2B5EF4-FFF2-40B4-BE49-F238E27FC236}">
                <a16:creationId xmlns:a16="http://schemas.microsoft.com/office/drawing/2014/main" id="{C8D7ED85-BFD7-9448-BCAE-9FC4A429E3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731BFA-3DA8-E34B-AF5E-4CC87B35186F}"/>
              </a:ext>
            </a:extLst>
          </p:cNvPr>
          <p:cNvSpPr>
            <a:spLocks noGrp="1"/>
          </p:cNvSpPr>
          <p:nvPr>
            <p:ph type="sldNum" sz="quarter" idx="12"/>
          </p:nvPr>
        </p:nvSpPr>
        <p:spPr/>
        <p:txBody>
          <a:bodyPr/>
          <a:lstStyle/>
          <a:p>
            <a:fld id="{0665FA59-8CA1-884F-BBBA-1CB91CD05740}" type="slidenum">
              <a:rPr lang="en-US" smtClean="0"/>
              <a:t>‹#›</a:t>
            </a:fld>
            <a:endParaRPr lang="en-US"/>
          </a:p>
        </p:txBody>
      </p:sp>
    </p:spTree>
    <p:extLst>
      <p:ext uri="{BB962C8B-B14F-4D97-AF65-F5344CB8AC3E}">
        <p14:creationId xmlns:p14="http://schemas.microsoft.com/office/powerpoint/2010/main" val="2588936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4DE76-AF6D-464E-A401-367FBA55546E}"/>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8993717-B27F-F94A-A8D5-6597451B37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30160C1-8F05-C840-903D-68935954D1CE}"/>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23FCE99A-4954-5449-AFDB-272F1E3375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806057A7-F5ED-B741-BF61-7C0258FBD643}"/>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E2988200-C7EA-DF47-BE5F-47045DD26F32}"/>
              </a:ext>
            </a:extLst>
          </p:cNvPr>
          <p:cNvSpPr>
            <a:spLocks noGrp="1"/>
          </p:cNvSpPr>
          <p:nvPr>
            <p:ph type="dt" sz="half" idx="10"/>
          </p:nvPr>
        </p:nvSpPr>
        <p:spPr/>
        <p:txBody>
          <a:bodyPr/>
          <a:lstStyle/>
          <a:p>
            <a:fld id="{26FAC155-AD2F-F44C-A825-748AD7997841}" type="datetimeFigureOut">
              <a:rPr lang="en-US" smtClean="0"/>
              <a:t>10/1/2021</a:t>
            </a:fld>
            <a:endParaRPr lang="en-US"/>
          </a:p>
        </p:txBody>
      </p:sp>
      <p:sp>
        <p:nvSpPr>
          <p:cNvPr id="8" name="Footer Placeholder 7">
            <a:extLst>
              <a:ext uri="{FF2B5EF4-FFF2-40B4-BE49-F238E27FC236}">
                <a16:creationId xmlns:a16="http://schemas.microsoft.com/office/drawing/2014/main" id="{FA6F1C35-4F61-3840-A76B-8A417BB8948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AD1584-17E5-9840-A216-6A8263BA6BF2}"/>
              </a:ext>
            </a:extLst>
          </p:cNvPr>
          <p:cNvSpPr>
            <a:spLocks noGrp="1"/>
          </p:cNvSpPr>
          <p:nvPr>
            <p:ph type="sldNum" sz="quarter" idx="12"/>
          </p:nvPr>
        </p:nvSpPr>
        <p:spPr/>
        <p:txBody>
          <a:bodyPr/>
          <a:lstStyle/>
          <a:p>
            <a:fld id="{0665FA59-8CA1-884F-BBBA-1CB91CD05740}" type="slidenum">
              <a:rPr lang="en-US" smtClean="0"/>
              <a:t>‹#›</a:t>
            </a:fld>
            <a:endParaRPr lang="en-US"/>
          </a:p>
        </p:txBody>
      </p:sp>
    </p:spTree>
    <p:extLst>
      <p:ext uri="{BB962C8B-B14F-4D97-AF65-F5344CB8AC3E}">
        <p14:creationId xmlns:p14="http://schemas.microsoft.com/office/powerpoint/2010/main" val="3016433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AAF19-22A7-5745-B657-F824CA61E83A}"/>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395577B8-C46D-C44F-8310-9AE13B7C3863}"/>
              </a:ext>
            </a:extLst>
          </p:cNvPr>
          <p:cNvSpPr>
            <a:spLocks noGrp="1"/>
          </p:cNvSpPr>
          <p:nvPr>
            <p:ph type="dt" sz="half" idx="10"/>
          </p:nvPr>
        </p:nvSpPr>
        <p:spPr/>
        <p:txBody>
          <a:bodyPr/>
          <a:lstStyle/>
          <a:p>
            <a:fld id="{26FAC155-AD2F-F44C-A825-748AD7997841}" type="datetimeFigureOut">
              <a:rPr lang="en-US" smtClean="0"/>
              <a:t>10/1/2021</a:t>
            </a:fld>
            <a:endParaRPr lang="en-US"/>
          </a:p>
        </p:txBody>
      </p:sp>
      <p:sp>
        <p:nvSpPr>
          <p:cNvPr id="4" name="Footer Placeholder 3">
            <a:extLst>
              <a:ext uri="{FF2B5EF4-FFF2-40B4-BE49-F238E27FC236}">
                <a16:creationId xmlns:a16="http://schemas.microsoft.com/office/drawing/2014/main" id="{4105489B-D9EB-8747-9F72-E369D583D7A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7934432-79E4-484C-BFFB-82C5D3724CCD}"/>
              </a:ext>
            </a:extLst>
          </p:cNvPr>
          <p:cNvSpPr>
            <a:spLocks noGrp="1"/>
          </p:cNvSpPr>
          <p:nvPr>
            <p:ph type="sldNum" sz="quarter" idx="12"/>
          </p:nvPr>
        </p:nvSpPr>
        <p:spPr/>
        <p:txBody>
          <a:bodyPr/>
          <a:lstStyle/>
          <a:p>
            <a:fld id="{0665FA59-8CA1-884F-BBBA-1CB91CD05740}" type="slidenum">
              <a:rPr lang="en-US" smtClean="0"/>
              <a:t>‹#›</a:t>
            </a:fld>
            <a:endParaRPr lang="en-US"/>
          </a:p>
        </p:txBody>
      </p:sp>
    </p:spTree>
    <p:extLst>
      <p:ext uri="{BB962C8B-B14F-4D97-AF65-F5344CB8AC3E}">
        <p14:creationId xmlns:p14="http://schemas.microsoft.com/office/powerpoint/2010/main" val="3871998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C3C441-6075-8344-BCF7-25FE74827DB2}"/>
              </a:ext>
            </a:extLst>
          </p:cNvPr>
          <p:cNvSpPr>
            <a:spLocks noGrp="1"/>
          </p:cNvSpPr>
          <p:nvPr>
            <p:ph type="dt" sz="half" idx="10"/>
          </p:nvPr>
        </p:nvSpPr>
        <p:spPr/>
        <p:txBody>
          <a:bodyPr/>
          <a:lstStyle/>
          <a:p>
            <a:fld id="{26FAC155-AD2F-F44C-A825-748AD7997841}" type="datetimeFigureOut">
              <a:rPr lang="en-US" smtClean="0"/>
              <a:t>10/1/2021</a:t>
            </a:fld>
            <a:endParaRPr lang="en-US"/>
          </a:p>
        </p:txBody>
      </p:sp>
      <p:sp>
        <p:nvSpPr>
          <p:cNvPr id="3" name="Footer Placeholder 2">
            <a:extLst>
              <a:ext uri="{FF2B5EF4-FFF2-40B4-BE49-F238E27FC236}">
                <a16:creationId xmlns:a16="http://schemas.microsoft.com/office/drawing/2014/main" id="{27B1CFF0-EB52-5F40-BDB7-52A50FB091A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CB27C5B-025A-CF43-988D-615D752A5018}"/>
              </a:ext>
            </a:extLst>
          </p:cNvPr>
          <p:cNvSpPr>
            <a:spLocks noGrp="1"/>
          </p:cNvSpPr>
          <p:nvPr>
            <p:ph type="sldNum" sz="quarter" idx="12"/>
          </p:nvPr>
        </p:nvSpPr>
        <p:spPr/>
        <p:txBody>
          <a:bodyPr/>
          <a:lstStyle/>
          <a:p>
            <a:fld id="{0665FA59-8CA1-884F-BBBA-1CB91CD05740}" type="slidenum">
              <a:rPr lang="en-US" smtClean="0"/>
              <a:t>‹#›</a:t>
            </a:fld>
            <a:endParaRPr lang="en-US"/>
          </a:p>
        </p:txBody>
      </p:sp>
    </p:spTree>
    <p:extLst>
      <p:ext uri="{BB962C8B-B14F-4D97-AF65-F5344CB8AC3E}">
        <p14:creationId xmlns:p14="http://schemas.microsoft.com/office/powerpoint/2010/main" val="2869401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42C87-59FF-1D4F-AAA6-EB4E8434D8A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043B587E-ACB0-9642-B633-79758350DA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F03AE604-05B7-A34C-AD2F-52C13DE272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F158EFB-96C7-9A4A-A33E-38B5276D1A7B}"/>
              </a:ext>
            </a:extLst>
          </p:cNvPr>
          <p:cNvSpPr>
            <a:spLocks noGrp="1"/>
          </p:cNvSpPr>
          <p:nvPr>
            <p:ph type="dt" sz="half" idx="10"/>
          </p:nvPr>
        </p:nvSpPr>
        <p:spPr/>
        <p:txBody>
          <a:bodyPr/>
          <a:lstStyle/>
          <a:p>
            <a:fld id="{26FAC155-AD2F-F44C-A825-748AD7997841}" type="datetimeFigureOut">
              <a:rPr lang="en-US" smtClean="0"/>
              <a:t>10/1/2021</a:t>
            </a:fld>
            <a:endParaRPr lang="en-US"/>
          </a:p>
        </p:txBody>
      </p:sp>
      <p:sp>
        <p:nvSpPr>
          <p:cNvPr id="6" name="Footer Placeholder 5">
            <a:extLst>
              <a:ext uri="{FF2B5EF4-FFF2-40B4-BE49-F238E27FC236}">
                <a16:creationId xmlns:a16="http://schemas.microsoft.com/office/drawing/2014/main" id="{F604C876-43E2-554F-8B4B-C102F68B5F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F01C2B-1CFA-4645-95C2-0B2E8C25384A}"/>
              </a:ext>
            </a:extLst>
          </p:cNvPr>
          <p:cNvSpPr>
            <a:spLocks noGrp="1"/>
          </p:cNvSpPr>
          <p:nvPr>
            <p:ph type="sldNum" sz="quarter" idx="12"/>
          </p:nvPr>
        </p:nvSpPr>
        <p:spPr/>
        <p:txBody>
          <a:bodyPr/>
          <a:lstStyle/>
          <a:p>
            <a:fld id="{0665FA59-8CA1-884F-BBBA-1CB91CD05740}" type="slidenum">
              <a:rPr lang="en-US" smtClean="0"/>
              <a:t>‹#›</a:t>
            </a:fld>
            <a:endParaRPr lang="en-US"/>
          </a:p>
        </p:txBody>
      </p:sp>
    </p:spTree>
    <p:extLst>
      <p:ext uri="{BB962C8B-B14F-4D97-AF65-F5344CB8AC3E}">
        <p14:creationId xmlns:p14="http://schemas.microsoft.com/office/powerpoint/2010/main" val="2618905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C08F4-5F68-C546-9984-C33C6EE7387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1949A250-EC78-7642-B6DF-9CDBA4608D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469C2BB-F79E-D444-84A9-CD12E89C80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ABB79CE-E67D-D443-8937-813BA8139F1F}"/>
              </a:ext>
            </a:extLst>
          </p:cNvPr>
          <p:cNvSpPr>
            <a:spLocks noGrp="1"/>
          </p:cNvSpPr>
          <p:nvPr>
            <p:ph type="dt" sz="half" idx="10"/>
          </p:nvPr>
        </p:nvSpPr>
        <p:spPr/>
        <p:txBody>
          <a:bodyPr/>
          <a:lstStyle/>
          <a:p>
            <a:fld id="{26FAC155-AD2F-F44C-A825-748AD7997841}" type="datetimeFigureOut">
              <a:rPr lang="en-US" smtClean="0"/>
              <a:t>10/1/2021</a:t>
            </a:fld>
            <a:endParaRPr lang="en-US"/>
          </a:p>
        </p:txBody>
      </p:sp>
      <p:sp>
        <p:nvSpPr>
          <p:cNvPr id="6" name="Footer Placeholder 5">
            <a:extLst>
              <a:ext uri="{FF2B5EF4-FFF2-40B4-BE49-F238E27FC236}">
                <a16:creationId xmlns:a16="http://schemas.microsoft.com/office/drawing/2014/main" id="{0828773F-07CE-D948-8902-EC6879BEF7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AD2700-9058-BD4D-8A5F-6796A92DECA5}"/>
              </a:ext>
            </a:extLst>
          </p:cNvPr>
          <p:cNvSpPr>
            <a:spLocks noGrp="1"/>
          </p:cNvSpPr>
          <p:nvPr>
            <p:ph type="sldNum" sz="quarter" idx="12"/>
          </p:nvPr>
        </p:nvSpPr>
        <p:spPr/>
        <p:txBody>
          <a:bodyPr/>
          <a:lstStyle/>
          <a:p>
            <a:fld id="{0665FA59-8CA1-884F-BBBA-1CB91CD05740}" type="slidenum">
              <a:rPr lang="en-US" smtClean="0"/>
              <a:t>‹#›</a:t>
            </a:fld>
            <a:endParaRPr lang="en-US"/>
          </a:p>
        </p:txBody>
      </p:sp>
    </p:spTree>
    <p:extLst>
      <p:ext uri="{BB962C8B-B14F-4D97-AF65-F5344CB8AC3E}">
        <p14:creationId xmlns:p14="http://schemas.microsoft.com/office/powerpoint/2010/main" val="2892546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F814C6-9DC1-974C-825A-A3D2E66F00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150898F-85A3-874B-91D6-210C1344B2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6CC7B51-73A9-014C-B183-4D7655C4FC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FAC155-AD2F-F44C-A825-748AD7997841}" type="datetimeFigureOut">
              <a:rPr lang="en-US" smtClean="0"/>
              <a:t>10/1/2021</a:t>
            </a:fld>
            <a:endParaRPr lang="en-US"/>
          </a:p>
        </p:txBody>
      </p:sp>
      <p:sp>
        <p:nvSpPr>
          <p:cNvPr id="5" name="Footer Placeholder 4">
            <a:extLst>
              <a:ext uri="{FF2B5EF4-FFF2-40B4-BE49-F238E27FC236}">
                <a16:creationId xmlns:a16="http://schemas.microsoft.com/office/drawing/2014/main" id="{D3659EB2-C898-F44D-A1F7-2E8AA6CEE4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2351CB4-0C90-0C48-BD11-3789390670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65FA59-8CA1-884F-BBBA-1CB91CD05740}" type="slidenum">
              <a:rPr lang="en-US" smtClean="0"/>
              <a:t>‹#›</a:t>
            </a:fld>
            <a:endParaRPr lang="en-US"/>
          </a:p>
        </p:txBody>
      </p:sp>
    </p:spTree>
    <p:extLst>
      <p:ext uri="{BB962C8B-B14F-4D97-AF65-F5344CB8AC3E}">
        <p14:creationId xmlns:p14="http://schemas.microsoft.com/office/powerpoint/2010/main" val="306992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4.jpeg"/><Relationship Id="rId13" Type="http://schemas.openxmlformats.org/officeDocument/2006/relationships/hyperlink" Target="https://www.deviantart.com/orangedotgreen/art/Yellow-notebook-paper-110119273" TargetMode="External"/><Relationship Id="rId3" Type="http://schemas.openxmlformats.org/officeDocument/2006/relationships/image" Target="../media/image11.png"/><Relationship Id="rId7" Type="http://schemas.openxmlformats.org/officeDocument/2006/relationships/image" Target="../media/image13.png"/><Relationship Id="rId12" Type="http://schemas.openxmlformats.org/officeDocument/2006/relationships/image" Target="../media/image17.jp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hyperlink" Target="https://geobrava.wordpress.com/2017/04/11/chatbots-on-mobiles-will-reach-2-billion-apps-by-2021/" TargetMode="External"/><Relationship Id="rId11" Type="http://schemas.openxmlformats.org/officeDocument/2006/relationships/image" Target="../media/image16.jpeg"/><Relationship Id="rId5" Type="http://schemas.openxmlformats.org/officeDocument/2006/relationships/image" Target="../media/image12.png"/><Relationship Id="rId10" Type="http://schemas.openxmlformats.org/officeDocument/2006/relationships/hyperlink" Target="http://superuser.com/questions/485586/google-chrome-title-bar-appears-blurry-using-non-basic-themes" TargetMode="External"/><Relationship Id="rId4" Type="http://schemas.openxmlformats.org/officeDocument/2006/relationships/hyperlink" Target="https://pixabay.com/en/stickies-note-tesastrip-2251885/" TargetMode="External"/><Relationship Id="rId9"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24CFAB9F-CA66-E348-B802-9B0CCF2D1C29}"/>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l="28462"/>
          <a:stretch/>
        </p:blipFill>
        <p:spPr>
          <a:xfrm>
            <a:off x="20" y="10"/>
            <a:ext cx="12188930" cy="6857990"/>
          </a:xfrm>
          <a:prstGeom prst="rect">
            <a:avLst/>
          </a:prstGeom>
        </p:spPr>
      </p:pic>
      <p:sp>
        <p:nvSpPr>
          <p:cNvPr id="2" name="Title 1">
            <a:extLst>
              <a:ext uri="{FF2B5EF4-FFF2-40B4-BE49-F238E27FC236}">
                <a16:creationId xmlns:a16="http://schemas.microsoft.com/office/drawing/2014/main" id="{824A93C2-9701-024F-BE63-A96CED2BAD9C}"/>
              </a:ext>
            </a:extLst>
          </p:cNvPr>
          <p:cNvSpPr>
            <a:spLocks noGrp="1"/>
          </p:cNvSpPr>
          <p:nvPr>
            <p:ph type="ctrTitle"/>
          </p:nvPr>
        </p:nvSpPr>
        <p:spPr>
          <a:xfrm>
            <a:off x="1524000" y="1122363"/>
            <a:ext cx="9144000" cy="3063240"/>
          </a:xfrm>
        </p:spPr>
        <p:txBody>
          <a:bodyPr>
            <a:normAutofit/>
          </a:bodyPr>
          <a:lstStyle/>
          <a:p>
            <a:r>
              <a:rPr lang="en-US" sz="6600" dirty="0">
                <a:solidFill>
                  <a:srgbClr val="FFFFFF"/>
                </a:solidFill>
              </a:rPr>
              <a:t>SMART PASSWORD ASSISTANT</a:t>
            </a:r>
          </a:p>
        </p:txBody>
      </p:sp>
      <p:sp>
        <p:nvSpPr>
          <p:cNvPr id="3" name="Subtitle 2">
            <a:extLst>
              <a:ext uri="{FF2B5EF4-FFF2-40B4-BE49-F238E27FC236}">
                <a16:creationId xmlns:a16="http://schemas.microsoft.com/office/drawing/2014/main" id="{E0776058-1331-244F-B816-0E78C278CEF8}"/>
              </a:ext>
            </a:extLst>
          </p:cNvPr>
          <p:cNvSpPr>
            <a:spLocks noGrp="1"/>
          </p:cNvSpPr>
          <p:nvPr>
            <p:ph type="subTitle" idx="1"/>
          </p:nvPr>
        </p:nvSpPr>
        <p:spPr>
          <a:xfrm>
            <a:off x="3974206" y="4569931"/>
            <a:ext cx="5261234" cy="1536192"/>
          </a:xfrm>
        </p:spPr>
        <p:txBody>
          <a:bodyPr>
            <a:normAutofit/>
          </a:bodyPr>
          <a:lstStyle/>
          <a:p>
            <a:pPr algn="l"/>
            <a:r>
              <a:rPr lang="en-US" sz="1300" dirty="0">
                <a:solidFill>
                  <a:srgbClr val="FFFFFF"/>
                </a:solidFill>
              </a:rPr>
              <a:t>BY,</a:t>
            </a:r>
          </a:p>
          <a:p>
            <a:pPr algn="l">
              <a:buFont typeface="Wingdings 3" charset="2"/>
              <a:buChar char=""/>
            </a:pPr>
            <a:r>
              <a:rPr lang="en-US" sz="1300" dirty="0">
                <a:solidFill>
                  <a:srgbClr val="FFFFFF"/>
                </a:solidFill>
              </a:rPr>
              <a:t>GOWRI SANKAR P</a:t>
            </a:r>
          </a:p>
          <a:p>
            <a:pPr algn="l">
              <a:buFont typeface="Wingdings 3" charset="2"/>
              <a:buChar char=""/>
            </a:pPr>
            <a:r>
              <a:rPr lang="en-US" sz="1300" dirty="0">
                <a:solidFill>
                  <a:srgbClr val="FFFFFF"/>
                </a:solidFill>
              </a:rPr>
              <a:t>RAMESH P R </a:t>
            </a:r>
          </a:p>
          <a:p>
            <a:pPr algn="l">
              <a:buFont typeface="Wingdings 3" charset="2"/>
              <a:buChar char=""/>
            </a:pPr>
            <a:r>
              <a:rPr lang="en-US" sz="1300" dirty="0">
                <a:solidFill>
                  <a:srgbClr val="FFFFFF"/>
                </a:solidFill>
              </a:rPr>
              <a:t>ANJANA KRISHNA</a:t>
            </a:r>
          </a:p>
          <a:p>
            <a:pPr algn="l">
              <a:buFont typeface="Wingdings 3" charset="2"/>
              <a:buChar char=""/>
            </a:pPr>
            <a:r>
              <a:rPr lang="en-US" sz="1300" dirty="0">
                <a:solidFill>
                  <a:srgbClr val="FFFFFF"/>
                </a:solidFill>
              </a:rPr>
              <a:t>DHANYA JOSE</a:t>
            </a:r>
          </a:p>
          <a:p>
            <a:pPr algn="l"/>
            <a:endParaRPr lang="en-US" sz="1300" dirty="0">
              <a:solidFill>
                <a:srgbClr val="FFFFFF"/>
              </a:solidFill>
            </a:endParaRPr>
          </a:p>
        </p:txBody>
      </p:sp>
      <p:sp>
        <p:nvSpPr>
          <p:cNvPr id="13"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571DD3F-AD06-4F24-AD84-5848E16723CF}"/>
              </a:ext>
            </a:extLst>
          </p:cNvPr>
          <p:cNvSpPr txBox="1"/>
          <p:nvPr/>
        </p:nvSpPr>
        <p:spPr>
          <a:xfrm>
            <a:off x="6446521" y="4535423"/>
            <a:ext cx="1771274" cy="961545"/>
          </a:xfrm>
          <a:prstGeom prst="rect">
            <a:avLst/>
          </a:prstGeom>
          <a:noFill/>
        </p:spPr>
        <p:txBody>
          <a:bodyPr wrap="square" rtlCol="0">
            <a:spAutoFit/>
          </a:bodyPr>
          <a:lstStyle/>
          <a:p>
            <a:pPr algn="r">
              <a:lnSpc>
                <a:spcPct val="150000"/>
              </a:lnSpc>
            </a:pPr>
            <a:r>
              <a:rPr lang="en-US" sz="1300" dirty="0"/>
              <a:t>Mentors,</a:t>
            </a:r>
          </a:p>
          <a:p>
            <a:pPr algn="r">
              <a:lnSpc>
                <a:spcPct val="150000"/>
              </a:lnSpc>
            </a:pPr>
            <a:r>
              <a:rPr lang="en-IN" sz="1300" dirty="0"/>
              <a:t>PALLAVI KOGANTI</a:t>
            </a:r>
          </a:p>
          <a:p>
            <a:pPr algn="r">
              <a:lnSpc>
                <a:spcPct val="150000"/>
              </a:lnSpc>
            </a:pPr>
            <a:r>
              <a:rPr lang="en-IN" sz="1300" dirty="0"/>
              <a:t>RASHMI PAI</a:t>
            </a:r>
          </a:p>
        </p:txBody>
      </p:sp>
    </p:spTree>
    <p:extLst>
      <p:ext uri="{BB962C8B-B14F-4D97-AF65-F5344CB8AC3E}">
        <p14:creationId xmlns:p14="http://schemas.microsoft.com/office/powerpoint/2010/main" val="14804343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5A7D664-C710-C34F-AEBF-59BA7EF3FA48}"/>
              </a:ext>
            </a:extLst>
          </p:cNvPr>
          <p:cNvSpPr>
            <a:spLocks noGrp="1"/>
          </p:cNvSpPr>
          <p:nvPr>
            <p:ph type="title"/>
          </p:nvPr>
        </p:nvSpPr>
        <p:spPr>
          <a:xfrm>
            <a:off x="833002" y="365125"/>
            <a:ext cx="10520702" cy="1325563"/>
          </a:xfrm>
        </p:spPr>
        <p:txBody>
          <a:bodyPr>
            <a:normAutofit/>
          </a:bodyPr>
          <a:lstStyle/>
          <a:p>
            <a:r>
              <a:rPr lang="en-US" dirty="0">
                <a:solidFill>
                  <a:srgbClr val="FFFFFF"/>
                </a:solidFill>
              </a:rPr>
              <a:t>Conclusion</a:t>
            </a:r>
          </a:p>
        </p:txBody>
      </p:sp>
      <p:sp>
        <p:nvSpPr>
          <p:cNvPr id="3" name="Content Placeholder 2">
            <a:extLst>
              <a:ext uri="{FF2B5EF4-FFF2-40B4-BE49-F238E27FC236}">
                <a16:creationId xmlns:a16="http://schemas.microsoft.com/office/drawing/2014/main" id="{91CB0888-8C27-7442-A978-F02ED2DDFEF3}"/>
              </a:ext>
            </a:extLst>
          </p:cNvPr>
          <p:cNvSpPr>
            <a:spLocks noGrp="1"/>
          </p:cNvSpPr>
          <p:nvPr>
            <p:ph idx="1"/>
          </p:nvPr>
        </p:nvSpPr>
        <p:spPr>
          <a:xfrm>
            <a:off x="838201" y="2022601"/>
            <a:ext cx="10515598" cy="4154361"/>
          </a:xfrm>
        </p:spPr>
        <p:txBody>
          <a:bodyPr>
            <a:normAutofit/>
          </a:bodyPr>
          <a:lstStyle/>
          <a:p>
            <a:r>
              <a:rPr lang="en-US" sz="2000" dirty="0">
                <a:solidFill>
                  <a:srgbClr val="FFFFFF"/>
                </a:solidFill>
              </a:rPr>
              <a:t>Your home network is naturally vulnerable, which means the responsibility falls on you, the end user. To keep an eye out for signs of suspicious activity and figure out what to do if your network is hacked. Here we use the idea of “Smart Password Assistant”</a:t>
            </a:r>
          </a:p>
          <a:p>
            <a:r>
              <a:rPr lang="en-US" sz="2000" dirty="0">
                <a:solidFill>
                  <a:srgbClr val="FFFFFF"/>
                </a:solidFill>
              </a:rPr>
              <a:t>By using this idea, we were able to create a more secure and trust worthy environment for the users.</a:t>
            </a:r>
          </a:p>
        </p:txBody>
      </p:sp>
    </p:spTree>
    <p:extLst>
      <p:ext uri="{BB962C8B-B14F-4D97-AF65-F5344CB8AC3E}">
        <p14:creationId xmlns:p14="http://schemas.microsoft.com/office/powerpoint/2010/main" val="147314549"/>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5A7D664-C710-C34F-AEBF-59BA7EF3FA48}"/>
              </a:ext>
            </a:extLst>
          </p:cNvPr>
          <p:cNvSpPr>
            <a:spLocks noGrp="1"/>
          </p:cNvSpPr>
          <p:nvPr>
            <p:ph type="title"/>
          </p:nvPr>
        </p:nvSpPr>
        <p:spPr>
          <a:xfrm>
            <a:off x="4417538" y="4031159"/>
            <a:ext cx="10520702" cy="1325563"/>
          </a:xfrm>
        </p:spPr>
        <p:txBody>
          <a:bodyPr>
            <a:normAutofit/>
          </a:bodyPr>
          <a:lstStyle/>
          <a:p>
            <a:r>
              <a:rPr lang="en-US" sz="7200" b="1" dirty="0">
                <a:solidFill>
                  <a:srgbClr val="FFFFFF"/>
                </a:solidFill>
              </a:rPr>
              <a:t>Thank You</a:t>
            </a:r>
          </a:p>
        </p:txBody>
      </p:sp>
      <p:sp>
        <p:nvSpPr>
          <p:cNvPr id="3" name="Content Placeholder 2">
            <a:extLst>
              <a:ext uri="{FF2B5EF4-FFF2-40B4-BE49-F238E27FC236}">
                <a16:creationId xmlns:a16="http://schemas.microsoft.com/office/drawing/2014/main" id="{91CB0888-8C27-7442-A978-F02ED2DDFEF3}"/>
              </a:ext>
            </a:extLst>
          </p:cNvPr>
          <p:cNvSpPr>
            <a:spLocks noGrp="1"/>
          </p:cNvSpPr>
          <p:nvPr>
            <p:ph idx="1"/>
          </p:nvPr>
        </p:nvSpPr>
        <p:spPr>
          <a:xfrm>
            <a:off x="1463039" y="1469348"/>
            <a:ext cx="5413249" cy="2077180"/>
          </a:xfrm>
        </p:spPr>
        <p:txBody>
          <a:bodyPr>
            <a:normAutofit/>
          </a:bodyPr>
          <a:lstStyle/>
          <a:p>
            <a:pPr marL="0" indent="0">
              <a:buNone/>
            </a:pPr>
            <a:r>
              <a:rPr lang="en-US" i="1" dirty="0">
                <a:solidFill>
                  <a:srgbClr val="FFFFFF"/>
                </a:solidFill>
              </a:rPr>
              <a:t> “Hey… Don’t worry! Now you have your SMART PASSWORD ASSISTANT with you. You are perfectly safe.”</a:t>
            </a:r>
          </a:p>
        </p:txBody>
      </p:sp>
    </p:spTree>
    <p:extLst>
      <p:ext uri="{BB962C8B-B14F-4D97-AF65-F5344CB8AC3E}">
        <p14:creationId xmlns:p14="http://schemas.microsoft.com/office/powerpoint/2010/main" val="245503638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B97061D-1396-6546-9504-550029E84792}"/>
              </a:ext>
            </a:extLst>
          </p:cNvPr>
          <p:cNvPicPr>
            <a:picLocks noChangeAspect="1"/>
          </p:cNvPicPr>
          <p:nvPr/>
        </p:nvPicPr>
        <p:blipFill rotWithShape="1">
          <a:blip r:embed="rId2">
            <a:alphaModFix amt="40000"/>
          </a:blip>
          <a:srcRect l="1760" r="4907"/>
          <a:stretch/>
        </p:blipFill>
        <p:spPr>
          <a:xfrm>
            <a:off x="0" y="0"/>
            <a:ext cx="12192000" cy="6858000"/>
          </a:xfrm>
          <a:prstGeom prst="rect">
            <a:avLst/>
          </a:prstGeom>
        </p:spPr>
      </p:pic>
      <p:sp>
        <p:nvSpPr>
          <p:cNvPr id="2" name="Title 1">
            <a:extLst>
              <a:ext uri="{FF2B5EF4-FFF2-40B4-BE49-F238E27FC236}">
                <a16:creationId xmlns:a16="http://schemas.microsoft.com/office/drawing/2014/main" id="{21C75861-5A61-1247-9F97-610E2EA6E372}"/>
              </a:ext>
            </a:extLst>
          </p:cNvPr>
          <p:cNvSpPr>
            <a:spLocks noGrp="1"/>
          </p:cNvSpPr>
          <p:nvPr>
            <p:ph type="title"/>
          </p:nvPr>
        </p:nvSpPr>
        <p:spPr>
          <a:xfrm>
            <a:off x="838200" y="365125"/>
            <a:ext cx="10515600" cy="1325563"/>
          </a:xfrm>
        </p:spPr>
        <p:txBody>
          <a:bodyPr>
            <a:normAutofit/>
          </a:bodyPr>
          <a:lstStyle/>
          <a:p>
            <a:r>
              <a:rPr lang="en-US" sz="5400">
                <a:solidFill>
                  <a:srgbClr val="FFFFFF"/>
                </a:solidFill>
              </a:rPr>
              <a:t>CONTENTS</a:t>
            </a:r>
          </a:p>
        </p:txBody>
      </p:sp>
      <p:sp>
        <p:nvSpPr>
          <p:cNvPr id="11"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4E734A3-6945-C14D-941F-A55659A5BA01}"/>
              </a:ext>
            </a:extLst>
          </p:cNvPr>
          <p:cNvSpPr>
            <a:spLocks noGrp="1"/>
          </p:cNvSpPr>
          <p:nvPr>
            <p:ph idx="1"/>
          </p:nvPr>
        </p:nvSpPr>
        <p:spPr>
          <a:xfrm>
            <a:off x="838200" y="2004446"/>
            <a:ext cx="10515600" cy="4176897"/>
          </a:xfrm>
        </p:spPr>
        <p:txBody>
          <a:bodyPr>
            <a:normAutofit/>
          </a:bodyPr>
          <a:lstStyle/>
          <a:p>
            <a:pPr>
              <a:buClr>
                <a:schemeClr val="bg1"/>
              </a:buClr>
            </a:pPr>
            <a:r>
              <a:rPr lang="en-US" sz="2200" b="1" dirty="0">
                <a:solidFill>
                  <a:srgbClr val="FFFFFF"/>
                </a:solidFill>
              </a:rPr>
              <a:t>INTRODUCTION </a:t>
            </a:r>
          </a:p>
          <a:p>
            <a:pPr>
              <a:buClr>
                <a:schemeClr val="bg1"/>
              </a:buClr>
            </a:pPr>
            <a:r>
              <a:rPr lang="en-US" sz="2200" b="1" dirty="0">
                <a:solidFill>
                  <a:srgbClr val="FFFFFF"/>
                </a:solidFill>
              </a:rPr>
              <a:t>PROBLEM STATEMENT</a:t>
            </a:r>
          </a:p>
          <a:p>
            <a:pPr>
              <a:buClr>
                <a:schemeClr val="bg1"/>
              </a:buClr>
            </a:pPr>
            <a:r>
              <a:rPr lang="en-US" sz="2200" b="1" dirty="0">
                <a:solidFill>
                  <a:srgbClr val="FFFFFF"/>
                </a:solidFill>
              </a:rPr>
              <a:t>SOLUTION</a:t>
            </a:r>
          </a:p>
          <a:p>
            <a:pPr>
              <a:buClr>
                <a:schemeClr val="bg1"/>
              </a:buClr>
            </a:pPr>
            <a:r>
              <a:rPr lang="en-US" sz="2200" b="1" dirty="0">
                <a:solidFill>
                  <a:srgbClr val="FFFFFF"/>
                </a:solidFill>
              </a:rPr>
              <a:t>DESIGN</a:t>
            </a:r>
          </a:p>
          <a:p>
            <a:pPr>
              <a:buClr>
                <a:schemeClr val="bg1"/>
              </a:buClr>
            </a:pPr>
            <a:r>
              <a:rPr lang="en-US" sz="2200" b="1" dirty="0">
                <a:solidFill>
                  <a:srgbClr val="FFFFFF"/>
                </a:solidFill>
              </a:rPr>
              <a:t>FUTURE DEVELOPMENT</a:t>
            </a:r>
          </a:p>
          <a:p>
            <a:pPr>
              <a:buClr>
                <a:schemeClr val="bg1"/>
              </a:buClr>
            </a:pPr>
            <a:r>
              <a:rPr lang="en-US" sz="2200" b="1" dirty="0">
                <a:solidFill>
                  <a:srgbClr val="FFFFFF"/>
                </a:solidFill>
              </a:rPr>
              <a:t>ADVANTAGES</a:t>
            </a:r>
          </a:p>
          <a:p>
            <a:pPr>
              <a:buClr>
                <a:schemeClr val="bg1"/>
              </a:buClr>
            </a:pPr>
            <a:r>
              <a:rPr lang="en-US" sz="2200" b="1" dirty="0">
                <a:solidFill>
                  <a:srgbClr val="FFFFFF"/>
                </a:solidFill>
              </a:rPr>
              <a:t>CONCLUSION</a:t>
            </a:r>
          </a:p>
          <a:p>
            <a:pPr>
              <a:buClr>
                <a:schemeClr val="bg1"/>
              </a:buClr>
            </a:pPr>
            <a:endParaRPr lang="en-US" sz="2200" b="1" dirty="0">
              <a:solidFill>
                <a:srgbClr val="FFFFFF"/>
              </a:solidFill>
            </a:endParaRPr>
          </a:p>
          <a:p>
            <a:endParaRPr lang="en-US" sz="2200" dirty="0">
              <a:solidFill>
                <a:srgbClr val="FFFFFF"/>
              </a:solidFill>
            </a:endParaRPr>
          </a:p>
        </p:txBody>
      </p:sp>
    </p:spTree>
    <p:extLst>
      <p:ext uri="{BB962C8B-B14F-4D97-AF65-F5344CB8AC3E}">
        <p14:creationId xmlns:p14="http://schemas.microsoft.com/office/powerpoint/2010/main" val="318975024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B6BDEF9-D371-CA47-93A7-9F44A7A490AD}"/>
              </a:ext>
            </a:extLst>
          </p:cNvPr>
          <p:cNvSpPr>
            <a:spLocks noGrp="1"/>
          </p:cNvSpPr>
          <p:nvPr>
            <p:ph type="title"/>
          </p:nvPr>
        </p:nvSpPr>
        <p:spPr>
          <a:xfrm>
            <a:off x="833002" y="448253"/>
            <a:ext cx="10520702" cy="1325563"/>
          </a:xfrm>
        </p:spPr>
        <p:txBody>
          <a:bodyPr vert="horz" lIns="91440" tIns="45720" rIns="91440" bIns="45720" rtlCol="0" anchor="ctr">
            <a:normAutofit/>
          </a:bodyPr>
          <a:lstStyle/>
          <a:p>
            <a:r>
              <a:rPr lang="en-US" kern="1200" dirty="0">
                <a:solidFill>
                  <a:schemeClr val="tx1"/>
                </a:solidFill>
                <a:latin typeface="+mj-lt"/>
                <a:ea typeface="+mj-ea"/>
                <a:cs typeface="+mj-cs"/>
              </a:rPr>
              <a:t>INTRODUCTION</a:t>
            </a:r>
          </a:p>
        </p:txBody>
      </p:sp>
      <p:sp>
        <p:nvSpPr>
          <p:cNvPr id="5" name="TextBox 4">
            <a:extLst>
              <a:ext uri="{FF2B5EF4-FFF2-40B4-BE49-F238E27FC236}">
                <a16:creationId xmlns:a16="http://schemas.microsoft.com/office/drawing/2014/main" id="{E8C3077F-B362-9342-8F65-526015B2561E}"/>
              </a:ext>
            </a:extLst>
          </p:cNvPr>
          <p:cNvSpPr txBox="1"/>
          <p:nvPr/>
        </p:nvSpPr>
        <p:spPr>
          <a:xfrm>
            <a:off x="838200" y="2191807"/>
            <a:ext cx="4936067" cy="3985155"/>
          </a:xfrm>
          <a:prstGeom prst="rect">
            <a:avLst/>
          </a:prstGeom>
        </p:spPr>
        <p:txBody>
          <a:bodyPr vert="horz" lIns="91440" tIns="45720" rIns="91440" bIns="45720" rtlCol="0">
            <a:normAutofit/>
          </a:bodyPr>
          <a:lstStyle/>
          <a:p>
            <a:pPr>
              <a:lnSpc>
                <a:spcPct val="90000"/>
              </a:lnSpc>
              <a:spcAft>
                <a:spcPts val="600"/>
              </a:spcAft>
              <a:buClr>
                <a:schemeClr val="bg1"/>
              </a:buClr>
            </a:pPr>
            <a:r>
              <a:rPr lang="en-US" sz="2000" b="1" dirty="0"/>
              <a:t>The project entitled </a:t>
            </a:r>
            <a:r>
              <a:rPr lang="en-US" sz="2000" b="1" i="1" u="sng" dirty="0"/>
              <a:t>“Smart Password Assistant”</a:t>
            </a:r>
            <a:r>
              <a:rPr lang="en-US" sz="2000" b="1" i="1" dirty="0"/>
              <a:t> </a:t>
            </a:r>
            <a:r>
              <a:rPr lang="en-US" sz="2000" b="1" dirty="0"/>
              <a:t>is a combination of an  automated python project and an android application.</a:t>
            </a:r>
          </a:p>
          <a:p>
            <a:pPr indent="-228600">
              <a:lnSpc>
                <a:spcPct val="90000"/>
              </a:lnSpc>
              <a:spcAft>
                <a:spcPts val="600"/>
              </a:spcAft>
              <a:buClr>
                <a:schemeClr val="bg1"/>
              </a:buClr>
              <a:buFont typeface="Arial" panose="020B0604020202020204" pitchFamily="34" charset="0"/>
              <a:buChar char="•"/>
            </a:pPr>
            <a:endParaRPr lang="en-US" sz="2000" b="1" dirty="0"/>
          </a:p>
          <a:p>
            <a:pPr indent="-228600">
              <a:lnSpc>
                <a:spcPct val="90000"/>
              </a:lnSpc>
              <a:spcAft>
                <a:spcPts val="600"/>
              </a:spcAft>
              <a:buClr>
                <a:schemeClr val="bg1"/>
              </a:buClr>
              <a:buFont typeface="Arial" panose="020B0604020202020204" pitchFamily="34" charset="0"/>
              <a:buChar char="•"/>
            </a:pPr>
            <a:endParaRPr lang="en-US" sz="2000" b="1" dirty="0"/>
          </a:p>
          <a:p>
            <a:pPr>
              <a:lnSpc>
                <a:spcPct val="90000"/>
              </a:lnSpc>
              <a:spcAft>
                <a:spcPts val="600"/>
              </a:spcAft>
              <a:buClr>
                <a:schemeClr val="bg1"/>
              </a:buClr>
            </a:pPr>
            <a:r>
              <a:rPr lang="en-US" sz="2000" b="1" dirty="0"/>
              <a:t>The main purpose of this project is to increase security of wireless network to make them more secure and prevent external intervention.</a:t>
            </a:r>
          </a:p>
          <a:p>
            <a:pPr indent="-228600">
              <a:lnSpc>
                <a:spcPct val="90000"/>
              </a:lnSpc>
              <a:spcAft>
                <a:spcPts val="600"/>
              </a:spcAft>
              <a:buFont typeface="Arial" panose="020B0604020202020204" pitchFamily="34" charset="0"/>
              <a:buChar char="•"/>
            </a:pPr>
            <a:endParaRPr lang="en-US" sz="2000" dirty="0"/>
          </a:p>
        </p:txBody>
      </p:sp>
      <p:pic>
        <p:nvPicPr>
          <p:cNvPr id="4" name="Content Placeholder 3">
            <a:extLst>
              <a:ext uri="{FF2B5EF4-FFF2-40B4-BE49-F238E27FC236}">
                <a16:creationId xmlns:a16="http://schemas.microsoft.com/office/drawing/2014/main" id="{3305DF16-6732-5040-BD96-7EA5B26648B3}"/>
              </a:ext>
            </a:extLst>
          </p:cNvPr>
          <p:cNvPicPr>
            <a:picLocks noGrp="1" noChangeAspect="1"/>
          </p:cNvPicPr>
          <p:nvPr>
            <p:ph idx="1"/>
          </p:nvPr>
        </p:nvPicPr>
        <p:blipFill>
          <a:blip r:embed="rId2"/>
          <a:stretch>
            <a:fillRect/>
          </a:stretch>
        </p:blipFill>
        <p:spPr>
          <a:xfrm>
            <a:off x="6417734" y="2216167"/>
            <a:ext cx="4935970" cy="3936436"/>
          </a:xfrm>
          <a:prstGeom prst="rect">
            <a:avLst/>
          </a:prstGeom>
        </p:spPr>
      </p:pic>
    </p:spTree>
    <p:extLst>
      <p:ext uri="{BB962C8B-B14F-4D97-AF65-F5344CB8AC3E}">
        <p14:creationId xmlns:p14="http://schemas.microsoft.com/office/powerpoint/2010/main" val="343961671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A901BD-C22F-AC46-9317-BA445AA74DD8}"/>
              </a:ext>
            </a:extLst>
          </p:cNvPr>
          <p:cNvSpPr>
            <a:spLocks noGrp="1"/>
          </p:cNvSpPr>
          <p:nvPr>
            <p:ph type="title"/>
          </p:nvPr>
        </p:nvSpPr>
        <p:spPr>
          <a:xfrm>
            <a:off x="838200" y="1641752"/>
            <a:ext cx="6143625" cy="1323439"/>
          </a:xfrm>
        </p:spPr>
        <p:txBody>
          <a:bodyPr anchor="t">
            <a:normAutofit/>
          </a:bodyPr>
          <a:lstStyle/>
          <a:p>
            <a:r>
              <a:rPr lang="en-US" sz="4000">
                <a:solidFill>
                  <a:schemeClr val="bg1"/>
                </a:solidFill>
              </a:rPr>
              <a:t>PROBLEM STATEMENT</a:t>
            </a:r>
          </a:p>
        </p:txBody>
      </p:sp>
      <p:sp>
        <p:nvSpPr>
          <p:cNvPr id="3" name="Content Placeholder 2">
            <a:extLst>
              <a:ext uri="{FF2B5EF4-FFF2-40B4-BE49-F238E27FC236}">
                <a16:creationId xmlns:a16="http://schemas.microsoft.com/office/drawing/2014/main" id="{473B35F1-04E7-9046-8DCC-69A49683D6C2}"/>
              </a:ext>
            </a:extLst>
          </p:cNvPr>
          <p:cNvSpPr>
            <a:spLocks noGrp="1"/>
          </p:cNvSpPr>
          <p:nvPr>
            <p:ph idx="1"/>
          </p:nvPr>
        </p:nvSpPr>
        <p:spPr>
          <a:xfrm>
            <a:off x="838200" y="3146400"/>
            <a:ext cx="6143625" cy="2454300"/>
          </a:xfrm>
        </p:spPr>
        <p:txBody>
          <a:bodyPr>
            <a:normAutofit/>
          </a:bodyPr>
          <a:lstStyle/>
          <a:p>
            <a:pPr marL="0" indent="0">
              <a:buNone/>
            </a:pPr>
            <a:r>
              <a:rPr lang="en-US" sz="2400" dirty="0">
                <a:solidFill>
                  <a:schemeClr val="bg1">
                    <a:alpha val="80000"/>
                  </a:schemeClr>
                </a:solidFill>
              </a:rPr>
              <a:t>Do you think your home Wi-Fi is secure ?</a:t>
            </a:r>
          </a:p>
          <a:p>
            <a:endParaRPr lang="en-US" sz="2400" dirty="0">
              <a:solidFill>
                <a:schemeClr val="bg1">
                  <a:alpha val="80000"/>
                </a:schemeClr>
              </a:solidFill>
            </a:endParaRPr>
          </a:p>
          <a:p>
            <a:r>
              <a:rPr lang="en-IN" sz="2400" b="1" dirty="0">
                <a:solidFill>
                  <a:schemeClr val="bg1">
                    <a:alpha val="80000"/>
                  </a:schemeClr>
                </a:solidFill>
              </a:rPr>
              <a:t>Do you use a complicated router password</a:t>
            </a:r>
          </a:p>
          <a:p>
            <a:r>
              <a:rPr lang="en-IN" sz="2400" b="1" dirty="0">
                <a:solidFill>
                  <a:schemeClr val="bg1">
                    <a:alpha val="80000"/>
                  </a:schemeClr>
                </a:solidFill>
              </a:rPr>
              <a:t>Do you frequently change your router password</a:t>
            </a:r>
          </a:p>
          <a:p>
            <a:endParaRPr lang="en-US" sz="2400" dirty="0">
              <a:solidFill>
                <a:schemeClr val="bg1">
                  <a:alpha val="80000"/>
                </a:schemeClr>
              </a:solidFill>
            </a:endParaRPr>
          </a:p>
        </p:txBody>
      </p:sp>
      <p:pic>
        <p:nvPicPr>
          <p:cNvPr id="9" name="Picture 8">
            <a:extLst>
              <a:ext uri="{FF2B5EF4-FFF2-40B4-BE49-F238E27FC236}">
                <a16:creationId xmlns:a16="http://schemas.microsoft.com/office/drawing/2014/main" id="{A4399213-AFB8-584D-A516-E13D91D0163C}"/>
              </a:ext>
            </a:extLst>
          </p:cNvPr>
          <p:cNvPicPr>
            <a:picLocks noChangeAspect="1"/>
          </p:cNvPicPr>
          <p:nvPr/>
        </p:nvPicPr>
        <p:blipFill>
          <a:blip r:embed="rId2"/>
          <a:stretch>
            <a:fillRect/>
          </a:stretch>
        </p:blipFill>
        <p:spPr>
          <a:xfrm>
            <a:off x="7859713" y="2128616"/>
            <a:ext cx="3497262" cy="2561744"/>
          </a:xfrm>
          <a:prstGeom prst="rect">
            <a:avLst/>
          </a:prstGeom>
        </p:spPr>
      </p:pic>
    </p:spTree>
    <p:extLst>
      <p:ext uri="{BB962C8B-B14F-4D97-AF65-F5344CB8AC3E}">
        <p14:creationId xmlns:p14="http://schemas.microsoft.com/office/powerpoint/2010/main" val="1487128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3B08880-F4DE-42E0-AE26-F56F563496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EA06039-99D3-BB4A-8FEB-68473124221C}"/>
              </a:ext>
            </a:extLst>
          </p:cNvPr>
          <p:cNvSpPr>
            <a:spLocks noGrp="1"/>
          </p:cNvSpPr>
          <p:nvPr>
            <p:ph type="title"/>
          </p:nvPr>
        </p:nvSpPr>
        <p:spPr>
          <a:xfrm>
            <a:off x="838201" y="1641752"/>
            <a:ext cx="4394200" cy="1323439"/>
          </a:xfrm>
        </p:spPr>
        <p:txBody>
          <a:bodyPr vert="horz" lIns="91440" tIns="45720" rIns="91440" bIns="45720" rtlCol="0" anchor="t">
            <a:normAutofit/>
          </a:bodyPr>
          <a:lstStyle/>
          <a:p>
            <a:r>
              <a:rPr lang="en-US" sz="4000" kern="1200">
                <a:solidFill>
                  <a:schemeClr val="bg1"/>
                </a:solidFill>
                <a:latin typeface="+mj-lt"/>
                <a:ea typeface="+mj-ea"/>
                <a:cs typeface="+mj-cs"/>
              </a:rPr>
              <a:t>Why should I be Worried ?</a:t>
            </a:r>
          </a:p>
        </p:txBody>
      </p:sp>
      <p:sp>
        <p:nvSpPr>
          <p:cNvPr id="7" name="TextBox 6">
            <a:extLst>
              <a:ext uri="{FF2B5EF4-FFF2-40B4-BE49-F238E27FC236}">
                <a16:creationId xmlns:a16="http://schemas.microsoft.com/office/drawing/2014/main" id="{9DC68CDA-2AAD-0A47-8832-7EA9A3D197D4}"/>
              </a:ext>
            </a:extLst>
          </p:cNvPr>
          <p:cNvSpPr txBox="1"/>
          <p:nvPr/>
        </p:nvSpPr>
        <p:spPr>
          <a:xfrm>
            <a:off x="838201" y="3146400"/>
            <a:ext cx="4394200" cy="245430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400" b="1" i="1" dirty="0">
                <a:solidFill>
                  <a:schemeClr val="bg1">
                    <a:alpha val="80000"/>
                  </a:schemeClr>
                </a:solidFill>
              </a:rPr>
              <a:t>We conveniently ignored the windows update, which </a:t>
            </a:r>
            <a:r>
              <a:rPr lang="en-US" sz="2400" b="1" i="1" dirty="0" err="1">
                <a:solidFill>
                  <a:schemeClr val="bg1">
                    <a:alpha val="80000"/>
                  </a:schemeClr>
                </a:solidFill>
              </a:rPr>
              <a:t>inturn</a:t>
            </a:r>
            <a:r>
              <a:rPr lang="en-US" sz="2400" b="1" i="1" dirty="0">
                <a:solidFill>
                  <a:schemeClr val="bg1">
                    <a:alpha val="80000"/>
                  </a:schemeClr>
                </a:solidFill>
              </a:rPr>
              <a:t> resulted in …</a:t>
            </a:r>
          </a:p>
          <a:p>
            <a:pPr indent="-228600">
              <a:lnSpc>
                <a:spcPct val="90000"/>
              </a:lnSpc>
              <a:spcAft>
                <a:spcPts val="600"/>
              </a:spcAft>
              <a:buFont typeface="Arial" panose="020B0604020202020204" pitchFamily="34" charset="0"/>
              <a:buChar char="•"/>
            </a:pPr>
            <a:endParaRPr lang="en-US" sz="2400" dirty="0">
              <a:solidFill>
                <a:schemeClr val="bg1">
                  <a:alpha val="80000"/>
                </a:schemeClr>
              </a:solidFill>
            </a:endParaRPr>
          </a:p>
        </p:txBody>
      </p:sp>
      <p:pic>
        <p:nvPicPr>
          <p:cNvPr id="5" name="Picture 4">
            <a:extLst>
              <a:ext uri="{FF2B5EF4-FFF2-40B4-BE49-F238E27FC236}">
                <a16:creationId xmlns:a16="http://schemas.microsoft.com/office/drawing/2014/main" id="{10BD200E-0EBB-4540-B821-4B6BFF81C821}"/>
              </a:ext>
            </a:extLst>
          </p:cNvPr>
          <p:cNvPicPr>
            <a:picLocks noChangeAspect="1"/>
          </p:cNvPicPr>
          <p:nvPr/>
        </p:nvPicPr>
        <p:blipFill rotWithShape="1">
          <a:blip r:embed="rId2"/>
          <a:srcRect r="389"/>
          <a:stretch/>
        </p:blipFill>
        <p:spPr>
          <a:xfrm>
            <a:off x="5836446" y="1"/>
            <a:ext cx="6355554" cy="3333749"/>
          </a:xfrm>
          <a:custGeom>
            <a:avLst/>
            <a:gdLst/>
            <a:ahLst/>
            <a:cxnLst/>
            <a:rect l="l" t="t" r="r" b="b"/>
            <a:pathLst>
              <a:path w="6355554" h="3333749">
                <a:moveTo>
                  <a:pt x="3079" y="0"/>
                </a:moveTo>
                <a:lnTo>
                  <a:pt x="6355554" y="0"/>
                </a:lnTo>
                <a:lnTo>
                  <a:pt x="6355554" y="3333749"/>
                </a:lnTo>
                <a:lnTo>
                  <a:pt x="174108" y="3333749"/>
                </a:lnTo>
                <a:lnTo>
                  <a:pt x="133459" y="3178655"/>
                </a:lnTo>
                <a:cubicBezTo>
                  <a:pt x="59462" y="2881722"/>
                  <a:pt x="221" y="2577554"/>
                  <a:pt x="0" y="2257425"/>
                </a:cubicBezTo>
                <a:close/>
              </a:path>
            </a:pathLst>
          </a:custGeom>
        </p:spPr>
      </p:pic>
      <p:pic>
        <p:nvPicPr>
          <p:cNvPr id="6" name="Picture 5">
            <a:extLst>
              <a:ext uri="{FF2B5EF4-FFF2-40B4-BE49-F238E27FC236}">
                <a16:creationId xmlns:a16="http://schemas.microsoft.com/office/drawing/2014/main" id="{1C06F742-437E-9A4D-BAE8-A5BC18FF75FA}"/>
              </a:ext>
            </a:extLst>
          </p:cNvPr>
          <p:cNvPicPr>
            <a:picLocks noChangeAspect="1"/>
          </p:cNvPicPr>
          <p:nvPr/>
        </p:nvPicPr>
        <p:blipFill rotWithShape="1">
          <a:blip r:embed="rId3"/>
          <a:srcRect l="19200" r="17391" b="1"/>
          <a:stretch/>
        </p:blipFill>
        <p:spPr>
          <a:xfrm>
            <a:off x="5881861" y="3524256"/>
            <a:ext cx="3166888" cy="3333744"/>
          </a:xfrm>
          <a:custGeom>
            <a:avLst/>
            <a:gdLst/>
            <a:ahLst/>
            <a:cxnLst/>
            <a:rect l="l" t="t" r="r" b="b"/>
            <a:pathLst>
              <a:path w="3166888" h="3333744">
                <a:moveTo>
                  <a:pt x="178755" y="0"/>
                </a:moveTo>
                <a:lnTo>
                  <a:pt x="3166888" y="0"/>
                </a:lnTo>
                <a:lnTo>
                  <a:pt x="3166888" y="3333744"/>
                </a:lnTo>
                <a:lnTo>
                  <a:pt x="0" y="3333744"/>
                </a:lnTo>
                <a:lnTo>
                  <a:pt x="30190" y="3223677"/>
                </a:lnTo>
                <a:cubicBezTo>
                  <a:pt x="200298" y="2589331"/>
                  <a:pt x="376593" y="1812324"/>
                  <a:pt x="376066" y="1119182"/>
                </a:cubicBezTo>
                <a:cubicBezTo>
                  <a:pt x="375841" y="822121"/>
                  <a:pt x="316596" y="532372"/>
                  <a:pt x="242598" y="241205"/>
                </a:cubicBezTo>
                <a:close/>
              </a:path>
            </a:pathLst>
          </a:custGeom>
        </p:spPr>
      </p:pic>
      <p:sp>
        <p:nvSpPr>
          <p:cNvPr id="14" name="Freeform: Shape 13">
            <a:extLst>
              <a:ext uri="{FF2B5EF4-FFF2-40B4-BE49-F238E27FC236}">
                <a16:creationId xmlns:a16="http://schemas.microsoft.com/office/drawing/2014/main" id="{8A2A689E-17C0-4832-920D-11B3E03EE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V="1">
            <a:off x="2640985"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6" name="Group 15">
            <a:extLst>
              <a:ext uri="{FF2B5EF4-FFF2-40B4-BE49-F238E27FC236}">
                <a16:creationId xmlns:a16="http://schemas.microsoft.com/office/drawing/2014/main" id="{364A290D-B7BC-40B4-AB97-0C801BCCE2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32358" y="544"/>
            <a:ext cx="874716" cy="6857455"/>
            <a:chOff x="5632358" y="544"/>
            <a:chExt cx="874716" cy="6857455"/>
          </a:xfrm>
        </p:grpSpPr>
        <p:sp>
          <p:nvSpPr>
            <p:cNvPr id="17" name="Freeform: Shape 16">
              <a:extLst>
                <a:ext uri="{FF2B5EF4-FFF2-40B4-BE49-F238E27FC236}">
                  <a16:creationId xmlns:a16="http://schemas.microsoft.com/office/drawing/2014/main" id="{3C60D1EB-842B-4027-9728-E57314926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40988" y="2991914"/>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a:outerShdw blurRad="381000" dist="152400" dir="10800000" algn="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44E103E5-C039-4EA4-843B-AD566B5C96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40988" y="2991914"/>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4">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4" name="Content Placeholder 3">
            <a:extLst>
              <a:ext uri="{FF2B5EF4-FFF2-40B4-BE49-F238E27FC236}">
                <a16:creationId xmlns:a16="http://schemas.microsoft.com/office/drawing/2014/main" id="{095FE27A-82BC-DE4E-BD3E-0A55EFFE671E}"/>
              </a:ext>
            </a:extLst>
          </p:cNvPr>
          <p:cNvPicPr>
            <a:picLocks noGrp="1" noChangeAspect="1"/>
          </p:cNvPicPr>
          <p:nvPr>
            <p:ph idx="1"/>
          </p:nvPr>
        </p:nvPicPr>
        <p:blipFill rotWithShape="1">
          <a:blip r:embed="rId5"/>
          <a:srcRect l="8220" r="3205" b="-4"/>
          <a:stretch/>
        </p:blipFill>
        <p:spPr>
          <a:xfrm>
            <a:off x="9239250" y="3524256"/>
            <a:ext cx="2952750" cy="3333749"/>
          </a:xfrm>
          <a:custGeom>
            <a:avLst/>
            <a:gdLst/>
            <a:ahLst/>
            <a:cxnLst/>
            <a:rect l="l" t="t" r="r" b="b"/>
            <a:pathLst>
              <a:path w="2952750" h="3333749">
                <a:moveTo>
                  <a:pt x="0" y="0"/>
                </a:moveTo>
                <a:lnTo>
                  <a:pt x="2952750" y="0"/>
                </a:lnTo>
                <a:lnTo>
                  <a:pt x="2952750" y="3333749"/>
                </a:lnTo>
                <a:lnTo>
                  <a:pt x="0" y="3333749"/>
                </a:lnTo>
                <a:close/>
              </a:path>
            </a:pathLst>
          </a:custGeom>
        </p:spPr>
      </p:pic>
    </p:spTree>
    <p:extLst>
      <p:ext uri="{BB962C8B-B14F-4D97-AF65-F5344CB8AC3E}">
        <p14:creationId xmlns:p14="http://schemas.microsoft.com/office/powerpoint/2010/main" val="864944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6B1E3B-06B8-9C4E-AED9-FF4F6B74F2A3}"/>
              </a:ext>
            </a:extLst>
          </p:cNvPr>
          <p:cNvSpPr>
            <a:spLocks noGrp="1"/>
          </p:cNvSpPr>
          <p:nvPr>
            <p:ph type="title"/>
          </p:nvPr>
        </p:nvSpPr>
        <p:spPr>
          <a:xfrm>
            <a:off x="6981825" y="1641752"/>
            <a:ext cx="4391024" cy="1323439"/>
          </a:xfrm>
        </p:spPr>
        <p:txBody>
          <a:bodyPr anchor="t">
            <a:normAutofit/>
          </a:bodyPr>
          <a:lstStyle/>
          <a:p>
            <a:r>
              <a:rPr lang="en-US" sz="4000">
                <a:solidFill>
                  <a:schemeClr val="bg1"/>
                </a:solidFill>
              </a:rPr>
              <a:t>Proposed Solution</a:t>
            </a:r>
          </a:p>
        </p:txBody>
      </p:sp>
      <p:grpSp>
        <p:nvGrpSpPr>
          <p:cNvPr id="11" name="Group 10">
            <a:extLst>
              <a:ext uri="{FF2B5EF4-FFF2-40B4-BE49-F238E27FC236}">
                <a16:creationId xmlns:a16="http://schemas.microsoft.com/office/drawing/2014/main" id="{CC09AFE8-9934-40C0-A058-4008A3B197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7160" y="1498600"/>
            <a:ext cx="5260976" cy="4707593"/>
            <a:chOff x="6096000" y="841376"/>
            <a:chExt cx="5260976" cy="4707593"/>
          </a:xfrm>
          <a:effectLst>
            <a:outerShdw blurRad="381000" dist="152400" dir="5400000" algn="ctr" rotWithShape="0">
              <a:srgbClr val="000000">
                <a:alpha val="10000"/>
              </a:srgbClr>
            </a:outerShdw>
          </a:effectLst>
        </p:grpSpPr>
        <p:grpSp>
          <p:nvGrpSpPr>
            <p:cNvPr id="12" name="Group 11">
              <a:extLst>
                <a:ext uri="{FF2B5EF4-FFF2-40B4-BE49-F238E27FC236}">
                  <a16:creationId xmlns:a16="http://schemas.microsoft.com/office/drawing/2014/main" id="{23588ED6-49C5-4EAF-BBCE-DB6B4184D36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1" y="841376"/>
              <a:ext cx="5260975" cy="4707593"/>
              <a:chOff x="6096001" y="841376"/>
              <a:chExt cx="5260975" cy="4707593"/>
            </a:xfrm>
          </p:grpSpPr>
          <p:sp>
            <p:nvSpPr>
              <p:cNvPr id="16" name="Freeform: Shape 15">
                <a:extLst>
                  <a:ext uri="{FF2B5EF4-FFF2-40B4-BE49-F238E27FC236}">
                    <a16:creationId xmlns:a16="http://schemas.microsoft.com/office/drawing/2014/main" id="{0149B80A-4A62-4495-AE87-F32755EBDD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438C3DC5-5887-49A9-AABB-A9772488F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13" name="Group 12">
              <a:extLst>
                <a:ext uri="{FF2B5EF4-FFF2-40B4-BE49-F238E27FC236}">
                  <a16:creationId xmlns:a16="http://schemas.microsoft.com/office/drawing/2014/main" id="{5BD695E1-00AC-49AE-93BF-22000734A8F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0" y="4138312"/>
              <a:ext cx="5260975" cy="1410656"/>
              <a:chOff x="6096000" y="4138312"/>
              <a:chExt cx="5260975" cy="1410656"/>
            </a:xfrm>
          </p:grpSpPr>
          <p:sp>
            <p:nvSpPr>
              <p:cNvPr id="14" name="Freeform: Shape 13">
                <a:extLst>
                  <a:ext uri="{FF2B5EF4-FFF2-40B4-BE49-F238E27FC236}">
                    <a16:creationId xmlns:a16="http://schemas.microsoft.com/office/drawing/2014/main" id="{F721D808-B8BC-4568-A927-12BC276FB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7B2886F6-DE07-47C7-840F-22CD86C0D1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pic>
        <p:nvPicPr>
          <p:cNvPr id="4" name="Picture 3">
            <a:extLst>
              <a:ext uri="{FF2B5EF4-FFF2-40B4-BE49-F238E27FC236}">
                <a16:creationId xmlns:a16="http://schemas.microsoft.com/office/drawing/2014/main" id="{7BC564B1-EB6E-2C40-9DED-A29CFF8A2B04}"/>
              </a:ext>
            </a:extLst>
          </p:cNvPr>
          <p:cNvPicPr>
            <a:picLocks noChangeAspect="1"/>
          </p:cNvPicPr>
          <p:nvPr/>
        </p:nvPicPr>
        <p:blipFill>
          <a:blip r:embed="rId3"/>
          <a:stretch>
            <a:fillRect/>
          </a:stretch>
        </p:blipFill>
        <p:spPr>
          <a:xfrm>
            <a:off x="1537053" y="2008057"/>
            <a:ext cx="3841188" cy="3063347"/>
          </a:xfrm>
          <a:prstGeom prst="rect">
            <a:avLst/>
          </a:prstGeom>
        </p:spPr>
      </p:pic>
      <p:sp>
        <p:nvSpPr>
          <p:cNvPr id="3" name="Content Placeholder 2">
            <a:extLst>
              <a:ext uri="{FF2B5EF4-FFF2-40B4-BE49-F238E27FC236}">
                <a16:creationId xmlns:a16="http://schemas.microsoft.com/office/drawing/2014/main" id="{7396117A-7177-EF4B-92A7-860B1296AA28}"/>
              </a:ext>
            </a:extLst>
          </p:cNvPr>
          <p:cNvSpPr>
            <a:spLocks noGrp="1"/>
          </p:cNvSpPr>
          <p:nvPr>
            <p:ph idx="1"/>
          </p:nvPr>
        </p:nvSpPr>
        <p:spPr>
          <a:xfrm>
            <a:off x="6798027" y="2384854"/>
            <a:ext cx="4574823" cy="3215846"/>
          </a:xfrm>
        </p:spPr>
        <p:txBody>
          <a:bodyPr>
            <a:normAutofit fontScale="92500" lnSpcReduction="20000"/>
          </a:bodyPr>
          <a:lstStyle/>
          <a:p>
            <a:pPr marL="0" indent="0" algn="ctr">
              <a:buNone/>
            </a:pPr>
            <a:r>
              <a:rPr lang="en-US" sz="2600" dirty="0">
                <a:solidFill>
                  <a:schemeClr val="bg1">
                    <a:alpha val="80000"/>
                  </a:schemeClr>
                </a:solidFill>
              </a:rPr>
              <a:t>SMART PASSWORD ASSISTANT</a:t>
            </a:r>
          </a:p>
          <a:p>
            <a:pPr marL="0" indent="0">
              <a:buNone/>
            </a:pPr>
            <a:endParaRPr lang="en-US" sz="1000" dirty="0">
              <a:solidFill>
                <a:schemeClr val="bg1">
                  <a:alpha val="80000"/>
                </a:schemeClr>
              </a:solidFill>
            </a:endParaRPr>
          </a:p>
          <a:p>
            <a:pPr>
              <a:buClr>
                <a:schemeClr val="bg1"/>
              </a:buClr>
            </a:pPr>
            <a:r>
              <a:rPr lang="en-US" sz="2000" b="1" dirty="0">
                <a:solidFill>
                  <a:schemeClr val="bg1">
                    <a:alpha val="80000"/>
                  </a:schemeClr>
                </a:solidFill>
              </a:rPr>
              <a:t>Desktop and Android application.</a:t>
            </a:r>
          </a:p>
          <a:p>
            <a:pPr>
              <a:buClr>
                <a:schemeClr val="bg1"/>
              </a:buClr>
            </a:pPr>
            <a:endParaRPr lang="en-US" sz="2000" b="1" u="sng" dirty="0">
              <a:solidFill>
                <a:schemeClr val="bg1">
                  <a:alpha val="80000"/>
                </a:schemeClr>
              </a:solidFill>
            </a:endParaRPr>
          </a:p>
          <a:p>
            <a:pPr marL="0" indent="0">
              <a:buClr>
                <a:schemeClr val="bg1"/>
              </a:buClr>
              <a:buNone/>
            </a:pPr>
            <a:r>
              <a:rPr lang="en-US" sz="2000" b="1" u="sng" dirty="0">
                <a:solidFill>
                  <a:schemeClr val="bg1">
                    <a:alpha val="80000"/>
                  </a:schemeClr>
                </a:solidFill>
              </a:rPr>
              <a:t>Main Function</a:t>
            </a:r>
          </a:p>
          <a:p>
            <a:pPr>
              <a:buClr>
                <a:schemeClr val="bg1"/>
              </a:buClr>
            </a:pPr>
            <a:r>
              <a:rPr lang="en-US" sz="2000" b="1" dirty="0">
                <a:solidFill>
                  <a:schemeClr val="bg1">
                    <a:alpha val="80000"/>
                  </a:schemeClr>
                </a:solidFill>
              </a:rPr>
              <a:t> Automatic Password </a:t>
            </a:r>
            <a:r>
              <a:rPr lang="en-US" sz="2000" b="1" dirty="0" err="1">
                <a:solidFill>
                  <a:schemeClr val="bg1">
                    <a:alpha val="80000"/>
                  </a:schemeClr>
                </a:solidFill>
              </a:rPr>
              <a:t>Updation</a:t>
            </a:r>
            <a:endParaRPr lang="en-US" sz="2000" b="1" dirty="0">
              <a:solidFill>
                <a:schemeClr val="bg1">
                  <a:alpha val="80000"/>
                </a:schemeClr>
              </a:solidFill>
            </a:endParaRPr>
          </a:p>
          <a:p>
            <a:pPr marL="0" indent="0">
              <a:buClr>
                <a:schemeClr val="bg1"/>
              </a:buClr>
              <a:buNone/>
            </a:pPr>
            <a:r>
              <a:rPr lang="en-US" sz="2000" b="1" u="sng" dirty="0">
                <a:solidFill>
                  <a:schemeClr val="bg1">
                    <a:alpha val="80000"/>
                  </a:schemeClr>
                </a:solidFill>
              </a:rPr>
              <a:t>Sub Functions</a:t>
            </a:r>
          </a:p>
          <a:p>
            <a:pPr>
              <a:buClr>
                <a:schemeClr val="bg1"/>
              </a:buClr>
            </a:pPr>
            <a:r>
              <a:rPr lang="en-IN" sz="2000" b="1" dirty="0">
                <a:solidFill>
                  <a:schemeClr val="bg1">
                    <a:alpha val="80000"/>
                  </a:schemeClr>
                </a:solidFill>
              </a:rPr>
              <a:t>Password Encryption</a:t>
            </a:r>
          </a:p>
          <a:p>
            <a:pPr>
              <a:buClr>
                <a:schemeClr val="bg1"/>
              </a:buClr>
            </a:pPr>
            <a:r>
              <a:rPr lang="en-US" sz="2000" b="1" dirty="0">
                <a:solidFill>
                  <a:schemeClr val="bg1">
                    <a:alpha val="80000"/>
                  </a:schemeClr>
                </a:solidFill>
              </a:rPr>
              <a:t>Chatbot -  key transfer &amp; Instructions check</a:t>
            </a:r>
            <a:endParaRPr lang="en-IN" sz="2000" b="1" u="sng" dirty="0">
              <a:solidFill>
                <a:schemeClr val="bg1">
                  <a:alpha val="80000"/>
                </a:schemeClr>
              </a:solidFill>
            </a:endParaRPr>
          </a:p>
          <a:p>
            <a:pPr marL="0" indent="0">
              <a:buNone/>
            </a:pPr>
            <a:endParaRPr lang="en-US" sz="1000" dirty="0">
              <a:solidFill>
                <a:schemeClr val="bg1">
                  <a:alpha val="80000"/>
                </a:schemeClr>
              </a:solidFill>
            </a:endParaRPr>
          </a:p>
        </p:txBody>
      </p:sp>
    </p:spTree>
    <p:extLst>
      <p:ext uri="{BB962C8B-B14F-4D97-AF65-F5344CB8AC3E}">
        <p14:creationId xmlns:p14="http://schemas.microsoft.com/office/powerpoint/2010/main" val="1369026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C483FB9-EC1E-584B-9E29-1080ADC915D6}"/>
              </a:ext>
            </a:extLst>
          </p:cNvPr>
          <p:cNvSpPr txBox="1"/>
          <p:nvPr/>
        </p:nvSpPr>
        <p:spPr>
          <a:xfrm>
            <a:off x="1772064" y="1505225"/>
            <a:ext cx="1397819" cy="1015663"/>
          </a:xfrm>
          <a:prstGeom prst="rect">
            <a:avLst/>
          </a:prstGeom>
          <a:noFill/>
        </p:spPr>
        <p:txBody>
          <a:bodyPr wrap="square" rtlCol="0">
            <a:spAutoFit/>
          </a:bodyPr>
          <a:lstStyle/>
          <a:p>
            <a:r>
              <a:rPr lang="en-US" sz="1400" dirty="0"/>
              <a:t>Prepares a list of</a:t>
            </a:r>
          </a:p>
          <a:p>
            <a:r>
              <a:rPr lang="en-US" sz="1400" dirty="0"/>
              <a:t> </a:t>
            </a:r>
          </a:p>
          <a:p>
            <a:r>
              <a:rPr lang="en-US" sz="1400" dirty="0"/>
              <a:t>strong password</a:t>
            </a:r>
          </a:p>
          <a:p>
            <a:endParaRPr lang="en-US" dirty="0"/>
          </a:p>
        </p:txBody>
      </p:sp>
      <p:sp>
        <p:nvSpPr>
          <p:cNvPr id="2" name="Title 1">
            <a:extLst>
              <a:ext uri="{FF2B5EF4-FFF2-40B4-BE49-F238E27FC236}">
                <a16:creationId xmlns:a16="http://schemas.microsoft.com/office/drawing/2014/main" id="{411BD385-154E-C540-A294-FF07C41220C6}"/>
              </a:ext>
            </a:extLst>
          </p:cNvPr>
          <p:cNvSpPr>
            <a:spLocks noGrp="1"/>
          </p:cNvSpPr>
          <p:nvPr>
            <p:ph type="title"/>
          </p:nvPr>
        </p:nvSpPr>
        <p:spPr>
          <a:xfrm>
            <a:off x="838200" y="365126"/>
            <a:ext cx="10515600" cy="653378"/>
          </a:xfrm>
        </p:spPr>
        <p:txBody>
          <a:bodyPr>
            <a:normAutofit fontScale="90000"/>
          </a:bodyPr>
          <a:lstStyle/>
          <a:p>
            <a:r>
              <a:rPr lang="en-US" dirty="0"/>
              <a:t>Block Diagram</a:t>
            </a:r>
          </a:p>
        </p:txBody>
      </p:sp>
      <p:pic>
        <p:nvPicPr>
          <p:cNvPr id="2058" name="Picture 10" descr="Free Cartoon Man Transparent, Download Free Cartoon Man Transparent png  images, Free ClipArts on Clipart Library">
            <a:extLst>
              <a:ext uri="{FF2B5EF4-FFF2-40B4-BE49-F238E27FC236}">
                <a16:creationId xmlns:a16="http://schemas.microsoft.com/office/drawing/2014/main" id="{96716220-0CA5-9346-BCDA-CE86027F3E5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3836" y="1507524"/>
            <a:ext cx="1035291" cy="778475"/>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E31882D3-03CC-284B-B52E-DD935C1812ED}"/>
              </a:ext>
            </a:extLst>
          </p:cNvPr>
          <p:cNvCxnSpPr>
            <a:cxnSpLocks/>
            <a:stCxn id="2058" idx="3"/>
          </p:cNvCxnSpPr>
          <p:nvPr/>
        </p:nvCxnSpPr>
        <p:spPr>
          <a:xfrm>
            <a:off x="1519127" y="1896762"/>
            <a:ext cx="19036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2BD8CF2C-0690-B043-8153-B13E087CE655}"/>
              </a:ext>
            </a:extLst>
          </p:cNvPr>
          <p:cNvSpPr/>
          <p:nvPr/>
        </p:nvSpPr>
        <p:spPr>
          <a:xfrm>
            <a:off x="3351214" y="3453821"/>
            <a:ext cx="2940904" cy="1749575"/>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picture containing shape&#10;&#10;Description automatically generated">
            <a:extLst>
              <a:ext uri="{FF2B5EF4-FFF2-40B4-BE49-F238E27FC236}">
                <a16:creationId xmlns:a16="http://schemas.microsoft.com/office/drawing/2014/main" id="{8F1025CB-8399-5343-8B08-B89188DDF081}"/>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3356294" y="1234583"/>
            <a:ext cx="1461798" cy="1556945"/>
          </a:xfrm>
          <a:prstGeom prst="rect">
            <a:avLst/>
          </a:prstGeom>
        </p:spPr>
      </p:pic>
      <p:sp>
        <p:nvSpPr>
          <p:cNvPr id="12" name="TextBox 11">
            <a:extLst>
              <a:ext uri="{FF2B5EF4-FFF2-40B4-BE49-F238E27FC236}">
                <a16:creationId xmlns:a16="http://schemas.microsoft.com/office/drawing/2014/main" id="{2D2E1B45-9585-B94A-BE7E-6A012EEAD942}"/>
              </a:ext>
            </a:extLst>
          </p:cNvPr>
          <p:cNvSpPr txBox="1"/>
          <p:nvPr/>
        </p:nvSpPr>
        <p:spPr>
          <a:xfrm>
            <a:off x="3615797" y="1809217"/>
            <a:ext cx="1265765" cy="307777"/>
          </a:xfrm>
          <a:prstGeom prst="rect">
            <a:avLst/>
          </a:prstGeom>
          <a:noFill/>
        </p:spPr>
        <p:txBody>
          <a:bodyPr wrap="square" rtlCol="0">
            <a:spAutoFit/>
          </a:bodyPr>
          <a:lstStyle/>
          <a:p>
            <a:r>
              <a:rPr lang="en-US" sz="1400" dirty="0"/>
              <a:t>passwords</a:t>
            </a:r>
          </a:p>
        </p:txBody>
      </p:sp>
      <p:pic>
        <p:nvPicPr>
          <p:cNvPr id="14" name="Picture 13" descr="Graphical user interface, application, icon&#10;&#10;Description automatically generated">
            <a:extLst>
              <a:ext uri="{FF2B5EF4-FFF2-40B4-BE49-F238E27FC236}">
                <a16:creationId xmlns:a16="http://schemas.microsoft.com/office/drawing/2014/main" id="{6A5DDD6C-ADC0-E946-853B-03931AAFC957}"/>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483836" y="3780542"/>
            <a:ext cx="1549206" cy="778476"/>
          </a:xfrm>
          <a:prstGeom prst="rect">
            <a:avLst/>
          </a:prstGeom>
        </p:spPr>
      </p:pic>
      <p:cxnSp>
        <p:nvCxnSpPr>
          <p:cNvPr id="17" name="Straight Arrow Connector 16">
            <a:extLst>
              <a:ext uri="{FF2B5EF4-FFF2-40B4-BE49-F238E27FC236}">
                <a16:creationId xmlns:a16="http://schemas.microsoft.com/office/drawing/2014/main" id="{E7556AE6-1603-8F4B-9B31-156ED6361137}"/>
              </a:ext>
            </a:extLst>
          </p:cNvPr>
          <p:cNvCxnSpPr/>
          <p:nvPr/>
        </p:nvCxnSpPr>
        <p:spPr>
          <a:xfrm>
            <a:off x="1001481" y="2384854"/>
            <a:ext cx="0" cy="12171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EBF8F72-56BA-044A-BCCA-7D2C7429374D}"/>
              </a:ext>
            </a:extLst>
          </p:cNvPr>
          <p:cNvSpPr txBox="1"/>
          <p:nvPr/>
        </p:nvSpPr>
        <p:spPr>
          <a:xfrm>
            <a:off x="318643" y="2756237"/>
            <a:ext cx="2005036" cy="307777"/>
          </a:xfrm>
          <a:prstGeom prst="rect">
            <a:avLst/>
          </a:prstGeom>
          <a:noFill/>
        </p:spPr>
        <p:txBody>
          <a:bodyPr wrap="none" rtlCol="0">
            <a:spAutoFit/>
          </a:bodyPr>
          <a:lstStyle/>
          <a:p>
            <a:r>
              <a:rPr lang="en-US" sz="1400" dirty="0"/>
              <a:t>Provide  input to chatbot</a:t>
            </a:r>
          </a:p>
        </p:txBody>
      </p:sp>
      <p:sp>
        <p:nvSpPr>
          <p:cNvPr id="19" name="TextBox 18">
            <a:extLst>
              <a:ext uri="{FF2B5EF4-FFF2-40B4-BE49-F238E27FC236}">
                <a16:creationId xmlns:a16="http://schemas.microsoft.com/office/drawing/2014/main" id="{32759B0F-AE8A-2948-8289-4DCD4EDE45F4}"/>
              </a:ext>
            </a:extLst>
          </p:cNvPr>
          <p:cNvSpPr txBox="1"/>
          <p:nvPr/>
        </p:nvSpPr>
        <p:spPr>
          <a:xfrm>
            <a:off x="3565727" y="5223124"/>
            <a:ext cx="2719245" cy="646331"/>
          </a:xfrm>
          <a:prstGeom prst="rect">
            <a:avLst/>
          </a:prstGeom>
          <a:noFill/>
        </p:spPr>
        <p:txBody>
          <a:bodyPr wrap="square" rtlCol="0">
            <a:spAutoFit/>
          </a:bodyPr>
          <a:lstStyle/>
          <a:p>
            <a:r>
              <a:rPr lang="en-US" dirty="0"/>
              <a:t>Smart password Assistant Engine</a:t>
            </a:r>
          </a:p>
        </p:txBody>
      </p:sp>
      <p:pic>
        <p:nvPicPr>
          <p:cNvPr id="2064" name="Picture 16" descr="Python Code - Python Programming Tutorials and Recipes">
            <a:extLst>
              <a:ext uri="{FF2B5EF4-FFF2-40B4-BE49-F238E27FC236}">
                <a16:creationId xmlns:a16="http://schemas.microsoft.com/office/drawing/2014/main" id="{3E99C8F3-1732-504D-B20B-1DFF0845BBB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17562" y="3553721"/>
            <a:ext cx="704497" cy="704497"/>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0FB084D7-2C29-5D44-9F7A-4A8F9D24E838}"/>
              </a:ext>
            </a:extLst>
          </p:cNvPr>
          <p:cNvSpPr txBox="1"/>
          <p:nvPr/>
        </p:nvSpPr>
        <p:spPr>
          <a:xfrm>
            <a:off x="4742902" y="3790481"/>
            <a:ext cx="1360244" cy="369332"/>
          </a:xfrm>
          <a:prstGeom prst="rect">
            <a:avLst/>
          </a:prstGeom>
          <a:noFill/>
        </p:spPr>
        <p:txBody>
          <a:bodyPr wrap="none" rtlCol="0">
            <a:spAutoFit/>
          </a:bodyPr>
          <a:lstStyle/>
          <a:p>
            <a:r>
              <a:rPr lang="en-US" dirty="0"/>
              <a:t>Python code</a:t>
            </a:r>
          </a:p>
        </p:txBody>
      </p:sp>
      <p:pic>
        <p:nvPicPr>
          <p:cNvPr id="2066" name="Picture 18" descr="Understanding Selenium WebDriver as an Automation Tool - LEARNTEK">
            <a:extLst>
              <a:ext uri="{FF2B5EF4-FFF2-40B4-BE49-F238E27FC236}">
                <a16:creationId xmlns:a16="http://schemas.microsoft.com/office/drawing/2014/main" id="{F3754CF2-9A94-1B46-8B25-D4815E2861BE}"/>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7584" r="54447" b="4230"/>
          <a:stretch/>
        </p:blipFill>
        <p:spPr bwMode="auto">
          <a:xfrm>
            <a:off x="3717562" y="4277946"/>
            <a:ext cx="842854" cy="925450"/>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1600D414-0BDC-B048-91EC-3D72E4ECB2DB}"/>
              </a:ext>
            </a:extLst>
          </p:cNvPr>
          <p:cNvSpPr txBox="1"/>
          <p:nvPr/>
        </p:nvSpPr>
        <p:spPr>
          <a:xfrm>
            <a:off x="4668875" y="4521698"/>
            <a:ext cx="1508298" cy="646331"/>
          </a:xfrm>
          <a:prstGeom prst="rect">
            <a:avLst/>
          </a:prstGeom>
          <a:noFill/>
        </p:spPr>
        <p:txBody>
          <a:bodyPr wrap="none" rtlCol="0">
            <a:spAutoFit/>
          </a:bodyPr>
          <a:lstStyle/>
          <a:p>
            <a:r>
              <a:rPr lang="en-US" dirty="0"/>
              <a:t>Selenium web</a:t>
            </a:r>
          </a:p>
          <a:p>
            <a:r>
              <a:rPr lang="en-US" dirty="0"/>
              <a:t>driver</a:t>
            </a:r>
          </a:p>
        </p:txBody>
      </p:sp>
      <p:cxnSp>
        <p:nvCxnSpPr>
          <p:cNvPr id="24" name="Straight Arrow Connector 23">
            <a:extLst>
              <a:ext uri="{FF2B5EF4-FFF2-40B4-BE49-F238E27FC236}">
                <a16:creationId xmlns:a16="http://schemas.microsoft.com/office/drawing/2014/main" id="{BCF93473-E25A-9048-ACF5-0EE26C39F2FA}"/>
              </a:ext>
            </a:extLst>
          </p:cNvPr>
          <p:cNvCxnSpPr>
            <a:cxnSpLocks/>
            <a:stCxn id="14" idx="3"/>
          </p:cNvCxnSpPr>
          <p:nvPr/>
        </p:nvCxnSpPr>
        <p:spPr>
          <a:xfrm>
            <a:off x="2033042" y="4169780"/>
            <a:ext cx="13110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C7EF4EF-8BF9-914B-8963-826805C68545}"/>
              </a:ext>
            </a:extLst>
          </p:cNvPr>
          <p:cNvCxnSpPr>
            <a:cxnSpLocks/>
            <a:stCxn id="6" idx="3"/>
          </p:cNvCxnSpPr>
          <p:nvPr/>
        </p:nvCxnSpPr>
        <p:spPr>
          <a:xfrm>
            <a:off x="6292118" y="4328609"/>
            <a:ext cx="10565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8" name="Picture 27" descr="Graphical user interface, text&#10;&#10;Description automatically generated">
            <a:extLst>
              <a:ext uri="{FF2B5EF4-FFF2-40B4-BE49-F238E27FC236}">
                <a16:creationId xmlns:a16="http://schemas.microsoft.com/office/drawing/2014/main" id="{38AE44C5-AB08-C340-984D-41883477E4B1}"/>
              </a:ext>
            </a:extLst>
          </p:cNvPr>
          <p:cNvPicPr>
            <a:picLocks noChangeAspect="1"/>
          </p:cNvPicPr>
          <p:nvPr/>
        </p:nvPicPr>
        <p:blipFill>
          <a:blip r:embed="rId9">
            <a:extLst>
              <a:ext uri="{837473B0-CC2E-450A-ABE3-18F120FF3D39}">
                <a1611:picAttrSrcUrl xmlns:a1611="http://schemas.microsoft.com/office/drawing/2016/11/main" r:id="rId10"/>
              </a:ext>
            </a:extLst>
          </a:blip>
          <a:stretch>
            <a:fillRect/>
          </a:stretch>
        </p:blipFill>
        <p:spPr>
          <a:xfrm>
            <a:off x="7341565" y="3662629"/>
            <a:ext cx="1905883" cy="1191177"/>
          </a:xfrm>
          <a:prstGeom prst="rect">
            <a:avLst/>
          </a:prstGeom>
        </p:spPr>
      </p:pic>
      <p:sp>
        <p:nvSpPr>
          <p:cNvPr id="30" name="TextBox 29">
            <a:extLst>
              <a:ext uri="{FF2B5EF4-FFF2-40B4-BE49-F238E27FC236}">
                <a16:creationId xmlns:a16="http://schemas.microsoft.com/office/drawing/2014/main" id="{661EE466-DAC4-5543-AF4E-0D46CE010A0E}"/>
              </a:ext>
            </a:extLst>
          </p:cNvPr>
          <p:cNvSpPr txBox="1"/>
          <p:nvPr/>
        </p:nvSpPr>
        <p:spPr>
          <a:xfrm>
            <a:off x="7576078" y="4947371"/>
            <a:ext cx="1442318" cy="369332"/>
          </a:xfrm>
          <a:prstGeom prst="rect">
            <a:avLst/>
          </a:prstGeom>
          <a:noFill/>
        </p:spPr>
        <p:txBody>
          <a:bodyPr wrap="none" rtlCol="0">
            <a:spAutoFit/>
          </a:bodyPr>
          <a:lstStyle/>
          <a:p>
            <a:r>
              <a:rPr lang="en-US" dirty="0"/>
              <a:t>Web Browser</a:t>
            </a:r>
          </a:p>
        </p:txBody>
      </p:sp>
      <p:cxnSp>
        <p:nvCxnSpPr>
          <p:cNvPr id="32" name="Straight Arrow Connector 31">
            <a:extLst>
              <a:ext uri="{FF2B5EF4-FFF2-40B4-BE49-F238E27FC236}">
                <a16:creationId xmlns:a16="http://schemas.microsoft.com/office/drawing/2014/main" id="{5B920F22-F62A-0E42-BD8B-309C96CE600C}"/>
              </a:ext>
            </a:extLst>
          </p:cNvPr>
          <p:cNvCxnSpPr>
            <a:stCxn id="28" idx="3"/>
          </p:cNvCxnSpPr>
          <p:nvPr/>
        </p:nvCxnSpPr>
        <p:spPr>
          <a:xfrm flipV="1">
            <a:off x="9247448" y="4258217"/>
            <a:ext cx="86096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68" name="Picture 20" descr="Lucent GX 550 Router Login and Password">
            <a:extLst>
              <a:ext uri="{FF2B5EF4-FFF2-40B4-BE49-F238E27FC236}">
                <a16:creationId xmlns:a16="http://schemas.microsoft.com/office/drawing/2014/main" id="{B1D265FD-2C63-5D41-B364-086E210E47D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108408" y="3676594"/>
            <a:ext cx="1485963" cy="986372"/>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a:extLst>
              <a:ext uri="{FF2B5EF4-FFF2-40B4-BE49-F238E27FC236}">
                <a16:creationId xmlns:a16="http://schemas.microsoft.com/office/drawing/2014/main" id="{1CD91E4C-FC37-0840-9F9F-7AB6526D3CEC}"/>
              </a:ext>
            </a:extLst>
          </p:cNvPr>
          <p:cNvSpPr txBox="1"/>
          <p:nvPr/>
        </p:nvSpPr>
        <p:spPr>
          <a:xfrm>
            <a:off x="10429103" y="4683211"/>
            <a:ext cx="1573059" cy="646331"/>
          </a:xfrm>
          <a:prstGeom prst="rect">
            <a:avLst/>
          </a:prstGeom>
          <a:noFill/>
        </p:spPr>
        <p:txBody>
          <a:bodyPr wrap="none" rtlCol="0">
            <a:spAutoFit/>
          </a:bodyPr>
          <a:lstStyle/>
          <a:p>
            <a:r>
              <a:rPr lang="en-US" dirty="0"/>
              <a:t>Router</a:t>
            </a:r>
            <a:br>
              <a:rPr lang="en-US" dirty="0"/>
            </a:br>
            <a:r>
              <a:rPr lang="en-US" dirty="0"/>
              <a:t>Administration</a:t>
            </a:r>
          </a:p>
        </p:txBody>
      </p:sp>
      <p:cxnSp>
        <p:nvCxnSpPr>
          <p:cNvPr id="36" name="Straight Arrow Connector 35">
            <a:extLst>
              <a:ext uri="{FF2B5EF4-FFF2-40B4-BE49-F238E27FC236}">
                <a16:creationId xmlns:a16="http://schemas.microsoft.com/office/drawing/2014/main" id="{A53B58BF-5FCC-8640-80F8-607E208A8D21}"/>
              </a:ext>
            </a:extLst>
          </p:cNvPr>
          <p:cNvCxnSpPr/>
          <p:nvPr/>
        </p:nvCxnSpPr>
        <p:spPr>
          <a:xfrm>
            <a:off x="1001481" y="4642396"/>
            <a:ext cx="0" cy="1165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E29E2421-5AD6-5B46-85E0-38B71D0D4D8E}"/>
              </a:ext>
            </a:extLst>
          </p:cNvPr>
          <p:cNvCxnSpPr>
            <a:cxnSpLocks/>
          </p:cNvCxnSpPr>
          <p:nvPr/>
        </p:nvCxnSpPr>
        <p:spPr>
          <a:xfrm flipH="1">
            <a:off x="2033042" y="4435886"/>
            <a:ext cx="13110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35C7029A-06B0-2E4D-90AA-CD22C67065DE}"/>
              </a:ext>
            </a:extLst>
          </p:cNvPr>
          <p:cNvSpPr txBox="1"/>
          <p:nvPr/>
        </p:nvSpPr>
        <p:spPr>
          <a:xfrm>
            <a:off x="2261458" y="4521698"/>
            <a:ext cx="816249" cy="646331"/>
          </a:xfrm>
          <a:prstGeom prst="rect">
            <a:avLst/>
          </a:prstGeom>
          <a:noFill/>
        </p:spPr>
        <p:txBody>
          <a:bodyPr wrap="none" rtlCol="0">
            <a:spAutoFit/>
          </a:bodyPr>
          <a:lstStyle/>
          <a:p>
            <a:r>
              <a:rPr lang="en-US" sz="1200" dirty="0"/>
              <a:t>Sends</a:t>
            </a:r>
            <a:br>
              <a:rPr lang="en-US" sz="1200" dirty="0"/>
            </a:br>
            <a:r>
              <a:rPr lang="en-US" sz="1200" dirty="0"/>
              <a:t>encrypted</a:t>
            </a:r>
            <a:br>
              <a:rPr lang="en-US" sz="1200" dirty="0"/>
            </a:br>
            <a:r>
              <a:rPr lang="en-US" sz="1200" dirty="0"/>
              <a:t>password</a:t>
            </a:r>
          </a:p>
        </p:txBody>
      </p:sp>
      <p:sp>
        <p:nvSpPr>
          <p:cNvPr id="53" name="Rectangle 52">
            <a:extLst>
              <a:ext uri="{FF2B5EF4-FFF2-40B4-BE49-F238E27FC236}">
                <a16:creationId xmlns:a16="http://schemas.microsoft.com/office/drawing/2014/main" id="{4F4320CC-C37C-F641-A7B4-9C07998D7EB1}"/>
              </a:ext>
            </a:extLst>
          </p:cNvPr>
          <p:cNvSpPr/>
          <p:nvPr/>
        </p:nvSpPr>
        <p:spPr>
          <a:xfrm>
            <a:off x="318643" y="5807676"/>
            <a:ext cx="2005035" cy="778476"/>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B9B490F5-C913-AA49-B009-908FC9782F86}"/>
              </a:ext>
            </a:extLst>
          </p:cNvPr>
          <p:cNvSpPr txBox="1"/>
          <p:nvPr/>
        </p:nvSpPr>
        <p:spPr>
          <a:xfrm>
            <a:off x="745834" y="6012248"/>
            <a:ext cx="1116844" cy="369332"/>
          </a:xfrm>
          <a:prstGeom prst="rect">
            <a:avLst/>
          </a:prstGeom>
          <a:noFill/>
        </p:spPr>
        <p:txBody>
          <a:bodyPr wrap="none" rtlCol="0">
            <a:spAutoFit/>
          </a:bodyPr>
          <a:lstStyle/>
          <a:p>
            <a:r>
              <a:rPr lang="en-US" dirty="0" err="1"/>
              <a:t>Decrypter</a:t>
            </a:r>
            <a:endParaRPr lang="en-US" dirty="0"/>
          </a:p>
        </p:txBody>
      </p:sp>
      <p:cxnSp>
        <p:nvCxnSpPr>
          <p:cNvPr id="45" name="Straight Arrow Connector 44">
            <a:extLst>
              <a:ext uri="{FF2B5EF4-FFF2-40B4-BE49-F238E27FC236}">
                <a16:creationId xmlns:a16="http://schemas.microsoft.com/office/drawing/2014/main" id="{6858838A-0977-E648-9D08-0884F3EE0545}"/>
              </a:ext>
            </a:extLst>
          </p:cNvPr>
          <p:cNvCxnSpPr>
            <a:stCxn id="53" idx="0"/>
          </p:cNvCxnSpPr>
          <p:nvPr/>
        </p:nvCxnSpPr>
        <p:spPr>
          <a:xfrm flipH="1" flipV="1">
            <a:off x="1321160" y="4642396"/>
            <a:ext cx="1" cy="1165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7" name="Picture 46" descr="Application, table, Excel&#10;&#10;Description automatically generated">
            <a:extLst>
              <a:ext uri="{FF2B5EF4-FFF2-40B4-BE49-F238E27FC236}">
                <a16:creationId xmlns:a16="http://schemas.microsoft.com/office/drawing/2014/main" id="{981999E7-EAF4-144C-B979-C5A123F88C0E}"/>
              </a:ext>
            </a:extLst>
          </p:cNvPr>
          <p:cNvPicPr>
            <a:picLocks noChangeAspect="1"/>
          </p:cNvPicPr>
          <p:nvPr/>
        </p:nvPicPr>
        <p:blipFill>
          <a:blip r:embed="rId12">
            <a:extLst>
              <a:ext uri="{837473B0-CC2E-450A-ABE3-18F120FF3D39}">
                <a1611:picAttrSrcUrl xmlns:a1611="http://schemas.microsoft.com/office/drawing/2016/11/main" r:id="rId13"/>
              </a:ext>
            </a:extLst>
          </a:blip>
          <a:stretch>
            <a:fillRect/>
          </a:stretch>
        </p:blipFill>
        <p:spPr>
          <a:xfrm>
            <a:off x="5885168" y="1234583"/>
            <a:ext cx="969155" cy="1389312"/>
          </a:xfrm>
          <a:prstGeom prst="rect">
            <a:avLst/>
          </a:prstGeom>
        </p:spPr>
      </p:pic>
      <p:sp>
        <p:nvSpPr>
          <p:cNvPr id="60" name="TextBox 59">
            <a:extLst>
              <a:ext uri="{FF2B5EF4-FFF2-40B4-BE49-F238E27FC236}">
                <a16:creationId xmlns:a16="http://schemas.microsoft.com/office/drawing/2014/main" id="{7E714D7C-941B-3140-B490-BF6ECAB41668}"/>
              </a:ext>
            </a:extLst>
          </p:cNvPr>
          <p:cNvSpPr txBox="1"/>
          <p:nvPr/>
        </p:nvSpPr>
        <p:spPr>
          <a:xfrm>
            <a:off x="5850707" y="1716972"/>
            <a:ext cx="1265765" cy="307777"/>
          </a:xfrm>
          <a:prstGeom prst="rect">
            <a:avLst/>
          </a:prstGeom>
          <a:noFill/>
        </p:spPr>
        <p:txBody>
          <a:bodyPr wrap="square" rtlCol="0">
            <a:spAutoFit/>
          </a:bodyPr>
          <a:lstStyle/>
          <a:p>
            <a:r>
              <a:rPr lang="en-US" sz="1400" dirty="0" err="1"/>
              <a:t>Rockyou.txt</a:t>
            </a:r>
            <a:endParaRPr lang="en-US" sz="1400" dirty="0"/>
          </a:p>
        </p:txBody>
      </p:sp>
      <p:cxnSp>
        <p:nvCxnSpPr>
          <p:cNvPr id="50" name="Straight Arrow Connector 49">
            <a:extLst>
              <a:ext uri="{FF2B5EF4-FFF2-40B4-BE49-F238E27FC236}">
                <a16:creationId xmlns:a16="http://schemas.microsoft.com/office/drawing/2014/main" id="{24D11D47-CE5E-484E-A1AB-82542AB65BC6}"/>
              </a:ext>
            </a:extLst>
          </p:cNvPr>
          <p:cNvCxnSpPr>
            <a:cxnSpLocks/>
            <a:stCxn id="11" idx="2"/>
          </p:cNvCxnSpPr>
          <p:nvPr/>
        </p:nvCxnSpPr>
        <p:spPr>
          <a:xfrm>
            <a:off x="4087193" y="2791528"/>
            <a:ext cx="0" cy="5746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AD937466-94CE-E249-8EA4-61611F4AD90E}"/>
              </a:ext>
            </a:extLst>
          </p:cNvPr>
          <p:cNvCxnSpPr/>
          <p:nvPr/>
        </p:nvCxnSpPr>
        <p:spPr>
          <a:xfrm flipV="1">
            <a:off x="6136264" y="2657762"/>
            <a:ext cx="0" cy="771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7D13E4E1-E667-274F-ACA6-7081F73FAB38}"/>
              </a:ext>
            </a:extLst>
          </p:cNvPr>
          <p:cNvSpPr txBox="1"/>
          <p:nvPr/>
        </p:nvSpPr>
        <p:spPr>
          <a:xfrm>
            <a:off x="6089629" y="2854675"/>
            <a:ext cx="2679836" cy="276999"/>
          </a:xfrm>
          <a:prstGeom prst="rect">
            <a:avLst/>
          </a:prstGeom>
          <a:noFill/>
        </p:spPr>
        <p:txBody>
          <a:bodyPr wrap="none" rtlCol="0">
            <a:spAutoFit/>
          </a:bodyPr>
          <a:lstStyle/>
          <a:p>
            <a:r>
              <a:rPr lang="en-US" sz="1200" dirty="0"/>
              <a:t>Compare the password with </a:t>
            </a:r>
            <a:r>
              <a:rPr lang="en-US" sz="1200" dirty="0" err="1"/>
              <a:t>rockyou.txt</a:t>
            </a:r>
            <a:endParaRPr lang="en-US" sz="1200" dirty="0"/>
          </a:p>
        </p:txBody>
      </p:sp>
    </p:spTree>
    <p:extLst>
      <p:ext uri="{BB962C8B-B14F-4D97-AF65-F5344CB8AC3E}">
        <p14:creationId xmlns:p14="http://schemas.microsoft.com/office/powerpoint/2010/main" val="1527257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5A7D664-C710-C34F-AEBF-59BA7EF3FA48}"/>
              </a:ext>
            </a:extLst>
          </p:cNvPr>
          <p:cNvSpPr>
            <a:spLocks noGrp="1"/>
          </p:cNvSpPr>
          <p:nvPr>
            <p:ph type="title"/>
          </p:nvPr>
        </p:nvSpPr>
        <p:spPr>
          <a:xfrm>
            <a:off x="833002" y="365125"/>
            <a:ext cx="10520702" cy="1325563"/>
          </a:xfrm>
        </p:spPr>
        <p:txBody>
          <a:bodyPr>
            <a:normAutofit/>
          </a:bodyPr>
          <a:lstStyle/>
          <a:p>
            <a:r>
              <a:rPr lang="en-US" dirty="0">
                <a:solidFill>
                  <a:srgbClr val="FFFFFF"/>
                </a:solidFill>
              </a:rPr>
              <a:t>Advantages</a:t>
            </a:r>
          </a:p>
        </p:txBody>
      </p:sp>
      <p:sp>
        <p:nvSpPr>
          <p:cNvPr id="3" name="Content Placeholder 2">
            <a:extLst>
              <a:ext uri="{FF2B5EF4-FFF2-40B4-BE49-F238E27FC236}">
                <a16:creationId xmlns:a16="http://schemas.microsoft.com/office/drawing/2014/main" id="{91CB0888-8C27-7442-A978-F02ED2DDFEF3}"/>
              </a:ext>
            </a:extLst>
          </p:cNvPr>
          <p:cNvSpPr>
            <a:spLocks noGrp="1"/>
          </p:cNvSpPr>
          <p:nvPr>
            <p:ph idx="1"/>
          </p:nvPr>
        </p:nvSpPr>
        <p:spPr>
          <a:xfrm>
            <a:off x="838201" y="2022601"/>
            <a:ext cx="10515598" cy="4154361"/>
          </a:xfrm>
        </p:spPr>
        <p:txBody>
          <a:bodyPr>
            <a:normAutofit/>
          </a:bodyPr>
          <a:lstStyle/>
          <a:p>
            <a:r>
              <a:rPr lang="en-US" sz="2000" dirty="0">
                <a:solidFill>
                  <a:srgbClr val="FFFFFF"/>
                </a:solidFill>
              </a:rPr>
              <a:t>Security of data</a:t>
            </a:r>
          </a:p>
          <a:p>
            <a:r>
              <a:rPr lang="en-US" sz="2000" dirty="0">
                <a:solidFill>
                  <a:srgbClr val="FFFFFF"/>
                </a:solidFill>
              </a:rPr>
              <a:t>Password </a:t>
            </a:r>
            <a:r>
              <a:rPr lang="en-US" sz="2000" dirty="0" err="1">
                <a:solidFill>
                  <a:srgbClr val="FFFFFF"/>
                </a:solidFill>
              </a:rPr>
              <a:t>updation</a:t>
            </a:r>
            <a:r>
              <a:rPr lang="en-US" sz="2000" dirty="0">
                <a:solidFill>
                  <a:srgbClr val="FFFFFF"/>
                </a:solidFill>
              </a:rPr>
              <a:t> is a simpler task</a:t>
            </a:r>
          </a:p>
          <a:p>
            <a:r>
              <a:rPr lang="en-US" sz="2000" dirty="0">
                <a:solidFill>
                  <a:srgbClr val="FFFFFF"/>
                </a:solidFill>
              </a:rPr>
              <a:t>It will reduce the time consumption</a:t>
            </a:r>
          </a:p>
          <a:p>
            <a:r>
              <a:rPr lang="en-US" sz="2000" dirty="0">
                <a:solidFill>
                  <a:srgbClr val="FFFFFF"/>
                </a:solidFill>
              </a:rPr>
              <a:t>Efficient and Flexible</a:t>
            </a:r>
          </a:p>
          <a:p>
            <a:r>
              <a:rPr lang="en-US" sz="2000" dirty="0">
                <a:solidFill>
                  <a:srgbClr val="FFFFFF"/>
                </a:solidFill>
              </a:rPr>
              <a:t>User friendly</a:t>
            </a:r>
          </a:p>
          <a:p>
            <a:endParaRPr lang="en-US" sz="2000" dirty="0">
              <a:solidFill>
                <a:srgbClr val="FFFFFF"/>
              </a:solidFill>
            </a:endParaRPr>
          </a:p>
        </p:txBody>
      </p:sp>
    </p:spTree>
    <p:extLst>
      <p:ext uri="{BB962C8B-B14F-4D97-AF65-F5344CB8AC3E}">
        <p14:creationId xmlns:p14="http://schemas.microsoft.com/office/powerpoint/2010/main" val="49322003"/>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5A7D664-C710-C34F-AEBF-59BA7EF3FA48}"/>
              </a:ext>
            </a:extLst>
          </p:cNvPr>
          <p:cNvSpPr>
            <a:spLocks noGrp="1"/>
          </p:cNvSpPr>
          <p:nvPr>
            <p:ph type="title"/>
          </p:nvPr>
        </p:nvSpPr>
        <p:spPr>
          <a:xfrm>
            <a:off x="833002" y="365125"/>
            <a:ext cx="10520702" cy="1325563"/>
          </a:xfrm>
        </p:spPr>
        <p:txBody>
          <a:bodyPr>
            <a:normAutofit/>
          </a:bodyPr>
          <a:lstStyle/>
          <a:p>
            <a:r>
              <a:rPr lang="en-US" dirty="0">
                <a:solidFill>
                  <a:srgbClr val="FFFFFF"/>
                </a:solidFill>
              </a:rPr>
              <a:t>Future Scope</a:t>
            </a:r>
          </a:p>
        </p:txBody>
      </p:sp>
      <p:sp>
        <p:nvSpPr>
          <p:cNvPr id="3" name="Content Placeholder 2">
            <a:extLst>
              <a:ext uri="{FF2B5EF4-FFF2-40B4-BE49-F238E27FC236}">
                <a16:creationId xmlns:a16="http://schemas.microsoft.com/office/drawing/2014/main" id="{91CB0888-8C27-7442-A978-F02ED2DDFEF3}"/>
              </a:ext>
            </a:extLst>
          </p:cNvPr>
          <p:cNvSpPr>
            <a:spLocks noGrp="1"/>
          </p:cNvSpPr>
          <p:nvPr>
            <p:ph idx="1"/>
          </p:nvPr>
        </p:nvSpPr>
        <p:spPr>
          <a:xfrm>
            <a:off x="838201" y="2022601"/>
            <a:ext cx="10515598" cy="4154361"/>
          </a:xfrm>
        </p:spPr>
        <p:txBody>
          <a:bodyPr>
            <a:normAutofit/>
          </a:bodyPr>
          <a:lstStyle/>
          <a:p>
            <a:r>
              <a:rPr lang="en-US" sz="2000" dirty="0">
                <a:solidFill>
                  <a:srgbClr val="FFFFFF"/>
                </a:solidFill>
              </a:rPr>
              <a:t>User accounts can be implemented for Android Application.</a:t>
            </a:r>
          </a:p>
          <a:p>
            <a:r>
              <a:rPr lang="en-US" sz="2000" dirty="0">
                <a:solidFill>
                  <a:srgbClr val="FFFFFF"/>
                </a:solidFill>
              </a:rPr>
              <a:t>Real time password set algorithm can be developed.</a:t>
            </a:r>
          </a:p>
          <a:p>
            <a:r>
              <a:rPr lang="en-US" sz="2000" dirty="0">
                <a:solidFill>
                  <a:srgbClr val="FFFFFF"/>
                </a:solidFill>
              </a:rPr>
              <a:t>Algorithm can be developed further for social accounts password changing.</a:t>
            </a:r>
          </a:p>
          <a:p>
            <a:r>
              <a:rPr lang="en-US" sz="2000" dirty="0">
                <a:solidFill>
                  <a:srgbClr val="FFFFFF"/>
                </a:solidFill>
              </a:rPr>
              <a:t>Chatbot implementation can be improved by :</a:t>
            </a:r>
            <a:endParaRPr lang="en-US" sz="1200" dirty="0">
              <a:solidFill>
                <a:srgbClr val="FFFFFF"/>
              </a:solidFill>
            </a:endParaRPr>
          </a:p>
          <a:p>
            <a:pPr lvl="1"/>
            <a:r>
              <a:rPr lang="en-US" sz="1600" dirty="0">
                <a:solidFill>
                  <a:srgbClr val="FFFFFF"/>
                </a:solidFill>
              </a:rPr>
              <a:t>SMS Communication for password transfer.</a:t>
            </a:r>
          </a:p>
          <a:p>
            <a:pPr lvl="1"/>
            <a:r>
              <a:rPr lang="en-US" sz="1600" dirty="0">
                <a:solidFill>
                  <a:srgbClr val="FFFFFF"/>
                </a:solidFill>
              </a:rPr>
              <a:t>More network details check automation.</a:t>
            </a:r>
          </a:p>
          <a:p>
            <a:pPr marL="457200" lvl="1" indent="0">
              <a:buNone/>
            </a:pPr>
            <a:endParaRPr lang="en-US" sz="1600" dirty="0">
              <a:solidFill>
                <a:srgbClr val="FFFFFF"/>
              </a:solidFill>
            </a:endParaRPr>
          </a:p>
        </p:txBody>
      </p:sp>
    </p:spTree>
    <p:extLst>
      <p:ext uri="{BB962C8B-B14F-4D97-AF65-F5344CB8AC3E}">
        <p14:creationId xmlns:p14="http://schemas.microsoft.com/office/powerpoint/2010/main" val="3254258599"/>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TotalTime>
  <Words>359</Words>
  <Application>Microsoft Office PowerPoint</Application>
  <PresentationFormat>Widescreen</PresentationFormat>
  <Paragraphs>73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Wingdings 3</vt:lpstr>
      <vt:lpstr>Office Theme</vt:lpstr>
      <vt:lpstr>SMART PASSWORD ASSISTANT</vt:lpstr>
      <vt:lpstr>CONTENTS</vt:lpstr>
      <vt:lpstr>INTRODUCTION</vt:lpstr>
      <vt:lpstr>PROBLEM STATEMENT</vt:lpstr>
      <vt:lpstr>Why should I be Worried ?</vt:lpstr>
      <vt:lpstr>Proposed Solution</vt:lpstr>
      <vt:lpstr>Block Diagram</vt:lpstr>
      <vt:lpstr>Advantages</vt:lpstr>
      <vt:lpstr>Future Scope</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PASSWORD ASSISTANT</dc:title>
  <dc:creator>Pallavi Koganti</dc:creator>
  <cp:lastModifiedBy>Gowri Sankar P</cp:lastModifiedBy>
  <cp:revision>5</cp:revision>
  <dcterms:created xsi:type="dcterms:W3CDTF">2021-09-30T17:37:25Z</dcterms:created>
  <dcterms:modified xsi:type="dcterms:W3CDTF">2021-09-30T19:19:45Z</dcterms:modified>
</cp:coreProperties>
</file>