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Old Standard TT"/>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OldStandardTT-italic.fntdata"/><Relationship Id="rId10" Type="http://schemas.openxmlformats.org/officeDocument/2006/relationships/slide" Target="slides/slide5.xml"/><Relationship Id="rId32"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42d75872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42d75872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42d75872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42d75872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42d75872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42d75872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42d75872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42d75872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42d75872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42d75872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42d75872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42d75872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5e184880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5e184880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42d75872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42d75872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5e184880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5e184880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5e184880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5e184880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42d75872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42d75872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42d75872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42d75872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42d75872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42d75872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5e184880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5e184880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5e18488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5e18488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5e184880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5e184880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5e184880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5e184880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42d75872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42d75872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42d75872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42d75872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42d75872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42d75872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Netflix Content Based Recommendation System</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Gowreesh Gunupati, Sarthak Kagliwal, Harshal Shinoy Thachapully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Bag of Words</a:t>
            </a:r>
            <a:endParaRPr/>
          </a:p>
        </p:txBody>
      </p:sp>
      <p:sp>
        <p:nvSpPr>
          <p:cNvPr id="115" name="Google Shape;115;p22"/>
          <p:cNvSpPr txBox="1"/>
          <p:nvPr>
            <p:ph idx="1" type="body"/>
          </p:nvPr>
        </p:nvSpPr>
        <p:spPr>
          <a:xfrm>
            <a:off x="311700" y="1171600"/>
            <a:ext cx="8520600" cy="1801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Font typeface="Old Standard TT"/>
              <a:buChar char="●"/>
            </a:pPr>
            <a:r>
              <a:rPr lang="en" sz="1700"/>
              <a:t>Bag of Words is a simple vectorization technique that represents a document by counting the frequency of words.</a:t>
            </a:r>
            <a:endParaRPr sz="1700"/>
          </a:p>
          <a:p>
            <a:pPr indent="-336550" lvl="0" marL="457200" rtl="0" algn="l">
              <a:spcBef>
                <a:spcPts val="0"/>
              </a:spcBef>
              <a:spcAft>
                <a:spcPts val="0"/>
              </a:spcAft>
              <a:buClr>
                <a:schemeClr val="dk1"/>
              </a:buClr>
              <a:buSzPts val="1700"/>
              <a:buFont typeface="Old Standard TT"/>
              <a:buChar char="●"/>
            </a:pPr>
            <a:r>
              <a:rPr lang="en" sz="1700"/>
              <a:t>Each unique word is treated as a "feature," and the resulting vector represents the content.</a:t>
            </a:r>
            <a:endParaRPr sz="1700"/>
          </a:p>
          <a:p>
            <a:pPr indent="0" lvl="0" marL="0" rtl="0" algn="l">
              <a:spcBef>
                <a:spcPts val="0"/>
              </a:spcBef>
              <a:spcAft>
                <a:spcPts val="1200"/>
              </a:spcAft>
              <a:buNone/>
            </a:pPr>
            <a:r>
              <a:t/>
            </a:r>
            <a:endParaRPr/>
          </a:p>
        </p:txBody>
      </p:sp>
      <p:pic>
        <p:nvPicPr>
          <p:cNvPr id="116" name="Google Shape;116;p22"/>
          <p:cNvPicPr preferRelativeResize="0"/>
          <p:nvPr/>
        </p:nvPicPr>
        <p:blipFill>
          <a:blip r:embed="rId3">
            <a:alphaModFix/>
          </a:blip>
          <a:stretch>
            <a:fillRect/>
          </a:stretch>
        </p:blipFill>
        <p:spPr>
          <a:xfrm>
            <a:off x="775237" y="2533250"/>
            <a:ext cx="7497275" cy="2282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Bag of Words</a:t>
            </a:r>
            <a:endParaRPr/>
          </a:p>
        </p:txBody>
      </p:sp>
      <p:sp>
        <p:nvSpPr>
          <p:cNvPr id="122" name="Google Shape;122;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Old Standard TT"/>
              <a:buChar char="●"/>
            </a:pPr>
            <a:r>
              <a:rPr lang="en" sz="1600"/>
              <a:t>Combine relevant features into a single string.</a:t>
            </a:r>
            <a:endParaRPr sz="1600"/>
          </a:p>
          <a:p>
            <a:pPr indent="-330200" lvl="0" marL="457200" rtl="0" algn="l">
              <a:spcBef>
                <a:spcPts val="0"/>
              </a:spcBef>
              <a:spcAft>
                <a:spcPts val="0"/>
              </a:spcAft>
              <a:buClr>
                <a:schemeClr val="dk1"/>
              </a:buClr>
              <a:buSzPts val="1600"/>
              <a:buFont typeface="Old Standard TT"/>
              <a:buChar char="●"/>
            </a:pPr>
            <a:r>
              <a:rPr lang="en" sz="1600"/>
              <a:t>Create a Bag of Words using CountVectorizer.</a:t>
            </a:r>
            <a:endParaRPr sz="1600"/>
          </a:p>
          <a:p>
            <a:pPr indent="-330200" lvl="0" marL="457200" rtl="0" algn="l">
              <a:spcBef>
                <a:spcPts val="0"/>
              </a:spcBef>
              <a:spcAft>
                <a:spcPts val="0"/>
              </a:spcAft>
              <a:buClr>
                <a:schemeClr val="dk1"/>
              </a:buClr>
              <a:buSzPts val="1600"/>
              <a:buFont typeface="Old Standard TT"/>
              <a:buChar char="●"/>
            </a:pPr>
            <a:r>
              <a:rPr lang="en" sz="1600"/>
              <a:t>Convert the Bag of Words to TF-IDF and apply Latent Semantic Analysis (LSA)</a:t>
            </a:r>
            <a:endParaRPr sz="1600"/>
          </a:p>
          <a:p>
            <a:pPr indent="-330200" lvl="0" marL="457200" rtl="0" algn="l">
              <a:spcBef>
                <a:spcPts val="0"/>
              </a:spcBef>
              <a:spcAft>
                <a:spcPts val="0"/>
              </a:spcAft>
              <a:buClr>
                <a:schemeClr val="dk1"/>
              </a:buClr>
              <a:buSzPts val="1600"/>
              <a:buFont typeface="Old Standard TT"/>
              <a:buChar char="●"/>
            </a:pPr>
            <a:r>
              <a:rPr lang="en" sz="1600"/>
              <a:t>Ask the user for a movie title.</a:t>
            </a:r>
            <a:endParaRPr sz="1600"/>
          </a:p>
          <a:p>
            <a:pPr indent="-330200" lvl="0" marL="457200" rtl="0" algn="l">
              <a:spcBef>
                <a:spcPts val="0"/>
              </a:spcBef>
              <a:spcAft>
                <a:spcPts val="0"/>
              </a:spcAft>
              <a:buClr>
                <a:schemeClr val="dk1"/>
              </a:buClr>
              <a:buSzPts val="1600"/>
              <a:buFont typeface="Old Standard TT"/>
              <a:buChar char="●"/>
            </a:pPr>
            <a:r>
              <a:rPr lang="en" sz="1600"/>
              <a:t>Find the index of the user movie.</a:t>
            </a:r>
            <a:endParaRPr sz="1600"/>
          </a:p>
          <a:p>
            <a:pPr indent="-330200" lvl="0" marL="457200" rtl="0" algn="l">
              <a:spcBef>
                <a:spcPts val="0"/>
              </a:spcBef>
              <a:spcAft>
                <a:spcPts val="0"/>
              </a:spcAft>
              <a:buClr>
                <a:schemeClr val="dk1"/>
              </a:buClr>
              <a:buSzPts val="1600"/>
              <a:buFont typeface="Old Standard TT"/>
              <a:buChar char="●"/>
            </a:pPr>
            <a:r>
              <a:rPr lang="en" sz="1600"/>
              <a:t>Compute the cosine similarities between the user movie and all other movies.</a:t>
            </a:r>
            <a:endParaRPr sz="1600"/>
          </a:p>
          <a:p>
            <a:pPr indent="-330200" lvl="0" marL="457200" rtl="0" algn="l">
              <a:spcBef>
                <a:spcPts val="0"/>
              </a:spcBef>
              <a:spcAft>
                <a:spcPts val="0"/>
              </a:spcAft>
              <a:buClr>
                <a:schemeClr val="dk1"/>
              </a:buClr>
              <a:buSzPts val="1600"/>
              <a:buFont typeface="Old Standard TT"/>
              <a:buChar char="●"/>
            </a:pPr>
            <a:r>
              <a:rPr lang="en" sz="1600"/>
              <a:t>Display the top 10 similar movies based on the Bag of Words model.</a:t>
            </a:r>
            <a:endParaRPr sz="1600"/>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TFidfVectorizer</a:t>
            </a:r>
            <a:r>
              <a:rPr lang="en"/>
              <a:t> </a:t>
            </a:r>
            <a:endParaRPr/>
          </a:p>
        </p:txBody>
      </p:sp>
      <p:sp>
        <p:nvSpPr>
          <p:cNvPr id="128" name="Google Shape;128;p24"/>
          <p:cNvSpPr txBox="1"/>
          <p:nvPr>
            <p:ph idx="1" type="body"/>
          </p:nvPr>
        </p:nvSpPr>
        <p:spPr>
          <a:xfrm>
            <a:off x="311700" y="1171600"/>
            <a:ext cx="8520600" cy="1714800"/>
          </a:xfrm>
          <a:prstGeom prst="rect">
            <a:avLst/>
          </a:prstGeom>
        </p:spPr>
        <p:txBody>
          <a:bodyPr anchorCtr="0" anchor="t" bIns="91425" lIns="91425" spcFirstLastPara="1" rIns="91425" wrap="square" tIns="91425">
            <a:normAutofit lnSpcReduction="10000"/>
          </a:bodyPr>
          <a:lstStyle/>
          <a:p>
            <a:pPr indent="-349250" lvl="0" marL="457200" rtl="0" algn="l">
              <a:spcBef>
                <a:spcPts val="0"/>
              </a:spcBef>
              <a:spcAft>
                <a:spcPts val="0"/>
              </a:spcAft>
              <a:buClr>
                <a:schemeClr val="dk1"/>
              </a:buClr>
              <a:buSzPts val="1900"/>
              <a:buFont typeface="Old Standard TT"/>
              <a:buChar char="●"/>
            </a:pPr>
            <a:r>
              <a:rPr lang="en" sz="1900"/>
              <a:t>TF-IDF (Term Frequency-Inverse Document Frequency) assigns weights to words based on their importance in a document.</a:t>
            </a:r>
            <a:endParaRPr sz="1900"/>
          </a:p>
          <a:p>
            <a:pPr indent="-349250" lvl="0" marL="457200" rtl="0" algn="l">
              <a:spcBef>
                <a:spcPts val="0"/>
              </a:spcBef>
              <a:spcAft>
                <a:spcPts val="0"/>
              </a:spcAft>
              <a:buClr>
                <a:schemeClr val="dk1"/>
              </a:buClr>
              <a:buSzPts val="1900"/>
              <a:buFont typeface="Old Standard TT"/>
              <a:buChar char="●"/>
            </a:pPr>
            <a:r>
              <a:rPr lang="en" sz="1900"/>
              <a:t>It helps address the issue of common words having high counts in Bag of Words.</a:t>
            </a:r>
            <a:endParaRPr sz="1900"/>
          </a:p>
          <a:p>
            <a:pPr indent="0" lvl="0" marL="0" rtl="0" algn="l">
              <a:spcBef>
                <a:spcPts val="0"/>
              </a:spcBef>
              <a:spcAft>
                <a:spcPts val="1200"/>
              </a:spcAft>
              <a:buNone/>
            </a:pPr>
            <a:r>
              <a:t/>
            </a:r>
            <a:endParaRPr/>
          </a:p>
        </p:txBody>
      </p:sp>
      <p:pic>
        <p:nvPicPr>
          <p:cNvPr id="129" name="Google Shape;129;p24"/>
          <p:cNvPicPr preferRelativeResize="0"/>
          <p:nvPr/>
        </p:nvPicPr>
        <p:blipFill>
          <a:blip r:embed="rId3">
            <a:alphaModFix/>
          </a:blip>
          <a:stretch>
            <a:fillRect/>
          </a:stretch>
        </p:blipFill>
        <p:spPr>
          <a:xfrm>
            <a:off x="1326175" y="2571750"/>
            <a:ext cx="5865897" cy="1952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TFidfVectorizer </a:t>
            </a:r>
            <a:endParaRPr/>
          </a:p>
        </p:txBody>
      </p:sp>
      <p:sp>
        <p:nvSpPr>
          <p:cNvPr id="135" name="Google Shape;135;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Old Standard TT"/>
              <a:buChar char="●"/>
            </a:pPr>
            <a:r>
              <a:rPr lang="en" sz="1500"/>
              <a:t>Combine relevant features into a single string.</a:t>
            </a:r>
            <a:endParaRPr sz="1500"/>
          </a:p>
          <a:p>
            <a:pPr indent="-323850" lvl="0" marL="457200" rtl="0" algn="l">
              <a:spcBef>
                <a:spcPts val="0"/>
              </a:spcBef>
              <a:spcAft>
                <a:spcPts val="0"/>
              </a:spcAft>
              <a:buClr>
                <a:schemeClr val="dk1"/>
              </a:buClr>
              <a:buSzPts val="1500"/>
              <a:buFont typeface="Old Standard TT"/>
              <a:buChar char="●"/>
            </a:pPr>
            <a:r>
              <a:rPr lang="en" sz="1500"/>
              <a:t>Create a TfidfVectorizer to transform the content into a TF-IDF representation.</a:t>
            </a:r>
            <a:endParaRPr sz="1500"/>
          </a:p>
          <a:p>
            <a:pPr indent="-323850" lvl="0" marL="457200" rtl="0" algn="l">
              <a:spcBef>
                <a:spcPts val="0"/>
              </a:spcBef>
              <a:spcAft>
                <a:spcPts val="0"/>
              </a:spcAft>
              <a:buClr>
                <a:schemeClr val="dk1"/>
              </a:buClr>
              <a:buSzPts val="1500"/>
              <a:buFont typeface="Old Standard TT"/>
              <a:buChar char="●"/>
            </a:pPr>
            <a:r>
              <a:rPr lang="en" sz="1500"/>
              <a:t>Calculate the cosine similarity matrix between movies.</a:t>
            </a:r>
            <a:endParaRPr sz="1500"/>
          </a:p>
          <a:p>
            <a:pPr indent="-323850" lvl="0" marL="457200" rtl="0" algn="l">
              <a:spcBef>
                <a:spcPts val="0"/>
              </a:spcBef>
              <a:spcAft>
                <a:spcPts val="0"/>
              </a:spcAft>
              <a:buClr>
                <a:schemeClr val="dk1"/>
              </a:buClr>
              <a:buSzPts val="1500"/>
              <a:buFont typeface="Old Standard TT"/>
              <a:buChar char="●"/>
            </a:pPr>
            <a:r>
              <a:rPr lang="en" sz="1500"/>
              <a:t>Ask the user for a movie they like.</a:t>
            </a:r>
            <a:endParaRPr sz="1500"/>
          </a:p>
          <a:p>
            <a:pPr indent="-323850" lvl="0" marL="457200" rtl="0" algn="l">
              <a:spcBef>
                <a:spcPts val="0"/>
              </a:spcBef>
              <a:spcAft>
                <a:spcPts val="0"/>
              </a:spcAft>
              <a:buClr>
                <a:schemeClr val="dk1"/>
              </a:buClr>
              <a:buSzPts val="1500"/>
              <a:buFont typeface="Old Standard TT"/>
              <a:buChar char="●"/>
            </a:pPr>
            <a:r>
              <a:rPr lang="en" sz="1500"/>
              <a:t>Find the index of the movie in the similarity dataframe.</a:t>
            </a:r>
            <a:endParaRPr sz="1500"/>
          </a:p>
          <a:p>
            <a:pPr indent="-323850" lvl="0" marL="457200" rtl="0" algn="l">
              <a:spcBef>
                <a:spcPts val="0"/>
              </a:spcBef>
              <a:spcAft>
                <a:spcPts val="0"/>
              </a:spcAft>
              <a:buClr>
                <a:schemeClr val="dk1"/>
              </a:buClr>
              <a:buSzPts val="1500"/>
              <a:buFont typeface="Old Standard TT"/>
              <a:buChar char="●"/>
            </a:pPr>
            <a:r>
              <a:rPr lang="en" sz="1500"/>
              <a:t>Display the top 10 most similar movies based on the TF-IDF model.</a:t>
            </a:r>
            <a:endParaRPr sz="1500"/>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Word2Vec</a:t>
            </a:r>
            <a:endParaRPr/>
          </a:p>
        </p:txBody>
      </p:sp>
      <p:sp>
        <p:nvSpPr>
          <p:cNvPr id="141" name="Google Shape;141;p26"/>
          <p:cNvSpPr txBox="1"/>
          <p:nvPr>
            <p:ph idx="1" type="body"/>
          </p:nvPr>
        </p:nvSpPr>
        <p:spPr>
          <a:xfrm>
            <a:off x="275075" y="819900"/>
            <a:ext cx="8520600" cy="300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solidFill>
                <a:srgbClr val="D1D5DB"/>
              </a:solidFill>
              <a:highlight>
                <a:srgbClr val="343541"/>
              </a:highlight>
              <a:latin typeface="Roboto"/>
              <a:ea typeface="Roboto"/>
              <a:cs typeface="Roboto"/>
              <a:sym typeface="Roboto"/>
            </a:endParaRPr>
          </a:p>
          <a:p>
            <a:pPr indent="-336550" lvl="0" marL="457200" rtl="0" algn="l">
              <a:spcBef>
                <a:spcPts val="300"/>
              </a:spcBef>
              <a:spcAft>
                <a:spcPts val="0"/>
              </a:spcAft>
              <a:buClr>
                <a:schemeClr val="dk1"/>
              </a:buClr>
              <a:buSzPts val="1700"/>
              <a:buFont typeface="Old Standard TT"/>
              <a:buChar char="●"/>
            </a:pPr>
            <a:r>
              <a:rPr lang="en" sz="1700"/>
              <a:t>Captures semantic meaning of words</a:t>
            </a:r>
            <a:endParaRPr sz="1700"/>
          </a:p>
          <a:p>
            <a:pPr indent="-336550" lvl="0" marL="457200" rtl="0" algn="l">
              <a:spcBef>
                <a:spcPts val="0"/>
              </a:spcBef>
              <a:spcAft>
                <a:spcPts val="0"/>
              </a:spcAft>
              <a:buClr>
                <a:schemeClr val="dk1"/>
              </a:buClr>
              <a:buSzPts val="1700"/>
              <a:buFont typeface="Old Standard TT"/>
              <a:buChar char="●"/>
            </a:pPr>
            <a:r>
              <a:rPr lang="en" sz="1700"/>
              <a:t>Better than BoW and TF-IDF</a:t>
            </a:r>
            <a:endParaRPr sz="1700"/>
          </a:p>
          <a:p>
            <a:pPr indent="-336550" lvl="0" marL="457200" rtl="0" algn="l">
              <a:spcBef>
                <a:spcPts val="0"/>
              </a:spcBef>
              <a:spcAft>
                <a:spcPts val="0"/>
              </a:spcAft>
              <a:buClr>
                <a:schemeClr val="dk1"/>
              </a:buClr>
              <a:buSzPts val="1700"/>
              <a:buFont typeface="Old Standard TT"/>
              <a:buChar char="●"/>
            </a:pPr>
            <a:r>
              <a:rPr lang="en" sz="1700"/>
              <a:t>Word2Vec model trained from scratch</a:t>
            </a:r>
            <a:endParaRPr sz="1700"/>
          </a:p>
          <a:p>
            <a:pPr indent="-336550" lvl="0" marL="457200" rtl="0" algn="l">
              <a:spcBef>
                <a:spcPts val="0"/>
              </a:spcBef>
              <a:spcAft>
                <a:spcPts val="0"/>
              </a:spcAft>
              <a:buClr>
                <a:schemeClr val="dk1"/>
              </a:buClr>
              <a:buSzPts val="1700"/>
              <a:buFont typeface="Old Standard TT"/>
              <a:buChar char="●"/>
            </a:pPr>
            <a:r>
              <a:rPr lang="en" sz="1700"/>
              <a:t>Improved recommendation accuracy</a:t>
            </a:r>
            <a:endParaRPr sz="1700"/>
          </a:p>
          <a:p>
            <a:pPr indent="-336550" lvl="0" marL="457200" rtl="0" algn="l">
              <a:spcBef>
                <a:spcPts val="0"/>
              </a:spcBef>
              <a:spcAft>
                <a:spcPts val="0"/>
              </a:spcAft>
              <a:buClr>
                <a:schemeClr val="dk1"/>
              </a:buClr>
              <a:buSzPts val="1700"/>
              <a:buFont typeface="Old Standard TT"/>
              <a:buChar char="●"/>
            </a:pPr>
            <a:r>
              <a:rPr lang="en" sz="1700"/>
              <a:t>Google News Word2Vec Model</a:t>
            </a:r>
            <a:endParaRPr sz="1700"/>
          </a:p>
          <a:p>
            <a:pPr indent="-336550" lvl="0" marL="457200" rtl="0" algn="l">
              <a:spcBef>
                <a:spcPts val="0"/>
              </a:spcBef>
              <a:spcAft>
                <a:spcPts val="0"/>
              </a:spcAft>
              <a:buClr>
                <a:schemeClr val="dk1"/>
              </a:buClr>
              <a:buSzPts val="1700"/>
              <a:buFont typeface="Old Standard TT"/>
              <a:buChar char="●"/>
            </a:pPr>
            <a:r>
              <a:rPr lang="en" sz="1700"/>
              <a:t>300-dimensional vector space</a:t>
            </a:r>
            <a:endParaRPr sz="1700"/>
          </a:p>
          <a:p>
            <a:pPr indent="-336550" lvl="0" marL="457200" rtl="0" algn="l">
              <a:spcBef>
                <a:spcPts val="0"/>
              </a:spcBef>
              <a:spcAft>
                <a:spcPts val="0"/>
              </a:spcAft>
              <a:buClr>
                <a:schemeClr val="dk1"/>
              </a:buClr>
              <a:buSzPts val="1700"/>
              <a:buFont typeface="Old Standard TT"/>
              <a:buChar char="●"/>
            </a:pPr>
            <a:r>
              <a:rPr lang="en" sz="1700"/>
              <a:t>Better performance compared to custom models</a:t>
            </a:r>
            <a:endParaRPr sz="2200"/>
          </a:p>
          <a:p>
            <a:pPr indent="0" lvl="0" marL="0" rtl="0" algn="l">
              <a:spcBef>
                <a:spcPts val="1100"/>
              </a:spcBef>
              <a:spcAft>
                <a:spcPts val="1200"/>
              </a:spcAft>
              <a:buNone/>
            </a:pPr>
            <a:r>
              <a:t/>
            </a:r>
            <a:endParaRPr/>
          </a:p>
        </p:txBody>
      </p:sp>
      <p:pic>
        <p:nvPicPr>
          <p:cNvPr id="142" name="Google Shape;142;p26"/>
          <p:cNvPicPr preferRelativeResize="0"/>
          <p:nvPr/>
        </p:nvPicPr>
        <p:blipFill>
          <a:blip r:embed="rId3">
            <a:alphaModFix/>
          </a:blip>
          <a:stretch>
            <a:fillRect/>
          </a:stretch>
        </p:blipFill>
        <p:spPr>
          <a:xfrm>
            <a:off x="4763600" y="1443075"/>
            <a:ext cx="4068701" cy="1424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Word2Vec</a:t>
            </a:r>
            <a:endParaRPr/>
          </a:p>
        </p:txBody>
      </p:sp>
      <p:sp>
        <p:nvSpPr>
          <p:cNvPr id="148" name="Google Shape;148;p27"/>
          <p:cNvSpPr txBox="1"/>
          <p:nvPr>
            <p:ph idx="1" type="body"/>
          </p:nvPr>
        </p:nvSpPr>
        <p:spPr>
          <a:xfrm>
            <a:off x="252650" y="1058225"/>
            <a:ext cx="8520600" cy="3836100"/>
          </a:xfrm>
          <a:prstGeom prst="rect">
            <a:avLst/>
          </a:prstGeom>
        </p:spPr>
        <p:txBody>
          <a:bodyPr anchorCtr="0" anchor="t" bIns="91425" lIns="91425" spcFirstLastPara="1" rIns="91425" wrap="square" tIns="91425">
            <a:noAutofit/>
          </a:bodyPr>
          <a:lstStyle/>
          <a:p>
            <a:pPr indent="-311150" lvl="0" marL="457200" rtl="0" algn="l">
              <a:lnSpc>
                <a:spcPct val="130000"/>
              </a:lnSpc>
              <a:spcBef>
                <a:spcPts val="1500"/>
              </a:spcBef>
              <a:spcAft>
                <a:spcPts val="0"/>
              </a:spcAft>
              <a:buSzPts val="1300"/>
              <a:buChar char="●"/>
            </a:pPr>
            <a:r>
              <a:rPr lang="en" sz="1300"/>
              <a:t>Feature Composition:</a:t>
            </a:r>
            <a:endParaRPr sz="1300"/>
          </a:p>
          <a:p>
            <a:pPr indent="-311150" lvl="1" marL="914400" rtl="0" algn="l">
              <a:lnSpc>
                <a:spcPct val="130000"/>
              </a:lnSpc>
              <a:spcBef>
                <a:spcPts val="0"/>
              </a:spcBef>
              <a:spcAft>
                <a:spcPts val="0"/>
              </a:spcAft>
              <a:buSzPts val="1300"/>
              <a:buChar char="○"/>
            </a:pPr>
            <a:r>
              <a:rPr lang="en" sz="1300"/>
              <a:t>Combine relevant movie features, including title, director, cast, country, rating, duration, listed_in, and description into a single string.</a:t>
            </a:r>
            <a:endParaRPr sz="1300"/>
          </a:p>
          <a:p>
            <a:pPr indent="-311150" lvl="0" marL="457200" rtl="0" algn="l">
              <a:lnSpc>
                <a:spcPct val="130000"/>
              </a:lnSpc>
              <a:spcBef>
                <a:spcPts val="0"/>
              </a:spcBef>
              <a:spcAft>
                <a:spcPts val="0"/>
              </a:spcAft>
              <a:buSzPts val="1300"/>
              <a:buChar char="●"/>
            </a:pPr>
            <a:r>
              <a:rPr lang="en" sz="1300"/>
              <a:t>Tokenization:</a:t>
            </a:r>
            <a:endParaRPr sz="1300"/>
          </a:p>
          <a:p>
            <a:pPr indent="-311150" lvl="1" marL="914400" rtl="0" algn="l">
              <a:lnSpc>
                <a:spcPct val="130000"/>
              </a:lnSpc>
              <a:spcBef>
                <a:spcPts val="0"/>
              </a:spcBef>
              <a:spcAft>
                <a:spcPts val="0"/>
              </a:spcAft>
              <a:buSzPts val="1300"/>
              <a:buChar char="○"/>
            </a:pPr>
            <a:r>
              <a:rPr lang="en" sz="1300"/>
              <a:t>Utilize the simple_preprocess method from the gensim library to tokenize the combined content, breaking it into individual words.</a:t>
            </a:r>
            <a:endParaRPr sz="1300"/>
          </a:p>
          <a:p>
            <a:pPr indent="-311150" lvl="0" marL="457200" rtl="0" algn="l">
              <a:lnSpc>
                <a:spcPct val="130000"/>
              </a:lnSpc>
              <a:spcBef>
                <a:spcPts val="0"/>
              </a:spcBef>
              <a:spcAft>
                <a:spcPts val="0"/>
              </a:spcAft>
              <a:buSzPts val="1300"/>
              <a:buChar char="●"/>
            </a:pPr>
            <a:r>
              <a:rPr lang="en" sz="1300"/>
              <a:t>Word Embeddings:</a:t>
            </a:r>
            <a:endParaRPr sz="1300"/>
          </a:p>
          <a:p>
            <a:pPr indent="-311150" lvl="1" marL="914400" rtl="0" algn="l">
              <a:lnSpc>
                <a:spcPct val="130000"/>
              </a:lnSpc>
              <a:spcBef>
                <a:spcPts val="0"/>
              </a:spcBef>
              <a:spcAft>
                <a:spcPts val="0"/>
              </a:spcAft>
              <a:buSzPts val="1300"/>
              <a:buChar char="○"/>
            </a:pPr>
            <a:r>
              <a:rPr lang="en" sz="1300"/>
              <a:t>Initialize a Word2Vec model with a vector size of 100, a window size of 5, a minimum word count of 1, and using 4 processing workers for efficiency.</a:t>
            </a:r>
            <a:endParaRPr sz="1300"/>
          </a:p>
          <a:p>
            <a:pPr indent="-311150" lvl="0" marL="457200" rtl="0" algn="l">
              <a:lnSpc>
                <a:spcPct val="130000"/>
              </a:lnSpc>
              <a:spcBef>
                <a:spcPts val="0"/>
              </a:spcBef>
              <a:spcAft>
                <a:spcPts val="0"/>
              </a:spcAft>
              <a:buSzPts val="1300"/>
              <a:buChar char="●"/>
            </a:pPr>
            <a:r>
              <a:rPr lang="en" sz="1300"/>
              <a:t>Vocabulary Building:</a:t>
            </a:r>
            <a:endParaRPr sz="1300"/>
          </a:p>
          <a:p>
            <a:pPr indent="-311150" lvl="1" marL="914400" rtl="0" algn="l">
              <a:lnSpc>
                <a:spcPct val="130000"/>
              </a:lnSpc>
              <a:spcBef>
                <a:spcPts val="0"/>
              </a:spcBef>
              <a:spcAft>
                <a:spcPts val="0"/>
              </a:spcAft>
              <a:buSzPts val="1300"/>
              <a:buChar char="○"/>
            </a:pPr>
            <a:r>
              <a:rPr lang="en" sz="1300"/>
              <a:t>Construct the vocabulary by building it with the tokenized content using the build_vocab method.</a:t>
            </a:r>
            <a:endParaRPr sz="1300"/>
          </a:p>
          <a:p>
            <a:pPr indent="-311150" lvl="2" marL="1371600" rtl="0" algn="l">
              <a:lnSpc>
                <a:spcPct val="130000"/>
              </a:lnSpc>
              <a:spcBef>
                <a:spcPts val="0"/>
              </a:spcBef>
              <a:spcAft>
                <a:spcPts val="0"/>
              </a:spcAft>
              <a:buSzPts val="1300"/>
              <a:buChar char="■"/>
            </a:pPr>
            <a:r>
              <a:t/>
            </a:r>
            <a:endParaRPr sz="1300"/>
          </a:p>
          <a:p>
            <a:pPr indent="-244475" lvl="0" marL="457200" rtl="0" algn="l">
              <a:lnSpc>
                <a:spcPct val="95000"/>
              </a:lnSpc>
              <a:spcBef>
                <a:spcPts val="0"/>
              </a:spcBef>
              <a:spcAft>
                <a:spcPts val="0"/>
              </a:spcAft>
              <a:buSzPts val="250"/>
              <a:buChar char="●"/>
            </a:pPr>
            <a:r>
              <a:t/>
            </a:r>
            <a:endParaRPr sz="2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Word2Vec (contd)</a:t>
            </a:r>
            <a:endParaRPr/>
          </a:p>
        </p:txBody>
      </p:sp>
      <p:sp>
        <p:nvSpPr>
          <p:cNvPr id="154" name="Google Shape;154;p28"/>
          <p:cNvSpPr txBox="1"/>
          <p:nvPr>
            <p:ph idx="1" type="body"/>
          </p:nvPr>
        </p:nvSpPr>
        <p:spPr>
          <a:xfrm>
            <a:off x="311700" y="1171600"/>
            <a:ext cx="8712900" cy="3831300"/>
          </a:xfrm>
          <a:prstGeom prst="rect">
            <a:avLst/>
          </a:prstGeom>
        </p:spPr>
        <p:txBody>
          <a:bodyPr anchorCtr="0" anchor="t" bIns="91425" lIns="91425" spcFirstLastPara="1" rIns="91425" wrap="square" tIns="91425">
            <a:noAutofit/>
          </a:bodyPr>
          <a:lstStyle/>
          <a:p>
            <a:pPr indent="-311150" lvl="0" marL="457200" rtl="0" algn="l">
              <a:lnSpc>
                <a:spcPct val="130000"/>
              </a:lnSpc>
              <a:spcBef>
                <a:spcPts val="1500"/>
              </a:spcBef>
              <a:spcAft>
                <a:spcPts val="0"/>
              </a:spcAft>
              <a:buSzPts val="1300"/>
              <a:buChar char="●"/>
            </a:pPr>
            <a:r>
              <a:rPr lang="en" sz="1300"/>
              <a:t> </a:t>
            </a:r>
            <a:r>
              <a:rPr lang="en" sz="1300"/>
              <a:t>Model Training:</a:t>
            </a:r>
            <a:endParaRPr sz="1300"/>
          </a:p>
          <a:p>
            <a:pPr indent="-311150" lvl="1" marL="914400" rtl="0" algn="l">
              <a:lnSpc>
                <a:spcPct val="130000"/>
              </a:lnSpc>
              <a:spcBef>
                <a:spcPts val="0"/>
              </a:spcBef>
              <a:spcAft>
                <a:spcPts val="0"/>
              </a:spcAft>
              <a:buSzPts val="1300"/>
              <a:buChar char="○"/>
            </a:pPr>
            <a:r>
              <a:rPr lang="en" sz="1300"/>
              <a:t>Train the Word2Vec model on the tokenized content for a total of 10 epochs using the train method.</a:t>
            </a:r>
            <a:endParaRPr sz="1300"/>
          </a:p>
          <a:p>
            <a:pPr indent="-311150" lvl="0" marL="457200" rtl="0" algn="l">
              <a:lnSpc>
                <a:spcPct val="130000"/>
              </a:lnSpc>
              <a:spcBef>
                <a:spcPts val="0"/>
              </a:spcBef>
              <a:spcAft>
                <a:spcPts val="0"/>
              </a:spcAft>
              <a:buSzPts val="1300"/>
              <a:buChar char="●"/>
            </a:pPr>
            <a:r>
              <a:rPr lang="en" sz="1300"/>
              <a:t>Vectorization Functions:</a:t>
            </a:r>
            <a:endParaRPr sz="1300"/>
          </a:p>
          <a:p>
            <a:pPr indent="-311150" lvl="1" marL="914400" rtl="0" algn="l">
              <a:lnSpc>
                <a:spcPct val="130000"/>
              </a:lnSpc>
              <a:spcBef>
                <a:spcPts val="0"/>
              </a:spcBef>
              <a:spcAft>
                <a:spcPts val="0"/>
              </a:spcAft>
              <a:buSzPts val="1300"/>
              <a:buChar char="○"/>
            </a:pPr>
            <a:r>
              <a:rPr lang="en" sz="1300"/>
              <a:t>Implement two key functions:</a:t>
            </a:r>
            <a:endParaRPr sz="1300"/>
          </a:p>
          <a:p>
            <a:pPr indent="-311150" lvl="2" marL="1371600" rtl="0" algn="l">
              <a:lnSpc>
                <a:spcPct val="130000"/>
              </a:lnSpc>
              <a:spcBef>
                <a:spcPts val="0"/>
              </a:spcBef>
              <a:spcAft>
                <a:spcPts val="0"/>
              </a:spcAft>
              <a:buSzPts val="1300"/>
              <a:buChar char="■"/>
            </a:pPr>
            <a:r>
              <a:rPr lang="en" sz="1300"/>
              <a:t>average_word_vectors: Computes the average word vectors for a given text using the trained Word2Vec model.</a:t>
            </a:r>
            <a:endParaRPr sz="1300"/>
          </a:p>
          <a:p>
            <a:pPr indent="-311150" lvl="2" marL="1371600" rtl="0" algn="l">
              <a:lnSpc>
                <a:spcPct val="130000"/>
              </a:lnSpc>
              <a:spcBef>
                <a:spcPts val="0"/>
              </a:spcBef>
              <a:spcAft>
                <a:spcPts val="0"/>
              </a:spcAft>
              <a:buSzPts val="1300"/>
              <a:buChar char="■"/>
            </a:pPr>
            <a:r>
              <a:rPr lang="en" sz="1300"/>
              <a:t>averaged_word_vectorizer: Applies the average_word_vectors function to a collection of texts, returning a feature array.</a:t>
            </a:r>
            <a:endParaRPr sz="1300"/>
          </a:p>
          <a:p>
            <a:pPr indent="-311150" lvl="0" marL="457200" rtl="0" algn="l">
              <a:lnSpc>
                <a:spcPct val="130000"/>
              </a:lnSpc>
              <a:spcBef>
                <a:spcPts val="0"/>
              </a:spcBef>
              <a:spcAft>
                <a:spcPts val="0"/>
              </a:spcAft>
              <a:buSzPts val="1300"/>
              <a:buChar char="●"/>
            </a:pPr>
            <a:r>
              <a:rPr lang="en" sz="1300"/>
              <a:t>Feature Extraction:</a:t>
            </a:r>
            <a:endParaRPr sz="1300"/>
          </a:p>
          <a:p>
            <a:pPr indent="-311150" lvl="1" marL="914400" rtl="0" algn="l">
              <a:lnSpc>
                <a:spcPct val="130000"/>
              </a:lnSpc>
              <a:spcBef>
                <a:spcPts val="0"/>
              </a:spcBef>
              <a:spcAft>
                <a:spcPts val="0"/>
              </a:spcAft>
              <a:buSzPts val="1300"/>
              <a:buChar char="○"/>
            </a:pPr>
            <a:r>
              <a:rPr lang="en" sz="1300"/>
              <a:t>Apply the averaged_word_vectorizer to the entire corpus, resulting in a feature array representing the movies in a 100-dimensional space.</a:t>
            </a:r>
            <a:endParaRPr sz="1300"/>
          </a:p>
          <a:p>
            <a:pPr indent="-311150" lvl="1" marL="914400" rtl="0" algn="l">
              <a:spcBef>
                <a:spcPts val="0"/>
              </a:spcBef>
              <a:spcAft>
                <a:spcPts val="0"/>
              </a:spcAft>
              <a:buSzPts val="1300"/>
              <a:buChar char="○"/>
            </a:pPr>
            <a:r>
              <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60" name="Google Shape;160;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25000" lnSpcReduction="10000"/>
          </a:bodyPr>
          <a:lstStyle/>
          <a:p>
            <a:pPr indent="0" lvl="0" marL="0" rtl="0" algn="l">
              <a:lnSpc>
                <a:spcPct val="100000"/>
              </a:lnSpc>
              <a:spcBef>
                <a:spcPts val="1500"/>
              </a:spcBef>
              <a:spcAft>
                <a:spcPts val="0"/>
              </a:spcAft>
              <a:buNone/>
            </a:pPr>
            <a:r>
              <a:rPr b="1" lang="en" sz="4665"/>
              <a:t>Limited Personalization:</a:t>
            </a:r>
            <a:endParaRPr b="1" sz="4665"/>
          </a:p>
          <a:p>
            <a:pPr indent="-302662" lvl="1" marL="914400" rtl="0" algn="l">
              <a:lnSpc>
                <a:spcPct val="100000"/>
              </a:lnSpc>
              <a:spcBef>
                <a:spcPts val="1500"/>
              </a:spcBef>
              <a:spcAft>
                <a:spcPts val="0"/>
              </a:spcAft>
              <a:buSzPct val="100000"/>
              <a:buFont typeface="Old Standard TT"/>
              <a:buChar char="○"/>
            </a:pPr>
            <a:r>
              <a:rPr lang="en" sz="4665"/>
              <a:t>Content-based systems lack personalization as they focus solely on item characteristics, ignoring user preferences and behavior.</a:t>
            </a:r>
            <a:endParaRPr sz="4665"/>
          </a:p>
          <a:p>
            <a:pPr indent="-302662" lvl="1" marL="914400" rtl="0" algn="l">
              <a:lnSpc>
                <a:spcPct val="100000"/>
              </a:lnSpc>
              <a:spcBef>
                <a:spcPts val="0"/>
              </a:spcBef>
              <a:spcAft>
                <a:spcPts val="0"/>
              </a:spcAft>
              <a:buSzPct val="100000"/>
              <a:buFont typeface="Old Standard TT"/>
              <a:buChar char="○"/>
            </a:pPr>
            <a:r>
              <a:rPr i="1" lang="en" sz="4665"/>
              <a:t>Impact:</a:t>
            </a:r>
            <a:r>
              <a:rPr lang="en" sz="4665"/>
              <a:t> </a:t>
            </a:r>
            <a:r>
              <a:rPr lang="en" sz="4665"/>
              <a:t>Results in suboptimal user experiences due to a lack of tailored recommendations.</a:t>
            </a:r>
            <a:endParaRPr sz="4665"/>
          </a:p>
          <a:p>
            <a:pPr indent="0" lvl="0" marL="0" rtl="0" algn="l">
              <a:lnSpc>
                <a:spcPct val="100000"/>
              </a:lnSpc>
              <a:spcBef>
                <a:spcPts val="1500"/>
              </a:spcBef>
              <a:spcAft>
                <a:spcPts val="0"/>
              </a:spcAft>
              <a:buNone/>
            </a:pPr>
            <a:r>
              <a:rPr b="1" lang="en" sz="4665"/>
              <a:t>Data Sparsity:</a:t>
            </a:r>
            <a:endParaRPr b="1" sz="4665"/>
          </a:p>
          <a:p>
            <a:pPr indent="-302662" lvl="1" marL="914400" rtl="0" algn="l">
              <a:lnSpc>
                <a:spcPct val="100000"/>
              </a:lnSpc>
              <a:spcBef>
                <a:spcPts val="1500"/>
              </a:spcBef>
              <a:spcAft>
                <a:spcPts val="0"/>
              </a:spcAft>
              <a:buSzPct val="100000"/>
              <a:buFont typeface="Old Standard TT"/>
              <a:buChar char="○"/>
            </a:pPr>
            <a:r>
              <a:rPr lang="en" sz="4665"/>
              <a:t>Content-based systems face challenges when dealing with limited data, especially for items or users.</a:t>
            </a:r>
            <a:endParaRPr sz="4665"/>
          </a:p>
          <a:p>
            <a:pPr indent="-296312" lvl="1" marL="914400" rtl="0" algn="l">
              <a:lnSpc>
                <a:spcPct val="100000"/>
              </a:lnSpc>
              <a:spcBef>
                <a:spcPts val="0"/>
              </a:spcBef>
              <a:spcAft>
                <a:spcPts val="0"/>
              </a:spcAft>
              <a:buSzPct val="91426"/>
              <a:buFont typeface="Old Standard TT"/>
              <a:buChar char="○"/>
            </a:pPr>
            <a:r>
              <a:rPr i="1" lang="en" sz="4665"/>
              <a:t>Impact:</a:t>
            </a:r>
            <a:r>
              <a:rPr lang="en" sz="4665"/>
              <a:t> The effectiveness of the system is compromised when there is insufficient information, hindering accurate recommendations</a:t>
            </a:r>
            <a:r>
              <a:rPr lang="en" sz="4265"/>
              <a:t>.</a:t>
            </a:r>
            <a:endParaRPr sz="4265"/>
          </a:p>
          <a:p>
            <a:pPr indent="0" lvl="0" marL="0" rtl="0" algn="l">
              <a:lnSpc>
                <a:spcPct val="100000"/>
              </a:lnSpc>
              <a:spcBef>
                <a:spcPts val="1500"/>
              </a:spcBef>
              <a:spcAft>
                <a:spcPts val="0"/>
              </a:spcAft>
              <a:buNone/>
            </a:pPr>
            <a:r>
              <a:rPr b="1" lang="en" sz="4665"/>
              <a:t>Cold Start Problem:</a:t>
            </a:r>
            <a:endParaRPr b="1" sz="4665"/>
          </a:p>
          <a:p>
            <a:pPr indent="-302662" lvl="1" marL="914400" rtl="0" algn="l">
              <a:lnSpc>
                <a:spcPct val="100000"/>
              </a:lnSpc>
              <a:spcBef>
                <a:spcPts val="1500"/>
              </a:spcBef>
              <a:spcAft>
                <a:spcPts val="0"/>
              </a:spcAft>
              <a:buSzPct val="100000"/>
              <a:buFont typeface="Old Standard TT"/>
              <a:buChar char="○"/>
            </a:pPr>
            <a:r>
              <a:rPr lang="en" sz="4665"/>
              <a:t>Content-based systems struggle with the "cold start" problem when minimal or no user/item data is available.</a:t>
            </a:r>
            <a:endParaRPr sz="4665"/>
          </a:p>
          <a:p>
            <a:pPr indent="-302662" lvl="1" marL="914400" rtl="0" algn="l">
              <a:lnSpc>
                <a:spcPct val="100000"/>
              </a:lnSpc>
              <a:spcBef>
                <a:spcPts val="0"/>
              </a:spcBef>
              <a:spcAft>
                <a:spcPts val="0"/>
              </a:spcAft>
              <a:buSzPct val="100000"/>
              <a:buFont typeface="Old Standard TT"/>
              <a:buChar char="○"/>
            </a:pPr>
            <a:r>
              <a:rPr i="1" lang="en" sz="4665"/>
              <a:t>Impact:</a:t>
            </a:r>
            <a:r>
              <a:rPr lang="en" sz="4665"/>
              <a:t> Initial difficulty in making accurate recommendations, particularly for new users or items.</a:t>
            </a:r>
            <a:endParaRPr sz="4665"/>
          </a:p>
          <a:p>
            <a:pPr indent="0" lvl="0" marL="457200" rtl="0" algn="l">
              <a:spcBef>
                <a:spcPts val="1500"/>
              </a:spcBef>
              <a:spcAft>
                <a:spcPts val="0"/>
              </a:spcAft>
              <a:buNone/>
            </a:pPr>
            <a:r>
              <a:t/>
            </a:r>
            <a:endParaRPr sz="1500"/>
          </a:p>
          <a:p>
            <a:pPr indent="0" lvl="0" marL="0" rtl="0" algn="l">
              <a:spcBef>
                <a:spcPts val="11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Experimentation </a:t>
            </a:r>
            <a:endParaRPr/>
          </a:p>
        </p:txBody>
      </p:sp>
      <p:sp>
        <p:nvSpPr>
          <p:cNvPr id="166" name="Google Shape;166;p30"/>
          <p:cNvSpPr txBox="1"/>
          <p:nvPr>
            <p:ph idx="1" type="body"/>
          </p:nvPr>
        </p:nvSpPr>
        <p:spPr>
          <a:xfrm>
            <a:off x="311700" y="1298875"/>
            <a:ext cx="8520600" cy="327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30"/>
          <p:cNvPicPr preferRelativeResize="0"/>
          <p:nvPr/>
        </p:nvPicPr>
        <p:blipFill>
          <a:blip r:embed="rId3">
            <a:alphaModFix/>
          </a:blip>
          <a:stretch>
            <a:fillRect/>
          </a:stretch>
        </p:blipFill>
        <p:spPr>
          <a:xfrm>
            <a:off x="368025" y="1327138"/>
            <a:ext cx="3233300" cy="3213476"/>
          </a:xfrm>
          <a:prstGeom prst="rect">
            <a:avLst/>
          </a:prstGeom>
          <a:noFill/>
          <a:ln>
            <a:noFill/>
          </a:ln>
        </p:spPr>
      </p:pic>
      <p:pic>
        <p:nvPicPr>
          <p:cNvPr id="168" name="Google Shape;168;p30"/>
          <p:cNvPicPr preferRelativeResize="0"/>
          <p:nvPr/>
        </p:nvPicPr>
        <p:blipFill>
          <a:blip r:embed="rId4">
            <a:alphaModFix/>
          </a:blip>
          <a:stretch>
            <a:fillRect/>
          </a:stretch>
        </p:blipFill>
        <p:spPr>
          <a:xfrm>
            <a:off x="4312225" y="1327150"/>
            <a:ext cx="2444496" cy="3213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by Human Evaluation</a:t>
            </a:r>
            <a:endParaRPr/>
          </a:p>
        </p:txBody>
      </p:sp>
      <p:sp>
        <p:nvSpPr>
          <p:cNvPr id="174" name="Google Shape;174;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31"/>
          <p:cNvPicPr preferRelativeResize="0"/>
          <p:nvPr/>
        </p:nvPicPr>
        <p:blipFill>
          <a:blip r:embed="rId3">
            <a:alphaModFix/>
          </a:blip>
          <a:stretch>
            <a:fillRect/>
          </a:stretch>
        </p:blipFill>
        <p:spPr>
          <a:xfrm>
            <a:off x="311700" y="1171600"/>
            <a:ext cx="7062001" cy="329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11150" lvl="0" marL="457200" rtl="0" algn="l">
              <a:spcBef>
                <a:spcPts val="300"/>
              </a:spcBef>
              <a:spcAft>
                <a:spcPts val="0"/>
              </a:spcAft>
              <a:buClr>
                <a:schemeClr val="dk1"/>
              </a:buClr>
              <a:buSzPts val="1300"/>
              <a:buFont typeface="Old Standard TT"/>
              <a:buChar char="●"/>
            </a:pPr>
            <a:r>
              <a:rPr lang="en" sz="1300"/>
              <a:t>What are Content-Based Recommendation Systems?</a:t>
            </a:r>
            <a:endParaRPr sz="1300"/>
          </a:p>
          <a:p>
            <a:pPr indent="-311150" lvl="1" marL="914400" rtl="0" algn="l">
              <a:spcBef>
                <a:spcPts val="0"/>
              </a:spcBef>
              <a:spcAft>
                <a:spcPts val="0"/>
              </a:spcAft>
              <a:buClr>
                <a:schemeClr val="dk1"/>
              </a:buClr>
              <a:buSzPts val="1300"/>
              <a:buFont typeface="Old Standard TT"/>
              <a:buChar char="○"/>
            </a:pPr>
            <a:r>
              <a:rPr lang="en" sz="1300"/>
              <a:t>Personalization based on user's past interactions</a:t>
            </a:r>
            <a:endParaRPr sz="1300"/>
          </a:p>
          <a:p>
            <a:pPr indent="-311150" lvl="1" marL="914400" rtl="0" algn="l">
              <a:spcBef>
                <a:spcPts val="0"/>
              </a:spcBef>
              <a:spcAft>
                <a:spcPts val="0"/>
              </a:spcAft>
              <a:buClr>
                <a:schemeClr val="dk1"/>
              </a:buClr>
              <a:buSzPts val="1300"/>
              <a:buFont typeface="Old Standard TT"/>
              <a:buChar char="○"/>
            </a:pPr>
            <a:r>
              <a:rPr lang="en" sz="1300"/>
              <a:t>Focus on item features and content</a:t>
            </a:r>
            <a:endParaRPr sz="1300"/>
          </a:p>
          <a:p>
            <a:pPr indent="-311150" lvl="1" marL="914400" rtl="0" algn="l">
              <a:spcBef>
                <a:spcPts val="0"/>
              </a:spcBef>
              <a:spcAft>
                <a:spcPts val="0"/>
              </a:spcAft>
              <a:buClr>
                <a:schemeClr val="dk1"/>
              </a:buClr>
              <a:buSzPts val="1300"/>
              <a:buFont typeface="Old Standard TT"/>
              <a:buChar char="○"/>
            </a:pPr>
            <a:r>
              <a:rPr lang="en" sz="1300"/>
              <a:t>Examples: Movie recommendations based on genre, book recommendations based on author</a:t>
            </a:r>
            <a:endParaRPr sz="1300"/>
          </a:p>
          <a:p>
            <a:pPr indent="0" lvl="0" marL="0" rtl="0" algn="l">
              <a:spcBef>
                <a:spcPts val="2200"/>
              </a:spcBef>
              <a:spcAft>
                <a:spcPts val="0"/>
              </a:spcAft>
              <a:buNone/>
            </a:pPr>
            <a:r>
              <a:rPr lang="en" sz="1300"/>
              <a:t>Our project is based on building a recommendation system for recommending movies similar to the users taste. To build and test our model, we have used a Netflix Movie and TV shows dataset. </a:t>
            </a:r>
            <a:endParaRPr sz="1300"/>
          </a:p>
          <a:p>
            <a:pPr indent="0" lvl="0" marL="0" rtl="0" algn="l">
              <a:spcBef>
                <a:spcPts val="2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1" name="Google Shape;181;p32"/>
          <p:cNvSpPr txBox="1"/>
          <p:nvPr>
            <p:ph idx="1" type="body"/>
          </p:nvPr>
        </p:nvSpPr>
        <p:spPr>
          <a:xfrm>
            <a:off x="311700" y="1016850"/>
            <a:ext cx="8520600" cy="3837300"/>
          </a:xfrm>
          <a:prstGeom prst="rect">
            <a:avLst/>
          </a:prstGeom>
        </p:spPr>
        <p:txBody>
          <a:bodyPr anchorCtr="0" anchor="t" bIns="91425" lIns="91425" spcFirstLastPara="1" rIns="91425" wrap="square" tIns="91425">
            <a:noAutofit/>
          </a:bodyPr>
          <a:lstStyle/>
          <a:p>
            <a:pPr indent="0" lvl="0" marL="0" rtl="0" algn="l">
              <a:lnSpc>
                <a:spcPct val="95000"/>
              </a:lnSpc>
              <a:spcBef>
                <a:spcPts val="1500"/>
              </a:spcBef>
              <a:spcAft>
                <a:spcPts val="0"/>
              </a:spcAft>
              <a:buSzPts val="275"/>
              <a:buNone/>
            </a:pPr>
            <a:r>
              <a:rPr b="1" lang="en" sz="1300"/>
              <a:t>Narrow Focus:</a:t>
            </a:r>
            <a:endParaRPr b="1" sz="1300"/>
          </a:p>
          <a:p>
            <a:pPr indent="-311150" lvl="1" marL="914400" rtl="0" algn="l">
              <a:lnSpc>
                <a:spcPct val="95000"/>
              </a:lnSpc>
              <a:spcBef>
                <a:spcPts val="1500"/>
              </a:spcBef>
              <a:spcAft>
                <a:spcPts val="0"/>
              </a:spcAft>
              <a:buClr>
                <a:schemeClr val="dk1"/>
              </a:buClr>
              <a:buSzPts val="1300"/>
              <a:buFont typeface="Old Standard TT"/>
              <a:buChar char="●"/>
            </a:pPr>
            <a:r>
              <a:rPr lang="en" sz="1300"/>
              <a:t>Content-based systems have a limited scope, focusing on a narrow set of features for recommendations.</a:t>
            </a:r>
            <a:endParaRPr sz="1300"/>
          </a:p>
          <a:p>
            <a:pPr indent="-311150" lvl="1" marL="914400" rtl="0" algn="l">
              <a:lnSpc>
                <a:spcPct val="95000"/>
              </a:lnSpc>
              <a:spcBef>
                <a:spcPts val="0"/>
              </a:spcBef>
              <a:spcAft>
                <a:spcPts val="0"/>
              </a:spcAft>
              <a:buClr>
                <a:schemeClr val="dk1"/>
              </a:buClr>
              <a:buSzPts val="1300"/>
              <a:buFont typeface="Old Standard TT"/>
              <a:buChar char="●"/>
            </a:pPr>
            <a:r>
              <a:rPr i="1" lang="en" sz="1300"/>
              <a:t>Impact:</a:t>
            </a:r>
            <a:r>
              <a:rPr lang="en" sz="1300"/>
              <a:t> Recommendations may lack diversity, missing opportunities for cross-selling or up-selling.</a:t>
            </a:r>
            <a:endParaRPr sz="1300"/>
          </a:p>
          <a:p>
            <a:pPr indent="0" lvl="0" marL="0" rtl="0" algn="l">
              <a:lnSpc>
                <a:spcPct val="95000"/>
              </a:lnSpc>
              <a:spcBef>
                <a:spcPts val="1500"/>
              </a:spcBef>
              <a:spcAft>
                <a:spcPts val="0"/>
              </a:spcAft>
              <a:buSzPts val="275"/>
              <a:buNone/>
            </a:pPr>
            <a:r>
              <a:rPr b="1" lang="en" sz="1300"/>
              <a:t>High Computational Complexity:</a:t>
            </a:r>
            <a:endParaRPr b="1" sz="1300"/>
          </a:p>
          <a:p>
            <a:pPr indent="-311150" lvl="1" marL="914400" rtl="0" algn="l">
              <a:lnSpc>
                <a:spcPct val="95000"/>
              </a:lnSpc>
              <a:spcBef>
                <a:spcPts val="1500"/>
              </a:spcBef>
              <a:spcAft>
                <a:spcPts val="0"/>
              </a:spcAft>
              <a:buClr>
                <a:schemeClr val="dk1"/>
              </a:buClr>
              <a:buSzPts val="1300"/>
              <a:buFont typeface="Old Standard TT"/>
              <a:buChar char="●"/>
            </a:pPr>
            <a:r>
              <a:rPr lang="en" sz="1300"/>
              <a:t>Content-based systems can be computationally intensive, demanding significant processing power.</a:t>
            </a:r>
            <a:endParaRPr sz="1300"/>
          </a:p>
          <a:p>
            <a:pPr indent="-311150" lvl="1" marL="914400" rtl="0" algn="l">
              <a:lnSpc>
                <a:spcPct val="95000"/>
              </a:lnSpc>
              <a:spcBef>
                <a:spcPts val="0"/>
              </a:spcBef>
              <a:spcAft>
                <a:spcPts val="0"/>
              </a:spcAft>
              <a:buClr>
                <a:schemeClr val="dk1"/>
              </a:buClr>
              <a:buSzPts val="1300"/>
              <a:buFont typeface="Old Standard TT"/>
              <a:buChar char="●"/>
            </a:pPr>
            <a:r>
              <a:rPr i="1" lang="en" sz="1300"/>
              <a:t>Impact:</a:t>
            </a:r>
            <a:r>
              <a:rPr lang="en" sz="1300"/>
              <a:t> Challenges in scalability, especially for large-scale systems or those requiring real-time recommendations.</a:t>
            </a:r>
            <a:endParaRPr sz="1300"/>
          </a:p>
          <a:p>
            <a:pPr indent="0" lvl="0" marL="0" rtl="0" algn="l">
              <a:lnSpc>
                <a:spcPct val="95000"/>
              </a:lnSpc>
              <a:spcBef>
                <a:spcPts val="1500"/>
              </a:spcBef>
              <a:spcAft>
                <a:spcPts val="0"/>
              </a:spcAft>
              <a:buSzPts val="275"/>
              <a:buNone/>
            </a:pPr>
            <a:r>
              <a:rPr b="1" lang="en" sz="1300"/>
              <a:t>Bias in the Data:</a:t>
            </a:r>
            <a:endParaRPr b="1" sz="1300"/>
          </a:p>
          <a:p>
            <a:pPr indent="-311150" lvl="1" marL="914400" rtl="0" algn="l">
              <a:lnSpc>
                <a:spcPct val="95000"/>
              </a:lnSpc>
              <a:spcBef>
                <a:spcPts val="1500"/>
              </a:spcBef>
              <a:spcAft>
                <a:spcPts val="0"/>
              </a:spcAft>
              <a:buClr>
                <a:schemeClr val="dk1"/>
              </a:buClr>
              <a:buSzPts val="1300"/>
              <a:buFont typeface="Old Standard TT"/>
              <a:buChar char="●"/>
            </a:pPr>
            <a:r>
              <a:rPr lang="en" sz="1300"/>
              <a:t>Content-based systems are vulnerable to biases present in the training data, influencing recommendations.</a:t>
            </a:r>
            <a:endParaRPr sz="1300"/>
          </a:p>
          <a:p>
            <a:pPr indent="-311150" lvl="1" marL="914400" rtl="0" algn="l">
              <a:lnSpc>
                <a:spcPct val="95000"/>
              </a:lnSpc>
              <a:spcBef>
                <a:spcPts val="0"/>
              </a:spcBef>
              <a:spcAft>
                <a:spcPts val="0"/>
              </a:spcAft>
              <a:buClr>
                <a:schemeClr val="dk1"/>
              </a:buClr>
              <a:buSzPts val="1300"/>
              <a:buFont typeface="Old Standard TT"/>
              <a:buChar char="●"/>
            </a:pPr>
            <a:r>
              <a:rPr i="1" lang="en" sz="1300"/>
              <a:t>Impact:</a:t>
            </a:r>
            <a:r>
              <a:rPr lang="en" sz="1300"/>
              <a:t> Recommendations may be skewed towards certain items or genres, perpetuating biases in the system.</a:t>
            </a:r>
            <a:endParaRPr sz="1300"/>
          </a:p>
          <a:p>
            <a:pPr indent="0" lvl="0" marL="0" rtl="0" algn="l">
              <a:lnSpc>
                <a:spcPct val="95000"/>
              </a:lnSpc>
              <a:spcBef>
                <a:spcPts val="1500"/>
              </a:spcBef>
              <a:spcAft>
                <a:spcPts val="1200"/>
              </a:spcAft>
              <a:buSzPts val="275"/>
              <a:buNone/>
            </a:pPr>
            <a:r>
              <a:t/>
            </a:r>
            <a:endParaRPr sz="45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 -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555600"/>
            <a:ext cx="3161700" cy="1089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Importance of </a:t>
            </a:r>
            <a:r>
              <a:rPr lang="en"/>
              <a:t>recommendation</a:t>
            </a:r>
            <a:r>
              <a:rPr lang="en"/>
              <a:t> System for Netflix</a:t>
            </a:r>
            <a:endParaRPr/>
          </a:p>
        </p:txBody>
      </p:sp>
      <p:sp>
        <p:nvSpPr>
          <p:cNvPr id="72" name="Google Shape;72;p15"/>
          <p:cNvSpPr txBox="1"/>
          <p:nvPr>
            <p:ph idx="1" type="body"/>
          </p:nvPr>
        </p:nvSpPr>
        <p:spPr>
          <a:xfrm>
            <a:off x="311700" y="1389600"/>
            <a:ext cx="3541200" cy="3179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91666"/>
              <a:buFont typeface="Arial"/>
              <a:buNone/>
            </a:pPr>
            <a:r>
              <a:t/>
            </a:r>
            <a:endParaRPr/>
          </a:p>
          <a:p>
            <a:pPr indent="0" lvl="0" marL="0" rtl="0" algn="l">
              <a:spcBef>
                <a:spcPts val="1200"/>
              </a:spcBef>
              <a:spcAft>
                <a:spcPts val="0"/>
              </a:spcAft>
              <a:buClr>
                <a:schemeClr val="dk1"/>
              </a:buClr>
              <a:buSzPct val="91666"/>
              <a:buFont typeface="Arial"/>
              <a:buNone/>
            </a:pPr>
            <a:r>
              <a:rPr b="1" lang="en"/>
              <a:t>Enhanced User Experience:</a:t>
            </a:r>
            <a:r>
              <a:rPr lang="en"/>
              <a:t> Personalized recommendations help users discover content they'll enjoy from Netflix's vast library, making their viewing experience more enjoyable and efficient.</a:t>
            </a:r>
            <a:endParaRPr/>
          </a:p>
          <a:p>
            <a:pPr indent="0" lvl="0" marL="0" rtl="0" algn="l">
              <a:spcBef>
                <a:spcPts val="1200"/>
              </a:spcBef>
              <a:spcAft>
                <a:spcPts val="0"/>
              </a:spcAft>
              <a:buClr>
                <a:schemeClr val="dk1"/>
              </a:buClr>
              <a:buSzPct val="91666"/>
              <a:buFont typeface="Arial"/>
              <a:buNone/>
            </a:pPr>
            <a:r>
              <a:rPr b="1" lang="en"/>
              <a:t>Increased Engagement and Retention:</a:t>
            </a:r>
            <a:r>
              <a:rPr lang="en"/>
              <a:t> Accurate recommendations lead to longer user engagement and higher subscriber retention rates, which are essential for Netflix's continued success.</a:t>
            </a:r>
            <a:endParaRPr/>
          </a:p>
          <a:p>
            <a:pPr indent="0" lvl="0" marL="0" rtl="0" algn="l">
              <a:spcBef>
                <a:spcPts val="1200"/>
              </a:spcBef>
              <a:spcAft>
                <a:spcPts val="0"/>
              </a:spcAft>
              <a:buClr>
                <a:schemeClr val="dk1"/>
              </a:buClr>
              <a:buSzPct val="91666"/>
              <a:buFont typeface="Arial"/>
              <a:buNone/>
            </a:pPr>
            <a:r>
              <a:rPr b="1" lang="en"/>
              <a:t>Revenue Growth:</a:t>
            </a:r>
            <a:r>
              <a:rPr lang="en"/>
              <a:t> By driving content consumption and attracting more subscribers, recommendation systems contribute significantly to Netflix's revenue growth in a competitive streaming market.</a:t>
            </a:r>
            <a:endParaRPr/>
          </a:p>
          <a:p>
            <a:pPr indent="0" lvl="0" marL="0" rtl="0" algn="l">
              <a:spcBef>
                <a:spcPts val="1200"/>
              </a:spcBef>
              <a:spcAft>
                <a:spcPts val="1200"/>
              </a:spcAft>
              <a:buNone/>
            </a:pPr>
            <a:r>
              <a:t/>
            </a:r>
            <a:endParaRPr/>
          </a:p>
        </p:txBody>
      </p:sp>
      <p:pic>
        <p:nvPicPr>
          <p:cNvPr id="73" name="Google Shape;73;p15"/>
          <p:cNvPicPr preferRelativeResize="0"/>
          <p:nvPr/>
        </p:nvPicPr>
        <p:blipFill rotWithShape="1">
          <a:blip r:embed="rId3">
            <a:alphaModFix/>
          </a:blip>
          <a:srcRect b="0" l="0" r="0" t="0"/>
          <a:stretch/>
        </p:blipFill>
        <p:spPr>
          <a:xfrm>
            <a:off x="3975976" y="1038000"/>
            <a:ext cx="5103025" cy="317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Netflix Dataset</a:t>
            </a:r>
            <a:endParaRPr/>
          </a:p>
        </p:txBody>
      </p:sp>
      <p:sp>
        <p:nvSpPr>
          <p:cNvPr id="79" name="Google Shape;79;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0" lvl="0" marL="0" rtl="0" algn="l">
              <a:lnSpc>
                <a:spcPct val="95000"/>
              </a:lnSpc>
              <a:spcBef>
                <a:spcPts val="0"/>
              </a:spcBef>
              <a:spcAft>
                <a:spcPts val="0"/>
              </a:spcAft>
              <a:buClr>
                <a:schemeClr val="dk1"/>
              </a:buClr>
              <a:buSzPts val="935"/>
              <a:buFont typeface="Arial"/>
              <a:buNone/>
            </a:pPr>
            <a:r>
              <a:t/>
            </a:r>
            <a:endParaRPr sz="1330"/>
          </a:p>
          <a:p>
            <a:pPr indent="-313055" lvl="0" marL="457200" rtl="0" algn="l">
              <a:lnSpc>
                <a:spcPct val="95000"/>
              </a:lnSpc>
              <a:spcBef>
                <a:spcPts val="1200"/>
              </a:spcBef>
              <a:spcAft>
                <a:spcPts val="0"/>
              </a:spcAft>
              <a:buSzPts val="1330"/>
              <a:buChar char="●"/>
            </a:pPr>
            <a:r>
              <a:rPr b="1" lang="en" sz="1330"/>
              <a:t>Vast Content Library</a:t>
            </a:r>
            <a:r>
              <a:rPr lang="en" sz="1330"/>
              <a:t>: The dataset reflects Netflix's extensive content library, featuring over 8000 movies and TV shows. This highlights the platform's commitment to providing a wide range of entertainment options to cater to diverse audience preferences.</a:t>
            </a:r>
            <a:endParaRPr sz="1330"/>
          </a:p>
          <a:p>
            <a:pPr indent="0" lvl="0" marL="457200" rtl="0" algn="l">
              <a:lnSpc>
                <a:spcPct val="95000"/>
              </a:lnSpc>
              <a:spcBef>
                <a:spcPts val="1200"/>
              </a:spcBef>
              <a:spcAft>
                <a:spcPts val="0"/>
              </a:spcAft>
              <a:buNone/>
            </a:pPr>
            <a:r>
              <a:t/>
            </a:r>
            <a:endParaRPr sz="1330"/>
          </a:p>
          <a:p>
            <a:pPr indent="-313055" lvl="0" marL="457200" rtl="0" algn="l">
              <a:lnSpc>
                <a:spcPct val="95000"/>
              </a:lnSpc>
              <a:spcBef>
                <a:spcPts val="1200"/>
              </a:spcBef>
              <a:spcAft>
                <a:spcPts val="0"/>
              </a:spcAft>
              <a:buSzPts val="1330"/>
              <a:buChar char="●"/>
            </a:pPr>
            <a:r>
              <a:rPr lang="en" sz="1330"/>
              <a:t> </a:t>
            </a:r>
            <a:r>
              <a:rPr b="1" lang="en" sz="1330"/>
              <a:t>Global Reach</a:t>
            </a:r>
            <a:r>
              <a:rPr lang="en" sz="1330"/>
              <a:t>: With a subscriber base of over 200 million globally as of mid-2021, Netflix's dataset underscores its massive international presence. This indicates the platform's ability to offer content that resonates with a global audience and its potential as a data source for analyzing viewing trends worldwide.</a:t>
            </a:r>
            <a:endParaRPr sz="1330"/>
          </a:p>
          <a:p>
            <a:pPr indent="0" lvl="0" marL="457200" rtl="0" algn="l">
              <a:lnSpc>
                <a:spcPct val="95000"/>
              </a:lnSpc>
              <a:spcBef>
                <a:spcPts val="1200"/>
              </a:spcBef>
              <a:spcAft>
                <a:spcPts val="0"/>
              </a:spcAft>
              <a:buNone/>
            </a:pPr>
            <a:r>
              <a:t/>
            </a:r>
            <a:endParaRPr sz="1330"/>
          </a:p>
          <a:p>
            <a:pPr indent="-313055" lvl="0" marL="457200" rtl="0" algn="l">
              <a:lnSpc>
                <a:spcPct val="95000"/>
              </a:lnSpc>
              <a:spcBef>
                <a:spcPts val="1200"/>
              </a:spcBef>
              <a:spcAft>
                <a:spcPts val="0"/>
              </a:spcAft>
              <a:buSzPts val="1330"/>
              <a:buChar char="●"/>
            </a:pPr>
            <a:r>
              <a:rPr lang="en" sz="1330"/>
              <a:t> </a:t>
            </a:r>
            <a:r>
              <a:rPr b="1" lang="en" sz="1330"/>
              <a:t>Rich Metadata</a:t>
            </a:r>
            <a:r>
              <a:rPr lang="en" sz="1330"/>
              <a:t>: The dataset contains comprehensive metadata about the movies and TV shows, including information on cast, directors, ratings, release year, duration, and more. This rich metadata can be invaluable for various analytical purposes, such as content recommendation algorithms, trend analysis, and understanding viewer preferences.</a:t>
            </a:r>
            <a:endParaRPr sz="1330"/>
          </a:p>
          <a:p>
            <a:pPr indent="0" lvl="0" marL="0" rtl="0" algn="l">
              <a:lnSpc>
                <a:spcPct val="95000"/>
              </a:lnSpc>
              <a:spcBef>
                <a:spcPts val="1200"/>
              </a:spcBef>
              <a:spcAft>
                <a:spcPts val="1200"/>
              </a:spcAft>
              <a:buSzPts val="935"/>
              <a:buNone/>
            </a:pPr>
            <a:r>
              <a:t/>
            </a:r>
            <a:endParaRPr sz="133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25120" lvl="0" marL="457200" rtl="0" algn="l">
              <a:lnSpc>
                <a:spcPct val="100000"/>
              </a:lnSpc>
              <a:spcBef>
                <a:spcPts val="0"/>
              </a:spcBef>
              <a:spcAft>
                <a:spcPts val="0"/>
              </a:spcAft>
              <a:buSzPts val="1520"/>
              <a:buChar char="●"/>
            </a:pPr>
            <a:r>
              <a:rPr lang="en" sz="1520"/>
              <a:t>Rating Correction: Misclassified 'rating' values, such as '74 min', are corrected to appropriate ratings like 'TV-MA' to ensure data consistency.</a:t>
            </a:r>
            <a:endParaRPr sz="1520"/>
          </a:p>
          <a:p>
            <a:pPr indent="-325120" lvl="0" marL="457200" rtl="0" algn="l">
              <a:lnSpc>
                <a:spcPct val="100000"/>
              </a:lnSpc>
              <a:spcBef>
                <a:spcPts val="0"/>
              </a:spcBef>
              <a:spcAft>
                <a:spcPts val="0"/>
              </a:spcAft>
              <a:buSzPts val="1520"/>
              <a:buChar char="●"/>
            </a:pPr>
            <a:r>
              <a:rPr lang="en" sz="1520"/>
              <a:t>Filling Missing Countries: Missing 'country' values are filled with the most common country in the dataset, ensuring complete country data for all titles.</a:t>
            </a:r>
            <a:endParaRPr sz="1520"/>
          </a:p>
          <a:p>
            <a:pPr indent="-325120" lvl="0" marL="457200" rtl="0" algn="l">
              <a:lnSpc>
                <a:spcPct val="100000"/>
              </a:lnSpc>
              <a:spcBef>
                <a:spcPts val="0"/>
              </a:spcBef>
              <a:spcAft>
                <a:spcPts val="0"/>
              </a:spcAft>
              <a:buSzPts val="1520"/>
              <a:buChar char="●"/>
            </a:pPr>
            <a:r>
              <a:rPr lang="en" sz="1520"/>
              <a:t>Specific Rating Updates: Corrects specific incorrect 'rating' entries for certain records, ensuring accuracy in the dataset.</a:t>
            </a:r>
            <a:endParaRPr sz="1520"/>
          </a:p>
          <a:p>
            <a:pPr indent="-325120" lvl="0" marL="457200" rtl="0" algn="l">
              <a:lnSpc>
                <a:spcPct val="100000"/>
              </a:lnSpc>
              <a:spcBef>
                <a:spcPts val="0"/>
              </a:spcBef>
              <a:spcAft>
                <a:spcPts val="0"/>
              </a:spcAft>
              <a:buSzPts val="1520"/>
              <a:buChar char="●"/>
            </a:pPr>
            <a:r>
              <a:rPr lang="en" sz="1520"/>
              <a:t>Rating Standardization: Similar rating categories are standardized (e.g., 'TV-G' to 'G'), simplifying the rating system for better analysis.</a:t>
            </a:r>
            <a:endParaRPr sz="1520"/>
          </a:p>
          <a:p>
            <a:pPr indent="-325120" lvl="0" marL="457200" rtl="0" algn="l">
              <a:lnSpc>
                <a:spcPct val="100000"/>
              </a:lnSpc>
              <a:spcBef>
                <a:spcPts val="0"/>
              </a:spcBef>
              <a:spcAft>
                <a:spcPts val="0"/>
              </a:spcAft>
              <a:buSzPts val="1520"/>
              <a:buChar char="●"/>
            </a:pPr>
            <a:r>
              <a:rPr lang="en" sz="1520"/>
              <a:t>Maturity Level Assignment &amp; Content Aggregation**: Titles are categorized into maturity levels ('kid', 'teen', 'adult') based on ratings, and a 'content' column is created by combining key features into a single string, providing a comprehensive content profile for each title.</a:t>
            </a:r>
            <a:endParaRPr sz="1520"/>
          </a:p>
          <a:p>
            <a:pPr indent="0" lvl="0" marL="457200" rtl="0" algn="l">
              <a:lnSpc>
                <a:spcPct val="100000"/>
              </a:lnSpc>
              <a:spcBef>
                <a:spcPts val="1200"/>
              </a:spcBef>
              <a:spcAft>
                <a:spcPts val="1200"/>
              </a:spcAft>
              <a:buNone/>
            </a:pPr>
            <a:r>
              <a:t/>
            </a:r>
            <a:endParaRPr sz="15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91" name="Google Shape;91;p18"/>
          <p:cNvSpPr txBox="1"/>
          <p:nvPr/>
        </p:nvSpPr>
        <p:spPr>
          <a:xfrm>
            <a:off x="625375" y="1135300"/>
            <a:ext cx="6648300" cy="3186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Missing Data Management: Addressed missing values, especially in the 'country' field, enhancing data integrity.</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Recent Content Trend: Noted a significant number of recently released or added movies and shows, indicating a constantly updated content library.</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Balanced Demographic Content: Observed a similar distribution of content across teen, adult, and kids categories, reflecting a diverse content strategy.</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Duration Insights: Analyzed content duration, crucial for understanding viewer preferences related to the length of movies and shows.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Used </a:t>
            </a:r>
            <a:endParaRPr/>
          </a:p>
        </p:txBody>
      </p:sp>
      <p:sp>
        <p:nvSpPr>
          <p:cNvPr id="97" name="Google Shape;97;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Vectorization (converting features into numerical representations)</a:t>
            </a:r>
            <a:endParaRPr/>
          </a:p>
          <a:p>
            <a:pPr indent="-342900" lvl="0" marL="457200" rtl="0" algn="l">
              <a:spcBef>
                <a:spcPts val="1200"/>
              </a:spcBef>
              <a:spcAft>
                <a:spcPts val="0"/>
              </a:spcAft>
              <a:buSzPts val="1800"/>
              <a:buChar char="●"/>
            </a:pPr>
            <a:r>
              <a:rPr lang="en"/>
              <a:t>Bags Of Words </a:t>
            </a:r>
            <a:endParaRPr/>
          </a:p>
          <a:p>
            <a:pPr indent="-342900" lvl="0" marL="457200" rtl="0" algn="l">
              <a:spcBef>
                <a:spcPts val="0"/>
              </a:spcBef>
              <a:spcAft>
                <a:spcPts val="0"/>
              </a:spcAft>
              <a:buSzPts val="1800"/>
              <a:buChar char="●"/>
            </a:pPr>
            <a:r>
              <a:rPr lang="en"/>
              <a:t>Tf-IDF Vectorizer </a:t>
            </a:r>
            <a:endParaRPr/>
          </a:p>
          <a:p>
            <a:pPr indent="0" lvl="0" marL="0" rtl="0" algn="l">
              <a:spcBef>
                <a:spcPts val="1200"/>
              </a:spcBef>
              <a:spcAft>
                <a:spcPts val="0"/>
              </a:spcAft>
              <a:buNone/>
            </a:pPr>
            <a:r>
              <a:rPr lang="en"/>
              <a:t>Neural Network</a:t>
            </a:r>
            <a:endParaRPr/>
          </a:p>
          <a:p>
            <a:pPr indent="-342900" lvl="0" marL="457200" rtl="0" algn="l">
              <a:spcBef>
                <a:spcPts val="1200"/>
              </a:spcBef>
              <a:spcAft>
                <a:spcPts val="0"/>
              </a:spcAft>
              <a:buSzPts val="1800"/>
              <a:buChar char="●"/>
            </a:pPr>
            <a:r>
              <a:rPr lang="en"/>
              <a:t>Word2Vec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Similarity</a:t>
            </a:r>
            <a:r>
              <a:rPr lang="en"/>
              <a:t> Measures</a:t>
            </a:r>
            <a:endParaRPr/>
          </a:p>
        </p:txBody>
      </p:sp>
      <p:sp>
        <p:nvSpPr>
          <p:cNvPr id="103" name="Google Shape;103;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3200"/>
              </a:spcBef>
              <a:spcAft>
                <a:spcPts val="0"/>
              </a:spcAft>
              <a:buClr>
                <a:srgbClr val="242424"/>
              </a:buClr>
              <a:buSzPts val="1600"/>
              <a:buChar char="●"/>
            </a:pPr>
            <a:r>
              <a:rPr b="1" lang="en" sz="1600">
                <a:solidFill>
                  <a:srgbClr val="242424"/>
                </a:solidFill>
              </a:rPr>
              <a:t>Pearson Correlation Coefficient:</a:t>
            </a:r>
            <a:r>
              <a:rPr lang="en" sz="1600">
                <a:solidFill>
                  <a:srgbClr val="242424"/>
                </a:solidFill>
              </a:rPr>
              <a:t> It measures the linear correlation between two variables and is commonly used in recommendation systems.</a:t>
            </a:r>
            <a:endParaRPr sz="1600">
              <a:solidFill>
                <a:srgbClr val="242424"/>
              </a:solidFill>
            </a:endParaRPr>
          </a:p>
          <a:p>
            <a:pPr indent="-330200" lvl="0" marL="457200" rtl="0" algn="l">
              <a:lnSpc>
                <a:spcPct val="100000"/>
              </a:lnSpc>
              <a:spcBef>
                <a:spcPts val="0"/>
              </a:spcBef>
              <a:spcAft>
                <a:spcPts val="0"/>
              </a:spcAft>
              <a:buClr>
                <a:srgbClr val="242424"/>
              </a:buClr>
              <a:buSzPts val="1600"/>
              <a:buChar char="●"/>
            </a:pPr>
            <a:r>
              <a:rPr b="1" lang="en" sz="1600">
                <a:solidFill>
                  <a:srgbClr val="242424"/>
                </a:solidFill>
              </a:rPr>
              <a:t>Cosine Similarity:</a:t>
            </a:r>
            <a:r>
              <a:rPr lang="en" sz="1600">
                <a:solidFill>
                  <a:srgbClr val="242424"/>
                </a:solidFill>
              </a:rPr>
              <a:t> It measures the cosine of the angle between two vectors and is widely used in recommendation systems due to its ability to handle sparse data.</a:t>
            </a:r>
            <a:endParaRPr sz="1600">
              <a:solidFill>
                <a:srgbClr val="242424"/>
              </a:solidFill>
            </a:endParaRPr>
          </a:p>
          <a:p>
            <a:pPr indent="-330200" lvl="0" marL="457200" rtl="0" algn="l">
              <a:lnSpc>
                <a:spcPct val="100000"/>
              </a:lnSpc>
              <a:spcBef>
                <a:spcPts val="0"/>
              </a:spcBef>
              <a:spcAft>
                <a:spcPts val="0"/>
              </a:spcAft>
              <a:buClr>
                <a:srgbClr val="242424"/>
              </a:buClr>
              <a:buSzPts val="1600"/>
              <a:buChar char="●"/>
            </a:pPr>
            <a:r>
              <a:rPr b="1" lang="en" sz="1600">
                <a:solidFill>
                  <a:srgbClr val="242424"/>
                </a:solidFill>
              </a:rPr>
              <a:t>Jaccard Similarity: </a:t>
            </a:r>
            <a:r>
              <a:rPr lang="en" sz="1600">
                <a:solidFill>
                  <a:srgbClr val="242424"/>
                </a:solidFill>
              </a:rPr>
              <a:t>It measures the similarity between two sets and is often used in recommendation systems for binary data.</a:t>
            </a:r>
            <a:endParaRPr sz="1600">
              <a:solidFill>
                <a:srgbClr val="242424"/>
              </a:solidFill>
            </a:endParaRPr>
          </a:p>
          <a:p>
            <a:pPr indent="-330200" lvl="0" marL="457200" rtl="0" algn="l">
              <a:lnSpc>
                <a:spcPct val="100000"/>
              </a:lnSpc>
              <a:spcBef>
                <a:spcPts val="0"/>
              </a:spcBef>
              <a:spcAft>
                <a:spcPts val="0"/>
              </a:spcAft>
              <a:buClr>
                <a:srgbClr val="242424"/>
              </a:buClr>
              <a:buSzPts val="1600"/>
              <a:buChar char="●"/>
            </a:pPr>
            <a:r>
              <a:rPr b="1" lang="en" sz="1600">
                <a:solidFill>
                  <a:srgbClr val="242424"/>
                </a:solidFill>
              </a:rPr>
              <a:t>Euclidean Distance:</a:t>
            </a:r>
            <a:r>
              <a:rPr lang="en" sz="1600">
                <a:solidFill>
                  <a:srgbClr val="242424"/>
                </a:solidFill>
              </a:rPr>
              <a:t> It measures the straight-line distance between two points in a multi-dimensional space and is often used in recommendation systems.</a:t>
            </a:r>
            <a:endParaRPr sz="1600">
              <a:solidFill>
                <a:srgbClr val="242424"/>
              </a:solidFill>
            </a:endParaRPr>
          </a:p>
          <a:p>
            <a:pPr indent="-330200" lvl="0" marL="457200" rtl="0" algn="l">
              <a:lnSpc>
                <a:spcPct val="100000"/>
              </a:lnSpc>
              <a:spcBef>
                <a:spcPts val="0"/>
              </a:spcBef>
              <a:spcAft>
                <a:spcPts val="0"/>
              </a:spcAft>
              <a:buClr>
                <a:srgbClr val="242424"/>
              </a:buClr>
              <a:buSzPts val="1600"/>
              <a:buChar char="●"/>
            </a:pPr>
            <a:r>
              <a:rPr b="1" lang="en" sz="1600">
                <a:solidFill>
                  <a:srgbClr val="242424"/>
                </a:solidFill>
              </a:rPr>
              <a:t>Manhattan Distance:</a:t>
            </a:r>
            <a:r>
              <a:rPr lang="en" sz="1600">
                <a:solidFill>
                  <a:srgbClr val="242424"/>
                </a:solidFill>
              </a:rPr>
              <a:t> It measures the absolute differences between two points in a multi-dimensional space and is often used in recommendation systems.</a:t>
            </a:r>
            <a:endParaRPr sz="1600">
              <a:solidFill>
                <a:srgbClr val="242424"/>
              </a:solidFill>
            </a:endParaRPr>
          </a:p>
          <a:p>
            <a:pPr indent="0" lvl="0" marL="0" rtl="0" algn="l">
              <a:lnSpc>
                <a:spcPct val="100000"/>
              </a:lnSpc>
              <a:spcBef>
                <a:spcPts val="0"/>
              </a:spcBef>
              <a:spcAft>
                <a:spcPts val="1200"/>
              </a:spcAft>
              <a:buSzPts val="770"/>
              <a:buNone/>
            </a:pPr>
            <a:r>
              <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Pipeline </a:t>
            </a:r>
            <a:endParaRPr/>
          </a:p>
        </p:txBody>
      </p:sp>
      <p:pic>
        <p:nvPicPr>
          <p:cNvPr id="109" name="Google Shape;109;p21"/>
          <p:cNvPicPr preferRelativeResize="0"/>
          <p:nvPr/>
        </p:nvPicPr>
        <p:blipFill>
          <a:blip r:embed="rId3">
            <a:alphaModFix/>
          </a:blip>
          <a:stretch>
            <a:fillRect/>
          </a:stretch>
        </p:blipFill>
        <p:spPr>
          <a:xfrm>
            <a:off x="1064438" y="1716750"/>
            <a:ext cx="7015124" cy="171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