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8" r:id="rId4"/>
    <p:sldId id="267" r:id="rId5"/>
    <p:sldId id="257"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3833B-F97F-4C93-B9A9-2B84722EA0FA}" type="datetimeFigureOut">
              <a:rPr lang="en-US" smtClean="0"/>
              <a:t>7/18/2019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93EC1-805E-4300-83B1-70442E24DC2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593EC1-805E-4300-83B1-70442E24DC2D}"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2A1CC7-72FD-4536-B46A-A00C04A0DD2F}"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A1CC7-72FD-4536-B46A-A00C04A0DD2F}"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A1CC7-72FD-4536-B46A-A00C04A0DD2F}"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A1CC7-72FD-4536-B46A-A00C04A0DD2F}"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A1CC7-72FD-4536-B46A-A00C04A0DD2F}"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A1CC7-72FD-4536-B46A-A00C04A0DD2F}"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2A1CC7-72FD-4536-B46A-A00C04A0DD2F}" type="datetimeFigureOut">
              <a:rPr lang="en-US" smtClean="0"/>
              <a:pPr/>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2A1CC7-72FD-4536-B46A-A00C04A0DD2F}" type="datetimeFigureOut">
              <a:rPr lang="en-US" smtClean="0"/>
              <a:pPr/>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A1CC7-72FD-4536-B46A-A00C04A0DD2F}" type="datetimeFigureOut">
              <a:rPr lang="en-US" smtClean="0"/>
              <a:pPr/>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A1CC7-72FD-4536-B46A-A00C04A0DD2F}"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A1CC7-72FD-4536-B46A-A00C04A0DD2F}"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62984-7AA6-42D1-ACAC-C3867DB943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A1CC7-72FD-4536-B46A-A00C04A0DD2F}" type="datetimeFigureOut">
              <a:rPr lang="en-US" smtClean="0"/>
              <a:pPr/>
              <a:t>7/18/2019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62984-7AA6-42D1-ACAC-C3867DB94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osit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STATIC.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RELATIV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ixe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absolut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DHTML: Positioning Moving and Changing Elements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85000" lnSpcReduction="20000"/>
          </a:bodyPr>
          <a:lstStyle/>
          <a:p>
            <a:pPr>
              <a:buNone/>
            </a:pPr>
            <a:r>
              <a:rPr lang="en-US" dirty="0" smtClean="0"/>
              <a:t>&lt;body&gt;</a:t>
            </a:r>
          </a:p>
          <a:p>
            <a:pPr>
              <a:buNone/>
            </a:pPr>
            <a:endParaRPr lang="en-US" dirty="0" smtClean="0"/>
          </a:p>
          <a:p>
            <a:pPr>
              <a:buNone/>
            </a:pPr>
            <a:r>
              <a:rPr lang="en-US" dirty="0" smtClean="0"/>
              <a:t>&lt;h2&gt;position: absolute;&lt;/h2&gt;</a:t>
            </a:r>
          </a:p>
          <a:p>
            <a:pPr>
              <a:buNone/>
            </a:pPr>
            <a:endParaRPr lang="en-US" dirty="0" smtClean="0"/>
          </a:p>
          <a:p>
            <a:pPr>
              <a:buNone/>
            </a:pPr>
            <a:r>
              <a:rPr lang="en-US" dirty="0" smtClean="0"/>
              <a:t>&lt;p&gt;An element with position: absolute; is positioned relative to the nearest positioned ancestor (instead of positioned relative to the viewport, like fixed):&lt;/p&gt;</a:t>
            </a:r>
          </a:p>
          <a:p>
            <a:pPr>
              <a:buNone/>
            </a:pPr>
            <a:endParaRPr lang="en-US" dirty="0" smtClean="0"/>
          </a:p>
          <a:p>
            <a:pPr>
              <a:buNone/>
            </a:pPr>
            <a:r>
              <a:rPr lang="en-US" dirty="0" smtClean="0"/>
              <a:t>&lt;div class="relative"&gt;This div element has position: relative;</a:t>
            </a:r>
          </a:p>
          <a:p>
            <a:pPr>
              <a:buNone/>
            </a:pPr>
            <a:r>
              <a:rPr lang="en-US" dirty="0" smtClean="0"/>
              <a:t>  &lt;div class="absolute"&gt;This div element has position: absolute;&lt;/div&gt;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55000" lnSpcReduction="20000"/>
          </a:bodyPr>
          <a:lstStyle/>
          <a:p>
            <a:pPr>
              <a:buNone/>
            </a:pPr>
            <a:r>
              <a:rPr lang="en-US" sz="4400" b="1" u="sng" dirty="0" smtClean="0"/>
              <a:t>position: sticky;</a:t>
            </a:r>
          </a:p>
          <a:p>
            <a:pPr>
              <a:buNone/>
            </a:pPr>
            <a:r>
              <a:rPr lang="en-US" dirty="0" smtClean="0"/>
              <a:t>An element with position: sticky; is positioned based on the user's scroll position.</a:t>
            </a:r>
          </a:p>
          <a:p>
            <a:pPr>
              <a:buNone/>
            </a:pPr>
            <a:endParaRPr lang="en-US" dirty="0" smtClean="0"/>
          </a:p>
          <a:p>
            <a:pPr>
              <a:buNone/>
            </a:pPr>
            <a:r>
              <a:rPr lang="en-US" dirty="0" smtClean="0"/>
              <a:t>&lt;!</a:t>
            </a:r>
            <a:r>
              <a:rPr lang="en-US" dirty="0" smtClean="0"/>
              <a: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div.sticky</a:t>
            </a:r>
            <a:r>
              <a:rPr lang="en-US" dirty="0" smtClean="0"/>
              <a:t> {</a:t>
            </a:r>
          </a:p>
          <a:p>
            <a:pPr>
              <a:buNone/>
            </a:pPr>
            <a:r>
              <a:rPr lang="en-US" dirty="0" smtClean="0"/>
              <a:t>  position: -</a:t>
            </a:r>
            <a:r>
              <a:rPr lang="en-US" dirty="0" err="1" smtClean="0"/>
              <a:t>webkit</a:t>
            </a:r>
            <a:r>
              <a:rPr lang="en-US" dirty="0" smtClean="0"/>
              <a:t>-sticky;</a:t>
            </a:r>
          </a:p>
          <a:p>
            <a:pPr>
              <a:buNone/>
            </a:pPr>
            <a:r>
              <a:rPr lang="en-US" dirty="0" smtClean="0"/>
              <a:t>  position: sticky;</a:t>
            </a:r>
          </a:p>
          <a:p>
            <a:pPr>
              <a:buNone/>
            </a:pPr>
            <a:r>
              <a:rPr lang="en-US" dirty="0" smtClean="0"/>
              <a:t>  top: 0;</a:t>
            </a:r>
          </a:p>
          <a:p>
            <a:pPr>
              <a:buNone/>
            </a:pPr>
            <a:r>
              <a:rPr lang="en-US" dirty="0" smtClean="0"/>
              <a:t>  padding: 5px;</a:t>
            </a:r>
          </a:p>
          <a:p>
            <a:pPr>
              <a:buNone/>
            </a:pPr>
            <a:r>
              <a:rPr lang="en-US" dirty="0" smtClean="0"/>
              <a:t>  background-color: #cae8ca;</a:t>
            </a:r>
          </a:p>
          <a:p>
            <a:pPr>
              <a:buNone/>
            </a:pPr>
            <a:r>
              <a:rPr lang="en-US" dirty="0" smtClean="0"/>
              <a:t>  border: 2px solid #4CAF50;</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&lt;p&gt;Try to &lt;b&gt;scroll&lt;/b&gt; inside this frame to understand how sticky positioning works.&lt;/p&gt;</a:t>
            </a:r>
          </a:p>
          <a:p>
            <a:pPr>
              <a:buNone/>
            </a:pPr>
            <a:r>
              <a:rPr lang="en-US" dirty="0" smtClean="0"/>
              <a:t>&lt;p&gt;Note: IE/Edge 15 and earlier versions do not support sticky position.&lt;/p&gt;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70000" lnSpcReduction="20000"/>
          </a:bodyPr>
          <a:lstStyle/>
          <a:p>
            <a:pPr>
              <a:buNone/>
            </a:pPr>
            <a:r>
              <a:rPr lang="en-US" dirty="0" smtClean="0"/>
              <a:t>&lt;div class="sticky"&gt;I am sticky!&lt;/div&gt;</a:t>
            </a:r>
          </a:p>
          <a:p>
            <a:pPr>
              <a:buNone/>
            </a:pPr>
            <a:endParaRPr lang="en-US" dirty="0" smtClean="0"/>
          </a:p>
          <a:p>
            <a:pPr>
              <a:buNone/>
            </a:pPr>
            <a:r>
              <a:rPr lang="en-US" dirty="0" smtClean="0"/>
              <a:t>&lt;div style="padding-bottom:2000px"&gt;</a:t>
            </a:r>
          </a:p>
          <a:p>
            <a:pPr>
              <a:buNone/>
            </a:pPr>
            <a:r>
              <a:rPr lang="en-US" dirty="0" smtClean="0"/>
              <a:t>  &lt;p&gt;In this example, the sticky element sticks to the top of the page (top: 0), when you reach its scroll position.&lt;/p&gt;</a:t>
            </a:r>
          </a:p>
          <a:p>
            <a:pPr>
              <a:buNone/>
            </a:pPr>
            <a:r>
              <a:rPr lang="en-US" dirty="0" smtClean="0"/>
              <a:t>  &lt;p&gt;Scroll back up to remove the </a:t>
            </a:r>
            <a:r>
              <a:rPr lang="en-US" dirty="0" err="1" smtClean="0"/>
              <a:t>stickyness</a:t>
            </a:r>
            <a:r>
              <a:rPr lang="en-US" dirty="0" smtClean="0"/>
              <a:t>.&lt;/p&gt;</a:t>
            </a:r>
          </a:p>
          <a:p>
            <a:pPr>
              <a:buNone/>
            </a:pPr>
            <a:r>
              <a:rPr lang="en-US" dirty="0" smtClean="0"/>
              <a:t>  &lt;p&gt;Some text to enable scrolling..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illum</a:t>
            </a:r>
            <a:r>
              <a:rPr lang="en-US" dirty="0" smtClean="0"/>
              <a:t> </a:t>
            </a:r>
            <a:r>
              <a:rPr lang="en-US" dirty="0" err="1" smtClean="0"/>
              <a:t>definitiones</a:t>
            </a:r>
            <a:r>
              <a:rPr lang="en-US" dirty="0" smtClean="0"/>
              <a:t> no quo, </a:t>
            </a:r>
            <a:r>
              <a:rPr lang="en-US" dirty="0" err="1" smtClean="0"/>
              <a:t>maluisset</a:t>
            </a:r>
            <a:r>
              <a:rPr lang="en-US" dirty="0" smtClean="0"/>
              <a:t> </a:t>
            </a:r>
            <a:r>
              <a:rPr lang="en-US" dirty="0" err="1" smtClean="0"/>
              <a:t>concludaturque</a:t>
            </a:r>
            <a:r>
              <a:rPr lang="en-US" dirty="0" smtClean="0"/>
              <a:t> et </a:t>
            </a:r>
            <a:r>
              <a:rPr lang="en-US" dirty="0" err="1" smtClean="0"/>
              <a:t>eum</a:t>
            </a:r>
            <a:r>
              <a:rPr lang="en-US" dirty="0" smtClean="0"/>
              <a:t>, </a:t>
            </a:r>
            <a:r>
              <a:rPr lang="en-US" dirty="0" err="1" smtClean="0"/>
              <a:t>altera</a:t>
            </a:r>
            <a:r>
              <a:rPr lang="en-US" dirty="0" smtClean="0"/>
              <a:t> </a:t>
            </a:r>
            <a:r>
              <a:rPr lang="en-US" dirty="0" err="1" smtClean="0"/>
              <a:t>fabulas</a:t>
            </a:r>
            <a:r>
              <a:rPr lang="en-US" dirty="0" smtClean="0"/>
              <a:t> </a:t>
            </a:r>
            <a:r>
              <a:rPr lang="en-US" dirty="0" err="1" smtClean="0"/>
              <a:t>ut</a:t>
            </a:r>
            <a:r>
              <a:rPr lang="en-US" dirty="0" smtClean="0"/>
              <a:t> quo. </a:t>
            </a:r>
            <a:r>
              <a:rPr lang="en-US" dirty="0" err="1" smtClean="0"/>
              <a:t>Atqui</a:t>
            </a:r>
            <a:r>
              <a:rPr lang="en-US" dirty="0" smtClean="0"/>
              <a:t> </a:t>
            </a:r>
            <a:r>
              <a:rPr lang="en-US" dirty="0" err="1" smtClean="0"/>
              <a:t>causae</a:t>
            </a:r>
            <a:r>
              <a:rPr lang="en-US" dirty="0" smtClean="0"/>
              <a:t> </a:t>
            </a:r>
            <a:r>
              <a:rPr lang="en-US" dirty="0" err="1" smtClean="0"/>
              <a:t>gloriatur</a:t>
            </a:r>
            <a:r>
              <a:rPr lang="en-US" dirty="0" smtClean="0"/>
              <a:t> </a:t>
            </a:r>
            <a:r>
              <a:rPr lang="en-US" dirty="0" err="1" smtClean="0"/>
              <a:t>ius</a:t>
            </a:r>
            <a:r>
              <a:rPr lang="en-US" dirty="0" smtClean="0"/>
              <a:t> </a:t>
            </a:r>
            <a:r>
              <a:rPr lang="en-US" dirty="0" err="1" smtClean="0"/>
              <a:t>te</a:t>
            </a:r>
            <a:r>
              <a:rPr lang="en-US" dirty="0" smtClean="0"/>
              <a:t>, id </a:t>
            </a:r>
            <a:r>
              <a:rPr lang="en-US" dirty="0" err="1" smtClean="0"/>
              <a:t>agam</a:t>
            </a:r>
            <a:r>
              <a:rPr lang="en-US" dirty="0" smtClean="0"/>
              <a:t> </a:t>
            </a:r>
            <a:r>
              <a:rPr lang="en-US" dirty="0" err="1" smtClean="0"/>
              <a:t>omnis</a:t>
            </a:r>
            <a:r>
              <a:rPr lang="en-US" dirty="0" smtClean="0"/>
              <a:t> </a:t>
            </a:r>
            <a:r>
              <a:rPr lang="en-US" dirty="0" err="1" smtClean="0"/>
              <a:t>evertitur</a:t>
            </a:r>
            <a:r>
              <a:rPr lang="en-US" dirty="0" smtClean="0"/>
              <a:t> </a:t>
            </a:r>
            <a:r>
              <a:rPr lang="en-US" dirty="0" err="1" smtClean="0"/>
              <a:t>eum</a:t>
            </a:r>
            <a:r>
              <a:rPr lang="en-US" dirty="0" smtClean="0"/>
              <a:t>. </a:t>
            </a:r>
            <a:r>
              <a:rPr lang="en-US" dirty="0" err="1" smtClean="0"/>
              <a:t>Affert</a:t>
            </a:r>
            <a:r>
              <a:rPr lang="en-US" dirty="0" smtClean="0"/>
              <a:t> </a:t>
            </a:r>
            <a:r>
              <a:rPr lang="en-US" dirty="0" err="1" smtClean="0"/>
              <a:t>laboramus</a:t>
            </a:r>
            <a:r>
              <a:rPr lang="en-US" dirty="0" smtClean="0"/>
              <a:t> </a:t>
            </a:r>
            <a:r>
              <a:rPr lang="en-US" dirty="0" err="1" smtClean="0"/>
              <a:t>repudiandae</a:t>
            </a:r>
            <a:r>
              <a:rPr lang="en-US" dirty="0" smtClean="0"/>
              <a:t> </a:t>
            </a:r>
            <a:r>
              <a:rPr lang="en-US" dirty="0" err="1" smtClean="0"/>
              <a:t>nec</a:t>
            </a:r>
            <a:r>
              <a:rPr lang="en-US" dirty="0" smtClean="0"/>
              <a:t> et. </a:t>
            </a:r>
            <a:r>
              <a:rPr lang="en-US" dirty="0" err="1" smtClean="0"/>
              <a:t>Inciderint</a:t>
            </a:r>
            <a:r>
              <a:rPr lang="en-US" dirty="0" smtClean="0"/>
              <a:t> </a:t>
            </a:r>
            <a:r>
              <a:rPr lang="en-US" dirty="0" err="1" smtClean="0"/>
              <a:t>efficiantur</a:t>
            </a:r>
            <a:r>
              <a:rPr lang="en-US" dirty="0" smtClean="0"/>
              <a:t> his </a:t>
            </a:r>
            <a:r>
              <a:rPr lang="en-US" dirty="0" err="1" smtClean="0"/>
              <a:t>ad.</a:t>
            </a:r>
            <a:r>
              <a:rPr lang="en-US" dirty="0" smtClean="0"/>
              <a:t> </a:t>
            </a:r>
            <a:r>
              <a:rPr lang="en-US" dirty="0" err="1" smtClean="0"/>
              <a:t>Eum</a:t>
            </a:r>
            <a:r>
              <a:rPr lang="en-US" dirty="0" smtClean="0"/>
              <a:t> no </a:t>
            </a:r>
            <a:r>
              <a:rPr lang="en-US" dirty="0" err="1" smtClean="0"/>
              <a:t>molestiae</a:t>
            </a:r>
            <a:r>
              <a:rPr lang="en-US" dirty="0" smtClean="0"/>
              <a:t> </a:t>
            </a:r>
            <a:r>
              <a:rPr lang="en-US" dirty="0" err="1" smtClean="0"/>
              <a:t>voluptatibus</a:t>
            </a:r>
            <a:r>
              <a:rPr lang="en-US" dirty="0" smtClean="0"/>
              <a:t>.&lt;/p&gt;</a:t>
            </a:r>
          </a:p>
          <a:p>
            <a:pPr>
              <a:buNone/>
            </a:pPr>
            <a:r>
              <a:rPr lang="en-US" dirty="0" smtClean="0"/>
              <a:t>  &lt;p&gt;Some text to enable scrolling..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illum</a:t>
            </a:r>
            <a:r>
              <a:rPr lang="en-US" dirty="0" smtClean="0"/>
              <a:t> </a:t>
            </a:r>
            <a:r>
              <a:rPr lang="en-US" dirty="0" err="1" smtClean="0"/>
              <a:t>definitiones</a:t>
            </a:r>
            <a:r>
              <a:rPr lang="en-US" dirty="0" smtClean="0"/>
              <a:t> no quo, </a:t>
            </a:r>
            <a:r>
              <a:rPr lang="en-US" dirty="0" err="1" smtClean="0"/>
              <a:t>maluisset</a:t>
            </a:r>
            <a:r>
              <a:rPr lang="en-US" dirty="0" smtClean="0"/>
              <a:t> </a:t>
            </a:r>
            <a:r>
              <a:rPr lang="en-US" dirty="0" err="1" smtClean="0"/>
              <a:t>concludaturque</a:t>
            </a:r>
            <a:r>
              <a:rPr lang="en-US" dirty="0" smtClean="0"/>
              <a:t> et </a:t>
            </a:r>
            <a:r>
              <a:rPr lang="en-US" dirty="0" err="1" smtClean="0"/>
              <a:t>eum</a:t>
            </a:r>
            <a:r>
              <a:rPr lang="en-US" dirty="0" smtClean="0"/>
              <a:t>, </a:t>
            </a:r>
            <a:r>
              <a:rPr lang="en-US" dirty="0" err="1" smtClean="0"/>
              <a:t>altera</a:t>
            </a:r>
            <a:r>
              <a:rPr lang="en-US" dirty="0" smtClean="0"/>
              <a:t> </a:t>
            </a:r>
            <a:r>
              <a:rPr lang="en-US" dirty="0" err="1" smtClean="0"/>
              <a:t>fabulas</a:t>
            </a:r>
            <a:r>
              <a:rPr lang="en-US" dirty="0" smtClean="0"/>
              <a:t> </a:t>
            </a:r>
            <a:r>
              <a:rPr lang="en-US" dirty="0" err="1" smtClean="0"/>
              <a:t>ut</a:t>
            </a:r>
            <a:r>
              <a:rPr lang="en-US" dirty="0" smtClean="0"/>
              <a:t> quo. </a:t>
            </a:r>
            <a:r>
              <a:rPr lang="en-US" dirty="0" err="1" smtClean="0"/>
              <a:t>Atqui</a:t>
            </a:r>
            <a:r>
              <a:rPr lang="en-US" dirty="0" smtClean="0"/>
              <a:t> </a:t>
            </a:r>
            <a:r>
              <a:rPr lang="en-US" dirty="0" err="1" smtClean="0"/>
              <a:t>causae</a:t>
            </a:r>
            <a:r>
              <a:rPr lang="en-US" dirty="0" smtClean="0"/>
              <a:t> </a:t>
            </a:r>
            <a:r>
              <a:rPr lang="en-US" dirty="0" err="1" smtClean="0"/>
              <a:t>gloriatur</a:t>
            </a:r>
            <a:r>
              <a:rPr lang="en-US" dirty="0" smtClean="0"/>
              <a:t> </a:t>
            </a:r>
            <a:r>
              <a:rPr lang="en-US" dirty="0" err="1" smtClean="0"/>
              <a:t>ius</a:t>
            </a:r>
            <a:r>
              <a:rPr lang="en-US" dirty="0" smtClean="0"/>
              <a:t> </a:t>
            </a:r>
            <a:r>
              <a:rPr lang="en-US" dirty="0" err="1" smtClean="0"/>
              <a:t>te</a:t>
            </a:r>
            <a:r>
              <a:rPr lang="en-US" dirty="0" smtClean="0"/>
              <a:t>, id </a:t>
            </a:r>
            <a:r>
              <a:rPr lang="en-US" dirty="0" err="1" smtClean="0"/>
              <a:t>agam</a:t>
            </a:r>
            <a:r>
              <a:rPr lang="en-US" dirty="0" smtClean="0"/>
              <a:t> </a:t>
            </a:r>
            <a:r>
              <a:rPr lang="en-US" dirty="0" err="1" smtClean="0"/>
              <a:t>omnis</a:t>
            </a:r>
            <a:r>
              <a:rPr lang="en-US" dirty="0" smtClean="0"/>
              <a:t> </a:t>
            </a:r>
            <a:r>
              <a:rPr lang="en-US" dirty="0" err="1" smtClean="0"/>
              <a:t>evertitur</a:t>
            </a:r>
            <a:r>
              <a:rPr lang="en-US" dirty="0" smtClean="0"/>
              <a:t> </a:t>
            </a:r>
            <a:r>
              <a:rPr lang="en-US" dirty="0" err="1" smtClean="0"/>
              <a:t>eum</a:t>
            </a:r>
            <a:r>
              <a:rPr lang="en-US" dirty="0" smtClean="0"/>
              <a:t>. </a:t>
            </a:r>
            <a:r>
              <a:rPr lang="en-US" dirty="0" err="1" smtClean="0"/>
              <a:t>Affert</a:t>
            </a:r>
            <a:r>
              <a:rPr lang="en-US" dirty="0" smtClean="0"/>
              <a:t> </a:t>
            </a:r>
            <a:r>
              <a:rPr lang="en-US" dirty="0" err="1" smtClean="0"/>
              <a:t>laboramus</a:t>
            </a:r>
            <a:r>
              <a:rPr lang="en-US" dirty="0" smtClean="0"/>
              <a:t> </a:t>
            </a:r>
            <a:r>
              <a:rPr lang="en-US" dirty="0" err="1" smtClean="0"/>
              <a:t>repudiandae</a:t>
            </a:r>
            <a:r>
              <a:rPr lang="en-US" dirty="0" smtClean="0"/>
              <a:t> </a:t>
            </a:r>
            <a:r>
              <a:rPr lang="en-US" dirty="0" err="1" smtClean="0"/>
              <a:t>nec</a:t>
            </a:r>
            <a:r>
              <a:rPr lang="en-US" dirty="0" smtClean="0"/>
              <a:t> et. </a:t>
            </a:r>
            <a:r>
              <a:rPr lang="en-US" dirty="0" err="1" smtClean="0"/>
              <a:t>Inciderint</a:t>
            </a:r>
            <a:r>
              <a:rPr lang="en-US" dirty="0" smtClean="0"/>
              <a:t> </a:t>
            </a:r>
            <a:r>
              <a:rPr lang="en-US" dirty="0" err="1" smtClean="0"/>
              <a:t>efficiantur</a:t>
            </a:r>
            <a:r>
              <a:rPr lang="en-US" dirty="0" smtClean="0"/>
              <a:t> his </a:t>
            </a:r>
            <a:r>
              <a:rPr lang="en-US" dirty="0" err="1" smtClean="0"/>
              <a:t>ad.</a:t>
            </a:r>
            <a:r>
              <a:rPr lang="en-US" dirty="0" smtClean="0"/>
              <a:t> </a:t>
            </a:r>
            <a:r>
              <a:rPr lang="en-US" dirty="0" err="1" smtClean="0"/>
              <a:t>Eum</a:t>
            </a:r>
            <a:r>
              <a:rPr lang="en-US" dirty="0" smtClean="0"/>
              <a:t> no </a:t>
            </a:r>
            <a:r>
              <a:rPr lang="en-US" dirty="0" err="1" smtClean="0"/>
              <a:t>molestiae</a:t>
            </a:r>
            <a:r>
              <a:rPr lang="en-US" dirty="0" smtClean="0"/>
              <a:t> </a:t>
            </a:r>
            <a:r>
              <a:rPr lang="en-US" dirty="0" err="1" smtClean="0"/>
              <a:t>voluptatibus</a:t>
            </a:r>
            <a:r>
              <a:rPr lang="en-US" dirty="0" smtClean="0"/>
              <a:t>.&lt;/p&gt;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hlinkClick r:id="rId2" action="ppaction://hlinkfile"/>
              </a:rPr>
              <a:t>Positioning Text In an Image</a:t>
            </a:r>
            <a:r>
              <a:rPr lang="en-US" dirty="0" smtClean="0"/>
              <a:t/>
            </a:r>
            <a:br>
              <a:rPr lang="en-US" dirty="0" smtClean="0"/>
            </a:br>
            <a:endParaRPr lang="en-US" dirty="0"/>
          </a:p>
        </p:txBody>
      </p:sp>
      <p:sp>
        <p:nvSpPr>
          <p:cNvPr id="3" name="Content Placeholder 2"/>
          <p:cNvSpPr>
            <a:spLocks noGrp="1"/>
          </p:cNvSpPr>
          <p:nvPr>
            <p:ph idx="1"/>
          </p:nvPr>
        </p:nvSpPr>
        <p:spPr>
          <a:xfrm>
            <a:off x="304800" y="457200"/>
            <a:ext cx="8839200" cy="5943600"/>
          </a:xfrm>
        </p:spPr>
        <p:txBody>
          <a:bodyPr>
            <a:normAutofit fontScale="25000" lnSpcReduction="20000"/>
          </a:bodyPr>
          <a:lstStyle/>
          <a:p>
            <a:pPr>
              <a:buNone/>
            </a:pPr>
            <a:r>
              <a:rPr lang="en-US" sz="5600" dirty="0" smtClean="0"/>
              <a:t>&lt;!DOCTYPE html&gt;</a:t>
            </a:r>
          </a:p>
          <a:p>
            <a:pPr>
              <a:buNone/>
            </a:pPr>
            <a:r>
              <a:rPr lang="en-US" sz="5600" dirty="0" smtClean="0"/>
              <a:t>&lt;html&gt;</a:t>
            </a:r>
          </a:p>
          <a:p>
            <a:pPr>
              <a:buNone/>
            </a:pPr>
            <a:r>
              <a:rPr lang="en-US" sz="5600" dirty="0" smtClean="0"/>
              <a:t>&lt;head&gt;</a:t>
            </a:r>
          </a:p>
          <a:p>
            <a:pPr>
              <a:buNone/>
            </a:pPr>
            <a:r>
              <a:rPr lang="en-US" sz="5600" dirty="0" smtClean="0"/>
              <a:t>&lt;style&gt;</a:t>
            </a:r>
          </a:p>
          <a:p>
            <a:pPr>
              <a:buNone/>
            </a:pPr>
            <a:r>
              <a:rPr lang="en-US" sz="5600" dirty="0" smtClean="0"/>
              <a:t>.container {</a:t>
            </a:r>
          </a:p>
          <a:p>
            <a:pPr>
              <a:buNone/>
            </a:pPr>
            <a:r>
              <a:rPr lang="en-US" sz="5600" dirty="0" smtClean="0"/>
              <a:t>  position: relative;</a:t>
            </a:r>
          </a:p>
          <a:p>
            <a:pPr>
              <a:buNone/>
            </a:pPr>
            <a:r>
              <a:rPr lang="en-US" sz="5600" dirty="0" smtClean="0"/>
              <a:t>}</a:t>
            </a:r>
          </a:p>
          <a:p>
            <a:pPr>
              <a:buNone/>
            </a:pPr>
            <a:r>
              <a:rPr lang="en-US" sz="5600" dirty="0" smtClean="0"/>
              <a:t>.</a:t>
            </a:r>
            <a:r>
              <a:rPr lang="en-US" sz="5600" dirty="0" err="1" smtClean="0"/>
              <a:t>topleft</a:t>
            </a:r>
            <a:r>
              <a:rPr lang="en-US" sz="5600" dirty="0" smtClean="0"/>
              <a:t> {</a:t>
            </a:r>
          </a:p>
          <a:p>
            <a:pPr>
              <a:buNone/>
            </a:pPr>
            <a:r>
              <a:rPr lang="en-US" sz="5600" dirty="0" smtClean="0"/>
              <a:t>  position: absolute;</a:t>
            </a:r>
          </a:p>
          <a:p>
            <a:pPr>
              <a:buNone/>
            </a:pPr>
            <a:r>
              <a:rPr lang="en-US" sz="5600" dirty="0" smtClean="0"/>
              <a:t>  top: 8px;</a:t>
            </a:r>
          </a:p>
          <a:p>
            <a:pPr>
              <a:buNone/>
            </a:pPr>
            <a:r>
              <a:rPr lang="en-US" sz="5600" dirty="0" smtClean="0"/>
              <a:t>  left: 16px;</a:t>
            </a:r>
          </a:p>
          <a:p>
            <a:pPr>
              <a:buNone/>
            </a:pPr>
            <a:r>
              <a:rPr lang="en-US" sz="5600" dirty="0" smtClean="0"/>
              <a:t>  font-size: 18px;</a:t>
            </a:r>
          </a:p>
          <a:p>
            <a:pPr>
              <a:buNone/>
            </a:pPr>
            <a:r>
              <a:rPr lang="en-US" sz="5600" dirty="0" smtClean="0"/>
              <a:t>}</a:t>
            </a:r>
          </a:p>
          <a:p>
            <a:pPr>
              <a:buNone/>
            </a:pPr>
            <a:r>
              <a:rPr lang="en-US" sz="5600" dirty="0" err="1" smtClean="0"/>
              <a:t>img</a:t>
            </a:r>
            <a:r>
              <a:rPr lang="en-US" sz="5600" dirty="0" smtClean="0"/>
              <a:t> </a:t>
            </a:r>
            <a:r>
              <a:rPr lang="en-US" sz="5600" dirty="0" smtClean="0"/>
              <a:t>{ </a:t>
            </a:r>
          </a:p>
          <a:p>
            <a:pPr>
              <a:buNone/>
            </a:pPr>
            <a:r>
              <a:rPr lang="en-US" sz="5600" dirty="0" smtClean="0"/>
              <a:t>  width: 100%;</a:t>
            </a:r>
          </a:p>
          <a:p>
            <a:pPr>
              <a:buNone/>
            </a:pPr>
            <a:r>
              <a:rPr lang="en-US" sz="5600" dirty="0" smtClean="0"/>
              <a:t>  height: auto;</a:t>
            </a:r>
          </a:p>
          <a:p>
            <a:pPr>
              <a:buNone/>
            </a:pPr>
            <a:r>
              <a:rPr lang="en-US" sz="5600" dirty="0" smtClean="0"/>
              <a:t>  opacity: 0.3;</a:t>
            </a:r>
          </a:p>
          <a:p>
            <a:pPr>
              <a:buNone/>
            </a:pPr>
            <a:r>
              <a:rPr lang="en-US" sz="5600" dirty="0" smtClean="0"/>
              <a:t>}</a:t>
            </a:r>
          </a:p>
          <a:p>
            <a:pPr>
              <a:buNone/>
            </a:pPr>
            <a:r>
              <a:rPr lang="en-US" sz="5600" dirty="0" smtClean="0"/>
              <a:t>&lt;/style&gt;</a:t>
            </a:r>
          </a:p>
          <a:p>
            <a:pPr>
              <a:buNone/>
            </a:pPr>
            <a:r>
              <a:rPr lang="en-US" sz="5600" dirty="0" smtClean="0"/>
              <a:t>&lt;/head&gt;</a:t>
            </a:r>
          </a:p>
          <a:p>
            <a:pPr>
              <a:buNone/>
            </a:pPr>
            <a:r>
              <a:rPr lang="en-US" sz="5600" dirty="0" smtClean="0"/>
              <a:t>&lt;body&gt;</a:t>
            </a:r>
          </a:p>
          <a:p>
            <a:pPr>
              <a:buNone/>
            </a:pPr>
            <a:r>
              <a:rPr lang="en-US" sz="5600" dirty="0" smtClean="0"/>
              <a:t>&lt;</a:t>
            </a:r>
            <a:r>
              <a:rPr lang="en-US" sz="5600" dirty="0" smtClean="0"/>
              <a:t>h2&gt;Image Text&lt;/h2&gt;</a:t>
            </a:r>
          </a:p>
          <a:p>
            <a:pPr>
              <a:buNone/>
            </a:pPr>
            <a:r>
              <a:rPr lang="en-US" sz="5600" dirty="0" smtClean="0"/>
              <a:t>&lt;p&gt;Add some text to an image in the top left corner:&lt;/p&gt;</a:t>
            </a:r>
          </a:p>
          <a:p>
            <a:pPr>
              <a:buNone/>
            </a:pPr>
            <a:r>
              <a:rPr lang="en-US" sz="5600" dirty="0" smtClean="0"/>
              <a:t>&lt;</a:t>
            </a:r>
            <a:r>
              <a:rPr lang="en-US" sz="5600" dirty="0" smtClean="0"/>
              <a:t>div class="container"&gt;</a:t>
            </a:r>
          </a:p>
          <a:p>
            <a:pPr>
              <a:buNone/>
            </a:pPr>
            <a:r>
              <a:rPr lang="en-US" sz="5600" dirty="0" smtClean="0"/>
              <a:t>  &lt;</a:t>
            </a:r>
            <a:r>
              <a:rPr lang="en-US" sz="5600" dirty="0" err="1" smtClean="0"/>
              <a:t>img</a:t>
            </a:r>
            <a:r>
              <a:rPr lang="en-US" sz="5600" dirty="0" smtClean="0"/>
              <a:t> </a:t>
            </a:r>
            <a:r>
              <a:rPr lang="en-US" sz="5600" dirty="0" err="1" smtClean="0"/>
              <a:t>src</a:t>
            </a:r>
            <a:r>
              <a:rPr lang="en-US" sz="5600" dirty="0" smtClean="0"/>
              <a:t>="global.jpg" alt="Cinque Terre" width="1000" height="300"&gt;</a:t>
            </a:r>
          </a:p>
          <a:p>
            <a:pPr>
              <a:buNone/>
            </a:pPr>
            <a:r>
              <a:rPr lang="en-US" sz="5600" dirty="0" smtClean="0"/>
              <a:t>  &lt;div class="</a:t>
            </a:r>
            <a:r>
              <a:rPr lang="en-US" sz="5600" dirty="0" err="1" smtClean="0"/>
              <a:t>topleft</a:t>
            </a:r>
            <a:r>
              <a:rPr lang="en-US" sz="5600" dirty="0" smtClean="0"/>
              <a:t>"&gt;Top Left&lt;/div&gt;</a:t>
            </a:r>
          </a:p>
          <a:p>
            <a:pPr>
              <a:buNone/>
            </a:pPr>
            <a:r>
              <a:rPr lang="en-US" sz="5600" dirty="0" smtClean="0"/>
              <a:t>&lt;/div&gt;</a:t>
            </a:r>
          </a:p>
          <a:p>
            <a:pPr>
              <a:buNone/>
            </a:pPr>
            <a:r>
              <a:rPr lang="en-US" sz="5600" dirty="0" smtClean="0"/>
              <a:t>&lt;/</a:t>
            </a:r>
            <a:r>
              <a:rPr lang="en-US" sz="5600" dirty="0" smtClean="0"/>
              <a:t>body&gt;</a:t>
            </a:r>
          </a:p>
          <a:p>
            <a:pPr>
              <a:buNone/>
            </a:pPr>
            <a:r>
              <a:rPr lang="en-US" sz="5600" dirty="0" smtClean="0"/>
              <a:t>&lt;/html&gt;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pPr>
              <a:buNone/>
            </a:pPr>
            <a:r>
              <a:rPr lang="en-US" b="1" u="sng" dirty="0" smtClean="0"/>
              <a:t>DHTML is Not a Language</a:t>
            </a:r>
          </a:p>
          <a:p>
            <a:r>
              <a:rPr lang="en-US" sz="1900" dirty="0" smtClean="0"/>
              <a:t>DHTML stands for </a:t>
            </a:r>
            <a:r>
              <a:rPr lang="en-US" sz="1900" b="1" dirty="0" smtClean="0"/>
              <a:t>D</a:t>
            </a:r>
            <a:r>
              <a:rPr lang="en-US" sz="1900" dirty="0" smtClean="0"/>
              <a:t>ynamic </a:t>
            </a:r>
            <a:r>
              <a:rPr lang="en-US" sz="1900" b="1" dirty="0" smtClean="0"/>
              <a:t>HTML</a:t>
            </a:r>
            <a:r>
              <a:rPr lang="en-US" sz="1900" dirty="0" smtClean="0"/>
              <a:t>.</a:t>
            </a:r>
          </a:p>
          <a:p>
            <a:r>
              <a:rPr lang="en-US" sz="1900" dirty="0" smtClean="0"/>
              <a:t>DHTML is NOT a language or a web standard.</a:t>
            </a:r>
          </a:p>
          <a:p>
            <a:r>
              <a:rPr lang="en-US" sz="1900" dirty="0" smtClean="0"/>
              <a:t>DHTML is a TERM used to describe the technologies used to make web pages dynamic and interactive.</a:t>
            </a:r>
          </a:p>
          <a:p>
            <a:r>
              <a:rPr lang="en-US" sz="1900" dirty="0" smtClean="0"/>
              <a:t>To most people DHTML means the combination of HTML, JavaScript, DOM, and CSS.</a:t>
            </a:r>
          </a:p>
          <a:p>
            <a:r>
              <a:rPr lang="en-US" sz="1900" dirty="0" smtClean="0"/>
              <a:t>According to the World Wide Web Consortium (W3C):</a:t>
            </a:r>
            <a:br>
              <a:rPr lang="en-US" sz="1900" dirty="0" smtClean="0"/>
            </a:br>
            <a:r>
              <a:rPr lang="en-US" sz="1900" i="1" dirty="0" smtClean="0"/>
              <a:t>"Dynamic HTML is a term used by some vendors to describe the combination of HTML, style sheets and scripts that allows documents to be animated."</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D:\web technologies\JAVASCRIPT\DHTML\htmltree.gif"/>
          <p:cNvPicPr>
            <a:picLocks noGrp="1" noChangeAspect="1" noChangeArrowheads="1"/>
          </p:cNvPicPr>
          <p:nvPr>
            <p:ph idx="1"/>
          </p:nvPr>
        </p:nvPicPr>
        <p:blipFill>
          <a:blip r:embed="rId2"/>
          <a:srcRect/>
          <a:stretch>
            <a:fillRect/>
          </a:stretch>
        </p:blipFill>
        <p:spPr bwMode="auto">
          <a:xfrm>
            <a:off x="2257425" y="2596356"/>
            <a:ext cx="4629150" cy="25336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172200"/>
          </a:xfrm>
        </p:spPr>
        <p:txBody>
          <a:bodyPr>
            <a:normAutofit/>
          </a:bodyPr>
          <a:lstStyle/>
          <a:p>
            <a:pPr>
              <a:buNone/>
            </a:pPr>
            <a:r>
              <a:rPr lang="en-US" sz="1600" dirty="0" smtClean="0"/>
              <a:t>	</a:t>
            </a:r>
          </a:p>
          <a:p>
            <a:pPr>
              <a:buNone/>
            </a:pPr>
            <a:r>
              <a:rPr lang="en-US" sz="1600" dirty="0" smtClean="0"/>
              <a:t>The</a:t>
            </a:r>
            <a:r>
              <a:rPr lang="en-US" sz="1600" dirty="0"/>
              <a:t> position property specifies the type of positioning method used for an element (static, </a:t>
            </a:r>
            <a:r>
              <a:rPr lang="en-US" sz="1600" dirty="0" smtClean="0"/>
              <a:t>relative, fixed</a:t>
            </a:r>
            <a:r>
              <a:rPr lang="en-US" sz="1600" dirty="0"/>
              <a:t>, absolute or sticky).</a:t>
            </a:r>
          </a:p>
          <a:p>
            <a:pPr>
              <a:buNone/>
            </a:pPr>
            <a:r>
              <a:rPr lang="en-US" sz="1600" b="1" u="sng" dirty="0"/>
              <a:t>The position </a:t>
            </a:r>
            <a:r>
              <a:rPr lang="en-US" sz="1600" b="1" u="sng" dirty="0" smtClean="0"/>
              <a:t>Property:</a:t>
            </a:r>
            <a:endParaRPr lang="en-US" sz="1600" b="1" u="sng" dirty="0"/>
          </a:p>
          <a:p>
            <a:pPr>
              <a:buNone/>
            </a:pPr>
            <a:r>
              <a:rPr lang="en-US" sz="1600" dirty="0"/>
              <a:t>The position property specifies the type of positioning method used for an element.</a:t>
            </a:r>
          </a:p>
          <a:p>
            <a:pPr>
              <a:buNone/>
            </a:pPr>
            <a:r>
              <a:rPr lang="en-US" sz="1600" dirty="0"/>
              <a:t>There are five different position values:</a:t>
            </a:r>
          </a:p>
          <a:p>
            <a:r>
              <a:rPr lang="en-US" sz="1600" dirty="0"/>
              <a:t>static</a:t>
            </a:r>
          </a:p>
          <a:p>
            <a:r>
              <a:rPr lang="en-US" sz="1600" dirty="0"/>
              <a:t>relative</a:t>
            </a:r>
          </a:p>
          <a:p>
            <a:r>
              <a:rPr lang="en-US" sz="1600" dirty="0"/>
              <a:t>fixed</a:t>
            </a:r>
          </a:p>
          <a:p>
            <a:r>
              <a:rPr lang="en-US" sz="1600" dirty="0"/>
              <a:t>absolute</a:t>
            </a:r>
          </a:p>
          <a:p>
            <a:r>
              <a:rPr lang="en-US" sz="1600" dirty="0"/>
              <a:t>sticky</a:t>
            </a:r>
          </a:p>
          <a:p>
            <a:pPr>
              <a:buNone/>
            </a:pPr>
            <a:r>
              <a:rPr lang="en-US" sz="1600" b="1" u="sng" dirty="0"/>
              <a:t>position: </a:t>
            </a:r>
            <a:r>
              <a:rPr lang="en-US" sz="1600" b="1" u="sng" dirty="0" smtClean="0"/>
              <a:t>static: </a:t>
            </a:r>
            <a:r>
              <a:rPr lang="en-US" sz="1600" dirty="0" smtClean="0"/>
              <a:t>HTML </a:t>
            </a:r>
            <a:r>
              <a:rPr lang="en-US" sz="1600" dirty="0"/>
              <a:t>elements are positioned static by default.</a:t>
            </a:r>
          </a:p>
          <a:p>
            <a:r>
              <a:rPr lang="en-US" sz="1600" dirty="0"/>
              <a:t>Static positioned elements are not affected by the top, bottom, left, and right properties.</a:t>
            </a:r>
          </a:p>
          <a:p>
            <a:r>
              <a:rPr lang="en-US" sz="1600" dirty="0"/>
              <a:t>An element with position: static; is not positioned in any special way; it is always positioned according to the normal flow of the page:</a:t>
            </a:r>
          </a:p>
          <a:p>
            <a:pPr>
              <a:buNone/>
            </a:pPr>
            <a:r>
              <a:rPr lang="en-US" sz="1600" dirty="0"/>
              <a:t>This &lt;div&gt; element has position: static;</a:t>
            </a:r>
          </a:p>
          <a:p>
            <a:pPr>
              <a:buNone/>
            </a:pPr>
            <a:r>
              <a:rPr lang="en-US" sz="1600" dirty="0"/>
              <a:t>Here is the CSS that is used:</a:t>
            </a:r>
          </a:p>
          <a:p>
            <a:pPr>
              <a:buNone/>
            </a:pPr>
            <a:r>
              <a:rPr lang="en-US" sz="1600" b="1" dirty="0" err="1"/>
              <a:t>div.static</a:t>
            </a:r>
            <a:r>
              <a:rPr lang="en-US" sz="1600" b="1" dirty="0"/>
              <a:t> {</a:t>
            </a:r>
            <a:br>
              <a:rPr lang="en-US" sz="1600" b="1" dirty="0"/>
            </a:br>
            <a:r>
              <a:rPr lang="en-US" sz="1600" b="1" dirty="0"/>
              <a:t>  position: static;</a:t>
            </a:r>
            <a:br>
              <a:rPr lang="en-US" sz="1600" b="1" dirty="0"/>
            </a:br>
            <a:r>
              <a:rPr lang="en-US" sz="1600" b="1" dirty="0"/>
              <a:t>  border: 3px solid #73AD21;</a:t>
            </a:r>
            <a:br>
              <a:rPr lang="en-US" sz="1600" b="1" dirty="0"/>
            </a:br>
            <a:r>
              <a:rPr lang="en-US" sz="16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458200" cy="6553200"/>
          </a:xfrm>
        </p:spPr>
        <p:txBody>
          <a:bodyPr>
            <a:normAutofit fontScale="62500" lnSpcReduction="20000"/>
          </a:bodyPr>
          <a:lstStyle/>
          <a:p>
            <a:pPr>
              <a:buNone/>
            </a:pPr>
            <a:endParaRPr lang="en-US" dirty="0" smtClean="0"/>
          </a:p>
          <a:p>
            <a:pPr>
              <a:buNone/>
            </a:pPr>
            <a:r>
              <a:rPr lang="en-US" dirty="0" smtClean="0">
                <a:hlinkClick r:id="rId2" action="ppaction://hlinkfile"/>
              </a:rPr>
              <a:t>EXAMPLE:</a:t>
            </a:r>
            <a:endParaRPr lang="en-US" dirty="0"/>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div.static</a:t>
            </a:r>
            <a:r>
              <a:rPr lang="en-US" dirty="0" smtClean="0"/>
              <a:t> {</a:t>
            </a:r>
          </a:p>
          <a:p>
            <a:pPr>
              <a:buNone/>
            </a:pPr>
            <a:r>
              <a:rPr lang="en-US" dirty="0" smtClean="0"/>
              <a:t>  position: static;</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&lt;h2&gt;position: static;&lt;/h2&gt;</a:t>
            </a:r>
          </a:p>
          <a:p>
            <a:pPr>
              <a:buNone/>
            </a:pPr>
            <a:r>
              <a:rPr lang="en-US" dirty="0" smtClean="0"/>
              <a:t>&lt;p&gt;An element with position: static; is not positioned in any special way; it is </a:t>
            </a:r>
          </a:p>
          <a:p>
            <a:pPr>
              <a:buNone/>
            </a:pPr>
            <a:r>
              <a:rPr lang="en-US" dirty="0" smtClean="0"/>
              <a:t>always positioned according to the normal flow of the page:&lt;/p&gt;</a:t>
            </a:r>
          </a:p>
          <a:p>
            <a:pPr>
              <a:buNone/>
            </a:pPr>
            <a:r>
              <a:rPr lang="en-US" dirty="0" smtClean="0"/>
              <a:t>&lt;div class="static"&gt;</a:t>
            </a:r>
          </a:p>
          <a:p>
            <a:pPr>
              <a:buNone/>
            </a:pPr>
            <a:r>
              <a:rPr lang="en-US" dirty="0" smtClean="0"/>
              <a:t>  This div element has position: static;</a:t>
            </a:r>
          </a:p>
          <a:p>
            <a:pPr>
              <a:buNone/>
            </a:pPr>
            <a:r>
              <a:rPr lang="en-US" dirty="0" smtClean="0"/>
              <a:t>&lt;/div&gt;</a:t>
            </a:r>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normAutofit fontScale="92500" lnSpcReduction="20000"/>
          </a:bodyPr>
          <a:lstStyle/>
          <a:p>
            <a:pPr>
              <a:buNone/>
            </a:pPr>
            <a:endParaRPr lang="en-US" sz="1600" b="1" u="sng" dirty="0" smtClean="0"/>
          </a:p>
          <a:p>
            <a:pPr>
              <a:buNone/>
            </a:pPr>
            <a:r>
              <a:rPr lang="en-US" sz="1600" b="1" u="sng" dirty="0" smtClean="0">
                <a:hlinkClick r:id="rId2" action="ppaction://hlinkfile"/>
              </a:rPr>
              <a:t>position</a:t>
            </a:r>
            <a:r>
              <a:rPr lang="en-US" sz="1600" b="1" u="sng" dirty="0">
                <a:hlinkClick r:id="rId2" action="ppaction://hlinkfile"/>
              </a:rPr>
              <a:t>: </a:t>
            </a:r>
            <a:r>
              <a:rPr lang="en-US" sz="1600" b="1" u="sng" dirty="0" smtClean="0">
                <a:hlinkClick r:id="rId2" action="ppaction://hlinkfile"/>
              </a:rPr>
              <a:t>relative; </a:t>
            </a:r>
            <a:r>
              <a:rPr lang="en-US" sz="1600" dirty="0" smtClean="0"/>
              <a:t>An </a:t>
            </a:r>
            <a:r>
              <a:rPr lang="en-US" sz="1600" dirty="0"/>
              <a:t>element with position: relative; is positioned relative to its normal position.</a:t>
            </a:r>
          </a:p>
          <a:p>
            <a:pPr>
              <a:buNone/>
            </a:pPr>
            <a:r>
              <a:rPr lang="en-US" sz="1600" dirty="0" smtClean="0"/>
              <a:t>	</a:t>
            </a:r>
          </a:p>
          <a:p>
            <a:pPr algn="just">
              <a:buNone/>
            </a:pPr>
            <a:r>
              <a:rPr lang="en-US" sz="1600" dirty="0" smtClean="0"/>
              <a:t>	Setting </a:t>
            </a:r>
            <a:r>
              <a:rPr lang="en-US" sz="1600" dirty="0"/>
              <a:t>the top, right, bottom, and left properties of a relatively-positioned element will cause it to be adjusted away from its normal position. Other content will not be adjusted to fit into any gap left by the element</a:t>
            </a:r>
          </a:p>
          <a:p>
            <a:pPr>
              <a:buNone/>
            </a:pPr>
            <a:endParaRPr lang="en-US" sz="1600" dirty="0" smtClean="0"/>
          </a:p>
          <a:p>
            <a:pPr>
              <a:buNone/>
            </a:pPr>
            <a:endParaRPr lang="en-US" sz="1600" dirty="0"/>
          </a:p>
          <a:p>
            <a:pPr>
              <a:buNone/>
            </a:pPr>
            <a:r>
              <a:rPr lang="en-US" sz="1600" dirty="0" smtClean="0"/>
              <a:t>&lt;!DOCTYPE html&gt;</a:t>
            </a:r>
          </a:p>
          <a:p>
            <a:pPr>
              <a:buNone/>
            </a:pPr>
            <a:r>
              <a:rPr lang="en-US" sz="1600" dirty="0" smtClean="0"/>
              <a:t>&lt;html&gt;</a:t>
            </a:r>
          </a:p>
          <a:p>
            <a:pPr>
              <a:buNone/>
            </a:pPr>
            <a:r>
              <a:rPr lang="en-US" sz="1600" dirty="0" smtClean="0"/>
              <a:t>&lt;head&gt;</a:t>
            </a:r>
          </a:p>
          <a:p>
            <a:pPr>
              <a:buNone/>
            </a:pPr>
            <a:r>
              <a:rPr lang="en-US" sz="1600" dirty="0" smtClean="0"/>
              <a:t>&lt;style&gt;</a:t>
            </a:r>
          </a:p>
          <a:p>
            <a:pPr>
              <a:buNone/>
            </a:pPr>
            <a:r>
              <a:rPr lang="en-US" sz="1600" dirty="0" err="1" smtClean="0"/>
              <a:t>div.relative</a:t>
            </a:r>
            <a:r>
              <a:rPr lang="en-US" sz="1600" dirty="0" smtClean="0"/>
              <a:t> {</a:t>
            </a:r>
          </a:p>
          <a:p>
            <a:pPr>
              <a:buNone/>
            </a:pPr>
            <a:r>
              <a:rPr lang="en-US" sz="1600" dirty="0" smtClean="0"/>
              <a:t>  position: relative;</a:t>
            </a:r>
          </a:p>
          <a:p>
            <a:pPr>
              <a:buNone/>
            </a:pPr>
            <a:r>
              <a:rPr lang="en-US" sz="1600" dirty="0" smtClean="0"/>
              <a:t>  left: 30px;</a:t>
            </a:r>
          </a:p>
          <a:p>
            <a:pPr>
              <a:buNone/>
            </a:pPr>
            <a:r>
              <a:rPr lang="en-US" sz="1600" dirty="0" smtClean="0"/>
              <a:t>  border: 3px solid #73AD21;</a:t>
            </a:r>
          </a:p>
          <a:p>
            <a:pPr>
              <a:buNone/>
            </a:pPr>
            <a:r>
              <a:rPr lang="en-US" sz="1600" dirty="0" smtClean="0"/>
              <a:t>}</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&lt;h2&gt;position: relative;&lt;/h2&gt;</a:t>
            </a:r>
          </a:p>
          <a:p>
            <a:pPr>
              <a:buNone/>
            </a:pPr>
            <a:r>
              <a:rPr lang="en-US" sz="1600" dirty="0" smtClean="0"/>
              <a:t>&lt;p&gt;An element with position: relative; is positioned relative to its normal position:&lt;/p&gt;</a:t>
            </a:r>
          </a:p>
          <a:p>
            <a:pPr>
              <a:buNone/>
            </a:pPr>
            <a:r>
              <a:rPr lang="en-US" sz="1600" dirty="0" smtClean="0"/>
              <a:t>&lt;div class="relative"&gt;</a:t>
            </a:r>
          </a:p>
          <a:p>
            <a:pPr>
              <a:buNone/>
            </a:pPr>
            <a:r>
              <a:rPr lang="en-US" sz="1600" dirty="0" smtClean="0"/>
              <a:t>This div element has position: relative;</a:t>
            </a:r>
          </a:p>
          <a:p>
            <a:pPr>
              <a:buNone/>
            </a:pPr>
            <a:r>
              <a:rPr lang="en-US" sz="1600" dirty="0" smtClean="0"/>
              <a:t>&lt;/div&gt;</a:t>
            </a:r>
          </a:p>
          <a:p>
            <a:pPr>
              <a:buNone/>
            </a:pPr>
            <a:r>
              <a:rPr lang="en-US" sz="1600" dirty="0" smtClean="0"/>
              <a:t>&lt;/body&gt;</a:t>
            </a:r>
          </a:p>
          <a:p>
            <a:pPr>
              <a:buNone/>
            </a:pPr>
            <a:r>
              <a:rPr lang="en-US" sz="1600" dirty="0" smtClean="0"/>
              <a:t>&lt;/html&gt;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172200"/>
          </a:xfrm>
        </p:spPr>
        <p:txBody>
          <a:bodyPr>
            <a:normAutofit fontScale="40000" lnSpcReduction="20000"/>
          </a:bodyPr>
          <a:lstStyle/>
          <a:p>
            <a:pPr>
              <a:buNone/>
            </a:pPr>
            <a:r>
              <a:rPr lang="en-US" sz="3500" b="1" u="sng" dirty="0" smtClean="0">
                <a:hlinkClick r:id="rId2" action="ppaction://hlinkfile"/>
              </a:rPr>
              <a:t>position</a:t>
            </a:r>
            <a:r>
              <a:rPr lang="en-US" sz="3500" b="1" u="sng" dirty="0" smtClean="0">
                <a:hlinkClick r:id="rId2" action="ppaction://hlinkfile"/>
              </a:rPr>
              <a:t>: </a:t>
            </a:r>
            <a:r>
              <a:rPr lang="en-US" sz="3500" b="1" u="sng" dirty="0" smtClean="0">
                <a:hlinkClick r:id="rId2" action="ppaction://hlinkfile"/>
              </a:rPr>
              <a:t>fixed;</a:t>
            </a:r>
            <a:endParaRPr lang="en-US" sz="3500" b="1" u="sng" dirty="0" smtClean="0"/>
          </a:p>
          <a:p>
            <a:pPr>
              <a:buNone/>
            </a:pPr>
            <a:endParaRPr lang="en-US" sz="3500" b="1" u="sng" dirty="0" smtClean="0"/>
          </a:p>
          <a:p>
            <a:pPr>
              <a:buNone/>
            </a:pPr>
            <a:r>
              <a:rPr lang="en-US" sz="3500" dirty="0" smtClean="0"/>
              <a:t>	</a:t>
            </a:r>
            <a:r>
              <a:rPr lang="en-US" sz="3500" dirty="0" smtClean="0"/>
              <a:t>An </a:t>
            </a:r>
            <a:r>
              <a:rPr lang="en-US" sz="3500" dirty="0" smtClean="0"/>
              <a:t>element with position: fixed; is positioned relative to the viewport, which means it always stays in the same place even if the page is scrolled. The top, right, bottom, and left properties are used to position the element</a:t>
            </a:r>
            <a:r>
              <a:rPr lang="en-US" sz="3500" dirty="0" smtClean="0"/>
              <a:t>.</a:t>
            </a:r>
          </a:p>
          <a:p>
            <a:pPr>
              <a:buNone/>
            </a:pPr>
            <a:endParaRPr lang="en-US" sz="3500" dirty="0" smtClean="0"/>
          </a:p>
          <a:p>
            <a:pPr>
              <a:buNone/>
            </a:pPr>
            <a:r>
              <a:rPr lang="en-US" sz="3500" dirty="0" smtClean="0"/>
              <a:t>&lt;!</a:t>
            </a:r>
            <a:r>
              <a:rPr lang="en-US" sz="3500" dirty="0" smtClean="0"/>
              <a:t>DOCTYPE html&gt;</a:t>
            </a:r>
          </a:p>
          <a:p>
            <a:pPr>
              <a:buNone/>
            </a:pPr>
            <a:r>
              <a:rPr lang="en-US" sz="3500" dirty="0" smtClean="0"/>
              <a:t>&lt;html&gt;</a:t>
            </a:r>
          </a:p>
          <a:p>
            <a:pPr>
              <a:buNone/>
            </a:pPr>
            <a:r>
              <a:rPr lang="en-US" sz="3500" dirty="0" smtClean="0"/>
              <a:t>&lt;head&gt;</a:t>
            </a:r>
          </a:p>
          <a:p>
            <a:pPr>
              <a:buNone/>
            </a:pPr>
            <a:r>
              <a:rPr lang="en-US" sz="3500" dirty="0" smtClean="0"/>
              <a:t>&lt;style&gt;</a:t>
            </a:r>
          </a:p>
          <a:p>
            <a:pPr>
              <a:buNone/>
            </a:pPr>
            <a:r>
              <a:rPr lang="en-US" sz="3500" dirty="0" err="1" smtClean="0"/>
              <a:t>div.fixed</a:t>
            </a:r>
            <a:r>
              <a:rPr lang="en-US" sz="3500" dirty="0" smtClean="0"/>
              <a:t> {</a:t>
            </a:r>
          </a:p>
          <a:p>
            <a:pPr>
              <a:buNone/>
            </a:pPr>
            <a:r>
              <a:rPr lang="en-US" sz="3500" dirty="0" smtClean="0"/>
              <a:t>  position: fixed;</a:t>
            </a:r>
          </a:p>
          <a:p>
            <a:pPr>
              <a:buNone/>
            </a:pPr>
            <a:r>
              <a:rPr lang="en-US" sz="3500" dirty="0" smtClean="0"/>
              <a:t>  bottom: 0;</a:t>
            </a:r>
          </a:p>
          <a:p>
            <a:pPr>
              <a:buNone/>
            </a:pPr>
            <a:r>
              <a:rPr lang="en-US" sz="3500" dirty="0" smtClean="0"/>
              <a:t>  right: 0;</a:t>
            </a:r>
          </a:p>
          <a:p>
            <a:pPr>
              <a:buNone/>
            </a:pPr>
            <a:r>
              <a:rPr lang="en-US" sz="3500" dirty="0" smtClean="0"/>
              <a:t>  width: 300px;</a:t>
            </a:r>
          </a:p>
          <a:p>
            <a:pPr>
              <a:buNone/>
            </a:pPr>
            <a:r>
              <a:rPr lang="en-US" sz="3500" dirty="0" smtClean="0"/>
              <a:t>  border: 3px solid #73AD21;</a:t>
            </a:r>
          </a:p>
          <a:p>
            <a:pPr>
              <a:buNone/>
            </a:pPr>
            <a:r>
              <a:rPr lang="en-US" sz="3500" dirty="0" smtClean="0"/>
              <a:t>}</a:t>
            </a:r>
          </a:p>
          <a:p>
            <a:pPr>
              <a:buNone/>
            </a:pPr>
            <a:r>
              <a:rPr lang="en-US" sz="3500" dirty="0" smtClean="0"/>
              <a:t>&lt;/style&gt;</a:t>
            </a:r>
          </a:p>
          <a:p>
            <a:pPr>
              <a:buNone/>
            </a:pPr>
            <a:r>
              <a:rPr lang="en-US" sz="3500" dirty="0" smtClean="0"/>
              <a:t>&lt;/head&gt;</a:t>
            </a:r>
          </a:p>
          <a:p>
            <a:pPr>
              <a:buNone/>
            </a:pPr>
            <a:r>
              <a:rPr lang="en-US" sz="3500" dirty="0" smtClean="0"/>
              <a:t>&lt;body&gt;</a:t>
            </a:r>
          </a:p>
          <a:p>
            <a:pPr>
              <a:buNone/>
            </a:pPr>
            <a:r>
              <a:rPr lang="en-US" sz="3500" dirty="0" smtClean="0"/>
              <a:t>&lt;</a:t>
            </a:r>
            <a:r>
              <a:rPr lang="en-US" sz="3500" dirty="0" smtClean="0"/>
              <a:t>h2&gt;position: fixed;&lt;/h2&gt;</a:t>
            </a:r>
          </a:p>
          <a:p>
            <a:pPr>
              <a:buNone/>
            </a:pPr>
            <a:r>
              <a:rPr lang="en-US" sz="3500" dirty="0" smtClean="0"/>
              <a:t>&lt;</a:t>
            </a:r>
            <a:r>
              <a:rPr lang="en-US" sz="3500" dirty="0" smtClean="0"/>
              <a:t>p&gt;An element with position: fixed; is positioned relative to the viewport, which means it always stays in the same place even if the page is scrolled:&lt;/p&gt;</a:t>
            </a:r>
          </a:p>
          <a:p>
            <a:pPr>
              <a:buNone/>
            </a:pPr>
            <a:r>
              <a:rPr lang="en-US" sz="3500" dirty="0" smtClean="0"/>
              <a:t>&lt;</a:t>
            </a:r>
            <a:r>
              <a:rPr lang="en-US" sz="3500" dirty="0" smtClean="0"/>
              <a:t>div class="fixed"&gt;</a:t>
            </a:r>
          </a:p>
          <a:p>
            <a:pPr>
              <a:buNone/>
            </a:pPr>
            <a:r>
              <a:rPr lang="en-US" sz="3500" dirty="0" smtClean="0"/>
              <a:t>This div element has position: fixed;</a:t>
            </a:r>
          </a:p>
          <a:p>
            <a:pPr>
              <a:buNone/>
            </a:pPr>
            <a:r>
              <a:rPr lang="en-US" sz="3500" dirty="0" smtClean="0"/>
              <a:t>&lt;/div&gt;</a:t>
            </a:r>
          </a:p>
          <a:p>
            <a:pPr>
              <a:buNone/>
            </a:pPr>
            <a:r>
              <a:rPr lang="en-US" sz="3500" dirty="0" smtClean="0"/>
              <a:t>&lt;/</a:t>
            </a:r>
            <a:r>
              <a:rPr lang="en-US" sz="3500" dirty="0" smtClean="0"/>
              <a:t>body&gt;</a:t>
            </a:r>
          </a:p>
          <a:p>
            <a:pPr>
              <a:buNone/>
            </a:pPr>
            <a:r>
              <a:rPr lang="en-US" sz="3500" dirty="0" smtClean="0"/>
              <a:t>&lt;/html&gt;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477000"/>
          </a:xfrm>
        </p:spPr>
        <p:txBody>
          <a:bodyPr>
            <a:normAutofit fontScale="47500" lnSpcReduction="20000"/>
          </a:bodyPr>
          <a:lstStyle/>
          <a:p>
            <a:pPr>
              <a:buNone/>
            </a:pPr>
            <a:r>
              <a:rPr lang="en-US" b="1" u="sng" dirty="0" smtClean="0">
                <a:hlinkClick r:id="rId2" action="ppaction://hlinkfile"/>
              </a:rPr>
              <a:t>position: absolute;</a:t>
            </a:r>
            <a:endParaRPr lang="en-US" b="1" u="sng" dirty="0" smtClean="0"/>
          </a:p>
          <a:p>
            <a:r>
              <a:rPr lang="en-US" dirty="0" smtClean="0"/>
              <a:t>An element with position: absolute; is positioned relative to the nearest positioned ancestor (instead of positioned relative to the viewport, like fixed).</a:t>
            </a:r>
          </a:p>
          <a:p>
            <a:r>
              <a:rPr lang="en-US" dirty="0" smtClean="0"/>
              <a:t>However; if an absolute positioned element has no positioned ancestors, it uses the document body, and moves along with page scrolling.</a:t>
            </a:r>
          </a:p>
          <a:p>
            <a:r>
              <a:rPr lang="en-US" b="1" dirty="0" smtClean="0"/>
              <a:t>Note:</a:t>
            </a:r>
            <a:r>
              <a:rPr lang="en-US" dirty="0" smtClean="0"/>
              <a:t> A "positioned" element is one whose position is anything except static.</a:t>
            </a:r>
          </a:p>
          <a:p>
            <a:pPr>
              <a:buNone/>
            </a:pPr>
            <a:endParaRPr lang="en-US" dirty="0" smtClean="0"/>
          </a:p>
          <a:p>
            <a:pPr>
              <a:buNone/>
            </a:pPr>
            <a:r>
              <a:rPr lang="en-US" dirty="0" smtClean="0"/>
              <a:t>&lt;!</a:t>
            </a:r>
            <a:r>
              <a:rPr lang="en-US" dirty="0" smtClean="0"/>
              <a: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div.relative</a:t>
            </a:r>
            <a:r>
              <a:rPr lang="en-US" dirty="0" smtClean="0"/>
              <a:t> {</a:t>
            </a:r>
          </a:p>
          <a:p>
            <a:pPr>
              <a:buNone/>
            </a:pPr>
            <a:r>
              <a:rPr lang="en-US" dirty="0" smtClean="0"/>
              <a:t>  position: relative;</a:t>
            </a:r>
          </a:p>
          <a:p>
            <a:pPr>
              <a:buNone/>
            </a:pPr>
            <a:r>
              <a:rPr lang="en-US" dirty="0" smtClean="0"/>
              <a:t>  width: 400px;</a:t>
            </a:r>
          </a:p>
          <a:p>
            <a:pPr>
              <a:buNone/>
            </a:pPr>
            <a:r>
              <a:rPr lang="en-US" dirty="0" smtClean="0"/>
              <a:t>  height: 200px;</a:t>
            </a:r>
          </a:p>
          <a:p>
            <a:pPr>
              <a:buNone/>
            </a:pPr>
            <a:r>
              <a:rPr lang="en-US" dirty="0" smtClean="0"/>
              <a:t>  border: 3px solid #73AD21;</a:t>
            </a:r>
          </a:p>
          <a:p>
            <a:pPr>
              <a:buNone/>
            </a:pPr>
            <a:r>
              <a:rPr lang="en-US" dirty="0" smtClean="0"/>
              <a:t>} </a:t>
            </a:r>
          </a:p>
          <a:p>
            <a:pPr>
              <a:buNone/>
            </a:pPr>
            <a:endParaRPr lang="en-US" dirty="0" smtClean="0"/>
          </a:p>
          <a:p>
            <a:pPr>
              <a:buNone/>
            </a:pPr>
            <a:r>
              <a:rPr lang="en-US" dirty="0" err="1" smtClean="0"/>
              <a:t>div.absolute</a:t>
            </a:r>
            <a:r>
              <a:rPr lang="en-US" dirty="0" smtClean="0"/>
              <a:t> {</a:t>
            </a:r>
          </a:p>
          <a:p>
            <a:pPr>
              <a:buNone/>
            </a:pPr>
            <a:r>
              <a:rPr lang="en-US" dirty="0" smtClean="0"/>
              <a:t>  position: absolute;</a:t>
            </a:r>
          </a:p>
          <a:p>
            <a:pPr>
              <a:buNone/>
            </a:pPr>
            <a:r>
              <a:rPr lang="en-US" dirty="0" smtClean="0"/>
              <a:t>  top: 100px;</a:t>
            </a:r>
          </a:p>
          <a:p>
            <a:pPr>
              <a:buNone/>
            </a:pPr>
            <a:r>
              <a:rPr lang="en-US" dirty="0" smtClean="0"/>
              <a:t>  right: 0;</a:t>
            </a:r>
          </a:p>
          <a:p>
            <a:pPr>
              <a:buNone/>
            </a:pPr>
            <a:r>
              <a:rPr lang="en-US" dirty="0" smtClean="0"/>
              <a:t>  width: 200px;</a:t>
            </a:r>
          </a:p>
          <a:p>
            <a:pPr>
              <a:buNone/>
            </a:pPr>
            <a:r>
              <a:rPr lang="en-US" dirty="0" smtClean="0"/>
              <a:t>  height: 100px;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556</Words>
  <Application>Microsoft Office PowerPoint</Application>
  <PresentationFormat>On-screen Show (4:3)</PresentationFormat>
  <Paragraphs>195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DHTML: Positioning Moving and Changing Elements</vt:lpstr>
      <vt:lpstr>Slide 2</vt:lpstr>
      <vt:lpstr>Slide 3</vt:lpstr>
      <vt:lpstr>Slide 4</vt:lpstr>
      <vt:lpstr>Slide 5</vt:lpstr>
      <vt:lpstr>Slide 6</vt:lpstr>
      <vt:lpstr>Slide 7</vt:lpstr>
      <vt:lpstr>Slide 8</vt:lpstr>
      <vt:lpstr>Slide 9</vt:lpstr>
      <vt:lpstr>Slide 10</vt:lpstr>
      <vt:lpstr>Slide 11</vt:lpstr>
      <vt:lpstr>Slide 12</vt:lpstr>
      <vt:lpstr>Positioning Text In an Image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DHTML: Positioning Moving and Changing Elements</dc:title>
  <dc:creator>Administrator</dc:creator>
  <cp:lastModifiedBy>Administrator</cp:lastModifiedBy>
  <cp:revision>23</cp:revision>
  <dcterms:created xsi:type="dcterms:W3CDTF">2019-07-16T04:00:04Z</dcterms:created>
  <dcterms:modified xsi:type="dcterms:W3CDTF">2019-07-18T07:30:30Z</dcterms:modified>
</cp:coreProperties>
</file>