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56" r:id="rId2"/>
    <p:sldId id="261" r:id="rId3"/>
    <p:sldId id="284" r:id="rId4"/>
    <p:sldId id="285" r:id="rId5"/>
    <p:sldId id="287" r:id="rId6"/>
    <p:sldId id="286" r:id="rId7"/>
    <p:sldId id="279" r:id="rId8"/>
  </p:sldIdLst>
  <p:sldSz cx="9144000" cy="5143500" type="screen16x9"/>
  <p:notesSz cx="6858000" cy="9144000"/>
  <p:embeddedFontLst>
    <p:embeddedFont>
      <p:font typeface="Raleway ExtraBold" charset="0"/>
      <p:bold r:id="rId10"/>
      <p:boldItalic r:id="rId11"/>
    </p:embeddedFont>
    <p:embeddedFont>
      <p:font typeface="Raleway Light"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56D9F3E-1BC4-4F98-BE8C-D36411D1D96E}">
  <a:tblStyle styleId="{456D9F3E-1BC4-4F98-BE8C-D36411D1D96E}"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0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Shape 24"/>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Shape 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B600"/>
                </a:solidFill>
              </a:rPr>
              <a:pPr marL="0" lvl="0" indent="0">
                <a:spcBef>
                  <a:spcPts val="0"/>
                </a:spcBef>
                <a:spcAft>
                  <a:spcPts val="0"/>
                </a:spcAft>
                <a:buNone/>
              </a:pPr>
              <a:t>‹#›</a:t>
            </a:fld>
            <a:endParaRPr>
              <a:solidFill>
                <a:srgbClr val="FFB6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
        <p:nvSpPr>
          <p:cNvPr id="49" name="Shape 49"/>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fld id="{00000000-1234-1234-1234-123412341234}" type="slidenum">
              <a:rPr lang="en" sz="1300">
                <a:solidFill>
                  <a:srgbClr val="FFB600"/>
                </a:solidFill>
                <a:latin typeface="Raleway ExtraBold"/>
                <a:ea typeface="Raleway ExtraBold"/>
                <a:cs typeface="Raleway ExtraBold"/>
                <a:sym typeface="Raleway ExtraBold"/>
              </a:rPr>
              <a:pPr marL="0" lvl="0" indent="0" algn="ctr">
                <a:spcBef>
                  <a:spcPts val="0"/>
                </a:spcBef>
                <a:spcAft>
                  <a:spcPts val="0"/>
                </a:spcAft>
                <a:buNone/>
              </a:pPr>
              <a:t>‹#›</a:t>
            </a:fld>
            <a:endParaRPr sz="1300">
              <a:solidFill>
                <a:srgbClr val="FFB600"/>
              </a:solidFill>
              <a:latin typeface="Raleway ExtraBold"/>
              <a:ea typeface="Raleway ExtraBold"/>
              <a:cs typeface="Raleway ExtraBold"/>
              <a:sym typeface="Raleway ExtraBo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AWS</a:t>
            </a:r>
            <a:r>
              <a:rPr lang="en" dirty="0" smtClean="0"/>
              <a:t> </a:t>
            </a:r>
            <a:r>
              <a:rPr lang="en" dirty="0" smtClean="0">
                <a:solidFill>
                  <a:srgbClr val="434343"/>
                </a:solidFill>
              </a:rPr>
              <a:t>Basics</a:t>
            </a:r>
            <a:endParaRPr dirty="0"/>
          </a:p>
        </p:txBody>
      </p:sp>
      <p:grpSp>
        <p:nvGrpSpPr>
          <p:cNvPr id="58" name="Shape 58"/>
          <p:cNvGrpSpPr/>
          <p:nvPr/>
        </p:nvGrpSpPr>
        <p:grpSpPr>
          <a:xfrm>
            <a:off x="7864658" y="371176"/>
            <a:ext cx="896264" cy="896314"/>
            <a:chOff x="570875" y="4322250"/>
            <a:chExt cx="443300" cy="443325"/>
          </a:xfrm>
        </p:grpSpPr>
        <p:sp>
          <p:nvSpPr>
            <p:cNvPr id="59" name="Shape 5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Introduction</a:t>
            </a:r>
            <a:endParaRPr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 name="Rectangle 10"/>
          <p:cNvSpPr/>
          <p:nvPr/>
        </p:nvSpPr>
        <p:spPr>
          <a:xfrm>
            <a:off x="755576" y="1707654"/>
            <a:ext cx="7704856" cy="2246769"/>
          </a:xfrm>
          <a:prstGeom prst="rect">
            <a:avLst/>
          </a:prstGeom>
        </p:spPr>
        <p:txBody>
          <a:bodyPr wrap="square">
            <a:spAutoFit/>
          </a:bodyPr>
          <a:lstStyle/>
          <a:p>
            <a:r>
              <a:rPr lang="en-IN" dirty="0" smtClean="0"/>
              <a:t>In 2006, Amazon Web Services (AWS) began offering IT infrastructure services to businesses in </a:t>
            </a:r>
            <a:r>
              <a:rPr lang="en-IN" dirty="0" smtClean="0"/>
              <a:t>the </a:t>
            </a:r>
            <a:r>
              <a:rPr lang="en-IN" dirty="0" smtClean="0"/>
              <a:t>form of web </a:t>
            </a:r>
            <a:r>
              <a:rPr lang="en-IN" dirty="0" smtClean="0"/>
              <a:t>services now </a:t>
            </a:r>
            <a:r>
              <a:rPr lang="en-IN" dirty="0" smtClean="0"/>
              <a:t>commonly known as cloud computing. One of the key benefits </a:t>
            </a:r>
          </a:p>
          <a:p>
            <a:r>
              <a:rPr lang="en-IN" dirty="0" smtClean="0"/>
              <a:t>of cloud computing is the </a:t>
            </a:r>
            <a:r>
              <a:rPr lang="en-IN" dirty="0" smtClean="0"/>
              <a:t>opportunity </a:t>
            </a:r>
            <a:r>
              <a:rPr lang="en-IN" dirty="0" smtClean="0"/>
              <a:t>to replace </a:t>
            </a:r>
            <a:r>
              <a:rPr lang="en-IN" dirty="0" smtClean="0"/>
              <a:t>up front </a:t>
            </a:r>
            <a:r>
              <a:rPr lang="en-IN" dirty="0" smtClean="0"/>
              <a:t>capital infrastructure expenses with </a:t>
            </a:r>
          </a:p>
          <a:p>
            <a:r>
              <a:rPr lang="en-IN" dirty="0" smtClean="0"/>
              <a:t>low variable costs that </a:t>
            </a:r>
            <a:r>
              <a:rPr lang="en-IN" dirty="0" smtClean="0"/>
              <a:t>scale with </a:t>
            </a:r>
            <a:r>
              <a:rPr lang="en-IN" dirty="0" smtClean="0"/>
              <a:t>your business. With the cloud, businesses no longer need to </a:t>
            </a:r>
          </a:p>
          <a:p>
            <a:r>
              <a:rPr lang="en-IN" dirty="0" smtClean="0"/>
              <a:t>plan for and procure servers and other IT infrastructure weeks or months in advance. Instead, </a:t>
            </a:r>
          </a:p>
          <a:p>
            <a:r>
              <a:rPr lang="en-IN" dirty="0" smtClean="0"/>
              <a:t>they </a:t>
            </a:r>
            <a:r>
              <a:rPr lang="en-IN" dirty="0" smtClean="0"/>
              <a:t>can instantly </a:t>
            </a:r>
            <a:r>
              <a:rPr lang="en-IN" dirty="0" smtClean="0"/>
              <a:t>spin up hundreds or thousands of servers in minutes and deliver results </a:t>
            </a:r>
          </a:p>
          <a:p>
            <a:r>
              <a:rPr lang="en-IN" dirty="0" smtClean="0"/>
              <a:t>faster.</a:t>
            </a:r>
          </a:p>
          <a:p>
            <a:r>
              <a:rPr lang="en-IN" dirty="0" smtClean="0"/>
              <a:t>Today, </a:t>
            </a:r>
            <a:r>
              <a:rPr lang="en-IN" dirty="0" smtClean="0"/>
              <a:t>AWS provides </a:t>
            </a:r>
            <a:r>
              <a:rPr lang="en-IN" dirty="0" smtClean="0"/>
              <a:t>a highly reliable, scalable, </a:t>
            </a:r>
            <a:r>
              <a:rPr lang="en-IN" dirty="0" smtClean="0"/>
              <a:t>low cost </a:t>
            </a:r>
            <a:r>
              <a:rPr lang="en-IN" dirty="0" smtClean="0"/>
              <a:t>infrastructure platform in the cloud </a:t>
            </a:r>
          </a:p>
          <a:p>
            <a:r>
              <a:rPr lang="en-IN" dirty="0" smtClean="0"/>
              <a:t>that powers hundreds of thousands of businesses in 190 countries </a:t>
            </a:r>
            <a:r>
              <a:rPr lang="en-IN" dirty="0" err="1" smtClean="0"/>
              <a:t>aroun</a:t>
            </a:r>
            <a:endParaRPr lang="en-IN" dirty="0" smtClean="0"/>
          </a:p>
          <a:p>
            <a:r>
              <a:rPr lang="en-IN" dirty="0" smtClean="0"/>
              <a:t>d the world.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Cloud Computing</a:t>
            </a:r>
            <a:endParaRPr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 name="Rectangle 10"/>
          <p:cNvSpPr/>
          <p:nvPr/>
        </p:nvSpPr>
        <p:spPr>
          <a:xfrm>
            <a:off x="683568" y="1563638"/>
            <a:ext cx="7704856" cy="3108543"/>
          </a:xfrm>
          <a:prstGeom prst="rect">
            <a:avLst/>
          </a:prstGeom>
        </p:spPr>
        <p:txBody>
          <a:bodyPr wrap="square">
            <a:spAutoFit/>
          </a:bodyPr>
          <a:lstStyle/>
          <a:p>
            <a:r>
              <a:rPr lang="en-IN" dirty="0" smtClean="0"/>
              <a:t>Cloud computing is the on demand delivery of compute power, database storage, applications, and other IT resources through a cloud services platform via the internet with pay as you go pricing.</a:t>
            </a:r>
          </a:p>
          <a:p>
            <a:r>
              <a:rPr lang="en-IN" dirty="0" smtClean="0"/>
              <a:t>Whether you are running applications that share photos to millions of mobile users or you’re supporting the critical operations of your business, a cloud services platform provides rapid access to flexible and low cost IT resources. With cloud computing, you don’t need to make large upfront investments in hardware and spend a lot of time on the heavy lifting of managing that hardware. Instead, you can provision exactly the right type and size of computing resources you need to power your newest bright idea or operate your IT department. You can access as many resources as you need, almost instantly, and only pay for what you use. Cloud computing provides a simple way to access servers, storage, databases and a broad set of application services over the Internet. A cloud services platform such as Amazon Web Services owns and maintains the network connected hardware required for these application services, while you provision and use what you need via a web application.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000" dirty="0" smtClean="0"/>
              <a:t>Cloud Computing Models</a:t>
            </a:r>
            <a:endParaRPr sz="40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 name="Rectangle 11"/>
          <p:cNvSpPr/>
          <p:nvPr/>
        </p:nvSpPr>
        <p:spPr>
          <a:xfrm>
            <a:off x="1043608" y="1131590"/>
            <a:ext cx="7128792" cy="3539430"/>
          </a:xfrm>
          <a:prstGeom prst="rect">
            <a:avLst/>
          </a:prstGeom>
        </p:spPr>
        <p:txBody>
          <a:bodyPr wrap="square">
            <a:spAutoFit/>
          </a:bodyPr>
          <a:lstStyle/>
          <a:p>
            <a:r>
              <a:rPr lang="en-IN" dirty="0" smtClean="0"/>
              <a:t>Infrastructure as a Service (</a:t>
            </a:r>
            <a:r>
              <a:rPr lang="en-IN" dirty="0" err="1" smtClean="0"/>
              <a:t>IaaS</a:t>
            </a:r>
            <a:r>
              <a:rPr lang="en-IN" dirty="0" smtClean="0"/>
              <a:t>)</a:t>
            </a:r>
          </a:p>
          <a:p>
            <a:endParaRPr lang="en-IN" dirty="0" smtClean="0"/>
          </a:p>
          <a:p>
            <a:r>
              <a:rPr lang="en-IN" dirty="0" smtClean="0"/>
              <a:t>Infrastructure as a Service(</a:t>
            </a:r>
            <a:r>
              <a:rPr lang="en-IN" dirty="0" err="1" smtClean="0"/>
              <a:t>IaaS</a:t>
            </a:r>
            <a:r>
              <a:rPr lang="en-IN" dirty="0" smtClean="0"/>
              <a:t>) contains the basic building blocks for cloud IT and typically provide access to networking features, computers (virtual or on dedicated hardware), and data storage space. </a:t>
            </a:r>
            <a:r>
              <a:rPr lang="en-IN" dirty="0" err="1" smtClean="0"/>
              <a:t>IaaS</a:t>
            </a:r>
            <a:r>
              <a:rPr lang="en-IN" dirty="0" smtClean="0"/>
              <a:t> provides you with the highest level of flexibility and management control over your IT resources and is most similar to existing IT resources that many IT departments and developers are familiar with today</a:t>
            </a:r>
          </a:p>
          <a:p>
            <a:endParaRPr lang="en-IN" dirty="0" smtClean="0"/>
          </a:p>
          <a:p>
            <a:r>
              <a:rPr lang="en-IN" dirty="0" smtClean="0"/>
              <a:t>Platform as a Service (</a:t>
            </a:r>
            <a:r>
              <a:rPr lang="en-IN" dirty="0" err="1" smtClean="0"/>
              <a:t>PaaS</a:t>
            </a:r>
            <a:r>
              <a:rPr lang="en-IN" dirty="0" smtClean="0"/>
              <a:t>)</a:t>
            </a:r>
          </a:p>
          <a:p>
            <a:endParaRPr lang="en-IN" dirty="0" smtClean="0"/>
          </a:p>
          <a:p>
            <a:r>
              <a:rPr lang="en-IN" dirty="0" smtClean="0"/>
              <a:t>Platform as a Service(</a:t>
            </a:r>
            <a:r>
              <a:rPr lang="en-IN" dirty="0" err="1" smtClean="0"/>
              <a:t>PaaS</a:t>
            </a:r>
            <a:r>
              <a:rPr lang="en-IN" dirty="0" smtClean="0"/>
              <a:t>)removes the need for your organization to manage the underlying infrastructure (usually hardware and operating systems) and allows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000" dirty="0" smtClean="0"/>
              <a:t>Cloud Computing Models</a:t>
            </a:r>
            <a:endParaRPr sz="40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 name="Rectangle 11"/>
          <p:cNvSpPr/>
          <p:nvPr/>
        </p:nvSpPr>
        <p:spPr>
          <a:xfrm>
            <a:off x="899592" y="1131590"/>
            <a:ext cx="7272808" cy="2246769"/>
          </a:xfrm>
          <a:prstGeom prst="rect">
            <a:avLst/>
          </a:prstGeom>
        </p:spPr>
        <p:txBody>
          <a:bodyPr wrap="square">
            <a:spAutoFit/>
          </a:bodyPr>
          <a:lstStyle/>
          <a:p>
            <a:endParaRPr lang="en-IN" dirty="0" smtClean="0"/>
          </a:p>
          <a:p>
            <a:r>
              <a:rPr lang="en-IN" dirty="0" smtClean="0"/>
              <a:t>Software as a Service (</a:t>
            </a:r>
            <a:r>
              <a:rPr lang="en-IN" dirty="0" err="1" smtClean="0"/>
              <a:t>SaaS</a:t>
            </a:r>
            <a:r>
              <a:rPr lang="en-IN" dirty="0" smtClean="0"/>
              <a:t>)</a:t>
            </a:r>
          </a:p>
          <a:p>
            <a:r>
              <a:rPr lang="en-IN" dirty="0" smtClean="0"/>
              <a:t>Software as a Service (</a:t>
            </a:r>
            <a:r>
              <a:rPr lang="en-IN" dirty="0" err="1" smtClean="0"/>
              <a:t>SaaS</a:t>
            </a:r>
            <a:r>
              <a:rPr lang="en-IN" dirty="0" smtClean="0"/>
              <a:t>) provides you with a completed product that is run and managed by the service provider. In most cases, people referring to Software as a Service are referring to end user applications. With a </a:t>
            </a:r>
            <a:r>
              <a:rPr lang="en-IN" dirty="0" err="1" smtClean="0"/>
              <a:t>SaaS</a:t>
            </a:r>
            <a:r>
              <a:rPr lang="en-IN" dirty="0" smtClean="0"/>
              <a:t> offering you do not have to think about how the service is maintained or how the underlying infrastructure is managed; you only need to think about how you will use that particular piece of software. A common example of a </a:t>
            </a:r>
            <a:r>
              <a:rPr lang="en-IN" dirty="0" err="1" smtClean="0"/>
              <a:t>SaaS</a:t>
            </a:r>
            <a:r>
              <a:rPr lang="en-IN" dirty="0" smtClean="0"/>
              <a:t> application is web based email which you can use to send and receive email without having to manage feature additions to the email product or maintain the servers and operating systems that the email program is running 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Region and AZ</a:t>
            </a:r>
            <a:endParaRPr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 name="Rectangle 10"/>
          <p:cNvSpPr/>
          <p:nvPr/>
        </p:nvSpPr>
        <p:spPr>
          <a:xfrm>
            <a:off x="683568" y="1563638"/>
            <a:ext cx="7704856" cy="1815882"/>
          </a:xfrm>
          <a:prstGeom prst="rect">
            <a:avLst/>
          </a:prstGeom>
        </p:spPr>
        <p:txBody>
          <a:bodyPr wrap="square">
            <a:spAutoFit/>
          </a:bodyPr>
          <a:lstStyle/>
          <a:p>
            <a:r>
              <a:rPr lang="en-IN" dirty="0" smtClean="0"/>
              <a:t>The AWS Cloud infrastructure is built around Regions and Availability Zones (AZs). A Region is a physical location in the world where we have multiple AZs. AZs consist of one or more discrete data </a:t>
            </a:r>
            <a:r>
              <a:rPr lang="en-IN" dirty="0" err="1" smtClean="0"/>
              <a:t>centers</a:t>
            </a:r>
            <a:r>
              <a:rPr lang="en-IN" dirty="0" smtClean="0"/>
              <a:t>, each with redundant power, networking ,and connectivity, housed in separate facilities. These </a:t>
            </a:r>
          </a:p>
          <a:p>
            <a:r>
              <a:rPr lang="en-IN" dirty="0" smtClean="0"/>
              <a:t>AZs offer you the ability to operate production applications and databases </a:t>
            </a:r>
          </a:p>
          <a:p>
            <a:r>
              <a:rPr lang="en-IN" dirty="0" smtClean="0"/>
              <a:t>that are more highly available, fault tolerant ,and scalable than would be possible from a single data </a:t>
            </a:r>
            <a:r>
              <a:rPr lang="en-IN" dirty="0" err="1" smtClean="0"/>
              <a:t>center</a:t>
            </a:r>
            <a:r>
              <a:rPr lang="en-IN" dirty="0" smtClean="0"/>
              <a:t>. The AWS Cloud operates 42 AZs within 16 geographic Regions around the world, with five more Availability Zones and two more Regions coming online in 2017.</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sp>
        <p:nvSpPr>
          <p:cNvPr id="364" name="Shape 364"/>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9600">
                <a:solidFill>
                  <a:srgbClr val="FFB600"/>
                </a:solidFill>
              </a:rPr>
              <a:t>Thanks!</a:t>
            </a:r>
            <a:endParaRPr sz="9600">
              <a:solidFill>
                <a:srgbClr val="FFB600"/>
              </a:solidFill>
            </a:endParaRPr>
          </a:p>
        </p:txBody>
      </p:sp>
      <p:sp>
        <p:nvSpPr>
          <p:cNvPr id="365" name="Shape 36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a:t>Any questions?</a:t>
            </a:r>
            <a:endParaRPr sz="3600" b="1"/>
          </a:p>
          <a:p>
            <a:pPr marL="0" lvl="0" indent="0" rtl="0">
              <a:spcBef>
                <a:spcPts val="600"/>
              </a:spcBef>
              <a:spcAft>
                <a:spcPts val="0"/>
              </a:spcAft>
              <a:buClr>
                <a:schemeClr val="dk1"/>
              </a:buClr>
              <a:buSzPts val="1100"/>
              <a:buFont typeface="Arial"/>
              <a:buNone/>
            </a:pPr>
            <a:r>
              <a:rPr lang="en"/>
              <a:t>You can find me at @username &amp; user@mail.me</a:t>
            </a:r>
            <a:endParaRPr sz="3600" b="1"/>
          </a:p>
        </p:txBody>
      </p:sp>
      <p:sp>
        <p:nvSpPr>
          <p:cNvPr id="366" name="Shape 366"/>
          <p:cNvSpPr/>
          <p:nvPr/>
        </p:nvSpPr>
        <p:spPr>
          <a:xfrm>
            <a:off x="8054234" y="327815"/>
            <a:ext cx="798007" cy="725835"/>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779</Words>
  <Application>Microsoft Office PowerPoint</Application>
  <PresentationFormat>On-screen Show (16:9)</PresentationFormat>
  <Paragraphs>39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Raleway ExtraBold</vt:lpstr>
      <vt:lpstr>Raleway Light</vt:lpstr>
      <vt:lpstr>Olivia template</vt:lpstr>
      <vt:lpstr>AWS Basics</vt:lpstr>
      <vt:lpstr>Introduction</vt:lpstr>
      <vt:lpstr>Cloud Computing</vt:lpstr>
      <vt:lpstr>Cloud Computing Models</vt:lpstr>
      <vt:lpstr>Cloud Computing Models</vt:lpstr>
      <vt:lpstr>Region and AZ</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Basics</dc:title>
  <dc:creator>Deepak Kumar</dc:creator>
  <cp:lastModifiedBy>user</cp:lastModifiedBy>
  <cp:revision>3</cp:revision>
  <dcterms:modified xsi:type="dcterms:W3CDTF">2018-01-29T19:40:13Z</dcterms:modified>
</cp:coreProperties>
</file>