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61" r:id="rId3"/>
    <p:sldId id="301" r:id="rId4"/>
    <p:sldId id="285" r:id="rId5"/>
    <p:sldId id="287" r:id="rId6"/>
    <p:sldId id="291" r:id="rId7"/>
    <p:sldId id="286" r:id="rId8"/>
    <p:sldId id="288" r:id="rId9"/>
    <p:sldId id="293" r:id="rId10"/>
    <p:sldId id="289" r:id="rId11"/>
    <p:sldId id="290" r:id="rId12"/>
    <p:sldId id="292" r:id="rId13"/>
    <p:sldId id="294" r:id="rId14"/>
    <p:sldId id="297" r:id="rId15"/>
    <p:sldId id="298" r:id="rId16"/>
    <p:sldId id="299" r:id="rId17"/>
    <p:sldId id="300" r:id="rId18"/>
    <p:sldId id="295" r:id="rId19"/>
    <p:sldId id="296" r:id="rId20"/>
    <p:sldId id="279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Raleway ExtraBold" panose="020B0604020202020204" charset="0"/>
      <p:bold r:id="rId27"/>
      <p:boldItalic r:id="rId28"/>
    </p:embeddedFont>
    <p:embeddedFont>
      <p:font typeface="Raleway Light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6D9F3E-1BC4-4F98-BE8C-D36411D1D96E}">
  <a:tblStyle styleId="{456D9F3E-1BC4-4F98-BE8C-D36411D1D9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61" autoAdjust="0"/>
  </p:normalViewPr>
  <p:slideViewPr>
    <p:cSldViewPr>
      <p:cViewPr varScale="1">
        <p:scale>
          <a:sx n="89" d="100"/>
          <a:sy n="89" d="100"/>
        </p:scale>
        <p:origin x="128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#</a:t>
            </a:r>
            <a:r>
              <a:rPr lang="en-IN" dirty="0" err="1"/>
              <a:t>ansible</a:t>
            </a:r>
            <a:r>
              <a:rPr lang="en-IN" dirty="0"/>
              <a:t>-playbook site.yml -</a:t>
            </a:r>
            <a:r>
              <a:rPr lang="en-IN" dirty="0" err="1"/>
              <a:t>i</a:t>
            </a:r>
            <a:r>
              <a:rPr lang="en-IN" dirty="0"/>
              <a:t> hosts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PLAY [install and configure </a:t>
            </a:r>
            <a:r>
              <a:rPr lang="en-IN" dirty="0" err="1"/>
              <a:t>webservers</a:t>
            </a:r>
            <a:r>
              <a:rPr lang="en-IN" dirty="0"/>
              <a:t>] ***************************************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GATHERING FACTS ***************************************************************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ok: [10.0.0.156]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TASK: [</a:t>
            </a:r>
            <a:r>
              <a:rPr lang="en-IN" dirty="0" err="1"/>
              <a:t>webservers</a:t>
            </a:r>
            <a:r>
              <a:rPr lang="en-IN" dirty="0"/>
              <a:t> | ensure </a:t>
            </a:r>
            <a:r>
              <a:rPr lang="en-IN" dirty="0" err="1"/>
              <a:t>apache,php</a:t>
            </a:r>
            <a:r>
              <a:rPr lang="en-IN" dirty="0"/>
              <a:t> related packages are installed] *********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changed: [10.0.0.156] =&gt; (item=</a:t>
            </a:r>
            <a:r>
              <a:rPr lang="en-IN" dirty="0" err="1"/>
              <a:t>httpd,php,php-mysql</a:t>
            </a:r>
            <a:r>
              <a:rPr lang="en-IN" dirty="0"/>
              <a:t>)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TASK: [</a:t>
            </a:r>
            <a:r>
              <a:rPr lang="en-IN" dirty="0" err="1"/>
              <a:t>webservers</a:t>
            </a:r>
            <a:r>
              <a:rPr lang="en-IN" dirty="0"/>
              <a:t> | ensure apache is running] *********************************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changed: [10.0.0.156]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TASK: [</a:t>
            </a:r>
            <a:r>
              <a:rPr lang="en-IN" dirty="0" err="1"/>
              <a:t>webservers</a:t>
            </a:r>
            <a:r>
              <a:rPr lang="en-IN" dirty="0"/>
              <a:t> | copy files to document root] ******************************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changed: [10.0.0.156]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TASK: [</a:t>
            </a:r>
            <a:r>
              <a:rPr lang="en-IN" dirty="0" err="1"/>
              <a:t>webservers</a:t>
            </a:r>
            <a:r>
              <a:rPr lang="en-IN" dirty="0"/>
              <a:t> | copy application code to document root] *******************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changed: [10.0.0.156]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TASK: [</a:t>
            </a:r>
            <a:r>
              <a:rPr lang="en-IN" dirty="0" err="1"/>
              <a:t>dbservers</a:t>
            </a:r>
            <a:r>
              <a:rPr lang="en-IN" dirty="0"/>
              <a:t> | ensure </a:t>
            </a:r>
            <a:r>
              <a:rPr lang="en-IN" dirty="0" err="1"/>
              <a:t>mysql</a:t>
            </a:r>
            <a:r>
              <a:rPr lang="en-IN" dirty="0"/>
              <a:t> is installed] *********************************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changed: [10.0.0.156] =&gt; (item=</a:t>
            </a:r>
            <a:r>
              <a:rPr lang="en-IN" dirty="0" err="1"/>
              <a:t>mysql</a:t>
            </a:r>
            <a:r>
              <a:rPr lang="en-IN" dirty="0"/>
              <a:t>-</a:t>
            </a:r>
            <a:r>
              <a:rPr lang="en-IN" dirty="0" err="1"/>
              <a:t>server,MySQL</a:t>
            </a:r>
            <a:r>
              <a:rPr lang="en-IN" dirty="0"/>
              <a:t>-python)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TASK: [</a:t>
            </a:r>
            <a:r>
              <a:rPr lang="en-IN" dirty="0" err="1"/>
              <a:t>dbservers</a:t>
            </a:r>
            <a:r>
              <a:rPr lang="en-IN" dirty="0"/>
              <a:t> | ensure </a:t>
            </a:r>
            <a:r>
              <a:rPr lang="en-IN" dirty="0" err="1"/>
              <a:t>mysql</a:t>
            </a:r>
            <a:r>
              <a:rPr lang="en-IN" dirty="0"/>
              <a:t> is running] ***********************************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changed: [10.0.0.156]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TASK: [</a:t>
            </a:r>
            <a:r>
              <a:rPr lang="en-IN" dirty="0" err="1"/>
              <a:t>dbservers</a:t>
            </a:r>
            <a:r>
              <a:rPr lang="en-IN" dirty="0"/>
              <a:t> | create application database] *******************************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changed: [10.0.0.156] =&gt; (item=ansible_db01)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changed: [10.0.0.156] =&gt; (item=ansible_db02)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TASK: [</a:t>
            </a:r>
            <a:r>
              <a:rPr lang="en-IN" dirty="0" err="1"/>
              <a:t>dbservers</a:t>
            </a:r>
            <a:r>
              <a:rPr lang="en-IN" dirty="0"/>
              <a:t> | create application user] ***********************************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changed: [10.0.0.156]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NOTIFIED: [</a:t>
            </a:r>
            <a:r>
              <a:rPr lang="en-IN" dirty="0" err="1"/>
              <a:t>webservers</a:t>
            </a:r>
            <a:r>
              <a:rPr lang="en-IN" dirty="0"/>
              <a:t> | restart apache] ***************************************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changed: [10.0.0.156]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PLAY RECAP *******************************************************************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10.0.0.156                 : ok=10   changed=9   unreachable=0   failed=0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---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- hosts: db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</a:t>
            </a:r>
            <a:r>
              <a:rPr lang="en-IN" dirty="0" err="1"/>
              <a:t>sudo</a:t>
            </a:r>
            <a:r>
              <a:rPr lang="en-IN" dirty="0"/>
              <a:t>: yes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tasks: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- name: install apache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 apt: name=apache2 </a:t>
            </a:r>
            <a:r>
              <a:rPr lang="en-IN" dirty="0" err="1"/>
              <a:t>update_cache</a:t>
            </a:r>
            <a:r>
              <a:rPr lang="en-IN" dirty="0"/>
              <a:t>=yes state=latest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- name: enabled </a:t>
            </a:r>
            <a:r>
              <a:rPr lang="en-IN" dirty="0" err="1"/>
              <a:t>mod_rewrite</a:t>
            </a:r>
            <a:endParaRPr lang="en-I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 apache2_module: name=rewrite state=present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 notify: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   - restart apache2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- name: apache2 listen on port 8081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 </a:t>
            </a:r>
            <a:r>
              <a:rPr lang="en-IN" dirty="0" err="1"/>
              <a:t>lineinfile</a:t>
            </a:r>
            <a:r>
              <a:rPr lang="en-IN" dirty="0"/>
              <a:t>: </a:t>
            </a:r>
            <a:r>
              <a:rPr lang="en-IN" dirty="0" err="1"/>
              <a:t>dest</a:t>
            </a:r>
            <a:r>
              <a:rPr lang="en-IN" dirty="0"/>
              <a:t>=/etc/apache2/</a:t>
            </a:r>
            <a:r>
              <a:rPr lang="en-IN" dirty="0" err="1"/>
              <a:t>ports.conf</a:t>
            </a:r>
            <a:r>
              <a:rPr lang="en-IN" dirty="0"/>
              <a:t> </a:t>
            </a:r>
            <a:r>
              <a:rPr lang="en-IN" dirty="0" err="1"/>
              <a:t>regexp</a:t>
            </a:r>
            <a:r>
              <a:rPr lang="en-IN" dirty="0"/>
              <a:t>="^Listen 80" line="Listen 8081" state=present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 notify: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   - restart apache2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- name: apache2 </a:t>
            </a:r>
            <a:r>
              <a:rPr lang="en-IN" dirty="0" err="1"/>
              <a:t>virtualhost</a:t>
            </a:r>
            <a:r>
              <a:rPr lang="en-IN" dirty="0"/>
              <a:t> on port 8081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 </a:t>
            </a:r>
            <a:r>
              <a:rPr lang="en-IN" dirty="0" err="1"/>
              <a:t>lineinfile</a:t>
            </a:r>
            <a:r>
              <a:rPr lang="en-IN" dirty="0"/>
              <a:t>: </a:t>
            </a:r>
            <a:r>
              <a:rPr lang="en-IN" dirty="0" err="1"/>
              <a:t>dest</a:t>
            </a:r>
            <a:r>
              <a:rPr lang="en-IN" dirty="0"/>
              <a:t>=/etc/apache2/sites-available/000-default.conf </a:t>
            </a:r>
            <a:r>
              <a:rPr lang="en-IN" dirty="0" err="1"/>
              <a:t>regexp</a:t>
            </a:r>
            <a:r>
              <a:rPr lang="en-IN" dirty="0"/>
              <a:t>="^&lt;</a:t>
            </a:r>
            <a:r>
              <a:rPr lang="en-IN" dirty="0" err="1"/>
              <a:t>VirtualHost</a:t>
            </a:r>
            <a:r>
              <a:rPr lang="en-IN" dirty="0"/>
              <a:t> \*:80&gt;" line="&lt;</a:t>
            </a:r>
            <a:r>
              <a:rPr lang="en-IN" dirty="0" err="1"/>
              <a:t>VirtualHost</a:t>
            </a:r>
            <a:r>
              <a:rPr lang="en-IN" dirty="0"/>
              <a:t> *:8081&gt;" state=present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 notify: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   - restart apache2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handlers: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- name: restart apache2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 service: name=apache2 state=restarted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CIDR.xyz site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How to run commands to fetch hard drives utilization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ansible</a:t>
            </a:r>
            <a:r>
              <a:rPr lang="en-US" dirty="0"/>
              <a:t> -m command -a '</a:t>
            </a:r>
            <a:r>
              <a:rPr lang="en-US" dirty="0" err="1"/>
              <a:t>df</a:t>
            </a:r>
            <a:r>
              <a:rPr lang="en-US" dirty="0"/>
              <a:t> -h' Servers</a:t>
            </a:r>
          </a:p>
          <a:p>
            <a:endParaRPr lang="en-US" dirty="0"/>
          </a:p>
          <a:p>
            <a:r>
              <a:rPr lang="en-US" dirty="0"/>
              <a:t>How to run commands to fetch system uptime </a:t>
            </a:r>
          </a:p>
          <a:p>
            <a:pPr>
              <a:buNone/>
            </a:pPr>
            <a:r>
              <a:rPr lang="en-US" dirty="0" err="1"/>
              <a:t>ansible</a:t>
            </a:r>
            <a:r>
              <a:rPr lang="en-US" dirty="0"/>
              <a:t> -m command -a ‘uptime' Servers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B600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rgbClr val="FFB6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9" name="Shape 4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30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sible.com/ansible/latest/intro_installation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3435845"/>
            <a:ext cx="7772400" cy="10111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sz="3600" dirty="0"/>
              <a:t>System Configuration Made EASY</a:t>
            </a:r>
            <a:br>
              <a:rPr lang="en-IN" dirty="0"/>
            </a:br>
            <a:r>
              <a:rPr lang="en-IN" dirty="0"/>
              <a:t>ANSIBLE</a:t>
            </a:r>
            <a:endParaRPr dirty="0"/>
          </a:p>
        </p:txBody>
      </p:sp>
      <p:grpSp>
        <p:nvGrpSpPr>
          <p:cNvPr id="58" name="Shape 5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Shape 5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Static Inventory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83568" y="1275606"/>
            <a:ext cx="770485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Like the default path in static you can create your own defined inventory file and use it using the –</a:t>
            </a:r>
            <a:r>
              <a:rPr lang="en-IN" dirty="0" err="1"/>
              <a:t>i</a:t>
            </a:r>
            <a:r>
              <a:rPr lang="en-IN" dirty="0"/>
              <a:t>  flag and inventory file name</a:t>
            </a:r>
          </a:p>
          <a:p>
            <a:r>
              <a:rPr lang="en-IN" dirty="0"/>
              <a:t>--------------------------------------------------</a:t>
            </a:r>
          </a:p>
          <a:p>
            <a:r>
              <a:rPr lang="en-IN" dirty="0"/>
              <a:t>[host]</a:t>
            </a:r>
          </a:p>
          <a:p>
            <a:r>
              <a:rPr lang="en-IN" dirty="0"/>
              <a:t>#54.89.182.185 </a:t>
            </a:r>
            <a:r>
              <a:rPr lang="en-IN" dirty="0" err="1"/>
              <a:t>ansible_user</a:t>
            </a:r>
            <a:r>
              <a:rPr lang="en-IN" dirty="0"/>
              <a:t>=</a:t>
            </a:r>
            <a:r>
              <a:rPr lang="en-IN" dirty="0" err="1"/>
              <a:t>ubuntu</a:t>
            </a:r>
            <a:r>
              <a:rPr lang="en-IN" dirty="0"/>
              <a:t> </a:t>
            </a:r>
            <a:r>
              <a:rPr lang="en-IN" dirty="0" err="1"/>
              <a:t>ansible_ssh_private_key_file</a:t>
            </a:r>
            <a:r>
              <a:rPr lang="en-IN" dirty="0"/>
              <a:t>=/home/</a:t>
            </a:r>
            <a:r>
              <a:rPr lang="en-IN" dirty="0" err="1"/>
              <a:t>ubuntu</a:t>
            </a:r>
            <a:r>
              <a:rPr lang="en-IN" dirty="0"/>
              <a:t>/.</a:t>
            </a:r>
            <a:r>
              <a:rPr lang="en-IN" dirty="0" err="1"/>
              <a:t>ssh</a:t>
            </a:r>
            <a:r>
              <a:rPr lang="en-IN" dirty="0"/>
              <a:t>/</a:t>
            </a:r>
            <a:r>
              <a:rPr lang="en-IN" dirty="0" err="1"/>
              <a:t>id_rsa</a:t>
            </a:r>
            <a:endParaRPr lang="en-IN" dirty="0"/>
          </a:p>
          <a:p>
            <a:r>
              <a:rPr lang="en-IN" dirty="0"/>
              <a:t>web-server-</a:t>
            </a:r>
            <a:r>
              <a:rPr lang="en-IN" dirty="0" err="1"/>
              <a:t>linux</a:t>
            </a:r>
            <a:r>
              <a:rPr lang="en-IN" dirty="0"/>
              <a:t> </a:t>
            </a:r>
            <a:r>
              <a:rPr lang="en-IN" dirty="0" err="1"/>
              <a:t>ansible_host</a:t>
            </a:r>
            <a:r>
              <a:rPr lang="en-IN" dirty="0"/>
              <a:t>=ec2-52-87-163-140.compute-1.amazonaws.com </a:t>
            </a:r>
            <a:r>
              <a:rPr lang="en-IN" dirty="0" err="1"/>
              <a:t>ansible_user</a:t>
            </a:r>
            <a:r>
              <a:rPr lang="en-IN" dirty="0"/>
              <a:t>=</a:t>
            </a:r>
            <a:r>
              <a:rPr lang="en-IN" dirty="0" err="1"/>
              <a:t>ubuntu</a:t>
            </a:r>
            <a:r>
              <a:rPr lang="en-IN" dirty="0"/>
              <a:t> </a:t>
            </a:r>
            <a:r>
              <a:rPr lang="en-IN" dirty="0" err="1"/>
              <a:t>ansible_ssh_private_key_file</a:t>
            </a:r>
            <a:r>
              <a:rPr lang="en-IN" dirty="0"/>
              <a:t>=/home/</a:t>
            </a:r>
            <a:r>
              <a:rPr lang="en-IN" dirty="0" err="1"/>
              <a:t>ubuntu</a:t>
            </a:r>
            <a:r>
              <a:rPr lang="en-IN" dirty="0"/>
              <a:t>/.</a:t>
            </a:r>
            <a:r>
              <a:rPr lang="en-IN" dirty="0" err="1"/>
              <a:t>ssh</a:t>
            </a:r>
            <a:r>
              <a:rPr lang="en-IN" dirty="0"/>
              <a:t>/</a:t>
            </a:r>
            <a:r>
              <a:rPr lang="en-IN" dirty="0" err="1"/>
              <a:t>id_rsa</a:t>
            </a:r>
            <a:r>
              <a:rPr lang="en-IN" dirty="0"/>
              <a:t>--------------------------------------------------</a:t>
            </a:r>
          </a:p>
          <a:p>
            <a:r>
              <a:rPr lang="en-IN" dirty="0"/>
              <a:t>ubuntu@ip-172-31-89-165:~/</a:t>
            </a:r>
            <a:r>
              <a:rPr lang="en-IN" dirty="0" err="1"/>
              <a:t>ansible</a:t>
            </a:r>
            <a:r>
              <a:rPr lang="en-IN" dirty="0"/>
              <a:t>$ </a:t>
            </a:r>
            <a:r>
              <a:rPr lang="en-IN" dirty="0" err="1"/>
              <a:t>ansible</a:t>
            </a:r>
            <a:r>
              <a:rPr lang="en-IN" dirty="0"/>
              <a:t> -</a:t>
            </a:r>
            <a:r>
              <a:rPr lang="en-IN" dirty="0" err="1"/>
              <a:t>i</a:t>
            </a:r>
            <a:r>
              <a:rPr lang="en-IN" dirty="0"/>
              <a:t> inventory/hosts -m ping all</a:t>
            </a:r>
          </a:p>
          <a:p>
            <a:r>
              <a:rPr lang="en-IN" dirty="0"/>
              <a:t>web-server-</a:t>
            </a:r>
            <a:r>
              <a:rPr lang="en-IN" dirty="0" err="1"/>
              <a:t>linux</a:t>
            </a:r>
            <a:r>
              <a:rPr lang="en-IN" dirty="0"/>
              <a:t> | SUCCESS =&gt; {</a:t>
            </a:r>
          </a:p>
          <a:p>
            <a:r>
              <a:rPr lang="en-IN" dirty="0"/>
              <a:t>    "changed": false,</a:t>
            </a:r>
          </a:p>
          <a:p>
            <a:r>
              <a:rPr lang="en-IN" dirty="0"/>
              <a:t>    "ping": "pong"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Dynamic Inventory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83568" y="1275606"/>
            <a:ext cx="770485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A file mostly like a script and  it contains additional information in form of API to populate all the host information and variable data.</a:t>
            </a:r>
          </a:p>
          <a:p>
            <a:endParaRPr lang="en-IN" dirty="0"/>
          </a:p>
          <a:p>
            <a:r>
              <a:rPr lang="en-IN" dirty="0"/>
              <a:t>In below command the ec2.py is a dynamic inventory which use </a:t>
            </a:r>
            <a:r>
              <a:rPr lang="en-IN" dirty="0" err="1"/>
              <a:t>aws</a:t>
            </a:r>
            <a:r>
              <a:rPr lang="en-IN" dirty="0"/>
              <a:t> API to populate the host information</a:t>
            </a:r>
          </a:p>
          <a:p>
            <a:endParaRPr lang="en-IN" dirty="0"/>
          </a:p>
          <a:p>
            <a:r>
              <a:rPr lang="en-IN" dirty="0"/>
              <a:t>#</a:t>
            </a:r>
            <a:r>
              <a:rPr lang="en-IN" dirty="0" err="1"/>
              <a:t>ansible</a:t>
            </a:r>
            <a:r>
              <a:rPr lang="en-IN" dirty="0"/>
              <a:t> -</a:t>
            </a:r>
            <a:r>
              <a:rPr lang="en-IN" dirty="0" err="1"/>
              <a:t>i</a:t>
            </a:r>
            <a:r>
              <a:rPr lang="en-IN" dirty="0"/>
              <a:t> ec2.py </a:t>
            </a:r>
            <a:r>
              <a:rPr lang="en-IN" dirty="0" err="1"/>
              <a:t>tag_Name_client</a:t>
            </a:r>
            <a:r>
              <a:rPr lang="en-IN" dirty="0"/>
              <a:t>* -m ping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Playbook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83568" y="1275606"/>
            <a:ext cx="7704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755576" y="1347614"/>
            <a:ext cx="7560840" cy="2149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$&gt; </a:t>
            </a:r>
            <a:r>
              <a:rPr lang="en-US" i="1" dirty="0" err="1"/>
              <a:t>ansible</a:t>
            </a:r>
            <a:r>
              <a:rPr lang="en-US" i="1" dirty="0"/>
              <a:t>-playbook [–</a:t>
            </a:r>
            <a:r>
              <a:rPr lang="en-US" i="1" dirty="0" err="1"/>
              <a:t>i</a:t>
            </a:r>
            <a:r>
              <a:rPr lang="en-US" i="1" dirty="0"/>
              <a:t> &lt;inventory&gt;] &lt;playbook.yml&gt;</a:t>
            </a:r>
          </a:p>
          <a:p>
            <a:pPr>
              <a:spcBef>
                <a:spcPts val="1260"/>
              </a:spcBef>
            </a:pPr>
            <a:r>
              <a:rPr lang="en-US" b="1" dirty="0"/>
              <a:t>What is a Playbook?</a:t>
            </a:r>
          </a:p>
          <a:p>
            <a:pPr>
              <a:spcBef>
                <a:spcPts val="1260"/>
              </a:spcBef>
            </a:pPr>
            <a:endParaRPr lang="en-US" b="1" dirty="0"/>
          </a:p>
          <a:p>
            <a:pPr marL="226800" indent="-226800">
              <a:buFont typeface="Calibri" panose="020F0502020204030204" pitchFamily="34" charset="0"/>
              <a:buChar char="»"/>
            </a:pPr>
            <a:r>
              <a:rPr lang="en-US" dirty="0"/>
              <a:t>Describes policies that your managed machines shall enforce</a:t>
            </a:r>
          </a:p>
          <a:p>
            <a:pPr marL="226800" indent="-226800">
              <a:buFont typeface="Calibri" panose="020F0502020204030204" pitchFamily="34" charset="0"/>
              <a:buChar char="»"/>
            </a:pPr>
            <a:endParaRPr lang="en-US" dirty="0"/>
          </a:p>
          <a:p>
            <a:pPr marL="226800" indent="-226800">
              <a:buFont typeface="Calibri" panose="020F0502020204030204" pitchFamily="34" charset="0"/>
              <a:buChar char="»"/>
            </a:pPr>
            <a:r>
              <a:rPr lang="en-US" dirty="0"/>
              <a:t>Consist of </a:t>
            </a:r>
            <a:r>
              <a:rPr lang="en-US" b="1" dirty="0" err="1"/>
              <a:t>vars</a:t>
            </a:r>
            <a:r>
              <a:rPr lang="en-US" dirty="0"/>
              <a:t>, </a:t>
            </a:r>
            <a:r>
              <a:rPr lang="en-US" b="1" dirty="0"/>
              <a:t>tasks</a:t>
            </a:r>
            <a:r>
              <a:rPr lang="en-US" dirty="0"/>
              <a:t>, </a:t>
            </a:r>
            <a:r>
              <a:rPr lang="en-US" b="1" dirty="0"/>
              <a:t>handlers</a:t>
            </a:r>
            <a:r>
              <a:rPr lang="en-US" dirty="0"/>
              <a:t>, </a:t>
            </a:r>
            <a:r>
              <a:rPr lang="en-US" b="1" dirty="0"/>
              <a:t>files, templates</a:t>
            </a:r>
            <a:r>
              <a:rPr lang="en-US" dirty="0"/>
              <a:t> and </a:t>
            </a:r>
            <a:r>
              <a:rPr lang="en-US" b="1" dirty="0"/>
              <a:t>roles</a:t>
            </a:r>
          </a:p>
          <a:p>
            <a:pPr marL="226800" indent="-226800">
              <a:buFont typeface="Calibri" panose="020F0502020204030204" pitchFamily="34" charset="0"/>
              <a:buChar char="»"/>
            </a:pPr>
            <a:endParaRPr lang="en-US" b="1" dirty="0"/>
          </a:p>
          <a:p>
            <a:pPr marL="226800" indent="-226800">
              <a:buFont typeface="Calibri" panose="020F0502020204030204" pitchFamily="34" charset="0"/>
              <a:buChar char="»"/>
            </a:pPr>
            <a:r>
              <a:rPr lang="en-US" dirty="0"/>
              <a:t>Expressed in the </a:t>
            </a:r>
            <a:r>
              <a:rPr lang="en-US" b="1" dirty="0"/>
              <a:t>YAML</a:t>
            </a:r>
            <a:r>
              <a:rPr lang="en-US" dirty="0"/>
              <a:t> format (dictionaries, lists and scalars)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Playbook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83568" y="1275606"/>
            <a:ext cx="7704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971600" y="1059582"/>
            <a:ext cx="705678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--- </a:t>
            </a:r>
            <a:r>
              <a:rPr lang="en-US" i="1" dirty="0">
                <a:latin typeface="Courier New"/>
                <a:cs typeface="Courier New"/>
              </a:rPr>
              <a:t># file: webservers.yml</a:t>
            </a:r>
          </a:p>
          <a:p>
            <a:r>
              <a:rPr lang="en-US" dirty="0">
                <a:latin typeface="Courier New"/>
                <a:cs typeface="Courier New"/>
              </a:rPr>
              <a:t>- </a:t>
            </a:r>
            <a:r>
              <a:rPr lang="en-US" b="1" dirty="0">
                <a:latin typeface="Courier New"/>
                <a:cs typeface="Courier New"/>
              </a:rPr>
              <a:t>hosts</a:t>
            </a:r>
            <a:r>
              <a:rPr lang="en-US" dirty="0">
                <a:latin typeface="Courier New"/>
                <a:cs typeface="Courier New"/>
              </a:rPr>
              <a:t>: </a:t>
            </a:r>
            <a:r>
              <a:rPr lang="en-US" dirty="0" err="1">
                <a:latin typeface="Courier New"/>
                <a:cs typeface="Courier New"/>
              </a:rPr>
              <a:t>webservers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handlers</a:t>
            </a:r>
            <a:r>
              <a:rPr lang="en-US" dirty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    - name: reload apache2</a:t>
            </a:r>
          </a:p>
          <a:p>
            <a:r>
              <a:rPr lang="en-US" dirty="0">
                <a:latin typeface="Courier New"/>
                <a:cs typeface="Courier New"/>
              </a:rPr>
              <a:t>      service: name=apache2 state=reloaded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b="1" dirty="0">
                <a:latin typeface="Courier New"/>
                <a:cs typeface="Courier New"/>
              </a:rPr>
              <a:t>tasks</a:t>
            </a:r>
            <a:r>
              <a:rPr lang="en-US" dirty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    - name: Install Apache HTTP Server</a:t>
            </a:r>
          </a:p>
          <a:p>
            <a:r>
              <a:rPr lang="en-US" dirty="0">
                <a:latin typeface="Courier New"/>
                <a:cs typeface="Courier New"/>
              </a:rPr>
              <a:t>      apt: name=apache2 </a:t>
            </a:r>
            <a:r>
              <a:rPr lang="en-US" dirty="0" err="1">
                <a:latin typeface="Courier New"/>
                <a:cs typeface="Courier New"/>
              </a:rPr>
              <a:t>update_cache</a:t>
            </a:r>
            <a:r>
              <a:rPr lang="en-US" dirty="0">
                <a:latin typeface="Courier New"/>
                <a:cs typeface="Courier New"/>
              </a:rPr>
              <a:t>=yes</a:t>
            </a:r>
          </a:p>
          <a:p>
            <a:r>
              <a:rPr lang="en-US" dirty="0">
                <a:latin typeface="Courier New"/>
                <a:cs typeface="Courier New"/>
              </a:rPr>
              <a:t>    - name: Install Apache Modules</a:t>
            </a:r>
          </a:p>
          <a:p>
            <a:r>
              <a:rPr lang="en-US" dirty="0">
                <a:latin typeface="Courier New"/>
                <a:cs typeface="Courier New"/>
              </a:rPr>
              <a:t>      apache2_module: name={{ item }} state=present</a:t>
            </a:r>
          </a:p>
          <a:p>
            <a:r>
              <a:rPr lang="en-US" dirty="0">
                <a:latin typeface="Courier New"/>
                <a:cs typeface="Courier New"/>
              </a:rPr>
              <a:t>      </a:t>
            </a:r>
            <a:r>
              <a:rPr lang="en-US" dirty="0" err="1">
                <a:latin typeface="Courier New"/>
                <a:cs typeface="Courier New"/>
              </a:rPr>
              <a:t>with_items</a:t>
            </a:r>
            <a:r>
              <a:rPr lang="en-US" dirty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        - proxy</a:t>
            </a:r>
          </a:p>
          <a:p>
            <a:r>
              <a:rPr lang="en-US" dirty="0">
                <a:latin typeface="Courier New"/>
                <a:cs typeface="Courier New"/>
              </a:rPr>
              <a:t>        - </a:t>
            </a:r>
            <a:r>
              <a:rPr lang="en-US" dirty="0" err="1">
                <a:latin typeface="Courier New"/>
                <a:cs typeface="Courier New"/>
              </a:rPr>
              <a:t>proxy_httpd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notify: reload apache2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remote_user</a:t>
            </a:r>
            <a:r>
              <a:rPr lang="en-US" dirty="0">
                <a:latin typeface="Courier New"/>
                <a:cs typeface="Courier New"/>
              </a:rPr>
              <a:t>: deploy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sudo</a:t>
            </a:r>
            <a:r>
              <a:rPr lang="en-US" dirty="0">
                <a:latin typeface="Courier New"/>
                <a:cs typeface="Courier New"/>
              </a:rPr>
              <a:t>: yes</a:t>
            </a:r>
            <a:endParaRPr lang="en-IN" dirty="0"/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3484698" y="1131590"/>
            <a:ext cx="772002" cy="738188"/>
          </a:xfrm>
          <a:prstGeom prst="wedgeRoundRectCallout">
            <a:avLst>
              <a:gd name="adj1" fmla="val -71683"/>
              <a:gd name="adj2" fmla="val -20213"/>
              <a:gd name="adj3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57603" tIns="28802" rIns="57603" bIns="28802" rtlCol="0" anchor="ctr"/>
          <a:lstStyle/>
          <a:p>
            <a:pPr algn="ctr"/>
            <a:r>
              <a:rPr lang="en-US" sz="1700" dirty="0">
                <a:latin typeface="Open Sans"/>
                <a:cs typeface="Open Sans"/>
              </a:rPr>
              <a:t>Play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1475621" y="1582772"/>
            <a:ext cx="1058164" cy="738188"/>
          </a:xfrm>
          <a:prstGeom prst="wedgeRoundRectCallout">
            <a:avLst>
              <a:gd name="adj1" fmla="val -19657"/>
              <a:gd name="adj2" fmla="val 86476"/>
              <a:gd name="adj3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57602" tIns="28802" rIns="57602" bIns="28802" rtlCol="0" anchor="ctr"/>
          <a:lstStyle/>
          <a:p>
            <a:pPr algn="ctr"/>
            <a:r>
              <a:rPr lang="en-US" sz="1700" dirty="0">
                <a:latin typeface="Open Sans"/>
                <a:cs typeface="Open Sans"/>
              </a:rPr>
              <a:t>Module</a:t>
            </a: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3189624" y="1582772"/>
            <a:ext cx="1397405" cy="738188"/>
          </a:xfrm>
          <a:prstGeom prst="wedgeRoundRectCallout">
            <a:avLst>
              <a:gd name="adj1" fmla="val -19657"/>
              <a:gd name="adj2" fmla="val 86476"/>
              <a:gd name="adj3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57602" tIns="28802" rIns="57602" bIns="28802" rtlCol="0" anchor="ctr"/>
          <a:lstStyle/>
          <a:p>
            <a:pPr algn="ctr"/>
            <a:r>
              <a:rPr lang="en-US" sz="1700">
                <a:latin typeface="Open Sans"/>
                <a:cs typeface="Open Sans"/>
              </a:rPr>
              <a:t>Arguments</a:t>
            </a:r>
            <a:endParaRPr lang="en-US" sz="1700" dirty="0">
              <a:latin typeface="Open Sans"/>
              <a:cs typeface="Open Sans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4233916" y="2031797"/>
            <a:ext cx="1058164" cy="738188"/>
          </a:xfrm>
          <a:prstGeom prst="wedgeRoundRectCallout">
            <a:avLst>
              <a:gd name="adj1" fmla="val -19657"/>
              <a:gd name="adj2" fmla="val 86476"/>
              <a:gd name="adj3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57602" tIns="28802" rIns="57602" bIns="28802" rtlCol="0" anchor="ctr"/>
          <a:lstStyle/>
          <a:p>
            <a:pPr algn="ctr"/>
            <a:r>
              <a:rPr lang="en-US" sz="1700">
                <a:latin typeface="Open Sans"/>
                <a:cs typeface="Open Sans"/>
              </a:rPr>
              <a:t>Variable</a:t>
            </a:r>
            <a:endParaRPr lang="en-US" sz="1700" dirty="0">
              <a:latin typeface="Open Sans"/>
              <a:cs typeface="Open Sans"/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2761118" y="3489746"/>
            <a:ext cx="1680937" cy="738188"/>
          </a:xfrm>
          <a:prstGeom prst="wedgeRoundRectCallout">
            <a:avLst>
              <a:gd name="adj1" fmla="val -19657"/>
              <a:gd name="adj2" fmla="val 86476"/>
              <a:gd name="adj3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57602" tIns="28802" rIns="57602" bIns="28802" rtlCol="0" anchor="ctr"/>
          <a:lstStyle/>
          <a:p>
            <a:pPr algn="ctr"/>
            <a:r>
              <a:rPr lang="en-US" sz="1700" dirty="0">
                <a:latin typeface="Open Sans"/>
                <a:cs typeface="Open Sans"/>
              </a:rPr>
              <a:t>Notify Handler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908196" y="2417862"/>
            <a:ext cx="1327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ami-97785bed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Roles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83568" y="1275606"/>
            <a:ext cx="7704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755576" y="1131590"/>
            <a:ext cx="756084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High Level Structure :</a:t>
            </a:r>
          </a:p>
          <a:p>
            <a:endParaRPr lang="en-US" dirty="0"/>
          </a:p>
          <a:p>
            <a:r>
              <a:rPr lang="en-IN" b="1" dirty="0"/>
              <a:t>site.yml – starting point of our </a:t>
            </a:r>
            <a:r>
              <a:rPr lang="en-IN" b="1" dirty="0" err="1"/>
              <a:t>ansible</a:t>
            </a:r>
            <a:r>
              <a:rPr lang="en-IN" b="1" dirty="0"/>
              <a:t> playbook</a:t>
            </a:r>
          </a:p>
          <a:p>
            <a:endParaRPr lang="en-IN" b="1" dirty="0"/>
          </a:p>
          <a:p>
            <a:r>
              <a:rPr lang="en-IN" b="1" dirty="0"/>
              <a:t>hosts – carrying hosts information</a:t>
            </a:r>
          </a:p>
          <a:p>
            <a:endParaRPr lang="en-IN" b="1" dirty="0"/>
          </a:p>
          <a:p>
            <a:r>
              <a:rPr lang="en-IN" b="1" dirty="0"/>
              <a:t>roles/ - defining what each type of server has to perform</a:t>
            </a:r>
          </a:p>
          <a:p>
            <a:r>
              <a:rPr lang="en-IN" b="1" dirty="0"/>
              <a:t>       </a:t>
            </a:r>
            <a:r>
              <a:rPr lang="en-IN" b="1" dirty="0" err="1"/>
              <a:t>webservers</a:t>
            </a:r>
            <a:r>
              <a:rPr lang="en-IN" b="1" dirty="0"/>
              <a:t>/</a:t>
            </a:r>
          </a:p>
          <a:p>
            <a:r>
              <a:rPr lang="en-IN" b="1" dirty="0"/>
              <a:t>              tasks/ - tasks performed on </a:t>
            </a:r>
            <a:r>
              <a:rPr lang="en-IN" b="1" dirty="0" err="1"/>
              <a:t>webservers</a:t>
            </a:r>
            <a:endParaRPr lang="en-IN" b="1" dirty="0"/>
          </a:p>
          <a:p>
            <a:r>
              <a:rPr lang="en-IN" b="1" dirty="0"/>
              <a:t>                     main.yml</a:t>
            </a:r>
          </a:p>
          <a:p>
            <a:r>
              <a:rPr lang="en-IN" b="1" dirty="0"/>
              <a:t>              handlers/ - running tasks under particular events</a:t>
            </a:r>
          </a:p>
          <a:p>
            <a:r>
              <a:rPr lang="en-IN" b="1" dirty="0"/>
              <a:t>                     main.yml</a:t>
            </a:r>
          </a:p>
          <a:p>
            <a:r>
              <a:rPr lang="en-IN" b="1" dirty="0"/>
              <a:t>              templates/ - configuration files which can reference variables</a:t>
            </a:r>
          </a:p>
          <a:p>
            <a:r>
              <a:rPr lang="en-IN" b="1" dirty="0"/>
              <a:t>                     index.html.j2</a:t>
            </a:r>
          </a:p>
          <a:p>
            <a:r>
              <a:rPr lang="en-IN" b="1" dirty="0"/>
              <a:t>              files/ - files to be copied to </a:t>
            </a:r>
            <a:r>
              <a:rPr lang="en-IN" b="1" dirty="0" err="1"/>
              <a:t>webservers</a:t>
            </a:r>
            <a:endParaRPr lang="en-IN" b="1" dirty="0"/>
          </a:p>
          <a:p>
            <a:r>
              <a:rPr lang="en-IN" b="1" dirty="0"/>
              <a:t>                     cloud.png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Roles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83568" y="1275606"/>
            <a:ext cx="7704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755576" y="1131590"/>
            <a:ext cx="756084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Hosts :  </a:t>
            </a:r>
            <a:r>
              <a:rPr lang="en-US" dirty="0"/>
              <a:t>The inventory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Playbook : </a:t>
            </a:r>
          </a:p>
          <a:p>
            <a:r>
              <a:rPr lang="en-IN" dirty="0"/>
              <a:t>---</a:t>
            </a:r>
          </a:p>
          <a:p>
            <a:r>
              <a:rPr lang="en-IN" dirty="0"/>
              <a:t>- name: install and configure </a:t>
            </a:r>
            <a:r>
              <a:rPr lang="en-IN" dirty="0" err="1"/>
              <a:t>webservers</a:t>
            </a:r>
            <a:endParaRPr lang="en-IN" dirty="0"/>
          </a:p>
          <a:p>
            <a:r>
              <a:rPr lang="en-IN" dirty="0"/>
              <a:t>hosts: </a:t>
            </a:r>
            <a:r>
              <a:rPr lang="en-IN" dirty="0" err="1"/>
              <a:t>webservers</a:t>
            </a:r>
            <a:endParaRPr lang="en-IN" dirty="0"/>
          </a:p>
          <a:p>
            <a:r>
              <a:rPr lang="en-IN" dirty="0" err="1"/>
              <a:t>remote_user</a:t>
            </a:r>
            <a:r>
              <a:rPr lang="en-IN" dirty="0"/>
              <a:t>: ec2-user</a:t>
            </a:r>
          </a:p>
          <a:p>
            <a:r>
              <a:rPr lang="en-IN" dirty="0" err="1"/>
              <a:t>sudo</a:t>
            </a:r>
            <a:r>
              <a:rPr lang="en-IN" dirty="0"/>
              <a:t>: yes</a:t>
            </a:r>
          </a:p>
          <a:p>
            <a:r>
              <a:rPr lang="en-IN" dirty="0"/>
              <a:t>roles:</a:t>
            </a:r>
          </a:p>
          <a:p>
            <a:r>
              <a:rPr lang="en-IN" dirty="0"/>
              <a:t>   - </a:t>
            </a:r>
            <a:r>
              <a:rPr lang="en-IN" dirty="0" err="1"/>
              <a:t>webservers</a:t>
            </a:r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Roles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83568" y="1275606"/>
            <a:ext cx="7704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755576" y="1131590"/>
            <a:ext cx="75608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Tasks – main.yml </a:t>
            </a:r>
            <a:r>
              <a:rPr lang="en-IN" dirty="0"/>
              <a:t>:</a:t>
            </a:r>
          </a:p>
          <a:p>
            <a:r>
              <a:rPr lang="en-IN" dirty="0"/>
              <a:t>---</a:t>
            </a:r>
          </a:p>
          <a:p>
            <a:r>
              <a:rPr lang="en-IN" dirty="0"/>
              <a:t># This task installs and enables apache on </a:t>
            </a:r>
            <a:r>
              <a:rPr lang="en-IN" dirty="0" err="1"/>
              <a:t>webservers</a:t>
            </a:r>
            <a:endParaRPr lang="en-IN" dirty="0"/>
          </a:p>
          <a:p>
            <a:r>
              <a:rPr lang="en-IN" dirty="0"/>
              <a:t>- name: ensure apache is installed</a:t>
            </a:r>
          </a:p>
          <a:p>
            <a:r>
              <a:rPr lang="en-IN" dirty="0"/>
              <a:t>yum: </a:t>
            </a:r>
            <a:r>
              <a:rPr lang="en-IN" dirty="0" err="1"/>
              <a:t>pkg</a:t>
            </a:r>
            <a:r>
              <a:rPr lang="en-IN" dirty="0"/>
              <a:t>=</a:t>
            </a:r>
            <a:r>
              <a:rPr lang="en-IN" dirty="0" err="1"/>
              <a:t>httpd</a:t>
            </a:r>
            <a:r>
              <a:rPr lang="en-IN" dirty="0"/>
              <a:t> state=latest</a:t>
            </a:r>
          </a:p>
          <a:p>
            <a:r>
              <a:rPr lang="en-IN" dirty="0"/>
              <a:t>- name: ensure apache is running</a:t>
            </a:r>
          </a:p>
          <a:p>
            <a:r>
              <a:rPr lang="en-IN" dirty="0"/>
              <a:t>service: name=</a:t>
            </a:r>
            <a:r>
              <a:rPr lang="en-IN" dirty="0" err="1"/>
              <a:t>httpd</a:t>
            </a:r>
            <a:r>
              <a:rPr lang="en-IN" dirty="0"/>
              <a:t> state=running enabled=yes</a:t>
            </a:r>
          </a:p>
          <a:p>
            <a:r>
              <a:rPr lang="en-IN" dirty="0"/>
              <a:t>- name: copy files to document root</a:t>
            </a:r>
          </a:p>
          <a:p>
            <a:r>
              <a:rPr lang="en-IN" dirty="0"/>
              <a:t>copy: </a:t>
            </a:r>
            <a:r>
              <a:rPr lang="en-IN" dirty="0" err="1"/>
              <a:t>src</a:t>
            </a:r>
            <a:r>
              <a:rPr lang="en-IN" dirty="0"/>
              <a:t>=cloud.png </a:t>
            </a:r>
            <a:r>
              <a:rPr lang="en-IN" dirty="0" err="1"/>
              <a:t>dest</a:t>
            </a:r>
            <a:r>
              <a:rPr lang="en-IN" dirty="0"/>
              <a:t>=/</a:t>
            </a:r>
            <a:r>
              <a:rPr lang="en-IN" dirty="0" err="1"/>
              <a:t>var</a:t>
            </a:r>
            <a:r>
              <a:rPr lang="en-IN" dirty="0"/>
              <a:t>/www/html/cloud.png</a:t>
            </a:r>
          </a:p>
          <a:p>
            <a:r>
              <a:rPr lang="en-IN" dirty="0"/>
              <a:t>- name: copy application code to document root</a:t>
            </a:r>
          </a:p>
          <a:p>
            <a:r>
              <a:rPr lang="en-IN" dirty="0"/>
              <a:t>template: </a:t>
            </a:r>
            <a:r>
              <a:rPr lang="en-IN" dirty="0" err="1"/>
              <a:t>src</a:t>
            </a:r>
            <a:r>
              <a:rPr lang="en-IN" dirty="0"/>
              <a:t>=index.html.j2 </a:t>
            </a:r>
            <a:r>
              <a:rPr lang="en-IN" dirty="0" err="1"/>
              <a:t>dest</a:t>
            </a:r>
            <a:r>
              <a:rPr lang="en-IN" dirty="0"/>
              <a:t>=/</a:t>
            </a:r>
            <a:r>
              <a:rPr lang="en-IN" dirty="0" err="1"/>
              <a:t>var</a:t>
            </a:r>
            <a:r>
              <a:rPr lang="en-IN" dirty="0"/>
              <a:t>/www/html/index.html</a:t>
            </a:r>
          </a:p>
          <a:p>
            <a:r>
              <a:rPr lang="en-IN" dirty="0"/>
              <a:t>notify: restart apache</a:t>
            </a:r>
          </a:p>
          <a:p>
            <a:endParaRPr lang="en-IN" dirty="0"/>
          </a:p>
          <a:p>
            <a:r>
              <a:rPr lang="en-IN" b="1" dirty="0"/>
              <a:t>cloud.png (files)</a:t>
            </a:r>
            <a:r>
              <a:rPr lang="en-IN" dirty="0"/>
              <a:t>  : – The regular image file to be copied to hosts.</a:t>
            </a:r>
          </a:p>
          <a:p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Roles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83568" y="1275606"/>
            <a:ext cx="7704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755576" y="1131591"/>
            <a:ext cx="756084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Handlers – main.yml :</a:t>
            </a:r>
          </a:p>
          <a:p>
            <a:endParaRPr lang="en-IN" dirty="0"/>
          </a:p>
          <a:p>
            <a:r>
              <a:rPr lang="en-IN" dirty="0"/>
              <a:t>---</a:t>
            </a:r>
          </a:p>
          <a:p>
            <a:r>
              <a:rPr lang="en-IN" dirty="0"/>
              <a:t>- name: restart apache</a:t>
            </a:r>
          </a:p>
          <a:p>
            <a:r>
              <a:rPr lang="en-IN" dirty="0"/>
              <a:t>service: name=</a:t>
            </a:r>
            <a:r>
              <a:rPr lang="en-IN" dirty="0" err="1"/>
              <a:t>httpd</a:t>
            </a:r>
            <a:r>
              <a:rPr lang="en-IN" dirty="0"/>
              <a:t> state=restarted</a:t>
            </a:r>
          </a:p>
          <a:p>
            <a:endParaRPr lang="en-IN" dirty="0"/>
          </a:p>
          <a:p>
            <a:r>
              <a:rPr lang="en-IN" b="1" dirty="0"/>
              <a:t>index.html.j2 (template) :</a:t>
            </a:r>
          </a:p>
          <a:p>
            <a:endParaRPr lang="en-IN" b="1" dirty="0"/>
          </a:p>
          <a:p>
            <a:r>
              <a:rPr lang="en-IN" sz="800" dirty="0"/>
              <a:t>&lt;html&gt;</a:t>
            </a:r>
          </a:p>
          <a:p>
            <a:r>
              <a:rPr lang="en-IN" sz="800" dirty="0"/>
              <a:t>&lt;head&gt;</a:t>
            </a:r>
          </a:p>
          <a:p>
            <a:r>
              <a:rPr lang="en-IN" sz="800" dirty="0"/>
              <a:t>    &lt;title&gt;</a:t>
            </a:r>
            <a:r>
              <a:rPr lang="en-IN" sz="800" dirty="0" err="1"/>
              <a:t>CloudAcademy</a:t>
            </a:r>
            <a:r>
              <a:rPr lang="en-IN" sz="800" dirty="0"/>
              <a:t> </a:t>
            </a:r>
            <a:r>
              <a:rPr lang="en-IN" sz="800" dirty="0" err="1"/>
              <a:t>Ansible</a:t>
            </a:r>
            <a:r>
              <a:rPr lang="en-IN" sz="800" dirty="0"/>
              <a:t> Demo&lt;/title&gt;</a:t>
            </a:r>
          </a:p>
          <a:p>
            <a:r>
              <a:rPr lang="en-IN" sz="800" dirty="0"/>
              <a:t>&lt;/head&gt;</a:t>
            </a:r>
          </a:p>
          <a:p>
            <a:r>
              <a:rPr lang="en-IN" sz="800" dirty="0"/>
              <a:t>&lt;body&gt;</a:t>
            </a:r>
          </a:p>
          <a:p>
            <a:r>
              <a:rPr lang="en-IN" sz="800" dirty="0"/>
              <a:t>    &lt;h1&gt;</a:t>
            </a:r>
          </a:p>
          <a:p>
            <a:r>
              <a:rPr lang="en-IN" sz="800" dirty="0"/>
              <a:t>        Thank you for reading this post. </a:t>
            </a:r>
          </a:p>
          <a:p>
            <a:r>
              <a:rPr lang="en-IN" sz="800" dirty="0"/>
              <a:t>        My IP Address is {{ ansible_eth0.ipv4.address }}</a:t>
            </a:r>
          </a:p>
          <a:p>
            <a:r>
              <a:rPr lang="en-IN" sz="800" dirty="0"/>
              <a:t>    &lt;/h1&gt;</a:t>
            </a:r>
          </a:p>
          <a:p>
            <a:r>
              <a:rPr lang="en-IN" sz="800" dirty="0"/>
              <a:t>    &lt;</a:t>
            </a:r>
            <a:r>
              <a:rPr lang="en-IN" sz="800" dirty="0" err="1"/>
              <a:t>br</a:t>
            </a:r>
            <a:r>
              <a:rPr lang="en-IN" sz="800" dirty="0"/>
              <a:t>/&gt;&lt;</a:t>
            </a:r>
            <a:r>
              <a:rPr lang="en-IN" sz="800" dirty="0" err="1"/>
              <a:t>br</a:t>
            </a:r>
            <a:r>
              <a:rPr lang="en-IN" sz="800" dirty="0"/>
              <a:t>/&gt;&lt;</a:t>
            </a:r>
            <a:r>
              <a:rPr lang="en-IN" sz="800" dirty="0" err="1"/>
              <a:t>br</a:t>
            </a:r>
            <a:r>
              <a:rPr lang="en-IN" sz="800" dirty="0"/>
              <a:t>/&gt;</a:t>
            </a:r>
          </a:p>
          <a:p>
            <a:r>
              <a:rPr lang="en-IN" sz="800" dirty="0"/>
              <a:t>    &lt;p&gt;</a:t>
            </a:r>
          </a:p>
          <a:p>
            <a:r>
              <a:rPr lang="en-IN" sz="800" dirty="0"/>
              <a:t>        &lt;</a:t>
            </a:r>
            <a:r>
              <a:rPr lang="en-IN" sz="800" dirty="0" err="1"/>
              <a:t>img</a:t>
            </a:r>
            <a:r>
              <a:rPr lang="en-IN" sz="800" dirty="0"/>
              <a:t> </a:t>
            </a:r>
            <a:r>
              <a:rPr lang="en-IN" sz="800" dirty="0" err="1"/>
              <a:t>src</a:t>
            </a:r>
            <a:r>
              <a:rPr lang="en-IN" sz="800" dirty="0"/>
              <a:t>="cloud.png" alt="</a:t>
            </a:r>
            <a:r>
              <a:rPr lang="en-IN" sz="800" dirty="0" err="1"/>
              <a:t>CloudAcademy</a:t>
            </a:r>
            <a:r>
              <a:rPr lang="en-IN" sz="800" dirty="0"/>
              <a:t> Logo"/&gt;</a:t>
            </a:r>
          </a:p>
          <a:p>
            <a:r>
              <a:rPr lang="en-IN" sz="800" dirty="0"/>
              <a:t>    &lt;/p&gt;</a:t>
            </a:r>
          </a:p>
          <a:p>
            <a:r>
              <a:rPr lang="en-IN" sz="800" dirty="0"/>
              <a:t>&lt;/body&gt;</a:t>
            </a:r>
          </a:p>
          <a:p>
            <a:r>
              <a:rPr lang="en-IN" sz="800" dirty="0"/>
              <a:t>&lt;/html&gt;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Install and configure Apache2 in remote machine using </a:t>
            </a:r>
            <a:r>
              <a:rPr lang="en-IN" dirty="0" err="1"/>
              <a:t>Ansible</a:t>
            </a:r>
            <a:r>
              <a:rPr lang="en-IN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rgbClr val="FFB600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>
              <a:solidFill>
                <a:srgbClr val="FFB6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Project Help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83568" y="1275606"/>
            <a:ext cx="7704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755576" y="1347614"/>
            <a:ext cx="75608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$&gt; </a:t>
            </a:r>
            <a:r>
              <a:rPr lang="en-US" i="1" dirty="0" err="1"/>
              <a:t>ansible</a:t>
            </a:r>
            <a:r>
              <a:rPr lang="en-US" i="1" dirty="0"/>
              <a:t>-playbook [–</a:t>
            </a:r>
            <a:r>
              <a:rPr lang="en-US" i="1" dirty="0" err="1"/>
              <a:t>i</a:t>
            </a:r>
            <a:r>
              <a:rPr lang="en-US" i="1" dirty="0"/>
              <a:t> &lt;inventory&gt;] &lt;playbook.yml&gt;</a:t>
            </a:r>
          </a:p>
          <a:p>
            <a:endParaRPr lang="en-US" i="1" dirty="0"/>
          </a:p>
          <a:p>
            <a:pPr marL="342900" indent="-342900">
              <a:buAutoNum type="arabicPeriod"/>
            </a:pPr>
            <a:r>
              <a:rPr lang="en-US" i="1" dirty="0"/>
              <a:t>Know  how to define a playbook</a:t>
            </a:r>
          </a:p>
          <a:p>
            <a:pPr marL="342900" indent="-342900">
              <a:buAutoNum type="arabicPeriod"/>
            </a:pPr>
            <a:r>
              <a:rPr lang="en-US" i="1" dirty="0"/>
              <a:t>Know your module</a:t>
            </a:r>
          </a:p>
          <a:p>
            <a:pPr marL="342900" indent="-342900">
              <a:buAutoNum type="arabicPeriod"/>
            </a:pPr>
            <a:r>
              <a:rPr lang="en-US" i="1" dirty="0"/>
              <a:t>Know your Tasks4</a:t>
            </a:r>
          </a:p>
          <a:p>
            <a:pPr marL="342900" indent="-342900">
              <a:buAutoNum type="arabicPeriod"/>
            </a:pPr>
            <a:r>
              <a:rPr lang="en-US" i="1" dirty="0"/>
              <a:t>Know your configurations</a:t>
            </a:r>
          </a:p>
          <a:p>
            <a:pPr marL="342900" indent="-342900">
              <a:buAutoNum type="arabicPeriod"/>
            </a:pPr>
            <a:r>
              <a:rPr lang="en-US" i="1" dirty="0"/>
              <a:t>Know your notification and  </a:t>
            </a:r>
            <a:r>
              <a:rPr lang="en-US" i="1" dirty="0" err="1"/>
              <a:t>and</a:t>
            </a:r>
            <a:r>
              <a:rPr lang="en-US" i="1" dirty="0"/>
              <a:t> handlers</a:t>
            </a:r>
          </a:p>
          <a:p>
            <a:pPr marL="342900" indent="-342900"/>
            <a:endParaRPr lang="en-US" i="1" dirty="0"/>
          </a:p>
          <a:p>
            <a:pPr marL="342900" indent="-342900"/>
            <a:r>
              <a:rPr lang="en-US" i="1" dirty="0"/>
              <a:t>A working .</a:t>
            </a:r>
            <a:r>
              <a:rPr lang="en-US" i="1" dirty="0" err="1"/>
              <a:t>yml</a:t>
            </a:r>
            <a:r>
              <a:rPr lang="en-US" i="1" dirty="0"/>
              <a:t> file is attached in notes of this slide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What is </a:t>
            </a:r>
            <a:r>
              <a:rPr lang="en-IN" dirty="0" err="1"/>
              <a:t>Ansible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grpSp>
        <p:nvGrpSpPr>
          <p:cNvPr id="104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39552" y="1419622"/>
            <a:ext cx="4434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First of all ... </a:t>
            </a:r>
            <a:r>
              <a:rPr lang="en-IN" dirty="0" err="1"/>
              <a:t>Ansible</a:t>
            </a:r>
            <a:r>
              <a:rPr lang="en-IN" dirty="0"/>
              <a:t> is SIMPLE and EASY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2829" y="1851670"/>
            <a:ext cx="2723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en-IN" dirty="0"/>
              <a:t> easy to install</a:t>
            </a:r>
          </a:p>
          <a:p>
            <a:pPr>
              <a:buBlip>
                <a:blip r:embed="rId3"/>
              </a:buBlip>
            </a:pPr>
            <a:r>
              <a:rPr lang="en-IN" dirty="0"/>
              <a:t> easy to configure</a:t>
            </a:r>
          </a:p>
          <a:p>
            <a:pPr>
              <a:buBlip>
                <a:blip r:embed="rId3"/>
              </a:buBlip>
            </a:pPr>
            <a:r>
              <a:rPr lang="en-IN" dirty="0"/>
              <a:t> and easy to understand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51720" y="2427734"/>
            <a:ext cx="439566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Simple.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53371" y="1635647"/>
            <a:ext cx="28230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is used for ... </a:t>
            </a:r>
          </a:p>
          <a:p>
            <a:pPr>
              <a:buBlip>
                <a:blip r:embed="rId3"/>
              </a:buBlip>
            </a:pPr>
            <a:r>
              <a:rPr lang="en-IN" dirty="0"/>
              <a:t> Configuration Management</a:t>
            </a:r>
          </a:p>
          <a:p>
            <a:pPr>
              <a:buBlip>
                <a:blip r:embed="rId3"/>
              </a:buBlip>
            </a:pPr>
            <a:r>
              <a:rPr lang="en-IN" dirty="0"/>
              <a:t> Application Deployments</a:t>
            </a:r>
          </a:p>
          <a:p>
            <a:pPr>
              <a:buBlip>
                <a:blip r:embed="rId3"/>
              </a:buBlip>
            </a:pPr>
            <a:r>
              <a:rPr lang="en-IN" dirty="0"/>
              <a:t> Service Orchestration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16" name="Notched Right Arrow 15"/>
          <p:cNvSpPr/>
          <p:nvPr/>
        </p:nvSpPr>
        <p:spPr>
          <a:xfrm>
            <a:off x="3779912" y="2067694"/>
            <a:ext cx="904940" cy="11493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915816" y="3327618"/>
            <a:ext cx="32403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Compared to Other Tools ... </a:t>
            </a:r>
          </a:p>
          <a:p>
            <a:r>
              <a:rPr lang="en-IN" dirty="0"/>
              <a:t>Other tools in the market can be </a:t>
            </a:r>
          </a:p>
          <a:p>
            <a:r>
              <a:rPr lang="en-IN" dirty="0"/>
              <a:t>really complicated ... </a:t>
            </a:r>
          </a:p>
          <a:p>
            <a:pPr>
              <a:buBlip>
                <a:blip r:embed="rId3"/>
              </a:buBlip>
            </a:pPr>
            <a:r>
              <a:rPr lang="en-IN" dirty="0"/>
              <a:t> huge overhead</a:t>
            </a:r>
          </a:p>
          <a:p>
            <a:pPr>
              <a:buBlip>
                <a:blip r:embed="rId3"/>
              </a:buBlip>
            </a:pPr>
            <a:r>
              <a:rPr lang="en-IN" dirty="0"/>
              <a:t> lot of learning required</a:t>
            </a:r>
          </a:p>
          <a:p>
            <a:pPr>
              <a:buBlip>
                <a:blip r:embed="rId3"/>
              </a:buBlip>
            </a:pPr>
            <a:r>
              <a:rPr lang="en-IN" dirty="0"/>
              <a:t> complicated to setup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 animBg="1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Thanks!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365" name="Shape 365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366" name="Shape 366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CEDC-532C-4B1A-9A2A-047461B5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2EB6D-25C9-4422-8C90-369857062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6405A-857B-43C2-BD13-C744F1207A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rgbClr val="FFB600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>
              <a:solidFill>
                <a:srgbClr val="FFB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486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4000" dirty="0"/>
              <a:t>Feature set of </a:t>
            </a:r>
            <a:r>
              <a:rPr lang="en-IN" sz="4000" dirty="0" err="1"/>
              <a:t>Ansible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Rectangle 12"/>
          <p:cNvSpPr/>
          <p:nvPr/>
        </p:nvSpPr>
        <p:spPr>
          <a:xfrm>
            <a:off x="827584" y="1232922"/>
            <a:ext cx="734481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Based on an agent-less architecture (unlike Chef or Puppet).</a:t>
            </a:r>
          </a:p>
          <a:p>
            <a:endParaRPr lang="en-IN" dirty="0"/>
          </a:p>
          <a:p>
            <a:r>
              <a:rPr lang="en-IN" dirty="0"/>
              <a:t>Accessed </a:t>
            </a:r>
            <a:r>
              <a:rPr lang="en-IN" i="1" dirty="0"/>
              <a:t>mostly</a:t>
            </a:r>
            <a:r>
              <a:rPr lang="en-IN" dirty="0"/>
              <a:t>  </a:t>
            </a:r>
            <a:r>
              <a:rPr lang="en-IN"/>
              <a:t>through SSH.</a:t>
            </a:r>
            <a:endParaRPr lang="en-IN" dirty="0"/>
          </a:p>
          <a:p>
            <a:endParaRPr lang="en-IN" dirty="0"/>
          </a:p>
          <a:p>
            <a:r>
              <a:rPr lang="en-IN" dirty="0"/>
              <a:t>No custom security infrastructure is required.</a:t>
            </a:r>
          </a:p>
          <a:p>
            <a:endParaRPr lang="en-IN" dirty="0"/>
          </a:p>
          <a:p>
            <a:r>
              <a:rPr lang="en-IN" dirty="0"/>
              <a:t>Configurations (playbooks, modules etc.) written in the easy-to-use YML format.</a:t>
            </a:r>
          </a:p>
          <a:p>
            <a:endParaRPr lang="en-IN" dirty="0"/>
          </a:p>
          <a:p>
            <a:r>
              <a:rPr lang="en-IN" dirty="0"/>
              <a:t>Shipped with more than 250 built-in modules.</a:t>
            </a:r>
          </a:p>
          <a:p>
            <a:endParaRPr lang="en-IN" dirty="0"/>
          </a:p>
          <a:p>
            <a:r>
              <a:rPr lang="en-IN" dirty="0"/>
              <a:t>Full configuration management, orchestration, and deployment capability.</a:t>
            </a:r>
          </a:p>
          <a:p>
            <a:endParaRPr lang="en-IN" dirty="0"/>
          </a:p>
          <a:p>
            <a:r>
              <a:rPr lang="en-IN" dirty="0" err="1"/>
              <a:t>Ansible</a:t>
            </a:r>
            <a:r>
              <a:rPr lang="en-IN" dirty="0"/>
              <a:t> interacts with its clients either through playbooks or a command-line tool.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1510"/>
            <a:ext cx="7406208" cy="440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Ansible Installation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83568" y="1275606"/>
            <a:ext cx="7704856" cy="361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Installation Commands</a:t>
            </a:r>
          </a:p>
          <a:p>
            <a:r>
              <a:rPr lang="en-IN" dirty="0"/>
              <a:t>$ </a:t>
            </a:r>
            <a:r>
              <a:rPr lang="en-IN" dirty="0" err="1"/>
              <a:t>sudo</a:t>
            </a:r>
            <a:r>
              <a:rPr lang="en-IN" dirty="0"/>
              <a:t> apt-get update</a:t>
            </a:r>
          </a:p>
          <a:p>
            <a:r>
              <a:rPr lang="en-IN" dirty="0"/>
              <a:t>$ </a:t>
            </a:r>
            <a:r>
              <a:rPr lang="en-IN" dirty="0" err="1"/>
              <a:t>sudo</a:t>
            </a:r>
            <a:r>
              <a:rPr lang="en-IN" dirty="0"/>
              <a:t> apt-get install software-properties-common</a:t>
            </a:r>
          </a:p>
          <a:p>
            <a:r>
              <a:rPr lang="en-IN" dirty="0"/>
              <a:t>$ </a:t>
            </a:r>
            <a:r>
              <a:rPr lang="en-IN" dirty="0" err="1"/>
              <a:t>sudo</a:t>
            </a:r>
            <a:r>
              <a:rPr lang="en-IN" dirty="0"/>
              <a:t> apt-add-repository </a:t>
            </a:r>
            <a:r>
              <a:rPr lang="en-IN" dirty="0" err="1"/>
              <a:t>ppa:ansible</a:t>
            </a:r>
            <a:r>
              <a:rPr lang="en-IN" dirty="0"/>
              <a:t>/</a:t>
            </a:r>
            <a:r>
              <a:rPr lang="en-IN" dirty="0" err="1"/>
              <a:t>ansible</a:t>
            </a:r>
            <a:endParaRPr lang="en-IN" dirty="0"/>
          </a:p>
          <a:p>
            <a:r>
              <a:rPr lang="en-IN" dirty="0"/>
              <a:t>$ </a:t>
            </a:r>
            <a:r>
              <a:rPr lang="en-IN" dirty="0" err="1"/>
              <a:t>sudo</a:t>
            </a:r>
            <a:r>
              <a:rPr lang="en-IN" dirty="0"/>
              <a:t> apt-get update</a:t>
            </a:r>
          </a:p>
          <a:p>
            <a:r>
              <a:rPr lang="en-IN" dirty="0"/>
              <a:t>$ </a:t>
            </a:r>
            <a:r>
              <a:rPr lang="en-IN" dirty="0" err="1"/>
              <a:t>sudo</a:t>
            </a:r>
            <a:r>
              <a:rPr lang="en-IN" dirty="0"/>
              <a:t> apt-get install </a:t>
            </a:r>
            <a:r>
              <a:rPr lang="en-IN" dirty="0" err="1"/>
              <a:t>ansible</a:t>
            </a:r>
            <a:endParaRPr lang="en-IN" dirty="0"/>
          </a:p>
          <a:p>
            <a:endParaRPr lang="en-IN" dirty="0"/>
          </a:p>
          <a:p>
            <a:r>
              <a:rPr lang="en-IN" dirty="0"/>
              <a:t>Installation check commands</a:t>
            </a:r>
          </a:p>
          <a:p>
            <a:r>
              <a:rPr lang="en-IN" dirty="0"/>
              <a:t>$ </a:t>
            </a:r>
            <a:r>
              <a:rPr lang="en-IN" dirty="0" err="1"/>
              <a:t>ansible</a:t>
            </a:r>
            <a:r>
              <a:rPr lang="en-IN" dirty="0"/>
              <a:t> –version</a:t>
            </a:r>
          </a:p>
          <a:p>
            <a:r>
              <a:rPr lang="en-IN" dirty="0"/>
              <a:t>$ </a:t>
            </a:r>
            <a:r>
              <a:rPr lang="en-IN" dirty="0" err="1"/>
              <a:t>ansible</a:t>
            </a:r>
            <a:r>
              <a:rPr lang="en-IN" dirty="0"/>
              <a:t>-playbook –version</a:t>
            </a:r>
          </a:p>
          <a:p>
            <a:r>
              <a:rPr lang="en-IN" dirty="0"/>
              <a:t>$ </a:t>
            </a:r>
            <a:r>
              <a:rPr lang="en-IN" dirty="0" err="1"/>
              <a:t>ansible</a:t>
            </a:r>
            <a:r>
              <a:rPr lang="en-IN" dirty="0"/>
              <a:t>-galaxy --help</a:t>
            </a:r>
          </a:p>
          <a:p>
            <a:endParaRPr lang="en-IN" dirty="0"/>
          </a:p>
          <a:p>
            <a:r>
              <a:rPr lang="en-IN" dirty="0" err="1"/>
              <a:t>Ansible</a:t>
            </a:r>
            <a:r>
              <a:rPr lang="en-IN" dirty="0"/>
              <a:t> </a:t>
            </a:r>
            <a:r>
              <a:rPr lang="en-IN" dirty="0" err="1"/>
              <a:t>Installion</a:t>
            </a:r>
            <a:r>
              <a:rPr lang="en-IN" dirty="0"/>
              <a:t> </a:t>
            </a:r>
            <a:r>
              <a:rPr lang="en-IN" dirty="0" err="1"/>
              <a:t>Documentaiion</a:t>
            </a:r>
            <a:r>
              <a:rPr lang="en-IN" dirty="0"/>
              <a:t>:</a:t>
            </a:r>
          </a:p>
          <a:p>
            <a:endParaRPr lang="en-IN" dirty="0"/>
          </a:p>
          <a:p>
            <a:r>
              <a:rPr lang="en-IN" sz="1100" kern="1000" dirty="0">
                <a:hlinkClick r:id="rId3"/>
              </a:rPr>
              <a:t>http://docs.ansible.com/ansible/latest/intro_installation.html</a:t>
            </a:r>
            <a:endParaRPr lang="en-IN" sz="1100" kern="1000" dirty="0"/>
          </a:p>
          <a:p>
            <a:pPr>
              <a:buFont typeface="Wingdings" pitchFamily="2" charset="2"/>
              <a:buChar char="ü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Ansible Inventory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83568" y="1563638"/>
            <a:ext cx="770485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Collections of hosts is known as Inventory</a:t>
            </a:r>
          </a:p>
          <a:p>
            <a:endParaRPr lang="en-IN" dirty="0"/>
          </a:p>
          <a:p>
            <a:r>
              <a:rPr lang="en-IN" dirty="0"/>
              <a:t>Types of Inventory :</a:t>
            </a:r>
          </a:p>
          <a:p>
            <a:endParaRPr lang="en-IN" dirty="0"/>
          </a:p>
          <a:p>
            <a:pPr>
              <a:buFont typeface="Wingdings" pitchFamily="2" charset="2"/>
              <a:buChar char="ü"/>
            </a:pPr>
            <a:r>
              <a:rPr lang="en-IN" dirty="0"/>
              <a:t> Static Inventory</a:t>
            </a:r>
          </a:p>
          <a:p>
            <a:pPr>
              <a:buFont typeface="Wingdings" pitchFamily="2" charset="2"/>
              <a:buChar char="ü"/>
            </a:pPr>
            <a:r>
              <a:rPr lang="en-IN" dirty="0"/>
              <a:t> Dynamic </a:t>
            </a:r>
            <a:r>
              <a:rPr lang="en-IN" dirty="0" err="1"/>
              <a:t>Inventorys</a:t>
            </a:r>
            <a:endParaRPr lang="en-IN" dirty="0"/>
          </a:p>
          <a:p>
            <a:pPr>
              <a:buFont typeface="Wingdings" pitchFamily="2" charset="2"/>
              <a:buChar char="ü"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Static Inventory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83568" y="1275606"/>
            <a:ext cx="77048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Path “/etc/</a:t>
            </a:r>
            <a:r>
              <a:rPr lang="en-IN" dirty="0" err="1"/>
              <a:t>ansible</a:t>
            </a:r>
            <a:r>
              <a:rPr lang="en-IN" dirty="0"/>
              <a:t>/hosts” contains static inventory details. This default path is defined in /etc/</a:t>
            </a:r>
            <a:r>
              <a:rPr lang="en-IN" dirty="0" err="1"/>
              <a:t>ansible</a:t>
            </a:r>
            <a:r>
              <a:rPr lang="en-IN" dirty="0"/>
              <a:t>/ansible.cfg file. You can change the default path here in case you want to use a different path.</a:t>
            </a:r>
          </a:p>
          <a:p>
            <a:r>
              <a:rPr lang="en-IN" dirty="0"/>
              <a:t>--------------------------------------------------</a:t>
            </a:r>
          </a:p>
          <a:p>
            <a:r>
              <a:rPr lang="en-IN" dirty="0"/>
              <a:t>## [</a:t>
            </a:r>
            <a:r>
              <a:rPr lang="en-IN" dirty="0" err="1"/>
              <a:t>webservers</a:t>
            </a:r>
            <a:r>
              <a:rPr lang="en-IN" dirty="0"/>
              <a:t>]</a:t>
            </a:r>
          </a:p>
          <a:p>
            <a:r>
              <a:rPr lang="en-IN" dirty="0"/>
              <a:t>web-server-</a:t>
            </a:r>
            <a:r>
              <a:rPr lang="en-IN" dirty="0" err="1"/>
              <a:t>linux_static</a:t>
            </a:r>
            <a:r>
              <a:rPr lang="en-IN" dirty="0"/>
              <a:t> </a:t>
            </a:r>
            <a:r>
              <a:rPr lang="en-IN" dirty="0" err="1"/>
              <a:t>ansible_host</a:t>
            </a:r>
            <a:r>
              <a:rPr lang="en-IN" dirty="0"/>
              <a:t>=ec2-52-87-163-140.compute-1.amazonaws.com </a:t>
            </a:r>
            <a:r>
              <a:rPr lang="en-IN" dirty="0" err="1"/>
              <a:t>ansible_user</a:t>
            </a:r>
            <a:r>
              <a:rPr lang="en-IN" dirty="0"/>
              <a:t>=</a:t>
            </a:r>
            <a:r>
              <a:rPr lang="en-IN" dirty="0" err="1"/>
              <a:t>ubuntu</a:t>
            </a:r>
            <a:r>
              <a:rPr lang="en-IN" dirty="0"/>
              <a:t> </a:t>
            </a:r>
            <a:r>
              <a:rPr lang="en-IN" dirty="0" err="1"/>
              <a:t>ansible_ssh_private_key_file</a:t>
            </a:r>
            <a:r>
              <a:rPr lang="en-IN" dirty="0"/>
              <a:t>=/home/</a:t>
            </a:r>
            <a:r>
              <a:rPr lang="en-IN" dirty="0" err="1"/>
              <a:t>ubuntu</a:t>
            </a:r>
            <a:r>
              <a:rPr lang="en-IN" dirty="0"/>
              <a:t>/.</a:t>
            </a:r>
            <a:r>
              <a:rPr lang="en-IN" dirty="0" err="1"/>
              <a:t>ssh</a:t>
            </a:r>
            <a:r>
              <a:rPr lang="en-IN" dirty="0"/>
              <a:t>/</a:t>
            </a:r>
            <a:r>
              <a:rPr lang="en-IN" dirty="0" err="1"/>
              <a:t>id_rsa</a:t>
            </a:r>
            <a:endParaRPr lang="en-IN" dirty="0"/>
          </a:p>
          <a:p>
            <a:r>
              <a:rPr lang="en-IN" dirty="0"/>
              <a:t>## alpha.example.org</a:t>
            </a:r>
          </a:p>
          <a:p>
            <a:r>
              <a:rPr lang="en-IN" dirty="0"/>
              <a:t>## 192.168.1.100</a:t>
            </a:r>
          </a:p>
          <a:p>
            <a:r>
              <a:rPr lang="en-IN" dirty="0"/>
              <a:t>--------------------------------------------------</a:t>
            </a:r>
          </a:p>
          <a:p>
            <a:r>
              <a:rPr lang="en-IN" dirty="0"/>
              <a:t>ubuntu@ip-172-31-89-165:/etc/</a:t>
            </a:r>
            <a:r>
              <a:rPr lang="en-IN" dirty="0" err="1"/>
              <a:t>ansible</a:t>
            </a:r>
            <a:r>
              <a:rPr lang="en-IN" dirty="0"/>
              <a:t>$ </a:t>
            </a:r>
            <a:r>
              <a:rPr lang="en-IN" dirty="0" err="1"/>
              <a:t>ansible</a:t>
            </a:r>
            <a:r>
              <a:rPr lang="en-IN" dirty="0"/>
              <a:t> -m ping all</a:t>
            </a:r>
          </a:p>
          <a:p>
            <a:r>
              <a:rPr lang="en-IN" dirty="0"/>
              <a:t>web-server-</a:t>
            </a:r>
            <a:r>
              <a:rPr lang="en-IN" dirty="0" err="1"/>
              <a:t>linux_static</a:t>
            </a:r>
            <a:r>
              <a:rPr lang="en-IN" dirty="0"/>
              <a:t> | SUCCESS =&gt; {</a:t>
            </a:r>
          </a:p>
          <a:p>
            <a:r>
              <a:rPr lang="en-IN" dirty="0"/>
              <a:t>    "changed": false,</a:t>
            </a:r>
          </a:p>
          <a:p>
            <a:r>
              <a:rPr lang="en-IN" dirty="0"/>
              <a:t>    "ping": "pong"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rgbClr val="FFB600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>
              <a:solidFill>
                <a:srgbClr val="FFB600"/>
              </a:solidFill>
            </a:endParaRPr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8213939"/>
              </p:ext>
            </p:extLst>
          </p:nvPr>
        </p:nvGraphicFramePr>
        <p:xfrm>
          <a:off x="467544" y="987574"/>
          <a:ext cx="7848872" cy="3909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1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1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1566">
                <a:tc>
                  <a:txBody>
                    <a:bodyPr/>
                    <a:lstStyle/>
                    <a:p>
                      <a:endParaRPr lang="en-US" sz="1800" dirty="0">
                        <a:latin typeface="Courier New"/>
                        <a:cs typeface="Courier New"/>
                      </a:endParaRPr>
                    </a:p>
                  </a:txBody>
                  <a:tcPr marL="51435" marR="51435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1" dirty="0">
                          <a:latin typeface="Courier New"/>
                          <a:cs typeface="Courier New"/>
                        </a:rPr>
                        <a:t>#</a:t>
                      </a:r>
                      <a:r>
                        <a:rPr lang="en-US" sz="1800" b="1" i="1" baseline="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800" b="0" i="1" dirty="0">
                          <a:latin typeface="Courier New"/>
                          <a:cs typeface="Courier New"/>
                        </a:rPr>
                        <a:t>file: production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endParaRPr lang="en-US" sz="1800" dirty="0">
                        <a:latin typeface="Courier New"/>
                        <a:cs typeface="Courier New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800" dirty="0">
                          <a:latin typeface="Courier New"/>
                          <a:cs typeface="Courier New"/>
                        </a:rPr>
                        <a:t>[balancers]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800" dirty="0">
                          <a:latin typeface="Courier New"/>
                          <a:cs typeface="Courier New"/>
                        </a:rPr>
                        <a:t>www.example.com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endParaRPr lang="en-US" sz="1800" dirty="0">
                        <a:latin typeface="Courier New"/>
                        <a:cs typeface="Courier New"/>
                      </a:endParaRPr>
                    </a:p>
                    <a:p>
                      <a:pPr marL="0" marR="0" indent="0" algn="l" defTabSz="9904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/>
                          <a:cs typeface="Courier New"/>
                        </a:rPr>
                        <a:t>[webservers]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800" dirty="0">
                          <a:latin typeface="Courier New"/>
                          <a:cs typeface="Courier New"/>
                        </a:rPr>
                        <a:t>www[0-9].example.com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endParaRPr lang="en-US" sz="1800" dirty="0">
                        <a:latin typeface="Courier New"/>
                        <a:cs typeface="Courier New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800" dirty="0">
                          <a:latin typeface="Courier New"/>
                          <a:cs typeface="Courier New"/>
                        </a:rPr>
                        <a:t>[dbservers]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800" dirty="0" err="1">
                          <a:latin typeface="Courier New"/>
                          <a:cs typeface="Courier New"/>
                        </a:rPr>
                        <a:t>db[a:f].example.com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endParaRPr lang="en-US" sz="1800" dirty="0">
                        <a:latin typeface="Courier New"/>
                        <a:cs typeface="Courier New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800" dirty="0">
                          <a:latin typeface="Courier New"/>
                          <a:cs typeface="Courier New"/>
                        </a:rPr>
                        <a:t>[monitoring]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800" dirty="0">
                          <a:latin typeface="Courier New"/>
                          <a:cs typeface="Courier New"/>
                        </a:rPr>
                        <a:t>monitor.example.com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endParaRPr lang="en-US" sz="1800" dirty="0">
                        <a:latin typeface="Courier New"/>
                        <a:cs typeface="Courier New"/>
                      </a:endParaRPr>
                    </a:p>
                  </a:txBody>
                  <a:tcPr marL="51435" marR="51435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/>
                        <a:cs typeface="Courier New"/>
                      </a:endParaRPr>
                    </a:p>
                  </a:txBody>
                  <a:tcPr marL="51435" marR="51435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Shape 101"/>
          <p:cNvSpPr txBox="1">
            <a:spLocks noGrp="1"/>
          </p:cNvSpPr>
          <p:nvPr>
            <p:ph type="title"/>
          </p:nvPr>
        </p:nvSpPr>
        <p:spPr>
          <a:xfrm>
            <a:off x="827584" y="195486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Static Inventory</a:t>
            </a:r>
            <a:endParaRPr sz="4000" dirty="0"/>
          </a:p>
        </p:txBody>
      </p:sp>
      <p:grpSp>
        <p:nvGrpSpPr>
          <p:cNvPr id="7" name="Shape 104"/>
          <p:cNvGrpSpPr/>
          <p:nvPr/>
        </p:nvGrpSpPr>
        <p:grpSpPr>
          <a:xfrm>
            <a:off x="8280926" y="225980"/>
            <a:ext cx="539546" cy="879605"/>
            <a:chOff x="6730350" y="2315900"/>
            <a:chExt cx="257700" cy="420100"/>
          </a:xfrm>
        </p:grpSpPr>
        <p:sp>
          <p:nvSpPr>
            <p:cNvPr id="8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Rounded Rectangular Callout 12"/>
          <p:cNvSpPr/>
          <p:nvPr/>
        </p:nvSpPr>
        <p:spPr bwMode="auto">
          <a:xfrm>
            <a:off x="1244288" y="1689546"/>
            <a:ext cx="951448" cy="738188"/>
          </a:xfrm>
          <a:prstGeom prst="wedgeRoundRectCallout">
            <a:avLst>
              <a:gd name="adj1" fmla="val 75269"/>
              <a:gd name="adj2" fmla="val -23202"/>
              <a:gd name="adj3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57602" tIns="28802" rIns="57602" bIns="28802" rtlCol="0" anchor="ctr"/>
          <a:lstStyle/>
          <a:p>
            <a:pPr algn="ctr"/>
            <a:r>
              <a:rPr lang="en-US" sz="1700" dirty="0">
                <a:latin typeface="Open Sans"/>
                <a:cs typeface="Open Sans"/>
              </a:rPr>
              <a:t>Group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5220072" y="1978710"/>
            <a:ext cx="745677" cy="738188"/>
          </a:xfrm>
          <a:prstGeom prst="wedgeRoundRectCallout">
            <a:avLst>
              <a:gd name="adj1" fmla="val -81226"/>
              <a:gd name="adj2" fmla="val -19128"/>
              <a:gd name="adj3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57602" tIns="28802" rIns="57602" bIns="28802" rtlCol="0" anchor="ctr"/>
          <a:lstStyle/>
          <a:p>
            <a:pPr algn="ctr"/>
            <a:r>
              <a:rPr lang="en-US" sz="1700" dirty="0">
                <a:latin typeface="Open Sans"/>
                <a:cs typeface="Open Sans"/>
              </a:rPr>
              <a:t>Host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5932907" y="2813646"/>
            <a:ext cx="1708427" cy="738188"/>
          </a:xfrm>
          <a:prstGeom prst="wedgeRoundRectCallout">
            <a:avLst>
              <a:gd name="adj1" fmla="val -64060"/>
              <a:gd name="adj2" fmla="val -19128"/>
              <a:gd name="adj3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57602" tIns="28802" rIns="57602" bIns="28802" rtlCol="0" anchor="ctr"/>
          <a:lstStyle/>
          <a:p>
            <a:pPr algn="ctr"/>
            <a:r>
              <a:rPr lang="en-US" sz="1700" dirty="0">
                <a:latin typeface="Open Sans"/>
                <a:cs typeface="Open Sans"/>
              </a:rPr>
              <a:t>Numeric Range</a:t>
            </a: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5824407" y="3633762"/>
            <a:ext cx="1870445" cy="738188"/>
          </a:xfrm>
          <a:prstGeom prst="wedgeRoundRectCallout">
            <a:avLst>
              <a:gd name="adj1" fmla="val -62854"/>
              <a:gd name="adj2" fmla="val -19128"/>
              <a:gd name="adj3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57602" tIns="28802" rIns="57602" bIns="28802" rtlCol="0" anchor="ctr"/>
          <a:lstStyle/>
          <a:p>
            <a:pPr algn="ctr"/>
            <a:r>
              <a:rPr lang="en-US" sz="1700" dirty="0">
                <a:latin typeface="Open Sans"/>
                <a:cs typeface="Open Sans"/>
              </a:rPr>
              <a:t>Alphabetic Range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1586</Words>
  <Application>Microsoft Office PowerPoint</Application>
  <PresentationFormat>On-screen Show (16:9)</PresentationFormat>
  <Paragraphs>303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Raleway Light</vt:lpstr>
      <vt:lpstr>Raleway ExtraBold</vt:lpstr>
      <vt:lpstr>Arial</vt:lpstr>
      <vt:lpstr>Calibri</vt:lpstr>
      <vt:lpstr>Courier New</vt:lpstr>
      <vt:lpstr>Open Sans</vt:lpstr>
      <vt:lpstr>Wingdings</vt:lpstr>
      <vt:lpstr>Olivia template</vt:lpstr>
      <vt:lpstr>System Configuration Made EASY ANSIBLE</vt:lpstr>
      <vt:lpstr>What is Ansible</vt:lpstr>
      <vt:lpstr>PowerPoint Presentation</vt:lpstr>
      <vt:lpstr>Feature set of Ansible</vt:lpstr>
      <vt:lpstr>PowerPoint Presentation</vt:lpstr>
      <vt:lpstr>Ansible Installation</vt:lpstr>
      <vt:lpstr>Ansible Inventory</vt:lpstr>
      <vt:lpstr>Static Inventory</vt:lpstr>
      <vt:lpstr>Static Inventory</vt:lpstr>
      <vt:lpstr>Static Inventory</vt:lpstr>
      <vt:lpstr>Dynamic Inventory</vt:lpstr>
      <vt:lpstr>Playbook</vt:lpstr>
      <vt:lpstr>Playbook</vt:lpstr>
      <vt:lpstr>Roles</vt:lpstr>
      <vt:lpstr>Roles</vt:lpstr>
      <vt:lpstr>Roles</vt:lpstr>
      <vt:lpstr>Roles</vt:lpstr>
      <vt:lpstr>PROJECT</vt:lpstr>
      <vt:lpstr>Project Help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Basics</dc:title>
  <dc:creator>Deepak Kumar</dc:creator>
  <cp:lastModifiedBy>deepak kumar</cp:lastModifiedBy>
  <cp:revision>25</cp:revision>
  <dcterms:modified xsi:type="dcterms:W3CDTF">2018-07-14T06:23:15Z</dcterms:modified>
</cp:coreProperties>
</file>