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1" r:id="rId3"/>
    <p:sldId id="284" r:id="rId4"/>
    <p:sldId id="289" r:id="rId5"/>
    <p:sldId id="290" r:id="rId6"/>
    <p:sldId id="293" r:id="rId7"/>
    <p:sldId id="285" r:id="rId8"/>
    <p:sldId id="287" r:id="rId9"/>
    <p:sldId id="294" r:id="rId10"/>
    <p:sldId id="295" r:id="rId11"/>
    <p:sldId id="297" r:id="rId12"/>
    <p:sldId id="288" r:id="rId13"/>
    <p:sldId id="296" r:id="rId14"/>
    <p:sldId id="292" r:id="rId15"/>
    <p:sldId id="279" r:id="rId16"/>
  </p:sldIdLst>
  <p:sldSz cx="9144000" cy="5143500" type="screen16x9"/>
  <p:notesSz cx="6858000" cy="9144000"/>
  <p:embeddedFontLst>
    <p:embeddedFont>
      <p:font typeface="Raleway ExtraBold" charset="0"/>
      <p:bold r:id="rId18"/>
      <p:boldItalic r:id="rId19"/>
    </p:embeddedFont>
    <p:embeddedFont>
      <p:font typeface="Raleway Light"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56D9F3E-1BC4-4F98-BE8C-D36411D1D96E}">
  <a:tblStyle styleId="{456D9F3E-1BC4-4F98-BE8C-D36411D1D96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73" autoAdjust="0"/>
  </p:normalViewPr>
  <p:slideViewPr>
    <p:cSldViewPr>
      <p:cViewPr varScale="1">
        <p:scale>
          <a:sx n="72" d="100"/>
          <a:sy n="72" d="100"/>
        </p:scale>
        <p:origin x="-131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ubernetes.io/docs/concepts/architecture/master-node-communic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kubernetes.io/docs/admin/kubelet-authentication-authoriza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IN" sz="1200" dirty="0" smtClean="0"/>
              <a:t> Node status :</a:t>
            </a:r>
          </a:p>
          <a:p>
            <a:pPr>
              <a:buNone/>
            </a:pPr>
            <a:r>
              <a:rPr lang="en-IN" sz="1200" dirty="0" smtClean="0"/>
              <a:t>Addresses : </a:t>
            </a:r>
          </a:p>
          <a:p>
            <a:pPr>
              <a:buFont typeface="Arial" pitchFamily="34" charset="0"/>
              <a:buChar char="•"/>
            </a:pPr>
            <a:r>
              <a:rPr lang="en-IN" sz="1100" dirty="0" err="1" smtClean="0"/>
              <a:t>HostName</a:t>
            </a:r>
            <a:r>
              <a:rPr lang="en-IN" sz="1100" dirty="0" smtClean="0"/>
              <a:t>: The hostname as reported by the node’s kernel. Can be overridden via the </a:t>
            </a:r>
            <a:r>
              <a:rPr lang="en-IN" sz="1100" dirty="0" err="1" smtClean="0"/>
              <a:t>kubelet</a:t>
            </a:r>
            <a:r>
              <a:rPr lang="en-IN" sz="1100" dirty="0" smtClean="0"/>
              <a:t> --hostname-override parameter.</a:t>
            </a:r>
          </a:p>
          <a:p>
            <a:r>
              <a:rPr lang="en-IN" sz="1100" dirty="0" err="1" smtClean="0"/>
              <a:t>ExternalIP</a:t>
            </a:r>
            <a:r>
              <a:rPr lang="en-IN" sz="1100" dirty="0" smtClean="0"/>
              <a:t>: Typically the IP address of the node that is externally routable (available from outside the cluster).</a:t>
            </a:r>
          </a:p>
          <a:p>
            <a:r>
              <a:rPr lang="en-IN" sz="1100" dirty="0" err="1" smtClean="0"/>
              <a:t>InternalIP</a:t>
            </a:r>
            <a:r>
              <a:rPr lang="en-IN" sz="1100" dirty="0" smtClean="0"/>
              <a:t>: Typically the IP address of the node that is routable only within the cluster.</a:t>
            </a:r>
          </a:p>
          <a:p>
            <a:pPr>
              <a:buNone/>
            </a:pPr>
            <a:endParaRPr lang="en-IN" sz="1100" b="1" dirty="0" smtClean="0"/>
          </a:p>
          <a:p>
            <a:r>
              <a:rPr lang="en-IN" b="1" dirty="0" smtClean="0"/>
              <a:t>Condition</a:t>
            </a:r>
          </a:p>
          <a:p>
            <a:r>
              <a:rPr lang="en-IN" dirty="0" smtClean="0"/>
              <a:t>The conditions field describes the status of all Running nodes.</a:t>
            </a:r>
          </a:p>
          <a:p>
            <a:r>
              <a:rPr lang="en-IN" dirty="0" smtClean="0"/>
              <a:t>Node Condition Description </a:t>
            </a:r>
          </a:p>
          <a:p>
            <a:r>
              <a:rPr lang="en-IN" dirty="0" err="1" smtClean="0"/>
              <a:t>OutOfDisk</a:t>
            </a:r>
            <a:r>
              <a:rPr lang="en-IN" dirty="0" smtClean="0"/>
              <a:t> : True if there is insufficient free space on the node for adding new pods, otherwise False</a:t>
            </a:r>
          </a:p>
          <a:p>
            <a:r>
              <a:rPr lang="en-IN" dirty="0" smtClean="0"/>
              <a:t> Ready  : True if the node is healthy and ready to accept pods, False if the node is not healthy and is not accepting pods, and Unknown if the node controller has not heard from the node in the last 40 seconds </a:t>
            </a:r>
          </a:p>
          <a:p>
            <a:r>
              <a:rPr lang="en-IN" dirty="0" err="1" smtClean="0"/>
              <a:t>MemoryPressure</a:t>
            </a:r>
            <a:r>
              <a:rPr lang="en-IN" dirty="0" smtClean="0"/>
              <a:t> : True if pressure exists on the node memory – that is, if the node memory is low; otherwise False </a:t>
            </a:r>
          </a:p>
          <a:p>
            <a:r>
              <a:rPr lang="en-IN" dirty="0" err="1" smtClean="0"/>
              <a:t>DiskPressure</a:t>
            </a:r>
            <a:r>
              <a:rPr lang="en-IN" dirty="0" smtClean="0"/>
              <a:t> : True if pressure exists on the disk size – that is, if the disk capacity is low; otherwise False </a:t>
            </a:r>
          </a:p>
          <a:p>
            <a:r>
              <a:rPr lang="en-IN" dirty="0" err="1" smtClean="0"/>
              <a:t>NetworkUnavailable</a:t>
            </a:r>
            <a:r>
              <a:rPr lang="en-IN" dirty="0" smtClean="0"/>
              <a:t> : True if the network for the node is not correctly configured, otherwise False </a:t>
            </a:r>
            <a:r>
              <a:rPr lang="en-IN" dirty="0" err="1" smtClean="0"/>
              <a:t>ConfigOK</a:t>
            </a:r>
            <a:r>
              <a:rPr lang="en-IN" dirty="0" smtClean="0"/>
              <a:t> True if the </a:t>
            </a:r>
            <a:r>
              <a:rPr lang="en-IN" dirty="0" err="1" smtClean="0"/>
              <a:t>kubelet</a:t>
            </a:r>
            <a:r>
              <a:rPr lang="en-IN" dirty="0" smtClean="0"/>
              <a:t> is correctly configured, otherwise False</a:t>
            </a:r>
          </a:p>
          <a:p>
            <a:endParaRPr lang="en-IN" dirty="0" smtClean="0"/>
          </a:p>
          <a:p>
            <a:r>
              <a:rPr lang="en-IN" b="1" dirty="0" smtClean="0"/>
              <a:t>Capacity</a:t>
            </a:r>
          </a:p>
          <a:p>
            <a:pPr>
              <a:buNone/>
            </a:pPr>
            <a:r>
              <a:rPr lang="en-IN" dirty="0" smtClean="0"/>
              <a:t>Describes the resources available on the node: CPU, memory and the maximum number of pods that can be scheduled onto the node.</a:t>
            </a:r>
          </a:p>
          <a:p>
            <a:pPr>
              <a:buNone/>
            </a:pPr>
            <a:r>
              <a:rPr lang="en-IN" b="1" dirty="0" smtClean="0"/>
              <a:t>Info</a:t>
            </a:r>
          </a:p>
          <a:p>
            <a:r>
              <a:rPr lang="en-IN" dirty="0" smtClean="0"/>
              <a:t>General information about the node, such as kernel version, </a:t>
            </a:r>
            <a:r>
              <a:rPr lang="en-IN" dirty="0" err="1" smtClean="0"/>
              <a:t>Kubernetes</a:t>
            </a:r>
            <a:r>
              <a:rPr lang="en-IN" dirty="0" smtClean="0"/>
              <a:t> version (</a:t>
            </a:r>
            <a:r>
              <a:rPr lang="en-IN" dirty="0" err="1" smtClean="0"/>
              <a:t>kubelet</a:t>
            </a:r>
            <a:r>
              <a:rPr lang="en-IN" dirty="0" smtClean="0"/>
              <a:t> and </a:t>
            </a:r>
            <a:r>
              <a:rPr lang="en-IN" dirty="0" err="1" smtClean="0"/>
              <a:t>kube</a:t>
            </a:r>
            <a:r>
              <a:rPr lang="en-IN" dirty="0" smtClean="0"/>
              <a:t>-proxy version), </a:t>
            </a:r>
            <a:r>
              <a:rPr lang="en-IN" dirty="0" err="1" smtClean="0"/>
              <a:t>Docker</a:t>
            </a:r>
            <a:r>
              <a:rPr lang="en-IN" dirty="0" smtClean="0"/>
              <a:t> version (if used), OS name. The information is gathered by </a:t>
            </a:r>
            <a:r>
              <a:rPr lang="en-IN" dirty="0" err="1" smtClean="0"/>
              <a:t>Kubelet</a:t>
            </a:r>
            <a:r>
              <a:rPr lang="en-IN" dirty="0" smtClean="0"/>
              <a:t> from the node</a:t>
            </a:r>
          </a:p>
          <a:p>
            <a:endParaRPr lang="en-IN" dirty="0" smtClean="0"/>
          </a:p>
          <a:p>
            <a:pPr>
              <a:buNone/>
            </a:pPr>
            <a:endParaRPr lang="en-IN" dirty="0" smtClean="0"/>
          </a:p>
          <a:p>
            <a:pPr>
              <a:buNone/>
            </a:pPr>
            <a:r>
              <a:rPr lang="en-IN" dirty="0" smtClean="0"/>
              <a:t>"conditions": [ { "type": "Ready", "status": "True" } ]</a:t>
            </a:r>
            <a:endParaRPr lang="en-IN" sz="1100" b="1" dirty="0" smtClean="0"/>
          </a:p>
          <a:p>
            <a:pPr marL="0" lvl="0" indent="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dirty="0" smtClean="0"/>
              <a:t>These connections terminate at the </a:t>
            </a:r>
            <a:r>
              <a:rPr lang="en-IN" dirty="0" err="1" smtClean="0"/>
              <a:t>kubelet’s</a:t>
            </a:r>
            <a:r>
              <a:rPr lang="en-IN" dirty="0" smtClean="0"/>
              <a:t> HTTPS endpoint. By default, the </a:t>
            </a:r>
            <a:r>
              <a:rPr lang="en-IN" dirty="0" err="1" smtClean="0"/>
              <a:t>apiserver</a:t>
            </a:r>
            <a:r>
              <a:rPr lang="en-IN" dirty="0" smtClean="0"/>
              <a:t> does not verify the </a:t>
            </a:r>
            <a:r>
              <a:rPr lang="en-IN" dirty="0" err="1" smtClean="0"/>
              <a:t>kubelet’s</a:t>
            </a:r>
            <a:r>
              <a:rPr lang="en-IN" dirty="0" smtClean="0"/>
              <a:t> serving certificate, which makes the connection subject to man-in-the-middle attacks, and </a:t>
            </a:r>
            <a:r>
              <a:rPr lang="en-IN" b="1" dirty="0" smtClean="0"/>
              <a:t>unsafe</a:t>
            </a:r>
            <a:r>
              <a:rPr lang="en-IN" dirty="0" smtClean="0"/>
              <a:t> to run over </a:t>
            </a:r>
            <a:r>
              <a:rPr lang="en-IN" dirty="0" err="1" smtClean="0"/>
              <a:t>untrusted</a:t>
            </a:r>
            <a:r>
              <a:rPr lang="en-IN" dirty="0" smtClean="0"/>
              <a:t> and/or public networks.</a:t>
            </a:r>
          </a:p>
          <a:p>
            <a:r>
              <a:rPr lang="en-IN" dirty="0" smtClean="0"/>
              <a:t>To verify this connection, use the --</a:t>
            </a:r>
            <a:r>
              <a:rPr lang="en-IN" dirty="0" err="1" smtClean="0"/>
              <a:t>kubelet</a:t>
            </a:r>
            <a:r>
              <a:rPr lang="en-IN" dirty="0" smtClean="0"/>
              <a:t>-certificate-authority flag to provide the </a:t>
            </a:r>
            <a:r>
              <a:rPr lang="en-IN" dirty="0" err="1" smtClean="0"/>
              <a:t>apiserver</a:t>
            </a:r>
            <a:r>
              <a:rPr lang="en-IN" dirty="0" smtClean="0"/>
              <a:t> with a root certificate bundle to use to verify the </a:t>
            </a:r>
            <a:r>
              <a:rPr lang="en-IN" dirty="0" err="1" smtClean="0"/>
              <a:t>kubelet’s</a:t>
            </a:r>
            <a:r>
              <a:rPr lang="en-IN" dirty="0" smtClean="0"/>
              <a:t> serving certificate.</a:t>
            </a:r>
          </a:p>
          <a:p>
            <a:r>
              <a:rPr lang="en-IN" dirty="0" smtClean="0"/>
              <a:t>If that is not possible, use </a:t>
            </a:r>
            <a:r>
              <a:rPr lang="en-IN" dirty="0" smtClean="0">
                <a:hlinkClick r:id="rId3"/>
              </a:rPr>
              <a:t>SSH </a:t>
            </a:r>
            <a:r>
              <a:rPr lang="en-IN" dirty="0" err="1" smtClean="0">
                <a:hlinkClick r:id="rId3"/>
              </a:rPr>
              <a:t>tunneling</a:t>
            </a:r>
            <a:r>
              <a:rPr lang="en-IN" dirty="0" smtClean="0"/>
              <a:t> : between the </a:t>
            </a:r>
            <a:r>
              <a:rPr lang="en-IN" dirty="0" err="1" smtClean="0"/>
              <a:t>apiserver</a:t>
            </a:r>
            <a:r>
              <a:rPr lang="en-IN" dirty="0" smtClean="0"/>
              <a:t> and </a:t>
            </a:r>
            <a:r>
              <a:rPr lang="en-IN" dirty="0" err="1" smtClean="0"/>
              <a:t>kubelet</a:t>
            </a:r>
            <a:r>
              <a:rPr lang="en-IN" dirty="0" smtClean="0"/>
              <a:t> if required to avoid connecting over an </a:t>
            </a:r>
            <a:r>
              <a:rPr lang="en-IN" dirty="0" err="1" smtClean="0"/>
              <a:t>untrusted</a:t>
            </a:r>
            <a:r>
              <a:rPr lang="en-IN" dirty="0" smtClean="0"/>
              <a:t> or public network.</a:t>
            </a:r>
          </a:p>
          <a:p>
            <a:r>
              <a:rPr lang="en-IN" dirty="0" smtClean="0"/>
              <a:t>Finally, </a:t>
            </a:r>
            <a:r>
              <a:rPr lang="en-IN" dirty="0" err="1" smtClean="0">
                <a:hlinkClick r:id="rId4"/>
              </a:rPr>
              <a:t>Kubelet</a:t>
            </a:r>
            <a:r>
              <a:rPr lang="en-IN" dirty="0" smtClean="0">
                <a:hlinkClick r:id="rId4"/>
              </a:rPr>
              <a:t> authentication and/or authorization</a:t>
            </a:r>
            <a:r>
              <a:rPr lang="en-IN" dirty="0" smtClean="0"/>
              <a:t> : https://kubernetes.io/docs/admin/kubelet-authentication-authorization/ should be enabled to secure the </a:t>
            </a:r>
            <a:r>
              <a:rPr lang="en-IN" dirty="0" err="1" smtClean="0"/>
              <a:t>kubelet</a:t>
            </a:r>
            <a:r>
              <a:rPr lang="en-IN" dirty="0" smtClean="0"/>
              <a:t> API.</a:t>
            </a:r>
          </a:p>
          <a:p>
            <a:pPr marL="0" lvl="0" indent="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US" dirty="0" smtClean="0"/>
          </a:p>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b="1" dirty="0" smtClean="0"/>
              <a:t>Describing a </a:t>
            </a:r>
            <a:r>
              <a:rPr lang="en-IN" b="1" dirty="0" err="1" smtClean="0"/>
              <a:t>Kubernetes</a:t>
            </a:r>
            <a:r>
              <a:rPr lang="en-IN" b="1" dirty="0" smtClean="0"/>
              <a:t> Object</a:t>
            </a:r>
          </a:p>
          <a:p>
            <a:pPr>
              <a:buNone/>
            </a:pPr>
            <a:r>
              <a:rPr lang="en-IN" dirty="0" smtClean="0"/>
              <a:t>When you create an object in </a:t>
            </a:r>
            <a:r>
              <a:rPr lang="en-IN" dirty="0" err="1" smtClean="0"/>
              <a:t>Kubernetes</a:t>
            </a:r>
            <a:r>
              <a:rPr lang="en-IN" dirty="0" smtClean="0"/>
              <a:t>, you must provide the object spec that describes its desired state, as well as some basic information about the object (such as a name). When you use the </a:t>
            </a:r>
            <a:r>
              <a:rPr lang="en-IN" dirty="0" err="1" smtClean="0"/>
              <a:t>Kubernetes</a:t>
            </a:r>
            <a:r>
              <a:rPr lang="en-IN" dirty="0" smtClean="0"/>
              <a:t> API to create the object (either directly or via </a:t>
            </a:r>
            <a:r>
              <a:rPr lang="en-IN" dirty="0" err="1" smtClean="0"/>
              <a:t>kubectl</a:t>
            </a:r>
            <a:r>
              <a:rPr lang="en-IN" dirty="0" smtClean="0"/>
              <a:t>), that API request must include that information as JSON in the request body. </a:t>
            </a:r>
            <a:r>
              <a:rPr lang="en-IN" b="1" dirty="0" smtClean="0"/>
              <a:t>Most often, you provide the information to </a:t>
            </a:r>
            <a:r>
              <a:rPr lang="en-IN" b="1" dirty="0" err="1" smtClean="0"/>
              <a:t>kubectl</a:t>
            </a:r>
            <a:r>
              <a:rPr lang="en-IN" b="1" dirty="0" smtClean="0"/>
              <a:t> in a .</a:t>
            </a:r>
            <a:r>
              <a:rPr lang="en-IN" b="1" dirty="0" err="1" smtClean="0"/>
              <a:t>yaml</a:t>
            </a:r>
            <a:r>
              <a:rPr lang="en-IN" b="1" dirty="0" smtClean="0"/>
              <a:t> file.</a:t>
            </a:r>
            <a:r>
              <a:rPr lang="en-IN" dirty="0" smtClean="0"/>
              <a:t> </a:t>
            </a:r>
            <a:r>
              <a:rPr lang="en-IN" dirty="0" err="1" smtClean="0"/>
              <a:t>kubectl</a:t>
            </a:r>
            <a:r>
              <a:rPr lang="en-IN" dirty="0" smtClean="0"/>
              <a:t> converts the information to JSON when making the API request.</a:t>
            </a:r>
          </a:p>
          <a:p>
            <a:pPr>
              <a:buNone/>
            </a:pPr>
            <a:endParaRPr lang="en-IN" dirty="0" smtClean="0"/>
          </a:p>
          <a:p>
            <a:pPr>
              <a:buNone/>
            </a:pPr>
            <a:endParaRPr lang="en-IN" dirty="0" smtClean="0"/>
          </a:p>
          <a:p>
            <a:pPr>
              <a:buNone/>
            </a:pPr>
            <a:endParaRPr lang="en-IN" dirty="0" smtClean="0"/>
          </a:p>
          <a:p>
            <a:pPr>
              <a:buNone/>
            </a:pPr>
            <a:r>
              <a:rPr lang="en-IN" dirty="0" err="1" smtClean="0"/>
              <a:t>kubectl</a:t>
            </a:r>
            <a:r>
              <a:rPr lang="en-IN" dirty="0" smtClean="0"/>
              <a:t> create -f https://k8s.io/docs/user-guide/nginx-deployment.yaml --record</a:t>
            </a:r>
          </a:p>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Shape 24"/>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Shape 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B600"/>
                </a:solidFill>
              </a:rPr>
              <a:pPr marL="0" lvl="0" indent="0">
                <a:spcBef>
                  <a:spcPts val="0"/>
                </a:spcBef>
                <a:spcAft>
                  <a:spcPts val="0"/>
                </a:spcAft>
                <a:buNone/>
              </a:pPr>
              <a:t>‹#›</a:t>
            </a:fld>
            <a:endParaRPr>
              <a:solidFill>
                <a:srgbClr val="FFB6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49" name="Shape 49"/>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fld id="{00000000-1234-1234-1234-123412341234}" type="slidenum">
              <a:rPr lang="en" sz="1300">
                <a:solidFill>
                  <a:srgbClr val="FFB600"/>
                </a:solidFill>
                <a:latin typeface="Raleway ExtraBold"/>
                <a:ea typeface="Raleway ExtraBold"/>
                <a:cs typeface="Raleway ExtraBold"/>
                <a:sym typeface="Raleway ExtraBold"/>
              </a:rPr>
              <a:pPr marL="0" lvl="0" indent="0" algn="ctr">
                <a:spcBef>
                  <a:spcPts val="0"/>
                </a:spcBef>
                <a:spcAft>
                  <a:spcPts val="0"/>
                </a:spcAft>
                <a:buNone/>
              </a:pPr>
              <a:t>‹#›</a:t>
            </a:fld>
            <a:endParaRPr sz="1300">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google.com/pubs/pub43438.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community/blob/master/contributors/devel/api-conventions.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kubernetes.io/docs/admin/accessing-the-api/" TargetMode="External"/><Relationship Id="rId4" Type="http://schemas.openxmlformats.org/officeDocument/2006/relationships/hyperlink" Target="https://kubernetes.io/docs/referen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lvl="0"/>
            <a:r>
              <a:rPr lang="en" dirty="0" smtClean="0"/>
              <a:t>Kubernetes – </a:t>
            </a:r>
            <a:r>
              <a:rPr lang="en-IN" sz="3600" dirty="0" smtClean="0"/>
              <a:t>portable, extensible open-source platform</a:t>
            </a:r>
            <a:endParaRPr sz="3600" dirty="0"/>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smtClean="0"/>
              <a:t>Kubernetes Object Management : Declarative Object Configuration</a:t>
            </a:r>
            <a:endParaRPr sz="24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Rectangle 13"/>
          <p:cNvSpPr/>
          <p:nvPr/>
        </p:nvSpPr>
        <p:spPr>
          <a:xfrm>
            <a:off x="827584" y="1388259"/>
            <a:ext cx="8208912" cy="3631763"/>
          </a:xfrm>
          <a:prstGeom prst="rect">
            <a:avLst/>
          </a:prstGeom>
        </p:spPr>
        <p:txBody>
          <a:bodyPr wrap="square">
            <a:spAutoFit/>
          </a:bodyPr>
          <a:lstStyle/>
          <a:p>
            <a:r>
              <a:rPr lang="en-IN" sz="1800" dirty="0" smtClean="0"/>
              <a:t>When using declarative object configuration, a user operates on object configuration files stored locally, however the user does not define the operations to be taken on the files. Create, update, and delete operations are automatically detected per-object by </a:t>
            </a:r>
            <a:r>
              <a:rPr lang="en-IN" sz="1800" dirty="0" err="1" smtClean="0"/>
              <a:t>kubectl</a:t>
            </a:r>
            <a:r>
              <a:rPr lang="en-IN" sz="1800" dirty="0" smtClean="0"/>
              <a:t>. This enables working on directories, where different operations might be needed for different objects</a:t>
            </a:r>
            <a:r>
              <a:rPr lang="en-IN" sz="1800" dirty="0" smtClean="0"/>
              <a:t>.</a:t>
            </a:r>
          </a:p>
          <a:p>
            <a:endParaRPr lang="en-IN" sz="1600" dirty="0" smtClean="0"/>
          </a:p>
          <a:p>
            <a:r>
              <a:rPr lang="en-IN" sz="1800" dirty="0" smtClean="0"/>
              <a:t>Process all object configuration files in the </a:t>
            </a:r>
            <a:r>
              <a:rPr lang="en-IN" sz="1800" dirty="0" err="1" smtClean="0"/>
              <a:t>configs</a:t>
            </a:r>
            <a:r>
              <a:rPr lang="en-IN" sz="1800" dirty="0" smtClean="0"/>
              <a:t> directory, and create or patch the live objects:</a:t>
            </a:r>
          </a:p>
          <a:p>
            <a:r>
              <a:rPr lang="en-IN" sz="1800" b="1" dirty="0" err="1" smtClean="0"/>
              <a:t>kubectl</a:t>
            </a:r>
            <a:r>
              <a:rPr lang="en-IN" sz="1800" b="1" dirty="0" smtClean="0"/>
              <a:t> apply -f </a:t>
            </a:r>
            <a:r>
              <a:rPr lang="en-IN" sz="1800" b="1" dirty="0" err="1" smtClean="0"/>
              <a:t>configs</a:t>
            </a:r>
            <a:r>
              <a:rPr lang="en-IN" sz="1800" b="1" dirty="0" smtClean="0"/>
              <a:t>/ </a:t>
            </a:r>
            <a:endParaRPr lang="en-IN" sz="1800" b="1" dirty="0" smtClean="0"/>
          </a:p>
          <a:p>
            <a:endParaRPr lang="en-IN" sz="1800" dirty="0" smtClean="0"/>
          </a:p>
          <a:p>
            <a:r>
              <a:rPr lang="en-IN" sz="1800" dirty="0" smtClean="0"/>
              <a:t>Recursively process directories:</a:t>
            </a:r>
          </a:p>
          <a:p>
            <a:r>
              <a:rPr lang="en-IN" sz="1800" b="1" dirty="0" err="1" smtClean="0"/>
              <a:t>kubectl</a:t>
            </a:r>
            <a:r>
              <a:rPr lang="en-IN" sz="1800" b="1" dirty="0" smtClean="0"/>
              <a:t> apply -R -f </a:t>
            </a:r>
            <a:r>
              <a:rPr lang="en-IN" sz="1800" b="1" dirty="0" err="1" smtClean="0"/>
              <a:t>configs</a:t>
            </a:r>
            <a:r>
              <a:rPr lang="en-IN" sz="1800" b="1" dirty="0" smtClean="0"/>
              <a:t>/ </a:t>
            </a:r>
          </a:p>
          <a:p>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00" y="490214"/>
            <a:ext cx="6866100" cy="857400"/>
          </a:xfrm>
        </p:spPr>
        <p:txBody>
          <a:bodyPr/>
          <a:lstStyle/>
          <a:p>
            <a:r>
              <a:rPr lang="en-IN" dirty="0" smtClean="0"/>
              <a:t>Architecture</a:t>
            </a:r>
            <a:endParaRPr lang="en-IN"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solidFill>
                  <a:srgbClr val="FFB600"/>
                </a:solidFill>
              </a:rPr>
              <a:pPr marL="0" lvl="0" indent="0">
                <a:spcBef>
                  <a:spcPts val="0"/>
                </a:spcBef>
                <a:spcAft>
                  <a:spcPts val="0"/>
                </a:spcAft>
                <a:buNone/>
              </a:pPr>
              <a:t>11</a:t>
            </a:fld>
            <a:endParaRPr lang="en">
              <a:solidFill>
                <a:srgbClr val="FFB600"/>
              </a:solidFill>
            </a:endParaRPr>
          </a:p>
        </p:txBody>
      </p:sp>
      <p:pic>
        <p:nvPicPr>
          <p:cNvPr id="38914" name="Picture 2"/>
          <p:cNvPicPr>
            <a:picLocks noChangeAspect="1" noChangeArrowheads="1"/>
          </p:cNvPicPr>
          <p:nvPr/>
        </p:nvPicPr>
        <p:blipFill>
          <a:blip r:embed="rId2"/>
          <a:srcRect/>
          <a:stretch>
            <a:fillRect/>
          </a:stretch>
        </p:blipFill>
        <p:spPr bwMode="auto">
          <a:xfrm>
            <a:off x="683568" y="1500733"/>
            <a:ext cx="7704856" cy="308724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dirty="0" smtClean="0"/>
              <a:t>Kubernetes Nodes</a:t>
            </a:r>
            <a:endParaRPr sz="40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Rectangle 27"/>
          <p:cNvSpPr/>
          <p:nvPr/>
        </p:nvSpPr>
        <p:spPr>
          <a:xfrm>
            <a:off x="755576" y="1388259"/>
            <a:ext cx="7992888" cy="1723549"/>
          </a:xfrm>
          <a:prstGeom prst="rect">
            <a:avLst/>
          </a:prstGeom>
        </p:spPr>
        <p:txBody>
          <a:bodyPr wrap="square">
            <a:spAutoFit/>
          </a:bodyPr>
          <a:lstStyle/>
          <a:p>
            <a:r>
              <a:rPr lang="en-IN" sz="1800" dirty="0" smtClean="0"/>
              <a:t>A node is a worker machine in </a:t>
            </a:r>
            <a:r>
              <a:rPr lang="en-IN" sz="1800" dirty="0" err="1" smtClean="0"/>
              <a:t>Kubernetes</a:t>
            </a:r>
            <a:r>
              <a:rPr lang="en-IN" sz="1800" dirty="0" smtClean="0"/>
              <a:t>, previously known as a minion. A node may be a VM or physical machine, depending on the cluster. Each node has the services necessary to run </a:t>
            </a:r>
            <a:r>
              <a:rPr lang="en-IN" sz="1800" dirty="0" err="1" smtClean="0"/>
              <a:t>ppds</a:t>
            </a:r>
            <a:r>
              <a:rPr lang="en-IN" sz="1800" dirty="0" smtClean="0"/>
              <a:t> </a:t>
            </a:r>
            <a:r>
              <a:rPr lang="en-IN" sz="1800" dirty="0" smtClean="0"/>
              <a:t>and is managed by the master components. The services on a node include </a:t>
            </a:r>
            <a:r>
              <a:rPr lang="en-IN" sz="1800" dirty="0" err="1" smtClean="0"/>
              <a:t>Docker</a:t>
            </a:r>
            <a:r>
              <a:rPr lang="en-IN" sz="1800" dirty="0" smtClean="0"/>
              <a:t>, </a:t>
            </a:r>
            <a:r>
              <a:rPr lang="en-IN" sz="1800" dirty="0" err="1" smtClean="0"/>
              <a:t>kubelet</a:t>
            </a:r>
            <a:r>
              <a:rPr lang="en-IN" sz="1800" dirty="0" smtClean="0"/>
              <a:t> and </a:t>
            </a:r>
            <a:r>
              <a:rPr lang="en-IN" sz="1800" dirty="0" err="1" smtClean="0"/>
              <a:t>kube</a:t>
            </a:r>
            <a:r>
              <a:rPr lang="en-IN" sz="1800" dirty="0" smtClean="0"/>
              <a:t>-proxy</a:t>
            </a:r>
          </a:p>
          <a:p>
            <a:endParaRPr lang="en-I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smtClean="0"/>
              <a:t>Kubernetes Master _- Node Communication</a:t>
            </a:r>
            <a:r>
              <a:rPr lang="en" sz="4000" dirty="0" smtClean="0"/>
              <a:t> </a:t>
            </a:r>
            <a:endParaRPr sz="40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Rectangle 27"/>
          <p:cNvSpPr/>
          <p:nvPr/>
        </p:nvSpPr>
        <p:spPr>
          <a:xfrm>
            <a:off x="755576" y="1388259"/>
            <a:ext cx="7992888" cy="2831544"/>
          </a:xfrm>
          <a:prstGeom prst="rect">
            <a:avLst/>
          </a:prstGeom>
        </p:spPr>
        <p:txBody>
          <a:bodyPr wrap="square">
            <a:spAutoFit/>
          </a:bodyPr>
          <a:lstStyle/>
          <a:p>
            <a:r>
              <a:rPr lang="en-IN" sz="1800" dirty="0" smtClean="0"/>
              <a:t>There are two primary communication paths from the master (</a:t>
            </a:r>
            <a:r>
              <a:rPr lang="en-IN" sz="1800" dirty="0" err="1" smtClean="0"/>
              <a:t>apiserver</a:t>
            </a:r>
            <a:r>
              <a:rPr lang="en-IN" sz="1800" dirty="0" smtClean="0"/>
              <a:t>) to the cluster. The first is from the </a:t>
            </a:r>
            <a:r>
              <a:rPr lang="en-IN" sz="1800" dirty="0" err="1" smtClean="0"/>
              <a:t>apiserver</a:t>
            </a:r>
            <a:r>
              <a:rPr lang="en-IN" sz="1800" dirty="0" smtClean="0"/>
              <a:t> to the </a:t>
            </a:r>
            <a:r>
              <a:rPr lang="en-IN" sz="1800" dirty="0" err="1" smtClean="0"/>
              <a:t>kubelet</a:t>
            </a:r>
            <a:r>
              <a:rPr lang="en-IN" sz="1800" dirty="0" smtClean="0"/>
              <a:t> process which runs on each node in the cluster. The second is from the </a:t>
            </a:r>
            <a:r>
              <a:rPr lang="en-IN" sz="1800" dirty="0" err="1" smtClean="0"/>
              <a:t>apiserver</a:t>
            </a:r>
            <a:r>
              <a:rPr lang="en-IN" sz="1800" dirty="0" smtClean="0"/>
              <a:t> to any node, pod, or service through the </a:t>
            </a:r>
            <a:r>
              <a:rPr lang="en-IN" sz="1800" dirty="0" err="1" smtClean="0"/>
              <a:t>apiserver’s</a:t>
            </a:r>
            <a:r>
              <a:rPr lang="en-IN" sz="1800" dirty="0" smtClean="0"/>
              <a:t> proxy functionality.</a:t>
            </a:r>
          </a:p>
          <a:p>
            <a:r>
              <a:rPr lang="en-IN" sz="1800" b="1" dirty="0" err="1" smtClean="0"/>
              <a:t>apiserver</a:t>
            </a:r>
            <a:r>
              <a:rPr lang="en-IN" sz="1800" b="1" dirty="0" smtClean="0"/>
              <a:t> -&gt; </a:t>
            </a:r>
            <a:r>
              <a:rPr lang="en-IN" sz="1800" b="1" dirty="0" err="1" smtClean="0"/>
              <a:t>kubelet</a:t>
            </a:r>
            <a:endParaRPr lang="en-IN" sz="1800" b="1" dirty="0" smtClean="0"/>
          </a:p>
          <a:p>
            <a:r>
              <a:rPr lang="en-IN" sz="1800" dirty="0" smtClean="0"/>
              <a:t>The connections from the </a:t>
            </a:r>
            <a:r>
              <a:rPr lang="en-IN" sz="1800" dirty="0" err="1" smtClean="0"/>
              <a:t>apiserver</a:t>
            </a:r>
            <a:r>
              <a:rPr lang="en-IN" sz="1800" dirty="0" smtClean="0"/>
              <a:t> to the </a:t>
            </a:r>
            <a:r>
              <a:rPr lang="en-IN" sz="1800" dirty="0" err="1" smtClean="0"/>
              <a:t>kubelet</a:t>
            </a:r>
            <a:r>
              <a:rPr lang="en-IN" sz="1800" dirty="0" smtClean="0"/>
              <a:t> are used for:</a:t>
            </a:r>
          </a:p>
          <a:p>
            <a:r>
              <a:rPr lang="en-IN" sz="1800" dirty="0" smtClean="0"/>
              <a:t>Fetching logs for pods.</a:t>
            </a:r>
          </a:p>
          <a:p>
            <a:r>
              <a:rPr lang="en-IN" sz="1800" dirty="0" smtClean="0"/>
              <a:t>Attaching (through </a:t>
            </a:r>
            <a:r>
              <a:rPr lang="en-IN" sz="1800" dirty="0" err="1" smtClean="0"/>
              <a:t>kubectl</a:t>
            </a:r>
            <a:r>
              <a:rPr lang="en-IN" sz="1800" dirty="0" smtClean="0"/>
              <a:t>) to running pods.</a:t>
            </a:r>
          </a:p>
          <a:p>
            <a:r>
              <a:rPr lang="en-IN" sz="1800" dirty="0" smtClean="0"/>
              <a:t>Providing the </a:t>
            </a:r>
            <a:r>
              <a:rPr lang="en-IN" sz="1800" dirty="0" err="1" smtClean="0"/>
              <a:t>kubelet’s</a:t>
            </a:r>
            <a:r>
              <a:rPr lang="en-IN" sz="1800" dirty="0" smtClean="0"/>
              <a:t> port-forwarding functionality.</a:t>
            </a:r>
          </a:p>
          <a:p>
            <a:endParaRPr lang="en-I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Lab : </a:t>
            </a:r>
            <a:r>
              <a:rPr lang="en" dirty="0" smtClean="0"/>
              <a:t>Kubernetes</a:t>
            </a:r>
            <a:r>
              <a:rPr lang="en" dirty="0" smtClean="0"/>
              <a:t> </a:t>
            </a:r>
            <a:endParaRPr dirty="0"/>
          </a:p>
        </p:txBody>
      </p:sp>
      <p:grpSp>
        <p:nvGrpSpPr>
          <p:cNvPr id="2"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5" name="Object 14"/>
          <p:cNvGraphicFramePr>
            <a:graphicFrameLocks noChangeAspect="1"/>
          </p:cNvGraphicFramePr>
          <p:nvPr/>
        </p:nvGraphicFramePr>
        <p:xfrm>
          <a:off x="1475656" y="1635646"/>
          <a:ext cx="879475" cy="488950"/>
        </p:xfrm>
        <a:graphic>
          <a:graphicData uri="http://schemas.openxmlformats.org/presentationml/2006/ole">
            <p:oleObj spid="_x0000_s5127" name="Packager Shell Object" r:id="rId4" imgW="879480" imgH="488520" progId="Package">
              <p:embed/>
            </p:oleObj>
          </a:graphicData>
        </a:graphic>
      </p:graphicFrame>
      <p:graphicFrame>
        <p:nvGraphicFramePr>
          <p:cNvPr id="16" name="Object 15"/>
          <p:cNvGraphicFramePr>
            <a:graphicFrameLocks noChangeAspect="1"/>
          </p:cNvGraphicFramePr>
          <p:nvPr/>
        </p:nvGraphicFramePr>
        <p:xfrm>
          <a:off x="3203848" y="1635646"/>
          <a:ext cx="525463" cy="488950"/>
        </p:xfrm>
        <a:graphic>
          <a:graphicData uri="http://schemas.openxmlformats.org/presentationml/2006/ole">
            <p:oleObj spid="_x0000_s5128" name="Packager Shell Object" r:id="rId5" imgW="525960" imgH="488520" progId="Package">
              <p:embed/>
            </p:oleObj>
          </a:graphicData>
        </a:graphic>
      </p:graphicFrame>
      <p:graphicFrame>
        <p:nvGraphicFramePr>
          <p:cNvPr id="17" name="Object 16"/>
          <p:cNvGraphicFramePr>
            <a:graphicFrameLocks noChangeAspect="1"/>
          </p:cNvGraphicFramePr>
          <p:nvPr/>
        </p:nvGraphicFramePr>
        <p:xfrm>
          <a:off x="4427984" y="1635646"/>
          <a:ext cx="1604963" cy="488950"/>
        </p:xfrm>
        <a:graphic>
          <a:graphicData uri="http://schemas.openxmlformats.org/presentationml/2006/ole">
            <p:oleObj spid="_x0000_s5129" name="Packager Shell Object" r:id="rId6" imgW="1604520" imgH="48852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364" name="Shape 36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9600">
                <a:solidFill>
                  <a:srgbClr val="FFB600"/>
                </a:solidFill>
              </a:rPr>
              <a:t>Thanks!</a:t>
            </a:r>
            <a:endParaRPr sz="9600">
              <a:solidFill>
                <a:srgbClr val="FFB600"/>
              </a:solidFill>
            </a:endParaRPr>
          </a:p>
        </p:txBody>
      </p:sp>
      <p:sp>
        <p:nvSpPr>
          <p:cNvPr id="365" name="Shape 36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a:p>
            <a:pPr marL="0" lvl="0" indent="0" rtl="0">
              <a:spcBef>
                <a:spcPts val="600"/>
              </a:spcBef>
              <a:spcAft>
                <a:spcPts val="0"/>
              </a:spcAft>
              <a:buClr>
                <a:schemeClr val="dk1"/>
              </a:buClr>
              <a:buSzPts val="1100"/>
              <a:buFont typeface="Arial"/>
              <a:buNone/>
            </a:pPr>
            <a:r>
              <a:rPr lang="en"/>
              <a:t>You can find me at @username &amp; user@mail.me</a:t>
            </a:r>
            <a:endParaRPr sz="3600" b="1"/>
          </a:p>
        </p:txBody>
      </p:sp>
      <p:sp>
        <p:nvSpPr>
          <p:cNvPr id="366" name="Shape 366"/>
          <p:cNvSpPr/>
          <p:nvPr/>
        </p:nvSpPr>
        <p:spPr>
          <a:xfrm>
            <a:off x="8054234" y="327815"/>
            <a:ext cx="798007" cy="72583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Introduction</a:t>
            </a:r>
            <a:endParaRPr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grpSp>
        <p:nvGrpSpPr>
          <p:cNvPr id="104"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755576" y="1490464"/>
            <a:ext cx="7704856" cy="3385542"/>
          </a:xfrm>
          <a:prstGeom prst="rect">
            <a:avLst/>
          </a:prstGeom>
        </p:spPr>
        <p:txBody>
          <a:bodyPr wrap="square">
            <a:spAutoFit/>
          </a:bodyPr>
          <a:lstStyle/>
          <a:p>
            <a:r>
              <a:rPr lang="en-IN" sz="2000" dirty="0" err="1" smtClean="0"/>
              <a:t>Kubernetes</a:t>
            </a:r>
            <a:r>
              <a:rPr lang="en-IN" sz="2000" dirty="0" smtClean="0"/>
              <a:t> is a portable, extensible open-source platform for managing containerized workloads and services, that facilitates both declarative configuration and automation. It has a large, rapidly growing ecosystem. </a:t>
            </a:r>
            <a:r>
              <a:rPr lang="en-IN" sz="2000" dirty="0" err="1" smtClean="0"/>
              <a:t>Kubernetes</a:t>
            </a:r>
            <a:r>
              <a:rPr lang="en-IN" sz="2000" dirty="0" smtClean="0"/>
              <a:t> services, support, and tools are widely available.</a:t>
            </a:r>
          </a:p>
          <a:p>
            <a:endParaRPr lang="en-IN" sz="2000" dirty="0" smtClean="0"/>
          </a:p>
          <a:p>
            <a:r>
              <a:rPr lang="en-IN" sz="2000" dirty="0" smtClean="0"/>
              <a:t>Google open-sourced the </a:t>
            </a:r>
            <a:r>
              <a:rPr lang="en-IN" sz="2000" dirty="0" err="1" smtClean="0"/>
              <a:t>Kubernetes</a:t>
            </a:r>
            <a:r>
              <a:rPr lang="en-IN" sz="2000" dirty="0" smtClean="0"/>
              <a:t> project in 2014. </a:t>
            </a:r>
            <a:r>
              <a:rPr lang="en-IN" sz="2000" dirty="0" err="1" smtClean="0"/>
              <a:t>Kubernetes</a:t>
            </a:r>
            <a:r>
              <a:rPr lang="en-IN" sz="2000" dirty="0" smtClean="0"/>
              <a:t> builds upon a </a:t>
            </a:r>
            <a:r>
              <a:rPr lang="en-IN" sz="2000" dirty="0" smtClean="0">
                <a:hlinkClick r:id="rId3"/>
              </a:rPr>
              <a:t>decade and a half of experience that Google has with running production workloads at scale</a:t>
            </a:r>
            <a:r>
              <a:rPr lang="en-IN" sz="2000" dirty="0" smtClean="0"/>
              <a:t>, combined with best-of-breed ideas and practices from the community.</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200" dirty="0" smtClean="0"/>
              <a:t>What Kubernetes can do for you?</a:t>
            </a:r>
            <a:endParaRPr sz="32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Rectangle 13"/>
          <p:cNvSpPr/>
          <p:nvPr/>
        </p:nvSpPr>
        <p:spPr>
          <a:xfrm>
            <a:off x="683568" y="1125200"/>
            <a:ext cx="7488832" cy="3693319"/>
          </a:xfrm>
          <a:prstGeom prst="rect">
            <a:avLst/>
          </a:prstGeom>
        </p:spPr>
        <p:txBody>
          <a:bodyPr wrap="square">
            <a:spAutoFit/>
          </a:bodyPr>
          <a:lstStyle/>
          <a:p>
            <a:r>
              <a:rPr lang="en-IN" sz="1800" dirty="0" smtClean="0"/>
              <a:t>With modern web services, users expect applications to be available 24/7, and developers expect to deploy new versions of those applications several times a day. Containerization helps package software to serve these goals, enabling applications to be released and updated in an easy and fast way without downtime. </a:t>
            </a:r>
          </a:p>
          <a:p>
            <a:endParaRPr lang="en-IN" sz="1800" dirty="0" smtClean="0"/>
          </a:p>
          <a:p>
            <a:r>
              <a:rPr lang="en-IN" sz="1800" dirty="0" err="1" smtClean="0"/>
              <a:t>Kubernetes</a:t>
            </a:r>
            <a:r>
              <a:rPr lang="en-IN" sz="1800" dirty="0" smtClean="0"/>
              <a:t> helps you make sure those containerized applications run where and when you want, and helps them find the resources and tools they need to work. </a:t>
            </a:r>
          </a:p>
          <a:p>
            <a:endParaRPr lang="en-IN" sz="1800" dirty="0" smtClean="0"/>
          </a:p>
          <a:p>
            <a:r>
              <a:rPr lang="en-IN" sz="1800" dirty="0" err="1" smtClean="0"/>
              <a:t>Kubernetes</a:t>
            </a:r>
            <a:r>
              <a:rPr lang="en-IN" sz="1800" dirty="0" smtClean="0"/>
              <a:t> is a production-ready, open source platform designed with Google's accumulated experience in container orchestration, combined with best-of-breed ideas from the community.</a:t>
            </a: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800" dirty="0" smtClean="0"/>
              <a:t>Features</a:t>
            </a:r>
            <a:endParaRPr sz="48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755576" y="1347614"/>
            <a:ext cx="7560840" cy="3416320"/>
          </a:xfrm>
          <a:prstGeom prst="rect">
            <a:avLst/>
          </a:prstGeom>
        </p:spPr>
        <p:txBody>
          <a:bodyPr wrap="square">
            <a:spAutoFit/>
          </a:bodyPr>
          <a:lstStyle/>
          <a:p>
            <a:r>
              <a:rPr lang="en-IN" sz="1800" dirty="0" err="1" smtClean="0"/>
              <a:t>Kubernetes</a:t>
            </a:r>
            <a:r>
              <a:rPr lang="en-IN" sz="1800" dirty="0" smtClean="0"/>
              <a:t> has a number of features. It can be thought of as:</a:t>
            </a:r>
          </a:p>
          <a:p>
            <a:endParaRPr lang="en-IN" sz="1800" dirty="0" smtClean="0"/>
          </a:p>
          <a:p>
            <a:pPr>
              <a:buFont typeface="Arial" pitchFamily="34" charset="0"/>
              <a:buChar char="•"/>
            </a:pPr>
            <a:r>
              <a:rPr lang="en-IN" sz="1800" dirty="0" smtClean="0"/>
              <a:t>   A container platform</a:t>
            </a:r>
          </a:p>
          <a:p>
            <a:pPr>
              <a:buFont typeface="Arial" pitchFamily="34" charset="0"/>
              <a:buChar char="•"/>
            </a:pPr>
            <a:endParaRPr lang="en-IN" sz="1800" dirty="0" smtClean="0"/>
          </a:p>
          <a:p>
            <a:pPr>
              <a:buFont typeface="Arial" pitchFamily="34" charset="0"/>
              <a:buChar char="•"/>
            </a:pPr>
            <a:r>
              <a:rPr lang="en-IN" sz="1800" dirty="0" smtClean="0"/>
              <a:t>   A </a:t>
            </a:r>
            <a:r>
              <a:rPr lang="en-IN" sz="1800" dirty="0" err="1" smtClean="0"/>
              <a:t>microservices</a:t>
            </a:r>
            <a:r>
              <a:rPr lang="en-IN" sz="1800" dirty="0" smtClean="0"/>
              <a:t> platform</a:t>
            </a:r>
          </a:p>
          <a:p>
            <a:pPr>
              <a:buFont typeface="Arial" pitchFamily="34" charset="0"/>
              <a:buChar char="•"/>
            </a:pPr>
            <a:endParaRPr lang="en-IN" sz="1800" dirty="0" smtClean="0"/>
          </a:p>
          <a:p>
            <a:pPr>
              <a:buFont typeface="Arial" pitchFamily="34" charset="0"/>
              <a:buChar char="•"/>
            </a:pPr>
            <a:r>
              <a:rPr lang="en-IN" sz="1800" dirty="0" smtClean="0"/>
              <a:t>   A portable cloud platform and a lot more.</a:t>
            </a:r>
          </a:p>
          <a:p>
            <a:pPr>
              <a:buFont typeface="Arial" pitchFamily="34" charset="0"/>
              <a:buChar char="•"/>
            </a:pPr>
            <a:endParaRPr lang="en-IN" sz="1800" dirty="0" smtClean="0"/>
          </a:p>
          <a:p>
            <a:r>
              <a:rPr lang="en-IN" sz="1800" dirty="0" smtClean="0"/>
              <a:t>It orchestrates computing, networking, and storage infrastructure on behalf of user workloads. This provides much of the simplicity of Platform as a Service (</a:t>
            </a:r>
            <a:r>
              <a:rPr lang="en-IN" sz="1800" dirty="0" err="1" smtClean="0"/>
              <a:t>PaaS</a:t>
            </a:r>
            <a:r>
              <a:rPr lang="en-IN" sz="1800" dirty="0" smtClean="0"/>
              <a:t>) with the flexibility of Infrastructure as a Service (</a:t>
            </a:r>
            <a:r>
              <a:rPr lang="en-IN" sz="1800" dirty="0" err="1" smtClean="0"/>
              <a:t>IaaS</a:t>
            </a:r>
            <a:r>
              <a:rPr lang="en-IN" sz="1800" dirty="0" smtClean="0"/>
              <a:t>), and enables portability across infrastructure providers.</a:t>
            </a:r>
            <a:endParaRPr lang="en-I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800" dirty="0" smtClean="0"/>
              <a:t>Kubernetes API</a:t>
            </a:r>
            <a:br>
              <a:rPr lang="en" sz="4800" dirty="0" smtClean="0"/>
            </a:br>
            <a:endParaRPr sz="48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827584" y="1419623"/>
            <a:ext cx="7488832" cy="3539430"/>
          </a:xfrm>
          <a:prstGeom prst="rect">
            <a:avLst/>
          </a:prstGeom>
        </p:spPr>
        <p:txBody>
          <a:bodyPr wrap="square">
            <a:spAutoFit/>
          </a:bodyPr>
          <a:lstStyle/>
          <a:p>
            <a:r>
              <a:rPr lang="en-IN" dirty="0" smtClean="0"/>
              <a:t>The </a:t>
            </a:r>
            <a:r>
              <a:rPr lang="en-IN" dirty="0" err="1" smtClean="0"/>
              <a:t>Kubernetes</a:t>
            </a:r>
            <a:r>
              <a:rPr lang="en-IN" dirty="0" smtClean="0"/>
              <a:t> API also serves as the foundation for the declarative configuration schema for the system. The </a:t>
            </a:r>
            <a:r>
              <a:rPr lang="en-IN" dirty="0" err="1" smtClean="0"/>
              <a:t>kubectl</a:t>
            </a:r>
            <a:r>
              <a:rPr lang="en-IN" dirty="0" smtClean="0"/>
              <a:t> command-line </a:t>
            </a:r>
            <a:r>
              <a:rPr lang="en-IN" dirty="0" smtClean="0"/>
              <a:t>tool can be used to create, update, delete, and get API objects.</a:t>
            </a:r>
          </a:p>
          <a:p>
            <a:r>
              <a:rPr lang="en-IN" dirty="0" err="1" smtClean="0"/>
              <a:t>Kubernetes</a:t>
            </a:r>
            <a:r>
              <a:rPr lang="en-IN" dirty="0" smtClean="0"/>
              <a:t> also stores its serialized state </a:t>
            </a:r>
            <a:r>
              <a:rPr lang="en-IN" dirty="0" smtClean="0"/>
              <a:t> </a:t>
            </a:r>
            <a:r>
              <a:rPr lang="en-IN" dirty="0" smtClean="0"/>
              <a:t>in terms of the API resources.</a:t>
            </a:r>
          </a:p>
          <a:p>
            <a:r>
              <a:rPr lang="en-IN" dirty="0" err="1" smtClean="0"/>
              <a:t>Kubernetes</a:t>
            </a:r>
            <a:r>
              <a:rPr lang="en-IN" dirty="0" smtClean="0"/>
              <a:t> itself is decomposed into multiple components, which interact through its API</a:t>
            </a:r>
            <a:r>
              <a:rPr lang="en-IN" dirty="0" smtClean="0"/>
              <a:t>.</a:t>
            </a:r>
          </a:p>
          <a:p>
            <a:endParaRPr lang="en-IN" dirty="0" smtClean="0"/>
          </a:p>
          <a:p>
            <a:r>
              <a:rPr lang="en-IN" dirty="0" smtClean="0"/>
              <a:t>Overall API conventions are described in the : </a:t>
            </a:r>
            <a:r>
              <a:rPr lang="en-IN" dirty="0" smtClean="0">
                <a:hlinkClick r:id="rId3"/>
              </a:rPr>
              <a:t>https://</a:t>
            </a:r>
            <a:r>
              <a:rPr lang="en-IN" dirty="0" smtClean="0">
                <a:hlinkClick r:id="rId3"/>
              </a:rPr>
              <a:t>github.com/kubernetes/community/blob/master/contributors/devel/api-conventions.md</a:t>
            </a:r>
            <a:endParaRPr lang="en-IN" dirty="0" smtClean="0"/>
          </a:p>
          <a:p>
            <a:endParaRPr lang="en-IN" dirty="0" smtClean="0"/>
          </a:p>
          <a:p>
            <a:r>
              <a:rPr lang="en-IN" dirty="0" smtClean="0"/>
              <a:t>API endpoints, resource types and samples are described in  </a:t>
            </a:r>
            <a:r>
              <a:rPr lang="en-IN" dirty="0" smtClean="0"/>
              <a:t>:</a:t>
            </a:r>
          </a:p>
          <a:p>
            <a:r>
              <a:rPr lang="en-IN" dirty="0" smtClean="0"/>
              <a:t> </a:t>
            </a:r>
            <a:r>
              <a:rPr lang="en-IN" dirty="0" smtClean="0">
                <a:hlinkClick r:id="rId4"/>
              </a:rPr>
              <a:t>https://kubernetes.io/docs/reference</a:t>
            </a:r>
            <a:r>
              <a:rPr lang="en-IN" dirty="0" smtClean="0">
                <a:hlinkClick r:id="rId4"/>
              </a:rPr>
              <a:t>/</a:t>
            </a:r>
            <a:endParaRPr lang="en-IN" dirty="0" smtClean="0"/>
          </a:p>
          <a:p>
            <a:endParaRPr lang="en-IN" dirty="0" smtClean="0"/>
          </a:p>
          <a:p>
            <a:r>
              <a:rPr lang="en-IN" dirty="0" smtClean="0"/>
              <a:t>Remote access to the API is discussed in the </a:t>
            </a:r>
            <a:r>
              <a:rPr lang="en-IN" dirty="0" smtClean="0"/>
              <a:t>:</a:t>
            </a:r>
            <a:endParaRPr lang="en-IN" dirty="0" smtClean="0"/>
          </a:p>
          <a:p>
            <a:r>
              <a:rPr lang="en-IN" dirty="0" smtClean="0">
                <a:hlinkClick r:id="rId5"/>
              </a:rPr>
              <a:t>https://kubernetes.io/docs/admin/accessing-the-api</a:t>
            </a:r>
            <a:r>
              <a:rPr lang="en-IN" dirty="0" smtClean="0">
                <a:hlinkClick r:id="rId5"/>
              </a:rPr>
              <a:t>/</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800" dirty="0" smtClean="0"/>
              <a:t>Kubernetes Object</a:t>
            </a:r>
            <a:endParaRPr sz="48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Rectangle 10"/>
          <p:cNvSpPr/>
          <p:nvPr/>
        </p:nvSpPr>
        <p:spPr>
          <a:xfrm>
            <a:off x="611560" y="1261085"/>
            <a:ext cx="8208912" cy="3046988"/>
          </a:xfrm>
          <a:prstGeom prst="rect">
            <a:avLst/>
          </a:prstGeom>
        </p:spPr>
        <p:txBody>
          <a:bodyPr wrap="square">
            <a:spAutoFit/>
          </a:bodyPr>
          <a:lstStyle/>
          <a:p>
            <a:r>
              <a:rPr lang="en-IN" sz="1600" i="1" dirty="0" err="1" smtClean="0"/>
              <a:t>Kubernetes</a:t>
            </a:r>
            <a:r>
              <a:rPr lang="en-IN" sz="1600" i="1" dirty="0" smtClean="0"/>
              <a:t> Objects</a:t>
            </a:r>
            <a:r>
              <a:rPr lang="en-IN" sz="1600" dirty="0" smtClean="0"/>
              <a:t> are persistent entities in the </a:t>
            </a:r>
            <a:r>
              <a:rPr lang="en-IN" sz="1600" dirty="0" err="1" smtClean="0"/>
              <a:t>Kubernetes</a:t>
            </a:r>
            <a:r>
              <a:rPr lang="en-IN" sz="1600" dirty="0" smtClean="0"/>
              <a:t> system. </a:t>
            </a:r>
            <a:r>
              <a:rPr lang="en-IN" sz="1600" dirty="0" err="1" smtClean="0"/>
              <a:t>Kubernetes</a:t>
            </a:r>
            <a:r>
              <a:rPr lang="en-IN" sz="1600" dirty="0" smtClean="0"/>
              <a:t> uses these entities to represent the state of your cluster. Specifically, they can describe</a:t>
            </a:r>
            <a:r>
              <a:rPr lang="en-IN" sz="1600" dirty="0" smtClean="0"/>
              <a:t>:</a:t>
            </a:r>
          </a:p>
          <a:p>
            <a:endParaRPr lang="en-IN" sz="1600" dirty="0" smtClean="0"/>
          </a:p>
          <a:p>
            <a:pPr lvl="7"/>
            <a:r>
              <a:rPr lang="en-IN" sz="1600" dirty="0" smtClean="0"/>
              <a:t> 	-  What </a:t>
            </a:r>
            <a:r>
              <a:rPr lang="en-IN" sz="1600" dirty="0" smtClean="0"/>
              <a:t>containerized applications are running (and on which nodes)</a:t>
            </a:r>
          </a:p>
          <a:p>
            <a:pPr lvl="7"/>
            <a:r>
              <a:rPr lang="en-IN" sz="1600" dirty="0" smtClean="0"/>
              <a:t>	-  The </a:t>
            </a:r>
            <a:r>
              <a:rPr lang="en-IN" sz="1600" dirty="0" smtClean="0"/>
              <a:t>resources available to those </a:t>
            </a:r>
            <a:r>
              <a:rPr lang="en-IN" sz="1600" dirty="0" smtClean="0"/>
              <a:t>applications</a:t>
            </a:r>
            <a:endParaRPr lang="en-IN" sz="1600" dirty="0" smtClean="0"/>
          </a:p>
          <a:p>
            <a:pPr lvl="7"/>
            <a:r>
              <a:rPr lang="en-IN" sz="1600" dirty="0" smtClean="0"/>
              <a:t>	-  The </a:t>
            </a:r>
            <a:r>
              <a:rPr lang="en-IN" sz="1600" dirty="0" smtClean="0"/>
              <a:t>policies around how those applications behave, such </a:t>
            </a:r>
            <a:r>
              <a:rPr lang="en-IN" sz="1600" dirty="0" smtClean="0"/>
              <a:t>as restart  policies,     upgrades, and fault-tolerance</a:t>
            </a:r>
          </a:p>
          <a:p>
            <a:pPr lvl="7"/>
            <a:endParaRPr lang="en-IN" sz="1600" dirty="0" smtClean="0"/>
          </a:p>
          <a:p>
            <a:r>
              <a:rPr lang="en-IN" sz="1600" dirty="0" smtClean="0"/>
              <a:t>A </a:t>
            </a:r>
            <a:r>
              <a:rPr lang="en-IN" sz="1600" dirty="0" err="1" smtClean="0"/>
              <a:t>Kubernetes</a:t>
            </a:r>
            <a:r>
              <a:rPr lang="en-IN" sz="1600" dirty="0" smtClean="0"/>
              <a:t> object is a “record of intent”–once you create the object, the </a:t>
            </a:r>
            <a:r>
              <a:rPr lang="en-IN" sz="1600" dirty="0" err="1" smtClean="0"/>
              <a:t>Kubernetes</a:t>
            </a:r>
            <a:r>
              <a:rPr lang="en-IN" sz="1600" dirty="0" smtClean="0"/>
              <a:t> system will constantly work to ensure that object exists. By creating an object, you’re effectively telling the </a:t>
            </a:r>
            <a:r>
              <a:rPr lang="en-IN" sz="1600" dirty="0" err="1" smtClean="0"/>
              <a:t>Kubernetes</a:t>
            </a:r>
            <a:r>
              <a:rPr lang="en-IN" sz="1600" dirty="0" smtClean="0"/>
              <a:t> system what you want your cluster’s workload to look like; this is your cluster’s </a:t>
            </a:r>
            <a:r>
              <a:rPr lang="en-IN" sz="1600" b="1" dirty="0" smtClean="0"/>
              <a:t>desired state</a:t>
            </a:r>
            <a:r>
              <a:rPr lang="en-IN" sz="1600" dirty="0" smtClean="0"/>
              <a:t>.</a:t>
            </a:r>
            <a:endParaRPr lang="en-IN"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dirty="0" smtClean="0"/>
              <a:t>Kubernetes Object : YAML</a:t>
            </a:r>
            <a:endParaRPr sz="40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Rectangle 11"/>
          <p:cNvSpPr/>
          <p:nvPr/>
        </p:nvSpPr>
        <p:spPr>
          <a:xfrm>
            <a:off x="755576" y="1499756"/>
            <a:ext cx="7416824" cy="523220"/>
          </a:xfrm>
          <a:prstGeom prst="rect">
            <a:avLst/>
          </a:prstGeom>
        </p:spPr>
        <p:txBody>
          <a:bodyPr wrap="square">
            <a:spAutoFit/>
          </a:bodyPr>
          <a:lstStyle/>
          <a:p>
            <a:endParaRPr lang="en-US" dirty="0" smtClean="0"/>
          </a:p>
          <a:p>
            <a:endParaRPr lang="en-US" dirty="0" smtClean="0"/>
          </a:p>
        </p:txBody>
      </p:sp>
      <p:pic>
        <p:nvPicPr>
          <p:cNvPr id="13313" name="Picture 1"/>
          <p:cNvPicPr>
            <a:picLocks noChangeAspect="1" noChangeArrowheads="1"/>
          </p:cNvPicPr>
          <p:nvPr/>
        </p:nvPicPr>
        <p:blipFill>
          <a:blip r:embed="rId3"/>
          <a:srcRect/>
          <a:stretch>
            <a:fillRect/>
          </a:stretch>
        </p:blipFill>
        <p:spPr bwMode="auto">
          <a:xfrm>
            <a:off x="971600" y="1082774"/>
            <a:ext cx="7272808"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smtClean="0"/>
              <a:t>Kubernetes Object Management : Imperative Commands</a:t>
            </a:r>
            <a:endParaRPr sz="24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Rectangle 13"/>
          <p:cNvSpPr/>
          <p:nvPr/>
        </p:nvSpPr>
        <p:spPr>
          <a:xfrm>
            <a:off x="611560" y="1663516"/>
            <a:ext cx="8208912" cy="2708434"/>
          </a:xfrm>
          <a:prstGeom prst="rect">
            <a:avLst/>
          </a:prstGeom>
        </p:spPr>
        <p:txBody>
          <a:bodyPr wrap="square">
            <a:spAutoFit/>
          </a:bodyPr>
          <a:lstStyle/>
          <a:p>
            <a:r>
              <a:rPr lang="en-IN" sz="1800" dirty="0" smtClean="0"/>
              <a:t>When using imperative commands, a user operates directly on live objects in a cluster. The user provides operations to the </a:t>
            </a:r>
            <a:r>
              <a:rPr lang="en-IN" sz="1800" dirty="0" err="1" smtClean="0"/>
              <a:t>kubectl</a:t>
            </a:r>
            <a:r>
              <a:rPr lang="en-IN" sz="1800" dirty="0" smtClean="0"/>
              <a:t> command as arguments or flags</a:t>
            </a:r>
            <a:r>
              <a:rPr lang="en-IN" sz="1800" dirty="0" smtClean="0"/>
              <a:t>.</a:t>
            </a:r>
          </a:p>
          <a:p>
            <a:endParaRPr lang="en-IN" sz="1600" dirty="0" smtClean="0"/>
          </a:p>
          <a:p>
            <a:r>
              <a:rPr lang="en-IN" sz="1800" dirty="0" smtClean="0"/>
              <a:t>Run an instance of the </a:t>
            </a:r>
            <a:r>
              <a:rPr lang="en-IN" sz="1800" dirty="0" err="1" smtClean="0"/>
              <a:t>nginx</a:t>
            </a:r>
            <a:r>
              <a:rPr lang="en-IN" sz="1800" dirty="0" smtClean="0"/>
              <a:t> container by creating a Deployment object:</a:t>
            </a:r>
          </a:p>
          <a:p>
            <a:r>
              <a:rPr lang="en-IN" sz="1600" b="1" dirty="0" err="1" smtClean="0"/>
              <a:t>kubectl</a:t>
            </a:r>
            <a:r>
              <a:rPr lang="en-IN" sz="1600" b="1" dirty="0" smtClean="0"/>
              <a:t> run </a:t>
            </a:r>
            <a:r>
              <a:rPr lang="en-IN" sz="1600" b="1" dirty="0" err="1" smtClean="0"/>
              <a:t>nginx</a:t>
            </a:r>
            <a:r>
              <a:rPr lang="en-IN" sz="1600" b="1" dirty="0" smtClean="0"/>
              <a:t> --image </a:t>
            </a:r>
            <a:r>
              <a:rPr lang="en-IN" sz="1600" b="1" dirty="0" err="1" smtClean="0"/>
              <a:t>nginx</a:t>
            </a:r>
            <a:endParaRPr lang="en-IN" sz="1600" b="1" dirty="0" smtClean="0"/>
          </a:p>
          <a:p>
            <a:endParaRPr lang="en-IN" sz="1600" dirty="0" smtClean="0"/>
          </a:p>
          <a:p>
            <a:r>
              <a:rPr lang="en-IN" sz="1800" dirty="0" smtClean="0"/>
              <a:t>Do the same thing using a different syntax:</a:t>
            </a:r>
          </a:p>
          <a:p>
            <a:r>
              <a:rPr lang="en-IN" sz="1600" b="1" dirty="0" err="1" smtClean="0"/>
              <a:t>kubectl</a:t>
            </a:r>
            <a:r>
              <a:rPr lang="en-IN" sz="1600" b="1" dirty="0" smtClean="0"/>
              <a:t> create deployment </a:t>
            </a:r>
            <a:r>
              <a:rPr lang="en-IN" sz="1600" b="1" dirty="0" err="1" smtClean="0"/>
              <a:t>nginx</a:t>
            </a:r>
            <a:r>
              <a:rPr lang="en-IN" sz="1600" b="1" dirty="0" smtClean="0"/>
              <a:t> --image </a:t>
            </a:r>
            <a:r>
              <a:rPr lang="en-IN" sz="1600" b="1" dirty="0" err="1" smtClean="0"/>
              <a:t>nginx</a:t>
            </a:r>
            <a:r>
              <a:rPr lang="en-IN" sz="1600" dirty="0" smtClean="0"/>
              <a:t> </a:t>
            </a:r>
          </a:p>
          <a:p>
            <a:endParaRPr lang="en-I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27584" y="411510"/>
            <a:ext cx="6866100" cy="85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smtClean="0"/>
              <a:t>Kubernetes Object Management : Imperative Object Configuration</a:t>
            </a:r>
            <a:endParaRPr sz="2400" dirty="0"/>
          </a:p>
        </p:txBody>
      </p:sp>
      <p:sp>
        <p:nvSpPr>
          <p:cNvPr id="103" name="Shape 10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grpSp>
        <p:nvGrpSpPr>
          <p:cNvPr id="2" name="Shape 104"/>
          <p:cNvGrpSpPr/>
          <p:nvPr/>
        </p:nvGrpSpPr>
        <p:grpSpPr>
          <a:xfrm>
            <a:off x="8119638" y="225980"/>
            <a:ext cx="539546" cy="879605"/>
            <a:chOff x="6730350" y="2315900"/>
            <a:chExt cx="257700" cy="420100"/>
          </a:xfrm>
        </p:grpSpPr>
        <p:sp>
          <p:nvSpPr>
            <p:cNvPr id="105"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Rectangle 13"/>
          <p:cNvSpPr/>
          <p:nvPr/>
        </p:nvSpPr>
        <p:spPr>
          <a:xfrm>
            <a:off x="611560" y="1203598"/>
            <a:ext cx="8208912" cy="3908762"/>
          </a:xfrm>
          <a:prstGeom prst="rect">
            <a:avLst/>
          </a:prstGeom>
        </p:spPr>
        <p:txBody>
          <a:bodyPr wrap="square">
            <a:spAutoFit/>
          </a:bodyPr>
          <a:lstStyle/>
          <a:p>
            <a:r>
              <a:rPr lang="en-IN" sz="1800" dirty="0" smtClean="0"/>
              <a:t>In imperative object configuration, the </a:t>
            </a:r>
            <a:r>
              <a:rPr lang="en-IN" sz="1800" dirty="0" err="1" smtClean="0"/>
              <a:t>kubectl</a:t>
            </a:r>
            <a:r>
              <a:rPr lang="en-IN" sz="1800" dirty="0" smtClean="0"/>
              <a:t> command specifies the operation (create, replace, etc.), optional flags and at least one file name. The file specified must contain a full definition of the object in YAML or JSON format</a:t>
            </a:r>
            <a:r>
              <a:rPr lang="en-IN" sz="1800" dirty="0" smtClean="0"/>
              <a:t>.</a:t>
            </a:r>
          </a:p>
          <a:p>
            <a:endParaRPr lang="en-IN" sz="1600" dirty="0" smtClean="0"/>
          </a:p>
          <a:p>
            <a:r>
              <a:rPr lang="en-IN" sz="1800" dirty="0" smtClean="0"/>
              <a:t>Create the objects defined in a configuration file:</a:t>
            </a:r>
          </a:p>
          <a:p>
            <a:r>
              <a:rPr lang="en-IN" sz="1800" b="1" dirty="0" err="1" smtClean="0"/>
              <a:t>kubectl</a:t>
            </a:r>
            <a:r>
              <a:rPr lang="en-IN" sz="1800" b="1" dirty="0" smtClean="0"/>
              <a:t> create -f </a:t>
            </a:r>
            <a:r>
              <a:rPr lang="en-IN" sz="1800" b="1" dirty="0" err="1" smtClean="0"/>
              <a:t>nginx.yaml</a:t>
            </a:r>
            <a:endParaRPr lang="en-IN" sz="1800" b="1" dirty="0" smtClean="0"/>
          </a:p>
          <a:p>
            <a:endParaRPr lang="en-IN" sz="1800" b="1" dirty="0" smtClean="0"/>
          </a:p>
          <a:p>
            <a:r>
              <a:rPr lang="en-IN" sz="1800" dirty="0" smtClean="0"/>
              <a:t>Delete the objects defined in two configuration files:</a:t>
            </a:r>
          </a:p>
          <a:p>
            <a:r>
              <a:rPr lang="en-IN" sz="1800" b="1" dirty="0" err="1" smtClean="0"/>
              <a:t>kubectl</a:t>
            </a:r>
            <a:r>
              <a:rPr lang="en-IN" sz="1800" b="1" dirty="0" smtClean="0"/>
              <a:t> delete -f </a:t>
            </a:r>
            <a:r>
              <a:rPr lang="en-IN" sz="1800" b="1" dirty="0" err="1" smtClean="0"/>
              <a:t>nginx.yaml</a:t>
            </a:r>
            <a:r>
              <a:rPr lang="en-IN" sz="1800" b="1" dirty="0" smtClean="0"/>
              <a:t> -f </a:t>
            </a:r>
            <a:r>
              <a:rPr lang="en-IN" sz="1800" b="1" dirty="0" err="1" smtClean="0"/>
              <a:t>redis.yaml</a:t>
            </a:r>
            <a:endParaRPr lang="en-IN" sz="1800" b="1" dirty="0" smtClean="0"/>
          </a:p>
          <a:p>
            <a:endParaRPr lang="en-IN" sz="1800" b="1" dirty="0" smtClean="0"/>
          </a:p>
          <a:p>
            <a:r>
              <a:rPr lang="en-IN" sz="1800" dirty="0" smtClean="0"/>
              <a:t>Update the objects defined in a configuration file by overwriting the live configuration:</a:t>
            </a:r>
          </a:p>
          <a:p>
            <a:r>
              <a:rPr lang="en-IN" sz="1800" b="1" dirty="0" err="1" smtClean="0"/>
              <a:t>kubectl</a:t>
            </a:r>
            <a:r>
              <a:rPr lang="en-IN" sz="1800" b="1" dirty="0" smtClean="0"/>
              <a:t> replace -f </a:t>
            </a:r>
            <a:r>
              <a:rPr lang="en-IN" sz="1800" b="1" dirty="0" err="1" smtClean="0"/>
              <a:t>nginx.yaml</a:t>
            </a:r>
            <a:r>
              <a:rPr lang="en-IN" sz="1800" b="1" dirty="0" smtClean="0"/>
              <a:t> </a:t>
            </a:r>
          </a:p>
          <a:p>
            <a:endParaRPr lang="en-IN"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4186</TotalTime>
  <Words>1405</Words>
  <Application>Microsoft Office PowerPoint</Application>
  <PresentationFormat>On-screen Show (16:9)</PresentationFormat>
  <Paragraphs>128</Paragraphs>
  <Slides>15</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Raleway ExtraBold</vt:lpstr>
      <vt:lpstr>Raleway Light</vt:lpstr>
      <vt:lpstr>Olivia template</vt:lpstr>
      <vt:lpstr>Package</vt:lpstr>
      <vt:lpstr>Kubernetes – portable, extensible open-source platform</vt:lpstr>
      <vt:lpstr>Introduction</vt:lpstr>
      <vt:lpstr>What Kubernetes can do for you?</vt:lpstr>
      <vt:lpstr>Features</vt:lpstr>
      <vt:lpstr>Kubernetes API </vt:lpstr>
      <vt:lpstr>Kubernetes Object</vt:lpstr>
      <vt:lpstr>Kubernetes Object : YAML</vt:lpstr>
      <vt:lpstr>Kubernetes Object Management : Imperative Commands</vt:lpstr>
      <vt:lpstr>Kubernetes Object Management : Imperative Object Configuration</vt:lpstr>
      <vt:lpstr>Kubernetes Object Management : Declarative Object Configuration</vt:lpstr>
      <vt:lpstr>Architecture</vt:lpstr>
      <vt:lpstr>Kubernetes Nodes</vt:lpstr>
      <vt:lpstr>Kubernetes Master _- Node Communication </vt:lpstr>
      <vt:lpstr>Lab : Kubernetes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Basics</dc:title>
  <dc:creator>Deepak Kumar</dc:creator>
  <cp:lastModifiedBy>user</cp:lastModifiedBy>
  <cp:revision>36</cp:revision>
  <dcterms:modified xsi:type="dcterms:W3CDTF">2018-03-31T07:21:17Z</dcterms:modified>
</cp:coreProperties>
</file>