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61" r:id="rId3"/>
    <p:sldId id="280" r:id="rId4"/>
    <p:sldId id="281" r:id="rId5"/>
    <p:sldId id="282" r:id="rId6"/>
    <p:sldId id="283" r:id="rId7"/>
    <p:sldId id="284" r:id="rId8"/>
    <p:sldId id="285" r:id="rId9"/>
    <p:sldId id="279" r:id="rId10"/>
  </p:sldIdLst>
  <p:sldSz cx="9144000" cy="5143500" type="screen16x9"/>
  <p:notesSz cx="6858000" cy="9144000"/>
  <p:embeddedFontLst>
    <p:embeddedFont>
      <p:font typeface="Raleway ExtraBold" panose="020B0604020202020204" charset="0"/>
      <p:bold r:id="rId12"/>
      <p:boldItalic r:id="rId13"/>
    </p:embeddedFont>
    <p:embeddedFont>
      <p:font typeface="Raleway Light" panose="020B060402020202020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6D9F3E-1BC4-4F98-BE8C-D36411D1D96E}">
  <a:tblStyle styleId="{456D9F3E-1BC4-4F98-BE8C-D36411D1D96E}"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9" autoAdjust="0"/>
  </p:normalViewPr>
  <p:slideViewPr>
    <p:cSldViewPr>
      <p:cViewPr varScale="1">
        <p:scale>
          <a:sx n="106" d="100"/>
          <a:sy n="106" d="100"/>
        </p:scale>
        <p:origin x="773"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9702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131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7836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814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456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426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Shape 24"/>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Shape 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B600"/>
                </a:solidFill>
              </a:rPr>
              <a:pPr marL="0" lvl="0" indent="0">
                <a:spcBef>
                  <a:spcPts val="0"/>
                </a:spcBef>
                <a:spcAft>
                  <a:spcPts val="0"/>
                </a:spcAft>
                <a:buNone/>
              </a:pPr>
              <a:t>‹#›</a:t>
            </a:fld>
            <a:endParaRPr>
              <a:solidFill>
                <a:srgbClr val="FFB6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49" name="Shape 49"/>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fld id="{00000000-1234-1234-1234-123412341234}" type="slidenum">
              <a:rPr lang="en" sz="1300">
                <a:solidFill>
                  <a:srgbClr val="FFB600"/>
                </a:solidFill>
                <a:latin typeface="Raleway ExtraBold"/>
                <a:ea typeface="Raleway ExtraBold"/>
                <a:cs typeface="Raleway ExtraBold"/>
                <a:sym typeface="Raleway ExtraBold"/>
              </a:rPr>
              <a:pPr marL="0" lvl="0" indent="0" algn="ctr">
                <a:spcBef>
                  <a:spcPts val="0"/>
                </a:spcBef>
                <a:spcAft>
                  <a:spcPts val="0"/>
                </a:spcAft>
                <a:buNone/>
              </a:pPr>
              <a:t>‹#›</a:t>
            </a:fld>
            <a:endParaRPr sz="1300">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lvl="0"/>
            <a:r>
              <a:rPr lang="en-US" dirty="0"/>
              <a:t>Terraform: Provisioning Infrastructure</a:t>
            </a:r>
            <a:endParaRPr dirty="0"/>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432048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3600" dirty="0">
                <a:latin typeface="Verdana" panose="020B0604030504040204" pitchFamily="34" charset="0"/>
                <a:ea typeface="Verdana" panose="020B0604030504040204" pitchFamily="34" charset="0"/>
              </a:rPr>
              <a:t>Agenda</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r>
              <a:rPr lang="en-IN" sz="2800" dirty="0">
                <a:latin typeface="Verdana" panose="020B0604030504040204" pitchFamily="34" charset="0"/>
                <a:ea typeface="Verdana" panose="020B0604030504040204" pitchFamily="34" charset="0"/>
              </a:rPr>
              <a:t>- What is Terraform?</a:t>
            </a:r>
            <a:br>
              <a:rPr lang="en-IN" sz="2800" dirty="0">
                <a:latin typeface="Verdana" panose="020B0604030504040204" pitchFamily="34" charset="0"/>
                <a:ea typeface="Verdana" panose="020B0604030504040204" pitchFamily="34" charset="0"/>
              </a:rPr>
            </a:br>
            <a:r>
              <a:rPr lang="en-IN" sz="2800" dirty="0">
                <a:latin typeface="Verdana" panose="020B0604030504040204" pitchFamily="34" charset="0"/>
                <a:ea typeface="Verdana" panose="020B0604030504040204" pitchFamily="34" charset="0"/>
              </a:rPr>
              <a:t>- Key Features of Terraform.</a:t>
            </a:r>
            <a:br>
              <a:rPr lang="en-IN" sz="2800" dirty="0">
                <a:latin typeface="Verdana" panose="020B0604030504040204" pitchFamily="34" charset="0"/>
                <a:ea typeface="Verdana" panose="020B0604030504040204" pitchFamily="34" charset="0"/>
              </a:rPr>
            </a:br>
            <a:r>
              <a:rPr lang="en-IN" sz="2800" dirty="0">
                <a:latin typeface="Verdana" panose="020B0604030504040204" pitchFamily="34" charset="0"/>
                <a:ea typeface="Verdana" panose="020B0604030504040204" pitchFamily="34" charset="0"/>
              </a:rPr>
              <a:t>- Terraform vs Others</a:t>
            </a:r>
            <a:endParaRPr sz="28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5536" y="411510"/>
            <a:ext cx="8352928" cy="4320480"/>
          </a:xfrm>
          <a:prstGeom prst="rect">
            <a:avLst/>
          </a:prstGeom>
        </p:spPr>
        <p:txBody>
          <a:bodyPr spcFirstLastPara="1" wrap="square" lIns="91425" tIns="91425" rIns="91425" bIns="91425" anchor="t" anchorCtr="0">
            <a:noAutofit/>
          </a:bodyPr>
          <a:lstStyle/>
          <a:p>
            <a:pPr lvl="0"/>
            <a:r>
              <a:rPr lang="en-IN" sz="3600" dirty="0">
                <a:latin typeface="Verdana" panose="020B0604030504040204" pitchFamily="34" charset="0"/>
                <a:ea typeface="Verdana" panose="020B0604030504040204" pitchFamily="34" charset="0"/>
              </a:rPr>
              <a:t>What is Terraform?</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r>
              <a:rPr lang="en-US" sz="1400" dirty="0">
                <a:latin typeface="Verdana" panose="020B0604030504040204" pitchFamily="34" charset="0"/>
                <a:ea typeface="Verdana" panose="020B0604030504040204" pitchFamily="34" charset="0"/>
              </a:rPr>
              <a:t>Terraform is a tool for building, changing, and versioning infrastructure safely and efficiently. Terraform can manage existing and popular service providers as well as custom in-house solutions.</a:t>
            </a:r>
            <a:br>
              <a:rPr lang="en-US" sz="1400" dirty="0">
                <a:latin typeface="Verdana" panose="020B0604030504040204" pitchFamily="34" charset="0"/>
                <a:ea typeface="Verdana" panose="020B0604030504040204" pitchFamily="34" charset="0"/>
              </a:rPr>
            </a:br>
            <a:br>
              <a:rPr lang="en-US" sz="1400" dirty="0">
                <a:latin typeface="Verdana" panose="020B0604030504040204" pitchFamily="34" charset="0"/>
                <a:ea typeface="Verdana" panose="020B0604030504040204" pitchFamily="34" charset="0"/>
              </a:rPr>
            </a:br>
            <a:r>
              <a:rPr lang="en-US" sz="1400" dirty="0">
                <a:latin typeface="Verdana" panose="020B0604030504040204" pitchFamily="34" charset="0"/>
                <a:ea typeface="Verdana" panose="020B0604030504040204" pitchFamily="34" charset="0"/>
              </a:rPr>
              <a:t>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br>
              <a:rPr lang="en-US" sz="1400" dirty="0">
                <a:latin typeface="Verdana" panose="020B0604030504040204" pitchFamily="34" charset="0"/>
                <a:ea typeface="Verdana" panose="020B0604030504040204" pitchFamily="34" charset="0"/>
              </a:rPr>
            </a:br>
            <a:br>
              <a:rPr lang="en-US" sz="1400" dirty="0">
                <a:latin typeface="Verdana" panose="020B0604030504040204" pitchFamily="34" charset="0"/>
                <a:ea typeface="Verdana" panose="020B0604030504040204" pitchFamily="34" charset="0"/>
              </a:rPr>
            </a:br>
            <a:r>
              <a:rPr lang="en-US" sz="1400" dirty="0">
                <a:latin typeface="Verdana" panose="020B0604030504040204" pitchFamily="34" charset="0"/>
                <a:ea typeface="Verdana" panose="020B0604030504040204" pitchFamily="34" charset="0"/>
              </a:rPr>
              <a:t>The infrastructure Terraform can manage includes low-level components such as compute instances, storage, and networking, as well as high-level components such as DNS entries, SaaS features, etc.</a:t>
            </a:r>
            <a:endParaRPr sz="14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92958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5536" y="411510"/>
            <a:ext cx="8352928" cy="4320480"/>
          </a:xfrm>
          <a:prstGeom prst="rect">
            <a:avLst/>
          </a:prstGeom>
        </p:spPr>
        <p:txBody>
          <a:bodyPr spcFirstLastPara="1" wrap="square" lIns="91425" tIns="91425" rIns="91425" bIns="91425" anchor="t" anchorCtr="0">
            <a:noAutofit/>
          </a:bodyPr>
          <a:lstStyle/>
          <a:p>
            <a:pPr lvl="0"/>
            <a:r>
              <a:rPr lang="en-IN" sz="3600" dirty="0">
                <a:latin typeface="Verdana" panose="020B0604030504040204" pitchFamily="34" charset="0"/>
                <a:ea typeface="Verdana" panose="020B0604030504040204" pitchFamily="34" charset="0"/>
              </a:rPr>
              <a:t>Key Features :</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Infrastructure as a Code</a:t>
            </a:r>
            <a:br>
              <a:rPr lang="en-US" sz="2000" dirty="0">
                <a:latin typeface="Verdana" panose="020B0604030504040204" pitchFamily="34" charset="0"/>
                <a:ea typeface="Verdana" panose="020B0604030504040204" pitchFamily="34" charset="0"/>
              </a:rPr>
            </a:br>
            <a:br>
              <a:rPr lang="en-US" sz="20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Execution Plans</a:t>
            </a:r>
            <a:br>
              <a:rPr lang="en-US" sz="2000" dirty="0">
                <a:latin typeface="Verdana" panose="020B0604030504040204" pitchFamily="34" charset="0"/>
                <a:ea typeface="Verdana" panose="020B0604030504040204" pitchFamily="34" charset="0"/>
              </a:rPr>
            </a:br>
            <a:br>
              <a:rPr lang="en-US" sz="20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Resource Graph</a:t>
            </a:r>
            <a:br>
              <a:rPr lang="en-US" sz="2000" dirty="0">
                <a:latin typeface="Verdana" panose="020B0604030504040204" pitchFamily="34" charset="0"/>
                <a:ea typeface="Verdana" panose="020B0604030504040204" pitchFamily="34" charset="0"/>
              </a:rPr>
            </a:br>
            <a:br>
              <a:rPr lang="en-US" sz="20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Change Automation</a:t>
            </a:r>
            <a:endParaRPr sz="20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59174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5536" y="411510"/>
            <a:ext cx="8352928" cy="4320480"/>
          </a:xfrm>
          <a:prstGeom prst="rect">
            <a:avLst/>
          </a:prstGeom>
        </p:spPr>
        <p:txBody>
          <a:bodyPr spcFirstLastPara="1" wrap="square" lIns="91425" tIns="91425" rIns="91425" bIns="91425" anchor="t" anchorCtr="0">
            <a:noAutofit/>
          </a:bodyPr>
          <a:lstStyle/>
          <a:p>
            <a:pPr lvl="0"/>
            <a:r>
              <a:rPr lang="en-IN" sz="3600" dirty="0">
                <a:latin typeface="Verdana" panose="020B0604030504040204" pitchFamily="34" charset="0"/>
                <a:ea typeface="Verdana" panose="020B0604030504040204" pitchFamily="34" charset="0"/>
              </a:rPr>
              <a:t>How Terraform Works :</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endParaRPr sz="20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 name="Picture 1">
            <a:extLst>
              <a:ext uri="{FF2B5EF4-FFF2-40B4-BE49-F238E27FC236}">
                <a16:creationId xmlns:a16="http://schemas.microsoft.com/office/drawing/2014/main" id="{B8B4025A-360E-4F9C-BD24-D3D0A7CF3187}"/>
              </a:ext>
            </a:extLst>
          </p:cNvPr>
          <p:cNvPicPr>
            <a:picLocks noChangeAspect="1"/>
          </p:cNvPicPr>
          <p:nvPr/>
        </p:nvPicPr>
        <p:blipFill>
          <a:blip r:embed="rId3"/>
          <a:stretch>
            <a:fillRect/>
          </a:stretch>
        </p:blipFill>
        <p:spPr>
          <a:xfrm>
            <a:off x="539552" y="1202913"/>
            <a:ext cx="7742452" cy="3387387"/>
          </a:xfrm>
          <a:prstGeom prst="rect">
            <a:avLst/>
          </a:prstGeom>
        </p:spPr>
      </p:pic>
    </p:spTree>
    <p:extLst>
      <p:ext uri="{BB962C8B-B14F-4D97-AF65-F5344CB8AC3E}">
        <p14:creationId xmlns:p14="http://schemas.microsoft.com/office/powerpoint/2010/main" val="248955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5536" y="411510"/>
            <a:ext cx="8352928" cy="4320480"/>
          </a:xfrm>
          <a:prstGeom prst="rect">
            <a:avLst/>
          </a:prstGeom>
        </p:spPr>
        <p:txBody>
          <a:bodyPr spcFirstLastPara="1" wrap="square" lIns="91425" tIns="91425" rIns="91425" bIns="91425" anchor="t" anchorCtr="0">
            <a:noAutofit/>
          </a:bodyPr>
          <a:lstStyle/>
          <a:p>
            <a:pPr lvl="0"/>
            <a:r>
              <a:rPr lang="en-IN" sz="3600" dirty="0">
                <a:latin typeface="Verdana" panose="020B0604030504040204" pitchFamily="34" charset="0"/>
                <a:ea typeface="Verdana" panose="020B0604030504040204" pitchFamily="34" charset="0"/>
              </a:rPr>
              <a:t>Resource Providers &gt; 60+</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endParaRPr sz="20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BE4604F1-F96D-41E9-82FD-48CDCDCB5E7C}"/>
              </a:ext>
            </a:extLst>
          </p:cNvPr>
          <p:cNvPicPr>
            <a:picLocks noChangeAspect="1"/>
          </p:cNvPicPr>
          <p:nvPr/>
        </p:nvPicPr>
        <p:blipFill>
          <a:blip r:embed="rId3"/>
          <a:stretch>
            <a:fillRect/>
          </a:stretch>
        </p:blipFill>
        <p:spPr>
          <a:xfrm>
            <a:off x="438381" y="1202915"/>
            <a:ext cx="8149406" cy="3387385"/>
          </a:xfrm>
          <a:prstGeom prst="rect">
            <a:avLst/>
          </a:prstGeom>
        </p:spPr>
      </p:pic>
    </p:spTree>
    <p:extLst>
      <p:ext uri="{BB962C8B-B14F-4D97-AF65-F5344CB8AC3E}">
        <p14:creationId xmlns:p14="http://schemas.microsoft.com/office/powerpoint/2010/main" val="406340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5536" y="411510"/>
            <a:ext cx="8352928" cy="4320480"/>
          </a:xfrm>
          <a:prstGeom prst="rect">
            <a:avLst/>
          </a:prstGeom>
        </p:spPr>
        <p:txBody>
          <a:bodyPr spcFirstLastPara="1" wrap="square" lIns="91425" tIns="91425" rIns="91425" bIns="91425" anchor="t" anchorCtr="0">
            <a:noAutofit/>
          </a:bodyPr>
          <a:lstStyle/>
          <a:p>
            <a:pPr lvl="0"/>
            <a:r>
              <a:rPr lang="en-IN" sz="3600" dirty="0">
                <a:latin typeface="Verdana" panose="020B0604030504040204" pitchFamily="34" charset="0"/>
                <a:ea typeface="Verdana" panose="020B0604030504040204" pitchFamily="34" charset="0"/>
              </a:rPr>
              <a:t>Three Simple Steps :</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endParaRPr sz="20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 name="Picture 1">
            <a:extLst>
              <a:ext uri="{FF2B5EF4-FFF2-40B4-BE49-F238E27FC236}">
                <a16:creationId xmlns:a16="http://schemas.microsoft.com/office/drawing/2014/main" id="{892163E5-3371-4C3E-AF74-322D4FEC7E08}"/>
              </a:ext>
            </a:extLst>
          </p:cNvPr>
          <p:cNvPicPr>
            <a:picLocks noChangeAspect="1"/>
          </p:cNvPicPr>
          <p:nvPr/>
        </p:nvPicPr>
        <p:blipFill>
          <a:blip r:embed="rId3"/>
          <a:stretch>
            <a:fillRect/>
          </a:stretch>
        </p:blipFill>
        <p:spPr>
          <a:xfrm>
            <a:off x="467544" y="1347613"/>
            <a:ext cx="8078814" cy="3289633"/>
          </a:xfrm>
          <a:prstGeom prst="rect">
            <a:avLst/>
          </a:prstGeom>
        </p:spPr>
      </p:pic>
    </p:spTree>
    <p:extLst>
      <p:ext uri="{BB962C8B-B14F-4D97-AF65-F5344CB8AC3E}">
        <p14:creationId xmlns:p14="http://schemas.microsoft.com/office/powerpoint/2010/main" val="160411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5536" y="411510"/>
            <a:ext cx="8352928" cy="4320480"/>
          </a:xfrm>
          <a:prstGeom prst="rect">
            <a:avLst/>
          </a:prstGeom>
        </p:spPr>
        <p:txBody>
          <a:bodyPr spcFirstLastPara="1" wrap="square" lIns="91425" tIns="91425" rIns="91425" bIns="91425" anchor="t" anchorCtr="0">
            <a:noAutofit/>
          </a:bodyPr>
          <a:lstStyle/>
          <a:p>
            <a:pPr lvl="0"/>
            <a:r>
              <a:rPr lang="en-IN" sz="3600" dirty="0">
                <a:latin typeface="Verdana" panose="020B0604030504040204" pitchFamily="34" charset="0"/>
                <a:ea typeface="Verdana" panose="020B0604030504040204" pitchFamily="34" charset="0"/>
              </a:rPr>
              <a:t>Use Terraform to manage Multi-Cloud :</a:t>
            </a:r>
            <a:br>
              <a:rPr lang="en-IN" sz="3600" dirty="0">
                <a:latin typeface="Verdana" panose="020B0604030504040204" pitchFamily="34" charset="0"/>
                <a:ea typeface="Verdana" panose="020B0604030504040204" pitchFamily="34" charset="0"/>
              </a:rPr>
            </a:br>
            <a:br>
              <a:rPr lang="en-IN" sz="3600" dirty="0">
                <a:latin typeface="Verdana" panose="020B0604030504040204" pitchFamily="34" charset="0"/>
                <a:ea typeface="Verdana" panose="020B0604030504040204" pitchFamily="34" charset="0"/>
              </a:rPr>
            </a:br>
            <a:endParaRPr sz="2000" dirty="0">
              <a:latin typeface="Verdana" panose="020B0604030504040204" pitchFamily="34" charset="0"/>
              <a:ea typeface="Verdana" panose="020B0604030504040204" pitchFamily="34"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CDE9C6D6-FE9F-49D4-8353-46FFEA839CDA}"/>
              </a:ext>
            </a:extLst>
          </p:cNvPr>
          <p:cNvPicPr>
            <a:picLocks noChangeAspect="1"/>
          </p:cNvPicPr>
          <p:nvPr/>
        </p:nvPicPr>
        <p:blipFill>
          <a:blip r:embed="rId3"/>
          <a:stretch>
            <a:fillRect/>
          </a:stretch>
        </p:blipFill>
        <p:spPr>
          <a:xfrm>
            <a:off x="611560" y="1707653"/>
            <a:ext cx="7992840" cy="2882647"/>
          </a:xfrm>
          <a:prstGeom prst="rect">
            <a:avLst/>
          </a:prstGeom>
        </p:spPr>
      </p:pic>
    </p:spTree>
    <p:extLst>
      <p:ext uri="{BB962C8B-B14F-4D97-AF65-F5344CB8AC3E}">
        <p14:creationId xmlns:p14="http://schemas.microsoft.com/office/powerpoint/2010/main" val="42614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364" name="Shape 364"/>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9600">
                <a:solidFill>
                  <a:srgbClr val="FFB600"/>
                </a:solidFill>
              </a:rPr>
              <a:t>Thanks!</a:t>
            </a:r>
            <a:endParaRPr sz="9600">
              <a:solidFill>
                <a:srgbClr val="FFB600"/>
              </a:solidFill>
            </a:endParaRPr>
          </a:p>
        </p:txBody>
      </p:sp>
      <p:sp>
        <p:nvSpPr>
          <p:cNvPr id="365" name="Shape 36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dirty="0"/>
              <a:t>Any questions?</a:t>
            </a:r>
            <a:endParaRPr sz="3600" b="1" dirty="0"/>
          </a:p>
          <a:p>
            <a:pPr marL="0" lvl="0" indent="0" rtl="0">
              <a:spcBef>
                <a:spcPts val="600"/>
              </a:spcBef>
              <a:spcAft>
                <a:spcPts val="0"/>
              </a:spcAft>
              <a:buClr>
                <a:schemeClr val="dk1"/>
              </a:buClr>
              <a:buSzPts val="1100"/>
              <a:buFont typeface="Arial"/>
              <a:buNone/>
            </a:pPr>
            <a:r>
              <a:rPr lang="en" dirty="0"/>
              <a:t>You can find me at deepak.</a:t>
            </a:r>
            <a:r>
              <a:rPr lang="en-US" dirty="0" err="1"/>
              <a:t>awslearn</a:t>
            </a:r>
            <a:r>
              <a:rPr lang="en" dirty="0"/>
              <a:t>@</a:t>
            </a:r>
            <a:r>
              <a:rPr lang="en-US" dirty="0"/>
              <a:t>gmail.com</a:t>
            </a:r>
            <a:endParaRPr sz="3600" b="1" dirty="0"/>
          </a:p>
        </p:txBody>
      </p:sp>
      <p:sp>
        <p:nvSpPr>
          <p:cNvPr id="366" name="Shape 366"/>
          <p:cNvSpPr/>
          <p:nvPr/>
        </p:nvSpPr>
        <p:spPr>
          <a:xfrm>
            <a:off x="8054234" y="327815"/>
            <a:ext cx="798007" cy="725835"/>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Words>
  <Application>Microsoft Office PowerPoint</Application>
  <PresentationFormat>On-screen Show (16:9)</PresentationFormat>
  <Paragraphs>19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Verdana</vt:lpstr>
      <vt:lpstr>Raleway Light</vt:lpstr>
      <vt:lpstr>Raleway ExtraBold</vt:lpstr>
      <vt:lpstr>Arial</vt:lpstr>
      <vt:lpstr>Olivia template</vt:lpstr>
      <vt:lpstr>Terraform: Provisioning Infrastructure</vt:lpstr>
      <vt:lpstr>Agenda  - What is Terraform? - Key Features of Terraform. - Terraform vs Others</vt:lpstr>
      <vt:lpstr>What is Terraform?  Terraform is a tool for building, changing, and versioning infrastructure safely and efficiently. Terraform can manage existing and popular service providers as well as custom in-house solutions.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  The infrastructure Terraform can manage includes low-level components such as compute instances, storage, and networking, as well as high-level components such as DNS entries, SaaS features, etc.</vt:lpstr>
      <vt:lpstr>Key Features :  - Infrastructure as a Code  - Execution Plans  - Resource Graph  - Change Automation</vt:lpstr>
      <vt:lpstr>How Terraform Works :  </vt:lpstr>
      <vt:lpstr>Resource Providers &gt; 60+  </vt:lpstr>
      <vt:lpstr>Three Simple Steps :  </vt:lpstr>
      <vt:lpstr>Use Terraform to manage Multi-Cloud :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Basics</dc:title>
  <dc:creator>Deepak Kumar</dc:creator>
  <cp:lastModifiedBy>deepak kumar</cp:lastModifiedBy>
  <cp:revision>36</cp:revision>
  <dcterms:modified xsi:type="dcterms:W3CDTF">2019-06-21T18:02:49Z</dcterms:modified>
</cp:coreProperties>
</file>