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54"/>
  </p:notesMasterIdLst>
  <p:sldIdLst>
    <p:sldId id="256" r:id="rId2"/>
    <p:sldId id="257" r:id="rId3"/>
    <p:sldId id="267" r:id="rId4"/>
    <p:sldId id="258" r:id="rId5"/>
    <p:sldId id="259" r:id="rId6"/>
    <p:sldId id="261" r:id="rId7"/>
    <p:sldId id="260" r:id="rId8"/>
    <p:sldId id="262" r:id="rId9"/>
    <p:sldId id="264" r:id="rId10"/>
    <p:sldId id="263"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1"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1" autoAdjust="0"/>
  </p:normalViewPr>
  <p:slideViewPr>
    <p:cSldViewPr>
      <p:cViewPr varScale="1">
        <p:scale>
          <a:sx n="66" d="100"/>
          <a:sy n="66" d="100"/>
        </p:scale>
        <p:origin x="12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12B90-2892-4556-A0AE-928A61D2E0D9}" type="datetimeFigureOut">
              <a:rPr lang="en-IN" smtClean="0"/>
              <a:pPr/>
              <a:t>11-05-2019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A03E6B-D22F-4413-933B-F53EE773F73F}" type="slidenum">
              <a:rPr lang="en-IN" smtClean="0"/>
              <a:pPr/>
              <a:t>‹#›</a:t>
            </a:fld>
            <a:endParaRPr lang="en-IN"/>
          </a:p>
        </p:txBody>
      </p:sp>
    </p:spTree>
    <p:extLst>
      <p:ext uri="{BB962C8B-B14F-4D97-AF65-F5344CB8AC3E}">
        <p14:creationId xmlns:p14="http://schemas.microsoft.com/office/powerpoint/2010/main" val="261957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1010 1100 -------- OR 1110</a:t>
            </a:r>
          </a:p>
          <a:p>
            <a:r>
              <a:rPr lang="en-IN" dirty="0"/>
              <a:t>1010 1100 ------- AND 1000</a:t>
            </a:r>
          </a:p>
          <a:p>
            <a:pPr marL="228600" indent="-228600">
              <a:buAutoNum type="arabicPlain" startAt="1001"/>
            </a:pPr>
            <a:r>
              <a:rPr lang="en-IN" dirty="0"/>
              <a:t>        -------- NOT  0110</a:t>
            </a:r>
          </a:p>
          <a:p>
            <a:pPr marL="228600" indent="-228600">
              <a:buNone/>
            </a:pPr>
            <a:r>
              <a:rPr lang="en-IN" dirty="0"/>
              <a:t>0101 0110 ------ XOR 0011</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IN" b="1" dirty="0"/>
          </a:p>
          <a:p>
            <a:pPr marL="228600" marR="0" indent="-228600" algn="l" defTabSz="914400" rtl="0" eaLnBrk="1" fontAlgn="auto" latinLnBrk="0" hangingPunct="1">
              <a:lnSpc>
                <a:spcPct val="100000"/>
              </a:lnSpc>
              <a:spcBef>
                <a:spcPts val="0"/>
              </a:spcBef>
              <a:spcAft>
                <a:spcPts val="0"/>
              </a:spcAft>
              <a:buClrTx/>
              <a:buSzTx/>
              <a:buFontTx/>
              <a:buNone/>
              <a:tabLst/>
              <a:defRPr/>
            </a:pPr>
            <a:r>
              <a:rPr lang="en-IN" b="1" dirty="0"/>
              <a:t>Left shift Operator – &lt;&lt;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IN" b="1" dirty="0"/>
              <a:t>1&lt;&lt;4</a:t>
            </a:r>
          </a:p>
          <a:p>
            <a:pPr marL="228600" indent="-228600">
              <a:buNone/>
            </a:pPr>
            <a:r>
              <a:rPr lang="en-IN" b="1" dirty="0"/>
              <a:t>Position </a:t>
            </a:r>
            <a:r>
              <a:rPr lang="en-IN" dirty="0"/>
              <a:t>7 6 5 4 3 2 1 0 </a:t>
            </a:r>
          </a:p>
          <a:p>
            <a:pPr marL="228600" indent="-228600">
              <a:buNone/>
            </a:pPr>
            <a:r>
              <a:rPr lang="en-IN" b="1" dirty="0"/>
              <a:t>Bits        </a:t>
            </a:r>
            <a:r>
              <a:rPr lang="en-IN" dirty="0"/>
              <a:t>0 0 0 0 0 0 0</a:t>
            </a:r>
            <a:r>
              <a:rPr lang="en-IN" baseline="0" dirty="0"/>
              <a:t> 1</a:t>
            </a:r>
          </a:p>
          <a:p>
            <a:pPr marL="228600" indent="-228600">
              <a:buNone/>
            </a:pPr>
            <a:endParaRPr lang="en-IN" baseline="0" dirty="0"/>
          </a:p>
          <a:p>
            <a:pPr marL="228600" indent="-228600">
              <a:buNone/>
            </a:pPr>
            <a:r>
              <a:rPr lang="en-IN" b="1" dirty="0"/>
              <a:t>Position </a:t>
            </a:r>
            <a:r>
              <a:rPr lang="en-IN" dirty="0"/>
              <a:t>7 6 5 4 3 2 1 0 </a:t>
            </a:r>
          </a:p>
          <a:p>
            <a:pPr marL="228600" indent="-228600">
              <a:buNone/>
            </a:pPr>
            <a:r>
              <a:rPr lang="en-IN" b="1" dirty="0"/>
              <a:t>Bits        </a:t>
            </a:r>
            <a:r>
              <a:rPr lang="en-IN" dirty="0"/>
              <a:t>0 0 0 1 0 0 0</a:t>
            </a:r>
            <a:r>
              <a:rPr lang="en-IN" baseline="0" dirty="0"/>
              <a:t> 0</a:t>
            </a:r>
          </a:p>
          <a:p>
            <a:pPr marL="228600" indent="-228600">
              <a:buNone/>
            </a:pPr>
            <a:endParaRPr lang="en-IN" baseline="0" dirty="0"/>
          </a:p>
          <a:p>
            <a:pPr marL="228600" indent="-228600">
              <a:buNone/>
            </a:pPr>
            <a:endParaRPr lang="en-IN" dirty="0"/>
          </a:p>
          <a:p>
            <a:pPr marL="228600" marR="0" indent="-228600" algn="l" defTabSz="914400" rtl="0" eaLnBrk="1" fontAlgn="auto" latinLnBrk="0" hangingPunct="1">
              <a:lnSpc>
                <a:spcPct val="100000"/>
              </a:lnSpc>
              <a:spcBef>
                <a:spcPts val="0"/>
              </a:spcBef>
              <a:spcAft>
                <a:spcPts val="0"/>
              </a:spcAft>
              <a:buClrTx/>
              <a:buSzTx/>
              <a:buFontTx/>
              <a:buNone/>
              <a:tabLst/>
              <a:defRPr/>
            </a:pPr>
            <a:r>
              <a:rPr lang="en-IN" b="1" dirty="0"/>
              <a:t>Left shift Operator – &lt;&lt;</a:t>
            </a:r>
          </a:p>
          <a:p>
            <a:pPr marL="228600" indent="-228600">
              <a:buNone/>
            </a:pPr>
            <a:r>
              <a:rPr lang="en-IN" dirty="0"/>
              <a:t>8&gt;&gt;1</a:t>
            </a:r>
          </a:p>
          <a:p>
            <a:pPr marL="228600" indent="-228600">
              <a:buNone/>
            </a:pPr>
            <a:r>
              <a:rPr lang="en-IN" b="1" dirty="0"/>
              <a:t>Position </a:t>
            </a:r>
            <a:r>
              <a:rPr lang="en-IN" dirty="0"/>
              <a:t>7 6 5 4 3 2 1 0 </a:t>
            </a:r>
          </a:p>
          <a:p>
            <a:pPr marL="228600" indent="-228600">
              <a:buNone/>
            </a:pPr>
            <a:r>
              <a:rPr lang="en-IN" b="1" dirty="0"/>
              <a:t>Bits</a:t>
            </a:r>
            <a:r>
              <a:rPr lang="en-IN" dirty="0"/>
              <a:t>        0 0 0 0 1 0 0 0</a:t>
            </a:r>
          </a:p>
          <a:p>
            <a:pPr marL="228600" indent="-228600">
              <a:buNone/>
            </a:pPr>
            <a:endParaRPr lang="en-IN" dirty="0"/>
          </a:p>
          <a:p>
            <a:pPr marL="228600" indent="-228600">
              <a:buNone/>
            </a:pPr>
            <a:r>
              <a:rPr lang="en-IN" b="1" dirty="0"/>
              <a:t>Position </a:t>
            </a:r>
            <a:r>
              <a:rPr lang="en-IN" dirty="0"/>
              <a:t>7 6 5 4 3 2 1 0</a:t>
            </a:r>
          </a:p>
          <a:p>
            <a:pPr marL="228600" indent="-228600">
              <a:buNone/>
            </a:pPr>
            <a:r>
              <a:rPr lang="en-IN" b="1" dirty="0"/>
              <a:t>Bits        </a:t>
            </a:r>
            <a:r>
              <a:rPr lang="en-IN" dirty="0"/>
              <a:t>0 0 0 0 0 1 0 0</a:t>
            </a:r>
          </a:p>
          <a:p>
            <a:pPr marL="228600" indent="-228600">
              <a:buNone/>
            </a:pPr>
            <a:endParaRPr lang="en-IN" dirty="0"/>
          </a:p>
          <a:p>
            <a:pPr marL="228600" indent="-228600">
              <a:buAutoNum type="arabicPlain" startAt="1001"/>
            </a:pPr>
            <a:endParaRPr lang="en-IN" dirty="0"/>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9</a:t>
            </a:fld>
            <a:endParaRPr lang="en-IN"/>
          </a:p>
        </p:txBody>
      </p:sp>
    </p:spTree>
    <p:extLst>
      <p:ext uri="{BB962C8B-B14F-4D97-AF65-F5344CB8AC3E}">
        <p14:creationId xmlns:p14="http://schemas.microsoft.com/office/powerpoint/2010/main" val="640500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#!/bin/bash</a:t>
            </a:r>
          </a:p>
          <a:p>
            <a:r>
              <a:rPr lang="en-IN" dirty="0"/>
              <a:t>i=1</a:t>
            </a:r>
          </a:p>
          <a:p>
            <a:r>
              <a:rPr lang="en-IN" dirty="0"/>
              <a:t>while [[ $i -le 10 ]]</a:t>
            </a:r>
          </a:p>
          <a:p>
            <a:r>
              <a:rPr lang="en-IN" dirty="0"/>
              <a:t>do</a:t>
            </a:r>
          </a:p>
          <a:p>
            <a:r>
              <a:rPr lang="en-IN" dirty="0"/>
              <a:t>echo "Before each loop increment : $i"</a:t>
            </a:r>
          </a:p>
          <a:p>
            <a:r>
              <a:rPr lang="en-IN" dirty="0"/>
              <a:t>i=$(($i+1))</a:t>
            </a:r>
          </a:p>
          <a:p>
            <a:r>
              <a:rPr lang="en-IN" dirty="0"/>
              <a:t>if [[ $i -</a:t>
            </a:r>
            <a:r>
              <a:rPr lang="en-IN" dirty="0" err="1"/>
              <a:t>eq</a:t>
            </a:r>
            <a:r>
              <a:rPr lang="en-IN" dirty="0"/>
              <a:t> 5 ]]</a:t>
            </a:r>
          </a:p>
          <a:p>
            <a:r>
              <a:rPr lang="en-IN" dirty="0"/>
              <a:t>then</a:t>
            </a:r>
          </a:p>
          <a:p>
            <a:r>
              <a:rPr lang="en-IN" dirty="0"/>
              <a:t>echo "I want to take a skip iteration 5 from here as i got the value 5"</a:t>
            </a:r>
          </a:p>
          <a:p>
            <a:r>
              <a:rPr lang="en-IN" dirty="0"/>
              <a:t>continue</a:t>
            </a:r>
          </a:p>
          <a:p>
            <a:r>
              <a:rPr lang="en-IN" dirty="0"/>
              <a:t>fi</a:t>
            </a:r>
          </a:p>
          <a:p>
            <a:r>
              <a:rPr lang="en-IN" dirty="0"/>
              <a:t>echo "After the increment in the loop : $i"</a:t>
            </a:r>
          </a:p>
          <a:p>
            <a:r>
              <a:rPr lang="en-IN" dirty="0"/>
              <a:t>done</a:t>
            </a:r>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20</a:t>
            </a:fld>
            <a:endParaRPr lang="en-IN"/>
          </a:p>
        </p:txBody>
      </p:sp>
    </p:spTree>
    <p:extLst>
      <p:ext uri="{BB962C8B-B14F-4D97-AF65-F5344CB8AC3E}">
        <p14:creationId xmlns:p14="http://schemas.microsoft.com/office/powerpoint/2010/main" val="640987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#!/bin/bash</a:t>
            </a:r>
            <a:r>
              <a:rPr lang="en-IN" dirty="0">
                <a:effectLst/>
              </a:rPr>
              <a:t> </a:t>
            </a:r>
          </a:p>
          <a:p>
            <a:r>
              <a:rPr lang="en-IN" sz="1200" kern="1200" dirty="0">
                <a:solidFill>
                  <a:schemeClr val="tx1"/>
                </a:solidFill>
                <a:effectLst/>
                <a:latin typeface="+mn-lt"/>
                <a:ea typeface="+mn-ea"/>
                <a:cs typeface="+mn-cs"/>
              </a:rPr>
              <a:t># Define your function here</a:t>
            </a:r>
            <a:r>
              <a:rPr lang="en-IN" dirty="0">
                <a:effectLst/>
              </a:rPr>
              <a:t> </a:t>
            </a:r>
          </a:p>
          <a:p>
            <a:r>
              <a:rPr lang="en-IN" sz="1200" kern="1200" dirty="0">
                <a:solidFill>
                  <a:schemeClr val="tx1"/>
                </a:solidFill>
                <a:effectLst/>
                <a:latin typeface="+mn-lt"/>
                <a:ea typeface="+mn-ea"/>
                <a:cs typeface="+mn-cs"/>
              </a:rPr>
              <a:t>Welcome</a:t>
            </a:r>
            <a:r>
              <a:rPr lang="en-IN" dirty="0">
                <a:effectLst/>
              </a:rPr>
              <a:t> </a:t>
            </a:r>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a:t>
            </a:r>
            <a:r>
              <a:rPr lang="en-IN" dirty="0">
                <a:effectLst/>
              </a:rPr>
              <a:t> echo </a:t>
            </a:r>
            <a:r>
              <a:rPr lang="en-IN" sz="1200" kern="1200" dirty="0">
                <a:solidFill>
                  <a:schemeClr val="tx1"/>
                </a:solidFill>
                <a:effectLst/>
                <a:latin typeface="+mn-lt"/>
                <a:ea typeface="+mn-ea"/>
                <a:cs typeface="+mn-cs"/>
              </a:rPr>
              <a:t>“Welcome $1 to</a:t>
            </a:r>
            <a:r>
              <a:rPr lang="en-IN" sz="1200" kern="1200" baseline="0" dirty="0">
                <a:solidFill>
                  <a:schemeClr val="tx1"/>
                </a:solidFill>
                <a:effectLst/>
                <a:latin typeface="+mn-lt"/>
                <a:ea typeface="+mn-ea"/>
                <a:cs typeface="+mn-cs"/>
              </a:rPr>
              <a:t> </a:t>
            </a:r>
            <a:r>
              <a:rPr lang="en-IN" sz="1200" kern="1200" baseline="0" dirty="0" err="1">
                <a:solidFill>
                  <a:schemeClr val="tx1"/>
                </a:solidFill>
                <a:effectLst/>
                <a:latin typeface="+mn-lt"/>
                <a:ea typeface="+mn-ea"/>
                <a:cs typeface="+mn-cs"/>
              </a:rPr>
              <a:t>unix</a:t>
            </a:r>
            <a:r>
              <a:rPr lang="en-IN" sz="1200" kern="1200" baseline="0" dirty="0">
                <a:solidFill>
                  <a:schemeClr val="tx1"/>
                </a:solidFill>
                <a:effectLst/>
                <a:latin typeface="+mn-lt"/>
                <a:ea typeface="+mn-ea"/>
                <a:cs typeface="+mn-cs"/>
              </a:rPr>
              <a:t> class</a:t>
            </a:r>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return</a:t>
            </a:r>
            <a:r>
              <a:rPr lang="en-IN" dirty="0">
                <a:effectLst/>
              </a:rPr>
              <a:t> </a:t>
            </a:r>
            <a:r>
              <a:rPr lang="en-IN" sz="1200" kern="1200" dirty="0">
                <a:solidFill>
                  <a:schemeClr val="tx1"/>
                </a:solidFill>
                <a:effectLst/>
                <a:latin typeface="+mn-lt"/>
                <a:ea typeface="+mn-ea"/>
                <a:cs typeface="+mn-cs"/>
              </a:rPr>
              <a:t>10</a:t>
            </a:r>
            <a:r>
              <a:rPr lang="en-IN" dirty="0">
                <a:effectLst/>
              </a:rPr>
              <a:t> </a:t>
            </a:r>
          </a:p>
          <a:p>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 Invoke your function</a:t>
            </a:r>
            <a:r>
              <a:rPr lang="en-IN" dirty="0">
                <a:effectLst/>
              </a:rPr>
              <a:t> </a:t>
            </a:r>
          </a:p>
          <a:p>
            <a:r>
              <a:rPr lang="en-IN" sz="1200" kern="1200" dirty="0">
                <a:solidFill>
                  <a:schemeClr val="tx1"/>
                </a:solidFill>
                <a:effectLst/>
                <a:latin typeface="+mn-lt"/>
                <a:ea typeface="+mn-ea"/>
                <a:cs typeface="+mn-cs"/>
              </a:rPr>
              <a:t>Welcome Students</a:t>
            </a:r>
            <a:r>
              <a:rPr lang="en-IN" dirty="0">
                <a:effectLst/>
              </a:rPr>
              <a:t> </a:t>
            </a:r>
          </a:p>
          <a:p>
            <a:r>
              <a:rPr lang="en-IN" sz="1200" kern="1200" dirty="0">
                <a:solidFill>
                  <a:schemeClr val="tx1"/>
                </a:solidFill>
                <a:effectLst/>
                <a:latin typeface="+mn-lt"/>
                <a:ea typeface="+mn-ea"/>
                <a:cs typeface="+mn-cs"/>
              </a:rPr>
              <a:t># Capture value returned by last command</a:t>
            </a:r>
            <a:r>
              <a:rPr lang="en-IN" dirty="0">
                <a:effectLst/>
              </a:rPr>
              <a:t> </a:t>
            </a:r>
          </a:p>
          <a:p>
            <a:r>
              <a:rPr lang="en-IN" dirty="0">
                <a:effectLst/>
              </a:rPr>
              <a:t>ret</a:t>
            </a:r>
            <a:r>
              <a:rPr lang="en-IN" sz="1200" kern="1200" dirty="0">
                <a:solidFill>
                  <a:schemeClr val="tx1"/>
                </a:solidFill>
                <a:effectLst/>
                <a:latin typeface="+mn-lt"/>
                <a:ea typeface="+mn-ea"/>
                <a:cs typeface="+mn-cs"/>
              </a:rPr>
              <a:t>=</a:t>
            </a:r>
            <a:r>
              <a:rPr lang="en-IN" dirty="0">
                <a:effectLst/>
              </a:rPr>
              <a:t>$</a:t>
            </a:r>
            <a:r>
              <a:rPr lang="en-IN" sz="1200" kern="1200" dirty="0">
                <a:solidFill>
                  <a:schemeClr val="tx1"/>
                </a:solidFill>
                <a:effectLst/>
                <a:latin typeface="+mn-lt"/>
                <a:ea typeface="+mn-ea"/>
                <a:cs typeface="+mn-cs"/>
              </a:rPr>
              <a:t>?</a:t>
            </a:r>
            <a:r>
              <a:rPr lang="en-IN" dirty="0">
                <a:effectLst/>
              </a:rPr>
              <a:t> </a:t>
            </a:r>
          </a:p>
          <a:p>
            <a:r>
              <a:rPr lang="en-IN" dirty="0">
                <a:effectLst/>
              </a:rPr>
              <a:t>echo </a:t>
            </a:r>
            <a:r>
              <a:rPr lang="en-IN" sz="1200" kern="1200" dirty="0">
                <a:solidFill>
                  <a:schemeClr val="tx1"/>
                </a:solidFill>
                <a:effectLst/>
                <a:latin typeface="+mn-lt"/>
                <a:ea typeface="+mn-ea"/>
                <a:cs typeface="+mn-cs"/>
              </a:rPr>
              <a:t>"Return value is $ret“</a:t>
            </a: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-------variable scoping--------</a:t>
            </a: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#!/bin/bash </a:t>
            </a:r>
          </a:p>
          <a:p>
            <a:r>
              <a:rPr lang="en-IN" sz="1200" kern="1200" dirty="0" err="1">
                <a:solidFill>
                  <a:schemeClr val="tx1"/>
                </a:solidFill>
                <a:effectLst/>
                <a:latin typeface="+mn-lt"/>
                <a:ea typeface="+mn-ea"/>
                <a:cs typeface="+mn-cs"/>
              </a:rPr>
              <a:t>myfunc</a:t>
            </a:r>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echo "I was called as : $@" </a:t>
            </a:r>
          </a:p>
          <a:p>
            <a:r>
              <a:rPr lang="en-IN" sz="1200" kern="1200" dirty="0">
                <a:solidFill>
                  <a:schemeClr val="tx1"/>
                </a:solidFill>
                <a:effectLst/>
                <a:latin typeface="+mn-lt"/>
                <a:ea typeface="+mn-ea"/>
                <a:cs typeface="+mn-cs"/>
              </a:rPr>
              <a:t>x=2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Main script starts here </a:t>
            </a:r>
          </a:p>
          <a:p>
            <a:r>
              <a:rPr lang="en-IN" sz="1200" kern="1200" dirty="0">
                <a:solidFill>
                  <a:schemeClr val="tx1"/>
                </a:solidFill>
                <a:effectLst/>
                <a:latin typeface="+mn-lt"/>
                <a:ea typeface="+mn-ea"/>
                <a:cs typeface="+mn-cs"/>
              </a:rPr>
              <a:t>echo "Script was called with $@" </a:t>
            </a:r>
          </a:p>
          <a:p>
            <a:r>
              <a:rPr lang="en-IN" sz="1200" kern="1200" dirty="0">
                <a:solidFill>
                  <a:schemeClr val="tx1"/>
                </a:solidFill>
                <a:effectLst/>
                <a:latin typeface="+mn-lt"/>
                <a:ea typeface="+mn-ea"/>
                <a:cs typeface="+mn-cs"/>
              </a:rPr>
              <a:t>x=1 </a:t>
            </a:r>
          </a:p>
          <a:p>
            <a:r>
              <a:rPr lang="en-IN" sz="1200" kern="1200" dirty="0">
                <a:solidFill>
                  <a:schemeClr val="tx1"/>
                </a:solidFill>
                <a:effectLst/>
                <a:latin typeface="+mn-lt"/>
                <a:ea typeface="+mn-ea"/>
                <a:cs typeface="+mn-cs"/>
              </a:rPr>
              <a:t>echo "x is $x" </a:t>
            </a:r>
          </a:p>
          <a:p>
            <a:r>
              <a:rPr lang="en-IN" sz="1200" kern="1200" dirty="0" err="1">
                <a:solidFill>
                  <a:schemeClr val="tx1"/>
                </a:solidFill>
                <a:effectLst/>
                <a:latin typeface="+mn-lt"/>
                <a:ea typeface="+mn-ea"/>
                <a:cs typeface="+mn-cs"/>
              </a:rPr>
              <a:t>myfunc</a:t>
            </a:r>
            <a:r>
              <a:rPr lang="en-IN" sz="1200" kern="1200" dirty="0">
                <a:solidFill>
                  <a:schemeClr val="tx1"/>
                </a:solidFill>
                <a:effectLst/>
                <a:latin typeface="+mn-lt"/>
                <a:ea typeface="+mn-ea"/>
                <a:cs typeface="+mn-cs"/>
              </a:rPr>
              <a:t> 1 2 3 </a:t>
            </a:r>
          </a:p>
          <a:p>
            <a:r>
              <a:rPr lang="en-IN" sz="1200" kern="1200" dirty="0">
                <a:solidFill>
                  <a:schemeClr val="tx1"/>
                </a:solidFill>
                <a:effectLst/>
                <a:latin typeface="+mn-lt"/>
                <a:ea typeface="+mn-ea"/>
                <a:cs typeface="+mn-cs"/>
              </a:rPr>
              <a:t>echo "x is $x"</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21</a:t>
            </a:fld>
            <a:endParaRPr lang="en-IN"/>
          </a:p>
        </p:txBody>
      </p:sp>
    </p:spTree>
    <p:extLst>
      <p:ext uri="{BB962C8B-B14F-4D97-AF65-F5344CB8AC3E}">
        <p14:creationId xmlns:p14="http://schemas.microsoft.com/office/powerpoint/2010/main" val="2367507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24</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defRPr/>
            </a:pPr>
            <a:r>
              <a:rPr lang="en-IN" sz="1600" dirty="0"/>
              <a:t>$</a:t>
            </a:r>
            <a:r>
              <a:rPr lang="en-IN" sz="1600" dirty="0" err="1"/>
              <a:t>wc</a:t>
            </a:r>
            <a:r>
              <a:rPr lang="en-IN" sz="1600" dirty="0"/>
              <a:t> -l &lt;&lt; EOF </a:t>
            </a:r>
          </a:p>
          <a:p>
            <a:pPr lvl="2">
              <a:buFont typeface="Wingdings" pitchFamily="2" charset="2"/>
              <a:buNone/>
              <a:defRPr/>
            </a:pPr>
            <a:r>
              <a:rPr lang="en-IN" sz="1600" dirty="0">
                <a:ea typeface="+mn-ea"/>
                <a:cs typeface="+mn-cs"/>
              </a:rPr>
              <a:t>This is a simple lookup program </a:t>
            </a:r>
          </a:p>
          <a:p>
            <a:pPr lvl="2">
              <a:buFont typeface="Wingdings" pitchFamily="2" charset="2"/>
              <a:buNone/>
              <a:defRPr/>
            </a:pPr>
            <a:r>
              <a:rPr lang="en-IN" sz="1600" dirty="0">
                <a:ea typeface="+mn-ea"/>
                <a:cs typeface="+mn-cs"/>
              </a:rPr>
              <a:t>for good (and bad) restaurants</a:t>
            </a:r>
          </a:p>
          <a:p>
            <a:pPr lvl="2">
              <a:buFont typeface="Wingdings" pitchFamily="2" charset="2"/>
              <a:buNone/>
              <a:defRPr/>
            </a:pPr>
            <a:r>
              <a:rPr lang="en-IN" sz="1600" dirty="0">
                <a:ea typeface="+mn-ea"/>
                <a:cs typeface="+mn-cs"/>
              </a:rPr>
              <a:t> in Cape Town. </a:t>
            </a:r>
          </a:p>
          <a:p>
            <a:pPr>
              <a:buFont typeface="Wingdings" pitchFamily="2" charset="2"/>
              <a:buNone/>
              <a:defRPr/>
            </a:pPr>
            <a:r>
              <a:rPr lang="en-IN" sz="1600" dirty="0"/>
              <a:t>EOF</a:t>
            </a:r>
          </a:p>
          <a:p>
            <a:pPr>
              <a:buFont typeface="Wingdings" pitchFamily="2" charset="2"/>
              <a:buNone/>
              <a:defRPr/>
            </a:pPr>
            <a:endParaRPr lang="en-US" sz="1600" dirty="0"/>
          </a:p>
          <a:p>
            <a:pPr>
              <a:buFont typeface="Wingdings" pitchFamily="2" charset="2"/>
              <a:buNone/>
              <a:defRPr/>
            </a:pPr>
            <a:r>
              <a:rPr lang="en-US" sz="1600" dirty="0"/>
              <a:t>---------------------------------</a:t>
            </a:r>
            <a:endParaRPr lang="en-IN" sz="1600" dirty="0"/>
          </a:p>
          <a:p>
            <a:pPr>
              <a:buFont typeface="Wingdings" pitchFamily="2" charset="2"/>
              <a:buNone/>
              <a:defRPr/>
            </a:pPr>
            <a:r>
              <a:rPr lang="en-IN" sz="1600" dirty="0" err="1"/>
              <a:t>sqlplus</a:t>
            </a:r>
            <a:r>
              <a:rPr lang="en-IN" sz="1600" dirty="0"/>
              <a:t> /</a:t>
            </a:r>
            <a:r>
              <a:rPr lang="en-IN" sz="1600" dirty="0" err="1"/>
              <a:t>nolog</a:t>
            </a:r>
            <a:r>
              <a:rPr lang="en-IN" sz="1600" dirty="0"/>
              <a:t> &lt;&lt; SQL</a:t>
            </a:r>
          </a:p>
          <a:p>
            <a:pPr lvl="1">
              <a:buFont typeface="Wingdings" pitchFamily="2" charset="2"/>
              <a:buNone/>
              <a:defRPr/>
            </a:pPr>
            <a:r>
              <a:rPr lang="en-IN" sz="1600" dirty="0"/>
              <a:t>CONNECT </a:t>
            </a:r>
            <a:r>
              <a:rPr lang="en-IN" sz="1600" dirty="0" err="1"/>
              <a:t>scott</a:t>
            </a:r>
            <a:r>
              <a:rPr lang="en-IN" sz="1600" dirty="0"/>
              <a:t>/tiger </a:t>
            </a:r>
          </a:p>
          <a:p>
            <a:pPr lvl="1">
              <a:buFont typeface="Wingdings" pitchFamily="2" charset="2"/>
              <a:buNone/>
              <a:defRPr/>
            </a:pPr>
            <a:r>
              <a:rPr lang="en-IN" sz="1600" dirty="0"/>
              <a:t>SPOOL /u01/</a:t>
            </a:r>
            <a:r>
              <a:rPr lang="en-IN" sz="1600" dirty="0" err="1"/>
              <a:t>emp.lst</a:t>
            </a:r>
            <a:r>
              <a:rPr lang="en-IN" sz="1600" dirty="0"/>
              <a:t> </a:t>
            </a:r>
          </a:p>
          <a:p>
            <a:pPr lvl="1">
              <a:buFont typeface="Wingdings" pitchFamily="2" charset="2"/>
              <a:buNone/>
              <a:defRPr/>
            </a:pPr>
            <a:r>
              <a:rPr lang="en-IN" sz="1600" dirty="0"/>
              <a:t>SET LINESIZE 100 </a:t>
            </a:r>
          </a:p>
          <a:p>
            <a:pPr lvl="1">
              <a:buFont typeface="Wingdings" pitchFamily="2" charset="2"/>
              <a:buNone/>
              <a:defRPr/>
            </a:pPr>
            <a:r>
              <a:rPr lang="en-IN" sz="1600" dirty="0"/>
              <a:t>SET PAGESIZE 50 </a:t>
            </a:r>
          </a:p>
          <a:p>
            <a:pPr lvl="1">
              <a:buFont typeface="Wingdings" pitchFamily="2" charset="2"/>
              <a:buNone/>
              <a:defRPr/>
            </a:pPr>
            <a:r>
              <a:rPr lang="en-IN" sz="1600" dirty="0"/>
              <a:t>SELECT * FROM </a:t>
            </a:r>
            <a:r>
              <a:rPr lang="en-IN" sz="1600" dirty="0" err="1"/>
              <a:t>emp</a:t>
            </a:r>
            <a:r>
              <a:rPr lang="en-IN" sz="1600" dirty="0"/>
              <a:t>; </a:t>
            </a:r>
          </a:p>
          <a:p>
            <a:pPr lvl="1">
              <a:buFont typeface="Wingdings" pitchFamily="2" charset="2"/>
              <a:buNone/>
              <a:defRPr/>
            </a:pPr>
            <a:r>
              <a:rPr lang="en-IN" sz="1600" dirty="0"/>
              <a:t>SPOOL OFF </a:t>
            </a:r>
          </a:p>
          <a:p>
            <a:pPr lvl="1">
              <a:buFont typeface="Wingdings" pitchFamily="2" charset="2"/>
              <a:buNone/>
              <a:defRPr/>
            </a:pPr>
            <a:r>
              <a:rPr lang="en-IN" sz="1600" dirty="0"/>
              <a:t>EXIT;</a:t>
            </a:r>
          </a:p>
          <a:p>
            <a:pPr>
              <a:buFont typeface="Wingdings" pitchFamily="2" charset="2"/>
              <a:buNone/>
              <a:defRPr/>
            </a:pPr>
            <a:r>
              <a:rPr lang="en-IN" sz="1600" dirty="0"/>
              <a:t> SQL</a:t>
            </a:r>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25</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26</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Grep</a:t>
            </a:r>
            <a:r>
              <a:rPr lang="en-IN" baseline="0" dirty="0"/>
              <a:t> </a:t>
            </a:r>
            <a:r>
              <a:rPr lang="en-IN" baseline="0" dirty="0" err="1"/>
              <a:t>ro+t</a:t>
            </a:r>
            <a:endParaRPr lang="en-IN" dirty="0"/>
          </a:p>
          <a:p>
            <a:endParaRPr lang="en-IN" dirty="0"/>
          </a:p>
          <a:p>
            <a:r>
              <a:rPr lang="en-IN" baseline="0" dirty="0"/>
              <a:t> b</a:t>
            </a:r>
          </a:p>
          <a:p>
            <a:r>
              <a:rPr lang="en-IN" baseline="0" dirty="0"/>
              <a:t> a</a:t>
            </a:r>
          </a:p>
          <a:p>
            <a:r>
              <a:rPr lang="en-IN" baseline="0" dirty="0"/>
              <a:t> baa</a:t>
            </a:r>
            <a:endParaRPr lang="en-IN" dirty="0"/>
          </a:p>
          <a:p>
            <a:r>
              <a:rPr lang="en-IN" dirty="0"/>
              <a:t> </a:t>
            </a:r>
            <a:r>
              <a:rPr lang="en-IN" dirty="0" err="1"/>
              <a:t>abc</a:t>
            </a:r>
            <a:endParaRPr lang="en-IN" dirty="0"/>
          </a:p>
          <a:p>
            <a:r>
              <a:rPr lang="en-IN" dirty="0"/>
              <a:t> </a:t>
            </a:r>
            <a:r>
              <a:rPr lang="en-IN" dirty="0" err="1"/>
              <a:t>cccab</a:t>
            </a:r>
            <a:endParaRPr lang="en-IN" dirty="0"/>
          </a:p>
          <a:p>
            <a:r>
              <a:rPr lang="en-IN" dirty="0"/>
              <a:t> </a:t>
            </a:r>
            <a:r>
              <a:rPr lang="en-IN" dirty="0" err="1"/>
              <a:t>aaaab</a:t>
            </a:r>
            <a:endParaRPr lang="en-IN" dirty="0"/>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27</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28</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29</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30</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Sed</a:t>
            </a:r>
            <a:r>
              <a:rPr lang="en-IN" dirty="0"/>
              <a:t> –n</a:t>
            </a:r>
            <a:r>
              <a:rPr lang="en-IN" baseline="0" dirty="0"/>
              <a:t> ‘1~2p’ </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31</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buFont typeface="Wingdings" pitchFamily="2" charset="2"/>
              <a:buNone/>
            </a:pPr>
            <a:r>
              <a:rPr lang="en-GB" sz="1200" dirty="0"/>
              <a:t>-d file			Test if file is a directory</a:t>
            </a:r>
          </a:p>
          <a:p>
            <a:pPr eaLnBrk="1" hangingPunct="1">
              <a:lnSpc>
                <a:spcPct val="80000"/>
              </a:lnSpc>
              <a:buFont typeface="Wingdings" pitchFamily="2" charset="2"/>
              <a:buNone/>
            </a:pPr>
            <a:r>
              <a:rPr lang="en-GB" sz="1200" dirty="0"/>
              <a:t>-f file			Test if file is not a directory</a:t>
            </a:r>
          </a:p>
          <a:p>
            <a:pPr eaLnBrk="1" hangingPunct="1">
              <a:lnSpc>
                <a:spcPct val="80000"/>
              </a:lnSpc>
              <a:buFont typeface="Wingdings" pitchFamily="2" charset="2"/>
              <a:buNone/>
            </a:pPr>
            <a:r>
              <a:rPr lang="en-GB" sz="1200" dirty="0"/>
              <a:t>-s file			Test if the file has non zero length</a:t>
            </a:r>
          </a:p>
          <a:p>
            <a:pPr eaLnBrk="1" hangingPunct="1">
              <a:lnSpc>
                <a:spcPct val="80000"/>
              </a:lnSpc>
              <a:buFont typeface="Wingdings" pitchFamily="2" charset="2"/>
              <a:buNone/>
            </a:pPr>
            <a:r>
              <a:rPr lang="en-GB" sz="1200" dirty="0"/>
              <a:t>-r file			Test if the file is readable</a:t>
            </a:r>
          </a:p>
          <a:p>
            <a:pPr eaLnBrk="1" hangingPunct="1">
              <a:lnSpc>
                <a:spcPct val="80000"/>
              </a:lnSpc>
              <a:buFont typeface="Wingdings" pitchFamily="2" charset="2"/>
              <a:buNone/>
            </a:pPr>
            <a:r>
              <a:rPr lang="en-GB" sz="1200" dirty="0"/>
              <a:t>-w file			Test if the file is writable</a:t>
            </a:r>
          </a:p>
          <a:p>
            <a:pPr eaLnBrk="1" hangingPunct="1">
              <a:lnSpc>
                <a:spcPct val="80000"/>
              </a:lnSpc>
              <a:buFont typeface="Wingdings" pitchFamily="2" charset="2"/>
              <a:buNone/>
            </a:pPr>
            <a:r>
              <a:rPr lang="en-GB" sz="1200" dirty="0"/>
              <a:t>-x file			Test if the file is executable</a:t>
            </a:r>
          </a:p>
          <a:p>
            <a:pPr eaLnBrk="1" hangingPunct="1">
              <a:lnSpc>
                <a:spcPct val="80000"/>
              </a:lnSpc>
              <a:buFont typeface="Wingdings" pitchFamily="2" charset="2"/>
              <a:buNone/>
            </a:pPr>
            <a:r>
              <a:rPr lang="en-GB" sz="1200" dirty="0"/>
              <a:t>-o file			Test if the file is owned by the user</a:t>
            </a:r>
          </a:p>
          <a:p>
            <a:pPr eaLnBrk="1" hangingPunct="1">
              <a:lnSpc>
                <a:spcPct val="80000"/>
              </a:lnSpc>
              <a:buFont typeface="Wingdings" pitchFamily="2" charset="2"/>
              <a:buNone/>
            </a:pPr>
            <a:r>
              <a:rPr lang="en-GB" sz="1200" dirty="0"/>
              <a:t>-e file			Test if the file exists</a:t>
            </a:r>
          </a:p>
          <a:p>
            <a:pPr eaLnBrk="1" hangingPunct="1">
              <a:lnSpc>
                <a:spcPct val="80000"/>
              </a:lnSpc>
              <a:buFont typeface="Wingdings" pitchFamily="2" charset="2"/>
              <a:buNone/>
            </a:pPr>
            <a:r>
              <a:rPr lang="en-GB" sz="1200" dirty="0"/>
              <a:t>-z file			Test if the file has zero length</a:t>
            </a:r>
          </a:p>
          <a:p>
            <a:pPr eaLnBrk="1" hangingPunct="1">
              <a:lnSpc>
                <a:spcPct val="80000"/>
              </a:lnSpc>
              <a:buFont typeface="Wingdings" pitchFamily="2" charset="2"/>
              <a:buNone/>
            </a:pPr>
            <a:endParaRPr lang="en-GB" sz="1200" dirty="0"/>
          </a:p>
          <a:p>
            <a:pPr eaLnBrk="1" hangingPunct="1">
              <a:lnSpc>
                <a:spcPct val="80000"/>
              </a:lnSpc>
              <a:buFont typeface="Wingdings" pitchFamily="2" charset="2"/>
              <a:buNone/>
            </a:pPr>
            <a:r>
              <a:rPr lang="en-GB" sz="1200" dirty="0"/>
              <a:t>All these conditions return true if satisfied and false otherwise.</a:t>
            </a:r>
          </a:p>
          <a:p>
            <a:endParaRPr lang="en-IN" dirty="0"/>
          </a:p>
          <a:p>
            <a:endParaRPr lang="en-IN" dirty="0"/>
          </a:p>
          <a:p>
            <a:r>
              <a:rPr lang="en-IN" dirty="0"/>
              <a:t>If [[ -e /home/</a:t>
            </a:r>
            <a:r>
              <a:rPr lang="en-IN" dirty="0" err="1"/>
              <a:t>dkumar</a:t>
            </a:r>
            <a:r>
              <a:rPr lang="en-IN" dirty="0"/>
              <a:t>/script.sh &amp;&amp; -f /home/</a:t>
            </a:r>
            <a:r>
              <a:rPr lang="en-IN" dirty="0" err="1"/>
              <a:t>dkumar</a:t>
            </a:r>
            <a:r>
              <a:rPr lang="en-IN" dirty="0"/>
              <a:t>/script.sh ]]</a:t>
            </a:r>
          </a:p>
          <a:p>
            <a:endParaRPr lang="en-IN" dirty="0"/>
          </a:p>
          <a:p>
            <a:endParaRPr lang="en-IN" dirty="0"/>
          </a:p>
          <a:p>
            <a:endParaRPr lang="en-IN" dirty="0"/>
          </a:p>
          <a:p>
            <a:r>
              <a:rPr lang="en-IN" dirty="0"/>
              <a:t>Name=‘</a:t>
            </a:r>
            <a:r>
              <a:rPr lang="en-IN" baseline="0" dirty="0"/>
              <a:t>string’</a:t>
            </a:r>
          </a:p>
          <a:p>
            <a:endParaRPr lang="en-IN" baseline="0" dirty="0"/>
          </a:p>
          <a:p>
            <a:r>
              <a:rPr lang="en-IN" baseline="0" dirty="0"/>
              <a:t>If [ -z $name ]</a:t>
            </a:r>
          </a:p>
          <a:p>
            <a:r>
              <a:rPr lang="en-IN" baseline="0" dirty="0"/>
              <a:t>Then</a:t>
            </a:r>
          </a:p>
          <a:p>
            <a:r>
              <a:rPr lang="en-IN" baseline="0" dirty="0"/>
              <a:t>True code </a:t>
            </a:r>
            <a:r>
              <a:rPr lang="en-IN" baseline="0" dirty="0" err="1"/>
              <a:t>bolck</a:t>
            </a:r>
            <a:endParaRPr lang="en-IN" baseline="0" dirty="0"/>
          </a:p>
          <a:p>
            <a:r>
              <a:rPr lang="en-IN" baseline="0" dirty="0"/>
              <a:t>Else</a:t>
            </a:r>
          </a:p>
          <a:p>
            <a:r>
              <a:rPr lang="en-IN" baseline="0" dirty="0"/>
              <a:t>False code block</a:t>
            </a:r>
          </a:p>
          <a:p>
            <a:r>
              <a:rPr lang="en-IN" baseline="0" dirty="0" err="1"/>
              <a:t>fi</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10</a:t>
            </a:fld>
            <a:endParaRPr lang="en-IN"/>
          </a:p>
        </p:txBody>
      </p:sp>
    </p:spTree>
    <p:extLst>
      <p:ext uri="{BB962C8B-B14F-4D97-AF65-F5344CB8AC3E}">
        <p14:creationId xmlns:p14="http://schemas.microsoft.com/office/powerpoint/2010/main" val="1931048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cat </a:t>
            </a:r>
            <a:r>
              <a:rPr lang="en-IN" sz="1200" kern="1200" dirty="0">
                <a:solidFill>
                  <a:schemeClr val="tx1"/>
                </a:solidFill>
                <a:effectLst/>
                <a:latin typeface="+mn-lt"/>
                <a:ea typeface="+mn-ea"/>
                <a:cs typeface="+mn-cs"/>
              </a:rPr>
              <a:t>/</a:t>
            </a:r>
            <a:r>
              <a:rPr lang="en-IN" dirty="0" err="1">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'1, 5d'</a:t>
            </a:r>
            <a:r>
              <a:rPr lang="en-IN" dirty="0">
                <a:effectLst/>
              </a:rPr>
              <a:t> </a:t>
            </a:r>
            <a:r>
              <a:rPr lang="en-IN" sz="1200" kern="1200" dirty="0">
                <a:solidFill>
                  <a:schemeClr val="tx1"/>
                </a:solidFill>
                <a:effectLst/>
                <a:latin typeface="+mn-lt"/>
                <a:ea typeface="+mn-ea"/>
                <a:cs typeface="+mn-cs"/>
              </a:rPr>
              <a:t>|</a:t>
            </a:r>
            <a:r>
              <a:rPr lang="en-IN" dirty="0">
                <a:effectLst/>
              </a:rPr>
              <a:t>more</a:t>
            </a:r>
          </a:p>
          <a:p>
            <a:r>
              <a:rPr lang="pt-BR" dirty="0">
                <a:effectLst/>
              </a:rPr>
              <a:t>cat </a:t>
            </a:r>
            <a:r>
              <a:rPr lang="pt-BR" sz="1200" kern="1200" dirty="0">
                <a:solidFill>
                  <a:schemeClr val="tx1"/>
                </a:solidFill>
                <a:effectLst/>
                <a:latin typeface="+mn-lt"/>
                <a:ea typeface="+mn-ea"/>
                <a:cs typeface="+mn-cs"/>
              </a:rPr>
              <a:t>/</a:t>
            </a:r>
            <a:r>
              <a:rPr lang="pt-BR" dirty="0">
                <a:effectLst/>
              </a:rPr>
              <a:t>etc</a:t>
            </a:r>
            <a:r>
              <a:rPr lang="pt-BR" sz="1200" kern="1200" dirty="0">
                <a:solidFill>
                  <a:schemeClr val="tx1"/>
                </a:solidFill>
                <a:effectLst/>
                <a:latin typeface="+mn-lt"/>
                <a:ea typeface="+mn-ea"/>
                <a:cs typeface="+mn-cs"/>
              </a:rPr>
              <a:t>/</a:t>
            </a:r>
            <a:r>
              <a:rPr lang="pt-BR" dirty="0">
                <a:effectLst/>
              </a:rPr>
              <a:t>passwd </a:t>
            </a:r>
            <a:r>
              <a:rPr lang="pt-BR" sz="1200" kern="1200" dirty="0">
                <a:solidFill>
                  <a:schemeClr val="tx1"/>
                </a:solidFill>
                <a:effectLst/>
                <a:latin typeface="+mn-lt"/>
                <a:ea typeface="+mn-ea"/>
                <a:cs typeface="+mn-cs"/>
              </a:rPr>
              <a:t>|</a:t>
            </a:r>
            <a:r>
              <a:rPr lang="pt-BR" dirty="0">
                <a:effectLst/>
              </a:rPr>
              <a:t> sed </a:t>
            </a:r>
            <a:r>
              <a:rPr lang="pt-BR" sz="1200" kern="1200" dirty="0">
                <a:solidFill>
                  <a:schemeClr val="tx1"/>
                </a:solidFill>
                <a:effectLst/>
                <a:latin typeface="+mn-lt"/>
                <a:ea typeface="+mn-ea"/>
                <a:cs typeface="+mn-cs"/>
              </a:rPr>
              <a:t>-</a:t>
            </a:r>
            <a:r>
              <a:rPr lang="pt-BR" dirty="0">
                <a:effectLst/>
              </a:rPr>
              <a:t>n </a:t>
            </a:r>
            <a:r>
              <a:rPr lang="pt-BR" sz="1200" kern="1200" dirty="0">
                <a:solidFill>
                  <a:schemeClr val="tx1"/>
                </a:solidFill>
                <a:effectLst/>
                <a:latin typeface="+mn-lt"/>
                <a:ea typeface="+mn-ea"/>
                <a:cs typeface="+mn-cs"/>
              </a:rPr>
              <a:t>'1,3p‘</a:t>
            </a:r>
          </a:p>
          <a:p>
            <a:r>
              <a:rPr lang="en-IN" dirty="0" err="1"/>
              <a:t>sed</a:t>
            </a:r>
            <a:r>
              <a:rPr lang="en-IN" dirty="0"/>
              <a:t> -n '/pattern/, 5 p' /</a:t>
            </a:r>
            <a:r>
              <a:rPr lang="en-IN" dirty="0" err="1"/>
              <a:t>etc</a:t>
            </a:r>
            <a:r>
              <a:rPr lang="en-IN" dirty="0"/>
              <a:t>/</a:t>
            </a:r>
            <a:r>
              <a:rPr lang="en-IN" dirty="0" err="1"/>
              <a:t>passwd</a:t>
            </a:r>
            <a:endParaRPr lang="en-IN" dirty="0"/>
          </a:p>
          <a:p>
            <a:r>
              <a:rPr lang="en-IN" dirty="0" err="1"/>
              <a:t>sed</a:t>
            </a:r>
            <a:r>
              <a:rPr lang="en-IN" dirty="0"/>
              <a:t> -n '/The/,$ p’ /</a:t>
            </a:r>
            <a:r>
              <a:rPr lang="en-IN" dirty="0" err="1"/>
              <a:t>etc</a:t>
            </a:r>
            <a:r>
              <a:rPr lang="en-IN" dirty="0"/>
              <a:t>/</a:t>
            </a:r>
            <a:r>
              <a:rPr lang="en-IN" dirty="0" err="1"/>
              <a:t>passwd</a:t>
            </a:r>
            <a:endParaRPr lang="en-IN" dirty="0"/>
          </a:p>
          <a:p>
            <a:endParaRPr lang="en-IN" dirty="0"/>
          </a:p>
          <a:p>
            <a:r>
              <a:rPr lang="en-IN" dirty="0" err="1"/>
              <a:t>sed</a:t>
            </a:r>
            <a:r>
              <a:rPr lang="en-IN" dirty="0"/>
              <a:t> -n 'w </a:t>
            </a:r>
            <a:r>
              <a:rPr lang="en-IN" dirty="0" err="1"/>
              <a:t>text.bak</a:t>
            </a:r>
            <a:r>
              <a:rPr lang="en-IN" dirty="0"/>
              <a:t>' text.txt</a:t>
            </a:r>
          </a:p>
          <a:p>
            <a:r>
              <a:rPr lang="en-IN" dirty="0" err="1"/>
              <a:t>sed</a:t>
            </a:r>
            <a:r>
              <a:rPr lang="en-IN" dirty="0"/>
              <a:t> -n '2~2 w even.txt' /</a:t>
            </a:r>
            <a:r>
              <a:rPr lang="en-IN" dirty="0" err="1"/>
              <a:t>etc</a:t>
            </a:r>
            <a:r>
              <a:rPr lang="en-IN" dirty="0"/>
              <a:t>/</a:t>
            </a:r>
            <a:r>
              <a:rPr lang="en-IN" dirty="0" err="1"/>
              <a:t>passwd</a:t>
            </a:r>
            <a:endParaRPr lang="en-IN" dirty="0"/>
          </a:p>
          <a:p>
            <a:endParaRPr lang="en-IN" dirty="0"/>
          </a:p>
          <a:p>
            <a:r>
              <a:rPr lang="pt-BR" dirty="0"/>
              <a:t>sed '4 a My</a:t>
            </a:r>
            <a:r>
              <a:rPr lang="pt-BR" baseline="0" dirty="0"/>
              <a:t> New Line entry</a:t>
            </a:r>
            <a:r>
              <a:rPr lang="pt-BR" dirty="0"/>
              <a:t>' text.txt</a:t>
            </a:r>
          </a:p>
          <a:p>
            <a:endParaRPr lang="pt-BR" dirty="0"/>
          </a:p>
          <a:p>
            <a:r>
              <a:rPr lang="pt-BR" dirty="0"/>
              <a:t>Substitution :</a:t>
            </a:r>
          </a:p>
          <a:p>
            <a:r>
              <a:rPr lang="en-IN" dirty="0">
                <a:effectLst/>
              </a:rPr>
              <a:t>cat </a:t>
            </a:r>
            <a:r>
              <a:rPr lang="en-IN" sz="1200" kern="1200" dirty="0">
                <a:solidFill>
                  <a:schemeClr val="tx1"/>
                </a:solidFill>
                <a:effectLst/>
                <a:latin typeface="+mn-lt"/>
                <a:ea typeface="+mn-ea"/>
                <a:cs typeface="+mn-cs"/>
              </a:rPr>
              <a:t>/</a:t>
            </a:r>
            <a:r>
              <a:rPr lang="en-IN" dirty="0">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's/root/</a:t>
            </a:r>
            <a:r>
              <a:rPr lang="en-IN" sz="1200" kern="1200" dirty="0" err="1">
                <a:solidFill>
                  <a:schemeClr val="tx1"/>
                </a:solidFill>
                <a:effectLst/>
                <a:latin typeface="+mn-lt"/>
                <a:ea typeface="+mn-ea"/>
                <a:cs typeface="+mn-cs"/>
              </a:rPr>
              <a:t>amrood</a:t>
            </a:r>
            <a:r>
              <a:rPr lang="en-IN" sz="1200" kern="1200" dirty="0">
                <a:solidFill>
                  <a:schemeClr val="tx1"/>
                </a:solidFill>
                <a:effectLst/>
                <a:latin typeface="+mn-lt"/>
                <a:ea typeface="+mn-ea"/>
                <a:cs typeface="+mn-cs"/>
              </a:rPr>
              <a:t>/‘</a:t>
            </a:r>
          </a:p>
          <a:p>
            <a:r>
              <a:rPr lang="en-IN" dirty="0">
                <a:effectLst/>
              </a:rPr>
              <a:t>cat </a:t>
            </a:r>
            <a:r>
              <a:rPr lang="en-IN" sz="1200" kern="1200" dirty="0">
                <a:solidFill>
                  <a:schemeClr val="tx1"/>
                </a:solidFill>
                <a:effectLst/>
                <a:latin typeface="+mn-lt"/>
                <a:ea typeface="+mn-ea"/>
                <a:cs typeface="+mn-cs"/>
              </a:rPr>
              <a:t>/</a:t>
            </a:r>
            <a:r>
              <a:rPr lang="en-IN" dirty="0" err="1">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's:/root:/</a:t>
            </a:r>
            <a:r>
              <a:rPr lang="en-IN" sz="1200" kern="1200" dirty="0" err="1">
                <a:solidFill>
                  <a:schemeClr val="tx1"/>
                </a:solidFill>
                <a:effectLst/>
                <a:latin typeface="+mn-lt"/>
                <a:ea typeface="+mn-ea"/>
                <a:cs typeface="+mn-cs"/>
              </a:rPr>
              <a:t>amrood:g</a:t>
            </a:r>
            <a:r>
              <a:rPr lang="en-IN" sz="1200" kern="1200" dirty="0">
                <a:solidFill>
                  <a:schemeClr val="tx1"/>
                </a:solidFill>
                <a:effectLst/>
                <a:latin typeface="+mn-lt"/>
                <a:ea typeface="+mn-ea"/>
                <a:cs typeface="+mn-cs"/>
              </a:rPr>
              <a:t>'</a:t>
            </a:r>
            <a:endParaRPr lang="en-IN" dirty="0"/>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32</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0- 9 -  [0-9] [[:digit:]]</a:t>
            </a:r>
          </a:p>
          <a:p>
            <a:r>
              <a:rPr lang="en-IN" dirty="0" err="1">
                <a:effectLst/>
              </a:rPr>
              <a:t>AlphaNum</a:t>
            </a:r>
            <a:r>
              <a:rPr lang="en-IN" baseline="0" dirty="0">
                <a:effectLst/>
              </a:rPr>
              <a:t> [A-Za-z0-9] [[:ALPHNUM]]</a:t>
            </a:r>
          </a:p>
          <a:p>
            <a:r>
              <a:rPr lang="en-IN" baseline="0" dirty="0">
                <a:effectLst/>
              </a:rPr>
              <a:t> [^a-c]</a:t>
            </a:r>
            <a:endParaRPr lang="en-IN" dirty="0">
              <a:effectLst/>
            </a:endParaRPr>
          </a:p>
          <a:p>
            <a:endParaRPr lang="en-IN" dirty="0">
              <a:effectLst/>
            </a:endParaRPr>
          </a:p>
          <a:p>
            <a:r>
              <a:rPr lang="en-IN" dirty="0">
                <a:effectLst/>
              </a:rPr>
              <a:t>cat </a:t>
            </a:r>
            <a:r>
              <a:rPr lang="en-IN" sz="1200" kern="1200" dirty="0">
                <a:solidFill>
                  <a:schemeClr val="tx1"/>
                </a:solidFill>
                <a:effectLst/>
                <a:latin typeface="+mn-lt"/>
                <a:ea typeface="+mn-ea"/>
                <a:cs typeface="+mn-cs"/>
              </a:rPr>
              <a:t>/</a:t>
            </a:r>
            <a:r>
              <a:rPr lang="en-IN" dirty="0">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'1, 5d'</a:t>
            </a:r>
            <a:r>
              <a:rPr lang="en-IN" dirty="0">
                <a:effectLst/>
              </a:rPr>
              <a:t> </a:t>
            </a:r>
            <a:r>
              <a:rPr lang="en-IN" sz="1200" kern="1200" dirty="0">
                <a:solidFill>
                  <a:schemeClr val="tx1"/>
                </a:solidFill>
                <a:effectLst/>
                <a:latin typeface="+mn-lt"/>
                <a:ea typeface="+mn-ea"/>
                <a:cs typeface="+mn-cs"/>
              </a:rPr>
              <a:t>|</a:t>
            </a:r>
            <a:r>
              <a:rPr lang="en-IN" dirty="0">
                <a:effectLst/>
              </a:rPr>
              <a:t>more</a:t>
            </a:r>
          </a:p>
          <a:p>
            <a:r>
              <a:rPr lang="pt-BR" dirty="0">
                <a:effectLst/>
              </a:rPr>
              <a:t>cat </a:t>
            </a:r>
            <a:r>
              <a:rPr lang="pt-BR" sz="1200" kern="1200" dirty="0">
                <a:solidFill>
                  <a:schemeClr val="tx1"/>
                </a:solidFill>
                <a:effectLst/>
                <a:latin typeface="+mn-lt"/>
                <a:ea typeface="+mn-ea"/>
                <a:cs typeface="+mn-cs"/>
              </a:rPr>
              <a:t>/</a:t>
            </a:r>
            <a:r>
              <a:rPr lang="pt-BR" dirty="0">
                <a:effectLst/>
              </a:rPr>
              <a:t>etc</a:t>
            </a:r>
            <a:r>
              <a:rPr lang="pt-BR" sz="1200" kern="1200" dirty="0">
                <a:solidFill>
                  <a:schemeClr val="tx1"/>
                </a:solidFill>
                <a:effectLst/>
                <a:latin typeface="+mn-lt"/>
                <a:ea typeface="+mn-ea"/>
                <a:cs typeface="+mn-cs"/>
              </a:rPr>
              <a:t>/</a:t>
            </a:r>
            <a:r>
              <a:rPr lang="pt-BR" dirty="0">
                <a:effectLst/>
              </a:rPr>
              <a:t>passwd </a:t>
            </a:r>
            <a:r>
              <a:rPr lang="pt-BR" sz="1200" kern="1200" dirty="0">
                <a:solidFill>
                  <a:schemeClr val="tx1"/>
                </a:solidFill>
                <a:effectLst/>
                <a:latin typeface="+mn-lt"/>
                <a:ea typeface="+mn-ea"/>
                <a:cs typeface="+mn-cs"/>
              </a:rPr>
              <a:t>|</a:t>
            </a:r>
            <a:r>
              <a:rPr lang="pt-BR" dirty="0">
                <a:effectLst/>
              </a:rPr>
              <a:t> sed </a:t>
            </a:r>
            <a:r>
              <a:rPr lang="pt-BR" sz="1200" kern="1200" dirty="0">
                <a:solidFill>
                  <a:schemeClr val="tx1"/>
                </a:solidFill>
                <a:effectLst/>
                <a:latin typeface="+mn-lt"/>
                <a:ea typeface="+mn-ea"/>
                <a:cs typeface="+mn-cs"/>
              </a:rPr>
              <a:t>-</a:t>
            </a:r>
            <a:r>
              <a:rPr lang="pt-BR" dirty="0">
                <a:effectLst/>
              </a:rPr>
              <a:t>n </a:t>
            </a:r>
            <a:r>
              <a:rPr lang="pt-BR" sz="1200" kern="1200" dirty="0">
                <a:solidFill>
                  <a:schemeClr val="tx1"/>
                </a:solidFill>
                <a:effectLst/>
                <a:latin typeface="+mn-lt"/>
                <a:ea typeface="+mn-ea"/>
                <a:cs typeface="+mn-cs"/>
              </a:rPr>
              <a:t>'1,3p‘</a:t>
            </a:r>
          </a:p>
          <a:p>
            <a:r>
              <a:rPr lang="en-IN" dirty="0" err="1"/>
              <a:t>sed</a:t>
            </a:r>
            <a:r>
              <a:rPr lang="en-IN" dirty="0"/>
              <a:t> -n '/pattern/, 5 p' /</a:t>
            </a:r>
            <a:r>
              <a:rPr lang="en-IN" dirty="0" err="1"/>
              <a:t>etc</a:t>
            </a:r>
            <a:r>
              <a:rPr lang="en-IN" dirty="0"/>
              <a:t>/</a:t>
            </a:r>
            <a:r>
              <a:rPr lang="en-IN" dirty="0" err="1"/>
              <a:t>passwd</a:t>
            </a:r>
            <a:endParaRPr lang="en-IN" dirty="0"/>
          </a:p>
          <a:p>
            <a:r>
              <a:rPr lang="en-IN" dirty="0" err="1"/>
              <a:t>sed</a:t>
            </a:r>
            <a:r>
              <a:rPr lang="en-IN" dirty="0"/>
              <a:t> -n '/The/,$ p’ /</a:t>
            </a:r>
            <a:r>
              <a:rPr lang="en-IN" dirty="0" err="1"/>
              <a:t>etc</a:t>
            </a:r>
            <a:r>
              <a:rPr lang="en-IN" dirty="0"/>
              <a:t>/</a:t>
            </a:r>
            <a:r>
              <a:rPr lang="en-IN" dirty="0" err="1"/>
              <a:t>passwd</a:t>
            </a:r>
            <a:endParaRPr lang="en-IN" dirty="0"/>
          </a:p>
          <a:p>
            <a:endParaRPr lang="en-IN" dirty="0"/>
          </a:p>
          <a:p>
            <a:r>
              <a:rPr lang="en-IN" dirty="0" err="1"/>
              <a:t>sed</a:t>
            </a:r>
            <a:r>
              <a:rPr lang="en-IN" dirty="0"/>
              <a:t> -n 'w </a:t>
            </a:r>
            <a:r>
              <a:rPr lang="en-IN" dirty="0" err="1"/>
              <a:t>text.bak</a:t>
            </a:r>
            <a:r>
              <a:rPr lang="en-IN" dirty="0"/>
              <a:t>' text.txt</a:t>
            </a:r>
          </a:p>
          <a:p>
            <a:r>
              <a:rPr lang="en-IN" dirty="0" err="1"/>
              <a:t>sed</a:t>
            </a:r>
            <a:r>
              <a:rPr lang="en-IN" dirty="0"/>
              <a:t> -n '2~2 w even.txt' /</a:t>
            </a:r>
            <a:r>
              <a:rPr lang="en-IN" dirty="0" err="1"/>
              <a:t>etc</a:t>
            </a:r>
            <a:r>
              <a:rPr lang="en-IN" dirty="0"/>
              <a:t>/</a:t>
            </a:r>
            <a:r>
              <a:rPr lang="en-IN" dirty="0" err="1"/>
              <a:t>passwd</a:t>
            </a:r>
            <a:endParaRPr lang="en-IN" dirty="0"/>
          </a:p>
          <a:p>
            <a:endParaRPr lang="en-IN" dirty="0"/>
          </a:p>
          <a:p>
            <a:r>
              <a:rPr lang="pt-BR" dirty="0"/>
              <a:t>sed '4 a My</a:t>
            </a:r>
            <a:r>
              <a:rPr lang="pt-BR" baseline="0" dirty="0"/>
              <a:t> New Line entry</a:t>
            </a:r>
            <a:r>
              <a:rPr lang="pt-BR" dirty="0"/>
              <a:t>' text.txt</a:t>
            </a:r>
          </a:p>
          <a:p>
            <a:endParaRPr lang="pt-BR" dirty="0"/>
          </a:p>
          <a:p>
            <a:r>
              <a:rPr lang="pt-BR" dirty="0"/>
              <a:t>Substitution :</a:t>
            </a:r>
          </a:p>
          <a:p>
            <a:r>
              <a:rPr lang="en-IN" dirty="0">
                <a:effectLst/>
              </a:rPr>
              <a:t>cat </a:t>
            </a:r>
            <a:r>
              <a:rPr lang="en-IN" sz="1200" kern="1200" dirty="0">
                <a:solidFill>
                  <a:schemeClr val="tx1"/>
                </a:solidFill>
                <a:effectLst/>
                <a:latin typeface="+mn-lt"/>
                <a:ea typeface="+mn-ea"/>
                <a:cs typeface="+mn-cs"/>
              </a:rPr>
              <a:t>/</a:t>
            </a:r>
            <a:r>
              <a:rPr lang="en-IN" dirty="0">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's/root/</a:t>
            </a:r>
            <a:r>
              <a:rPr lang="en-IN" sz="1200" kern="1200" dirty="0" err="1">
                <a:solidFill>
                  <a:schemeClr val="tx1"/>
                </a:solidFill>
                <a:effectLst/>
                <a:latin typeface="+mn-lt"/>
                <a:ea typeface="+mn-ea"/>
                <a:cs typeface="+mn-cs"/>
              </a:rPr>
              <a:t>amrood</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gw</a:t>
            </a:r>
            <a:r>
              <a:rPr lang="en-IN" sz="1200" kern="1200" dirty="0">
                <a:solidFill>
                  <a:schemeClr val="tx1"/>
                </a:solidFill>
                <a:effectLst/>
                <a:latin typeface="+mn-lt"/>
                <a:ea typeface="+mn-ea"/>
                <a:cs typeface="+mn-cs"/>
              </a:rPr>
              <a:t> Test‘</a:t>
            </a:r>
          </a:p>
          <a:p>
            <a:r>
              <a:rPr lang="en-IN" dirty="0">
                <a:effectLst/>
              </a:rPr>
              <a:t>cat </a:t>
            </a:r>
            <a:r>
              <a:rPr lang="en-IN" sz="1200" kern="1200" dirty="0">
                <a:solidFill>
                  <a:schemeClr val="tx1"/>
                </a:solidFill>
                <a:effectLst/>
                <a:latin typeface="+mn-lt"/>
                <a:ea typeface="+mn-ea"/>
                <a:cs typeface="+mn-cs"/>
              </a:rPr>
              <a:t>/</a:t>
            </a:r>
            <a:r>
              <a:rPr lang="en-IN" dirty="0" err="1">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's:/root:/</a:t>
            </a:r>
            <a:r>
              <a:rPr lang="en-IN" sz="1200" kern="1200" dirty="0" err="1">
                <a:solidFill>
                  <a:schemeClr val="tx1"/>
                </a:solidFill>
                <a:effectLst/>
                <a:latin typeface="+mn-lt"/>
                <a:ea typeface="+mn-ea"/>
                <a:cs typeface="+mn-cs"/>
              </a:rPr>
              <a:t>amrood:g</a:t>
            </a:r>
            <a:r>
              <a:rPr lang="en-IN" sz="1200" kern="1200" dirty="0">
                <a:solidFill>
                  <a:schemeClr val="tx1"/>
                </a:solidFill>
                <a:effectLst/>
                <a:latin typeface="+mn-lt"/>
                <a:ea typeface="+mn-ea"/>
                <a:cs typeface="+mn-cs"/>
              </a:rPr>
              <a:t>'</a:t>
            </a:r>
            <a:endParaRPr lang="en-IN" dirty="0"/>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33</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35</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36</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37</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38</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err="1"/>
              <a:t>Awk</a:t>
            </a:r>
            <a:r>
              <a:rPr lang="en-IN" dirty="0"/>
              <a:t>  ‘BEGIN {FS=‘:’; OFS=‘\t’;</a:t>
            </a:r>
            <a:r>
              <a:rPr lang="en-IN" baseline="0" dirty="0"/>
              <a:t> </a:t>
            </a:r>
            <a:r>
              <a:rPr lang="en-IN" dirty="0"/>
              <a:t>print “UID\</a:t>
            </a:r>
            <a:r>
              <a:rPr lang="en-IN" dirty="0" err="1"/>
              <a:t>tUN</a:t>
            </a:r>
            <a:r>
              <a:rPr lang="en-IN" dirty="0"/>
              <a:t>\</a:t>
            </a:r>
            <a:r>
              <a:rPr lang="en-IN" dirty="0" err="1"/>
              <a:t>tSHELL</a:t>
            </a:r>
            <a:r>
              <a:rPr lang="en-IN" dirty="0"/>
              <a:t>\</a:t>
            </a:r>
            <a:r>
              <a:rPr lang="en-IN" dirty="0" err="1"/>
              <a:t>tDESC</a:t>
            </a:r>
            <a:r>
              <a:rPr lang="en-IN" dirty="0"/>
              <a:t>”} {print $3,$1,$7,$5} END { print NR, “No of record processed”}’ filename</a:t>
            </a:r>
          </a:p>
        </p:txBody>
      </p:sp>
      <p:sp>
        <p:nvSpPr>
          <p:cNvPr id="4" name="Slide Number Placeholder 3"/>
          <p:cNvSpPr>
            <a:spLocks noGrp="1"/>
          </p:cNvSpPr>
          <p:nvPr>
            <p:ph type="sldNum" sz="quarter" idx="10"/>
          </p:nvPr>
        </p:nvSpPr>
        <p:spPr/>
        <p:txBody>
          <a:bodyPr/>
          <a:lstStyle/>
          <a:p>
            <a:fld id="{88A03E6B-D22F-4413-933B-F53EE773F73F}" type="slidenum">
              <a:rPr lang="en-IN" smtClean="0"/>
              <a:pPr/>
              <a:t>39</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40</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41</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Smith_sal</a:t>
            </a:r>
            <a:r>
              <a:rPr lang="en-IN" dirty="0"/>
              <a:t>=$(</a:t>
            </a:r>
            <a:r>
              <a:rPr lang="en-IN" dirty="0" err="1"/>
              <a:t>awk</a:t>
            </a:r>
            <a:r>
              <a:rPr lang="en-IN"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x-none"/>
              <a:t>awk -F ':' '$5 == "" ' passwd.txt</a:t>
            </a:r>
            <a:endParaRPr lang="en-IN" dirty="0"/>
          </a:p>
          <a:p>
            <a:endParaRPr lang="en-IN" dirty="0">
              <a:effectLst/>
            </a:endParaRPr>
          </a:p>
          <a:p>
            <a:endParaRPr lang="en-IN" dirty="0">
              <a:effectLst/>
            </a:endParaRPr>
          </a:p>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42</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a:t>Num1 &gt; num2</a:t>
            </a:r>
            <a:r>
              <a:rPr lang="en-IN" baseline="0"/>
              <a:t> and num1 &gt; 20</a:t>
            </a:r>
            <a:endParaRPr lang="en-IN"/>
          </a:p>
        </p:txBody>
      </p:sp>
      <p:sp>
        <p:nvSpPr>
          <p:cNvPr id="4" name="Slide Number Placeholder 3"/>
          <p:cNvSpPr>
            <a:spLocks noGrp="1"/>
          </p:cNvSpPr>
          <p:nvPr>
            <p:ph type="sldNum" sz="quarter" idx="10"/>
          </p:nvPr>
        </p:nvSpPr>
        <p:spPr/>
        <p:txBody>
          <a:bodyPr/>
          <a:lstStyle/>
          <a:p>
            <a:fld id="{88A03E6B-D22F-4413-933B-F53EE773F73F}" type="slidenum">
              <a:rPr lang="en-IN" smtClean="0"/>
              <a:pPr/>
              <a:t>11</a:t>
            </a:fld>
            <a:endParaRPr lang="en-IN"/>
          </a:p>
        </p:txBody>
      </p:sp>
    </p:spTree>
    <p:extLst>
      <p:ext uri="{BB962C8B-B14F-4D97-AF65-F5344CB8AC3E}">
        <p14:creationId xmlns:p14="http://schemas.microsoft.com/office/powerpoint/2010/main" val="1597773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44</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45</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46</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47</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48</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49</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50</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51</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BASH while Loop Example</a:t>
            </a:r>
          </a:p>
          <a:p>
            <a:r>
              <a:rPr lang="en-IN" sz="1200" i="1" kern="1200" dirty="0">
                <a:solidFill>
                  <a:schemeClr val="tx1"/>
                </a:solidFill>
                <a:effectLst/>
                <a:latin typeface="+mn-lt"/>
                <a:ea typeface="+mn-ea"/>
                <a:cs typeface="+mn-cs"/>
              </a:rPr>
              <a:t>#!/bin/bash</a:t>
            </a:r>
          </a:p>
          <a:p>
            <a:r>
              <a:rPr lang="en-IN" dirty="0"/>
              <a:t> </a:t>
            </a:r>
            <a:r>
              <a:rPr lang="en-IN" sz="1200" kern="1200" dirty="0">
                <a:solidFill>
                  <a:schemeClr val="tx1"/>
                </a:solidFill>
                <a:effectLst/>
                <a:latin typeface="+mn-lt"/>
                <a:ea typeface="+mn-ea"/>
                <a:cs typeface="+mn-cs"/>
              </a:rPr>
              <a:t>c</a:t>
            </a:r>
            <a:r>
              <a:rPr lang="en-IN" dirty="0"/>
              <a:t>=</a:t>
            </a:r>
            <a:r>
              <a:rPr lang="en-IN" sz="1200" kern="1200" dirty="0">
                <a:solidFill>
                  <a:schemeClr val="tx1"/>
                </a:solidFill>
                <a:effectLst/>
                <a:latin typeface="+mn-lt"/>
                <a:ea typeface="+mn-ea"/>
                <a:cs typeface="+mn-cs"/>
              </a:rPr>
              <a:t>1</a:t>
            </a:r>
            <a:r>
              <a:rPr lang="en-IN" dirty="0"/>
              <a:t> </a:t>
            </a:r>
          </a:p>
          <a:p>
            <a:r>
              <a:rPr lang="en-IN" sz="1200" b="1" kern="1200" dirty="0">
                <a:solidFill>
                  <a:schemeClr val="tx1"/>
                </a:solidFill>
                <a:effectLst/>
                <a:latin typeface="+mn-lt"/>
                <a:ea typeface="+mn-ea"/>
                <a:cs typeface="+mn-cs"/>
              </a:rPr>
              <a:t>while</a:t>
            </a:r>
            <a:r>
              <a:rPr lang="en-IN" dirty="0"/>
              <a:t> </a:t>
            </a:r>
            <a:r>
              <a:rPr lang="en-IN" sz="1200" b="1"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$c</a:t>
            </a:r>
            <a:r>
              <a:rPr lang="en-IN" dirty="0"/>
              <a:t> </a:t>
            </a:r>
            <a:r>
              <a:rPr lang="en-IN" sz="1200" kern="1200" dirty="0">
                <a:solidFill>
                  <a:schemeClr val="tx1"/>
                </a:solidFill>
                <a:effectLst/>
                <a:latin typeface="+mn-lt"/>
                <a:ea typeface="+mn-ea"/>
                <a:cs typeface="+mn-cs"/>
              </a:rPr>
              <a:t>-le</a:t>
            </a:r>
            <a:r>
              <a:rPr lang="en-IN" dirty="0"/>
              <a:t> </a:t>
            </a:r>
            <a:r>
              <a:rPr lang="en-IN" sz="1200" kern="1200" dirty="0">
                <a:solidFill>
                  <a:schemeClr val="tx1"/>
                </a:solidFill>
                <a:effectLst/>
                <a:latin typeface="+mn-lt"/>
                <a:ea typeface="+mn-ea"/>
                <a:cs typeface="+mn-cs"/>
              </a:rPr>
              <a:t>5</a:t>
            </a:r>
            <a:r>
              <a:rPr lang="en-IN" dirty="0"/>
              <a:t> </a:t>
            </a:r>
            <a:r>
              <a:rPr lang="en-IN" sz="1200" b="1" kern="1200" dirty="0">
                <a:solidFill>
                  <a:schemeClr val="tx1"/>
                </a:solidFill>
                <a:effectLst/>
                <a:latin typeface="+mn-lt"/>
                <a:ea typeface="+mn-ea"/>
                <a:cs typeface="+mn-cs"/>
              </a:rPr>
              <a:t>]</a:t>
            </a:r>
            <a:r>
              <a:rPr lang="en-IN" dirty="0"/>
              <a:t> </a:t>
            </a:r>
          </a:p>
          <a:p>
            <a:r>
              <a:rPr lang="en-IN" sz="1200" b="1" kern="1200" dirty="0">
                <a:solidFill>
                  <a:schemeClr val="tx1"/>
                </a:solidFill>
                <a:effectLst/>
                <a:latin typeface="+mn-lt"/>
                <a:ea typeface="+mn-ea"/>
                <a:cs typeface="+mn-cs"/>
              </a:rPr>
              <a:t>do</a:t>
            </a:r>
            <a:r>
              <a:rPr lang="en-IN" dirty="0"/>
              <a:t> </a:t>
            </a:r>
          </a:p>
          <a:p>
            <a:r>
              <a:rPr lang="en-IN" sz="1200" b="1" kern="1200" dirty="0">
                <a:solidFill>
                  <a:schemeClr val="tx1"/>
                </a:solidFill>
                <a:effectLst/>
                <a:latin typeface="+mn-lt"/>
                <a:ea typeface="+mn-ea"/>
                <a:cs typeface="+mn-cs"/>
              </a:rPr>
              <a:t>echo</a:t>
            </a:r>
            <a:r>
              <a:rPr lang="en-IN" dirty="0"/>
              <a:t> </a:t>
            </a:r>
            <a:r>
              <a:rPr lang="en-IN" sz="1200" kern="1200" dirty="0">
                <a:solidFill>
                  <a:schemeClr val="tx1"/>
                </a:solidFill>
                <a:effectLst/>
                <a:latin typeface="+mn-lt"/>
                <a:ea typeface="+mn-ea"/>
                <a:cs typeface="+mn-cs"/>
              </a:rPr>
              <a:t>"Welcome $c times"</a:t>
            </a:r>
            <a:r>
              <a:rPr lang="en-IN" dirty="0"/>
              <a:t> </a:t>
            </a:r>
          </a:p>
          <a:p>
            <a:r>
              <a:rPr lang="en-IN" sz="1200" b="1" kern="1200" dirty="0">
                <a:solidFill>
                  <a:schemeClr val="tx1"/>
                </a:solidFill>
                <a:effectLst/>
                <a:latin typeface="+mn-lt"/>
                <a:ea typeface="+mn-ea"/>
                <a:cs typeface="+mn-cs"/>
              </a:rPr>
              <a:t>((</a:t>
            </a:r>
            <a:r>
              <a:rPr lang="en-IN" dirty="0"/>
              <a:t> </a:t>
            </a:r>
            <a:r>
              <a:rPr lang="en-IN" sz="1200" b="1" kern="1200" dirty="0" err="1">
                <a:solidFill>
                  <a:schemeClr val="tx1"/>
                </a:solidFill>
                <a:effectLst/>
                <a:latin typeface="+mn-lt"/>
                <a:ea typeface="+mn-ea"/>
                <a:cs typeface="+mn-cs"/>
              </a:rPr>
              <a:t>c++</a:t>
            </a:r>
            <a:r>
              <a:rPr lang="en-IN" dirty="0"/>
              <a:t> </a:t>
            </a:r>
            <a:r>
              <a:rPr lang="en-IN" sz="1200" b="1" kern="1200" dirty="0">
                <a:solidFill>
                  <a:schemeClr val="tx1"/>
                </a:solidFill>
                <a:effectLst/>
                <a:latin typeface="+mn-lt"/>
                <a:ea typeface="+mn-ea"/>
                <a:cs typeface="+mn-cs"/>
              </a:rPr>
              <a:t>))</a:t>
            </a:r>
            <a:r>
              <a:rPr lang="en-IN" dirty="0"/>
              <a:t> </a:t>
            </a:r>
          </a:p>
          <a:p>
            <a:r>
              <a:rPr lang="en-IN" sz="1200" b="1" kern="1200" dirty="0">
                <a:solidFill>
                  <a:schemeClr val="tx1"/>
                </a:solidFill>
                <a:effectLst/>
                <a:latin typeface="+mn-lt"/>
                <a:ea typeface="+mn-ea"/>
                <a:cs typeface="+mn-cs"/>
              </a:rPr>
              <a:t>done</a:t>
            </a:r>
          </a:p>
          <a:p>
            <a:endParaRPr lang="en-IN" dirty="0"/>
          </a:p>
          <a:p>
            <a:r>
              <a:rPr lang="en-IN" b="1" dirty="0"/>
              <a:t>KSH while loop Example</a:t>
            </a:r>
          </a:p>
          <a:p>
            <a:r>
              <a:rPr lang="en-IN" sz="1200" i="1" kern="1200" dirty="0">
                <a:solidFill>
                  <a:schemeClr val="tx1"/>
                </a:solidFill>
                <a:effectLst/>
                <a:latin typeface="+mn-lt"/>
                <a:ea typeface="+mn-ea"/>
                <a:cs typeface="+mn-cs"/>
              </a:rPr>
              <a:t>#!/bin/</a:t>
            </a:r>
            <a:r>
              <a:rPr lang="en-IN" sz="1200" i="1" kern="1200" dirty="0" err="1">
                <a:solidFill>
                  <a:schemeClr val="tx1"/>
                </a:solidFill>
                <a:effectLst/>
                <a:latin typeface="+mn-lt"/>
                <a:ea typeface="+mn-ea"/>
                <a:cs typeface="+mn-cs"/>
              </a:rPr>
              <a:t>ksh</a:t>
            </a:r>
            <a:r>
              <a:rPr lang="en-IN" dirty="0"/>
              <a:t> </a:t>
            </a:r>
          </a:p>
          <a:p>
            <a:r>
              <a:rPr lang="en-IN" sz="1200" kern="1200" dirty="0">
                <a:solidFill>
                  <a:schemeClr val="tx1"/>
                </a:solidFill>
                <a:effectLst/>
                <a:latin typeface="+mn-lt"/>
                <a:ea typeface="+mn-ea"/>
                <a:cs typeface="+mn-cs"/>
              </a:rPr>
              <a:t>c</a:t>
            </a:r>
            <a:r>
              <a:rPr lang="en-IN" dirty="0"/>
              <a:t>=</a:t>
            </a:r>
            <a:r>
              <a:rPr lang="en-IN" sz="1200" kern="1200" dirty="0">
                <a:solidFill>
                  <a:schemeClr val="tx1"/>
                </a:solidFill>
                <a:effectLst/>
                <a:latin typeface="+mn-lt"/>
                <a:ea typeface="+mn-ea"/>
                <a:cs typeface="+mn-cs"/>
              </a:rPr>
              <a:t>1</a:t>
            </a:r>
            <a:r>
              <a:rPr lang="en-IN" dirty="0"/>
              <a:t> </a:t>
            </a:r>
          </a:p>
          <a:p>
            <a:r>
              <a:rPr lang="en-IN" sz="1200" b="1" kern="1200" dirty="0">
                <a:solidFill>
                  <a:schemeClr val="tx1"/>
                </a:solidFill>
                <a:effectLst/>
                <a:latin typeface="+mn-lt"/>
                <a:ea typeface="+mn-ea"/>
                <a:cs typeface="+mn-cs"/>
              </a:rPr>
              <a:t>while</a:t>
            </a:r>
            <a:r>
              <a:rPr lang="en-IN" dirty="0"/>
              <a:t> </a:t>
            </a:r>
            <a:r>
              <a:rPr lang="en-IN" sz="1200" b="1"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$c</a:t>
            </a:r>
            <a:r>
              <a:rPr lang="en-IN" dirty="0"/>
              <a:t> </a:t>
            </a:r>
            <a:r>
              <a:rPr lang="en-IN" sz="1200" kern="1200" dirty="0">
                <a:solidFill>
                  <a:schemeClr val="tx1"/>
                </a:solidFill>
                <a:effectLst/>
                <a:latin typeface="+mn-lt"/>
                <a:ea typeface="+mn-ea"/>
                <a:cs typeface="+mn-cs"/>
              </a:rPr>
              <a:t>-le</a:t>
            </a:r>
            <a:r>
              <a:rPr lang="en-IN" dirty="0"/>
              <a:t> </a:t>
            </a:r>
            <a:r>
              <a:rPr lang="en-IN" sz="1200" kern="1200" dirty="0">
                <a:solidFill>
                  <a:schemeClr val="tx1"/>
                </a:solidFill>
                <a:effectLst/>
                <a:latin typeface="+mn-lt"/>
                <a:ea typeface="+mn-ea"/>
                <a:cs typeface="+mn-cs"/>
              </a:rPr>
              <a:t>5</a:t>
            </a:r>
            <a:r>
              <a:rPr lang="en-IN" dirty="0"/>
              <a:t> </a:t>
            </a:r>
            <a:r>
              <a:rPr lang="en-IN" sz="1200" b="1" kern="1200" dirty="0">
                <a:solidFill>
                  <a:schemeClr val="tx1"/>
                </a:solidFill>
                <a:effectLst/>
                <a:latin typeface="+mn-lt"/>
                <a:ea typeface="+mn-ea"/>
                <a:cs typeface="+mn-cs"/>
              </a:rPr>
              <a:t>]]</a:t>
            </a:r>
            <a:r>
              <a:rPr lang="en-IN" dirty="0"/>
              <a:t>; </a:t>
            </a:r>
          </a:p>
          <a:p>
            <a:r>
              <a:rPr lang="en-IN" sz="1200" b="1" kern="1200" dirty="0">
                <a:solidFill>
                  <a:schemeClr val="tx1"/>
                </a:solidFill>
                <a:effectLst/>
                <a:latin typeface="+mn-lt"/>
                <a:ea typeface="+mn-ea"/>
                <a:cs typeface="+mn-cs"/>
              </a:rPr>
              <a:t>do</a:t>
            </a:r>
            <a:r>
              <a:rPr lang="en-IN" dirty="0"/>
              <a:t> </a:t>
            </a:r>
          </a:p>
          <a:p>
            <a:r>
              <a:rPr lang="en-IN" sz="1200" b="1" kern="1200" dirty="0">
                <a:solidFill>
                  <a:schemeClr val="tx1"/>
                </a:solidFill>
                <a:effectLst/>
                <a:latin typeface="+mn-lt"/>
                <a:ea typeface="+mn-ea"/>
                <a:cs typeface="+mn-cs"/>
              </a:rPr>
              <a:t>echo</a:t>
            </a:r>
            <a:r>
              <a:rPr lang="en-IN" dirty="0"/>
              <a:t> </a:t>
            </a:r>
            <a:r>
              <a:rPr lang="en-IN" sz="1200" kern="1200" dirty="0">
                <a:solidFill>
                  <a:schemeClr val="tx1"/>
                </a:solidFill>
                <a:effectLst/>
                <a:latin typeface="+mn-lt"/>
                <a:ea typeface="+mn-ea"/>
                <a:cs typeface="+mn-cs"/>
              </a:rPr>
              <a:t>"Welcome $c times"</a:t>
            </a:r>
            <a:r>
              <a:rPr lang="en-IN" dirty="0"/>
              <a:t> </a:t>
            </a:r>
          </a:p>
          <a:p>
            <a:r>
              <a:rPr lang="en-IN" sz="1200" b="1" kern="1200" dirty="0">
                <a:solidFill>
                  <a:schemeClr val="tx1"/>
                </a:solidFill>
                <a:effectLst/>
                <a:latin typeface="+mn-lt"/>
                <a:ea typeface="+mn-ea"/>
                <a:cs typeface="+mn-cs"/>
              </a:rPr>
              <a:t>((</a:t>
            </a:r>
            <a:r>
              <a:rPr lang="en-IN" dirty="0"/>
              <a:t> </a:t>
            </a:r>
            <a:r>
              <a:rPr lang="en-IN" sz="1200" b="1" kern="1200" dirty="0" err="1">
                <a:solidFill>
                  <a:schemeClr val="tx1"/>
                </a:solidFill>
                <a:effectLst/>
                <a:latin typeface="+mn-lt"/>
                <a:ea typeface="+mn-ea"/>
                <a:cs typeface="+mn-cs"/>
              </a:rPr>
              <a:t>c++</a:t>
            </a:r>
            <a:r>
              <a:rPr lang="en-IN" dirty="0"/>
              <a:t> </a:t>
            </a:r>
            <a:r>
              <a:rPr lang="en-IN" sz="1200" b="1" kern="1200" dirty="0">
                <a:solidFill>
                  <a:schemeClr val="tx1"/>
                </a:solidFill>
                <a:effectLst/>
                <a:latin typeface="+mn-lt"/>
                <a:ea typeface="+mn-ea"/>
                <a:cs typeface="+mn-cs"/>
              </a:rPr>
              <a:t>))</a:t>
            </a:r>
            <a:r>
              <a:rPr lang="en-IN" dirty="0"/>
              <a:t> </a:t>
            </a:r>
            <a:endParaRPr lang="en-IN" sz="1200" b="1"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done</a:t>
            </a:r>
            <a:endParaRPr lang="en-IN" dirty="0"/>
          </a:p>
          <a:p>
            <a:endParaRPr lang="en-IN" b="1" dirty="0"/>
          </a:p>
          <a:p>
            <a:r>
              <a:rPr lang="en-IN" b="1" dirty="0"/>
              <a:t>CSH while loop Example</a:t>
            </a:r>
          </a:p>
          <a:p>
            <a:r>
              <a:rPr lang="en-IN" sz="1200" i="1" kern="1200" dirty="0">
                <a:solidFill>
                  <a:schemeClr val="tx1"/>
                </a:solidFill>
                <a:effectLst/>
                <a:latin typeface="+mn-lt"/>
                <a:ea typeface="+mn-ea"/>
                <a:cs typeface="+mn-cs"/>
              </a:rPr>
              <a:t>#!/bin/</a:t>
            </a:r>
            <a:r>
              <a:rPr lang="en-IN" sz="1200" i="1" kern="1200" dirty="0" err="1">
                <a:solidFill>
                  <a:schemeClr val="tx1"/>
                </a:solidFill>
                <a:effectLst/>
                <a:latin typeface="+mn-lt"/>
                <a:ea typeface="+mn-ea"/>
                <a:cs typeface="+mn-cs"/>
              </a:rPr>
              <a:t>csh</a:t>
            </a:r>
            <a:r>
              <a:rPr lang="en-IN" dirty="0"/>
              <a:t> </a:t>
            </a:r>
          </a:p>
          <a:p>
            <a:r>
              <a:rPr lang="en-IN" sz="1200" kern="1200" dirty="0">
                <a:solidFill>
                  <a:schemeClr val="tx1"/>
                </a:solidFill>
                <a:effectLst/>
                <a:latin typeface="+mn-lt"/>
                <a:ea typeface="+mn-ea"/>
                <a:cs typeface="+mn-cs"/>
              </a:rPr>
              <a:t>c</a:t>
            </a:r>
            <a:r>
              <a:rPr lang="en-IN" dirty="0"/>
              <a:t>=</a:t>
            </a:r>
            <a:r>
              <a:rPr lang="en-IN" sz="1200" kern="1200" dirty="0">
                <a:solidFill>
                  <a:schemeClr val="tx1"/>
                </a:solidFill>
                <a:effectLst/>
                <a:latin typeface="+mn-lt"/>
                <a:ea typeface="+mn-ea"/>
                <a:cs typeface="+mn-cs"/>
              </a:rPr>
              <a:t>1</a:t>
            </a:r>
            <a:r>
              <a:rPr lang="en-IN" dirty="0"/>
              <a:t> </a:t>
            </a:r>
          </a:p>
          <a:p>
            <a:r>
              <a:rPr lang="en-IN" sz="1200" b="1" kern="1200" dirty="0">
                <a:solidFill>
                  <a:schemeClr val="tx1"/>
                </a:solidFill>
                <a:effectLst/>
                <a:latin typeface="+mn-lt"/>
                <a:ea typeface="+mn-ea"/>
                <a:cs typeface="+mn-cs"/>
              </a:rPr>
              <a:t>while</a:t>
            </a:r>
            <a:r>
              <a:rPr lang="en-IN" dirty="0"/>
              <a:t> </a:t>
            </a:r>
            <a:r>
              <a:rPr lang="en-IN" sz="1200" b="1"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$c</a:t>
            </a:r>
            <a:r>
              <a:rPr lang="en-IN" dirty="0"/>
              <a:t> </a:t>
            </a:r>
            <a:r>
              <a:rPr lang="en-IN" sz="1200" b="1" kern="1200" dirty="0">
                <a:solidFill>
                  <a:schemeClr val="tx1"/>
                </a:solidFill>
                <a:effectLst/>
                <a:latin typeface="+mn-lt"/>
                <a:ea typeface="+mn-ea"/>
                <a:cs typeface="+mn-cs"/>
              </a:rPr>
              <a:t>&lt;</a:t>
            </a:r>
            <a:r>
              <a:rPr lang="en-IN" dirty="0"/>
              <a:t>= </a:t>
            </a:r>
            <a:r>
              <a:rPr lang="en-IN" sz="1200" kern="1200" dirty="0">
                <a:solidFill>
                  <a:schemeClr val="tx1"/>
                </a:solidFill>
                <a:effectLst/>
                <a:latin typeface="+mn-lt"/>
                <a:ea typeface="+mn-ea"/>
                <a:cs typeface="+mn-cs"/>
              </a:rPr>
              <a:t>5</a:t>
            </a:r>
            <a:r>
              <a:rPr lang="en-IN" dirty="0"/>
              <a:t> </a:t>
            </a:r>
            <a:r>
              <a:rPr lang="en-IN" sz="1200" b="1" kern="1200" dirty="0">
                <a:solidFill>
                  <a:schemeClr val="tx1"/>
                </a:solidFill>
                <a:effectLst/>
                <a:latin typeface="+mn-lt"/>
                <a:ea typeface="+mn-ea"/>
                <a:cs typeface="+mn-cs"/>
              </a:rPr>
              <a:t>)</a:t>
            </a:r>
          </a:p>
          <a:p>
            <a:r>
              <a:rPr lang="en-IN" sz="1200" b="1" kern="1200" dirty="0">
                <a:solidFill>
                  <a:schemeClr val="tx1"/>
                </a:solidFill>
                <a:effectLst/>
                <a:latin typeface="+mn-lt"/>
                <a:ea typeface="+mn-ea"/>
                <a:cs typeface="+mn-cs"/>
              </a:rPr>
              <a:t>echo</a:t>
            </a:r>
            <a:r>
              <a:rPr lang="en-IN" dirty="0"/>
              <a:t> </a:t>
            </a:r>
            <a:r>
              <a:rPr lang="en-IN" sz="1200" kern="1200" dirty="0">
                <a:solidFill>
                  <a:schemeClr val="tx1"/>
                </a:solidFill>
                <a:effectLst/>
                <a:latin typeface="+mn-lt"/>
                <a:ea typeface="+mn-ea"/>
                <a:cs typeface="+mn-cs"/>
              </a:rPr>
              <a:t>"Welcome $c times"</a:t>
            </a:r>
            <a:r>
              <a:rPr lang="en-IN" dirty="0"/>
              <a:t> </a:t>
            </a:r>
          </a:p>
          <a:p>
            <a:r>
              <a:rPr lang="en-IN" sz="1200" b="1" kern="1200" dirty="0">
                <a:solidFill>
                  <a:schemeClr val="tx1"/>
                </a:solidFill>
                <a:effectLst/>
                <a:latin typeface="+mn-lt"/>
                <a:ea typeface="+mn-ea"/>
                <a:cs typeface="+mn-cs"/>
              </a:rPr>
              <a:t>@</a:t>
            </a:r>
            <a:r>
              <a:rPr lang="en-IN" dirty="0"/>
              <a:t> c = </a:t>
            </a:r>
            <a:r>
              <a:rPr lang="en-IN" sz="1200" kern="1200" dirty="0">
                <a:solidFill>
                  <a:schemeClr val="tx1"/>
                </a:solidFill>
                <a:effectLst/>
                <a:latin typeface="+mn-lt"/>
                <a:ea typeface="+mn-ea"/>
                <a:cs typeface="+mn-cs"/>
              </a:rPr>
              <a:t>$c</a:t>
            </a:r>
            <a:r>
              <a:rPr lang="en-IN" dirty="0"/>
              <a:t> + </a:t>
            </a:r>
            <a:r>
              <a:rPr lang="en-IN" sz="1200" kern="1200" dirty="0">
                <a:solidFill>
                  <a:schemeClr val="tx1"/>
                </a:solidFill>
                <a:effectLst/>
                <a:latin typeface="+mn-lt"/>
                <a:ea typeface="+mn-ea"/>
                <a:cs typeface="+mn-cs"/>
              </a:rPr>
              <a:t>1</a:t>
            </a:r>
            <a:r>
              <a:rPr lang="en-IN" dirty="0"/>
              <a:t> </a:t>
            </a:r>
          </a:p>
          <a:p>
            <a:r>
              <a:rPr lang="en-IN" dirty="0"/>
              <a:t>end</a:t>
            </a:r>
          </a:p>
          <a:p>
            <a:endParaRPr lang="en-IN" dirty="0"/>
          </a:p>
          <a:p>
            <a:r>
              <a:rPr lang="en-IN" dirty="0"/>
              <a:t>Read file</a:t>
            </a:r>
          </a:p>
          <a:p>
            <a:endParaRPr lang="en-IN" dirty="0"/>
          </a:p>
          <a:p>
            <a:r>
              <a:rPr lang="en-IN" dirty="0"/>
              <a:t>#!/bin/bash</a:t>
            </a:r>
          </a:p>
          <a:p>
            <a:r>
              <a:rPr lang="en-IN" dirty="0"/>
              <a:t>file=/</a:t>
            </a:r>
            <a:r>
              <a:rPr lang="en-IN" dirty="0" err="1"/>
              <a:t>etc</a:t>
            </a:r>
            <a:r>
              <a:rPr lang="en-IN" dirty="0"/>
              <a:t>/</a:t>
            </a:r>
            <a:r>
              <a:rPr lang="en-IN" dirty="0" err="1"/>
              <a:t>resolv.conf</a:t>
            </a:r>
            <a:endParaRPr lang="en-IN" dirty="0"/>
          </a:p>
          <a:p>
            <a:r>
              <a:rPr lang="en-IN" dirty="0"/>
              <a:t>while IFS= read -r line</a:t>
            </a:r>
          </a:p>
          <a:p>
            <a:r>
              <a:rPr lang="en-IN" dirty="0"/>
              <a:t>do</a:t>
            </a:r>
          </a:p>
          <a:p>
            <a:r>
              <a:rPr lang="en-IN" dirty="0"/>
              <a:t>        # echo line is stored in $line</a:t>
            </a:r>
          </a:p>
          <a:p>
            <a:r>
              <a:rPr lang="en-IN" dirty="0"/>
              <a:t>        echo $line</a:t>
            </a:r>
          </a:p>
          <a:p>
            <a:r>
              <a:rPr lang="en-IN" dirty="0"/>
              <a:t>done &lt; "$file"</a:t>
            </a:r>
          </a:p>
          <a:p>
            <a:endParaRPr lang="en-IN" dirty="0"/>
          </a:p>
          <a:p>
            <a:endParaRPr lang="en-IN" dirty="0"/>
          </a:p>
          <a:p>
            <a:r>
              <a:rPr lang="en-IN" dirty="0"/>
              <a:t>Read file by field</a:t>
            </a:r>
          </a:p>
          <a:p>
            <a:r>
              <a:rPr lang="en-IN" dirty="0"/>
              <a:t>#!/bin/bash</a:t>
            </a:r>
          </a:p>
          <a:p>
            <a:r>
              <a:rPr lang="en-IN" dirty="0"/>
              <a:t>file=/</a:t>
            </a:r>
            <a:r>
              <a:rPr lang="en-IN" dirty="0" err="1"/>
              <a:t>etc</a:t>
            </a:r>
            <a:r>
              <a:rPr lang="en-IN" dirty="0"/>
              <a:t>/</a:t>
            </a:r>
            <a:r>
              <a:rPr lang="en-IN" dirty="0" err="1"/>
              <a:t>resolv.conf</a:t>
            </a:r>
            <a:endParaRPr lang="en-IN" dirty="0"/>
          </a:p>
          <a:p>
            <a:r>
              <a:rPr lang="en-IN" dirty="0"/>
              <a:t># set field separator to a single white space</a:t>
            </a:r>
          </a:p>
          <a:p>
            <a:r>
              <a:rPr lang="en-IN" dirty="0"/>
              <a:t>while IFS=' ' read -r f1 f2</a:t>
            </a:r>
          </a:p>
          <a:p>
            <a:r>
              <a:rPr lang="en-IN" dirty="0"/>
              <a:t>do</a:t>
            </a:r>
          </a:p>
          <a:p>
            <a:r>
              <a:rPr lang="en-IN" dirty="0"/>
              <a:t>        echo "field # 1 : $f1 ==&gt; field #2 : $f2"</a:t>
            </a:r>
          </a:p>
          <a:p>
            <a:r>
              <a:rPr lang="en-IN" dirty="0"/>
              <a:t>done &lt; "$file"</a:t>
            </a:r>
          </a:p>
          <a:p>
            <a:endParaRPr lang="en-IN" dirty="0"/>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14</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#!/bin/bash </a:t>
            </a:r>
          </a:p>
          <a:p>
            <a:r>
              <a:rPr lang="en-IN" dirty="0"/>
              <a:t>i=1 </a:t>
            </a:r>
          </a:p>
          <a:p>
            <a:r>
              <a:rPr lang="en-IN" dirty="0"/>
              <a:t>until [ $i -</a:t>
            </a:r>
            <a:r>
              <a:rPr lang="en-IN" dirty="0" err="1"/>
              <a:t>gt</a:t>
            </a:r>
            <a:r>
              <a:rPr lang="en-IN" dirty="0"/>
              <a:t> 6 ] </a:t>
            </a:r>
          </a:p>
          <a:p>
            <a:r>
              <a:rPr lang="en-IN" dirty="0"/>
              <a:t>do </a:t>
            </a:r>
          </a:p>
          <a:p>
            <a:r>
              <a:rPr lang="en-IN" dirty="0"/>
              <a:t>echo "Welcome $i times." </a:t>
            </a:r>
          </a:p>
          <a:p>
            <a:r>
              <a:rPr lang="en-IN" dirty="0"/>
              <a:t>i=$(( i+1 )) </a:t>
            </a:r>
          </a:p>
          <a:p>
            <a:r>
              <a:rPr lang="en-IN" dirty="0"/>
              <a:t>done</a:t>
            </a:r>
          </a:p>
        </p:txBody>
      </p:sp>
      <p:sp>
        <p:nvSpPr>
          <p:cNvPr id="4" name="Slide Number Placeholder 3"/>
          <p:cNvSpPr>
            <a:spLocks noGrp="1"/>
          </p:cNvSpPr>
          <p:nvPr>
            <p:ph type="sldNum" sz="quarter" idx="10"/>
          </p:nvPr>
        </p:nvSpPr>
        <p:spPr/>
        <p:txBody>
          <a:bodyPr/>
          <a:lstStyle/>
          <a:p>
            <a:fld id="{88A03E6B-D22F-4413-933B-F53EE773F73F}" type="slidenum">
              <a:rPr lang="en-IN" smtClean="0"/>
              <a:pPr/>
              <a:t>15</a:t>
            </a:fld>
            <a:endParaRPr lang="en-IN"/>
          </a:p>
        </p:txBody>
      </p:sp>
    </p:spTree>
    <p:extLst>
      <p:ext uri="{BB962C8B-B14F-4D97-AF65-F5344CB8AC3E}">
        <p14:creationId xmlns:p14="http://schemas.microsoft.com/office/powerpoint/2010/main" val="3669596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#!/bin/bash</a:t>
            </a:r>
          </a:p>
          <a:p>
            <a:r>
              <a:rPr lang="en-IN" dirty="0"/>
              <a:t>for i in 1 2 3 4 5</a:t>
            </a:r>
          </a:p>
          <a:p>
            <a:r>
              <a:rPr lang="en-IN" dirty="0"/>
              <a:t>do</a:t>
            </a:r>
          </a:p>
          <a:p>
            <a:r>
              <a:rPr lang="en-IN" dirty="0"/>
              <a:t>  echo "Welcome $i times."</a:t>
            </a:r>
          </a:p>
          <a:p>
            <a:r>
              <a:rPr lang="en-IN" dirty="0"/>
              <a:t>done</a:t>
            </a:r>
          </a:p>
          <a:p>
            <a:endParaRPr lang="en-IN" dirty="0"/>
          </a:p>
          <a:p>
            <a:r>
              <a:rPr lang="en-IN" dirty="0"/>
              <a:t>The For Loop Using Strings</a:t>
            </a:r>
          </a:p>
          <a:p>
            <a:endParaRPr lang="en-IN" dirty="0"/>
          </a:p>
          <a:p>
            <a:r>
              <a:rPr lang="en-IN" dirty="0"/>
              <a:t>#!/bin/bash</a:t>
            </a:r>
          </a:p>
          <a:p>
            <a:r>
              <a:rPr lang="en-IN" dirty="0"/>
              <a:t># A simple shell script to print list of cars</a:t>
            </a:r>
          </a:p>
          <a:p>
            <a:r>
              <a:rPr lang="en-IN" dirty="0"/>
              <a:t>for car in </a:t>
            </a:r>
            <a:r>
              <a:rPr lang="en-IN" dirty="0" err="1"/>
              <a:t>bmw</a:t>
            </a:r>
            <a:r>
              <a:rPr lang="en-IN" dirty="0"/>
              <a:t> ford </a:t>
            </a:r>
            <a:r>
              <a:rPr lang="en-IN" dirty="0" err="1"/>
              <a:t>toyota</a:t>
            </a:r>
            <a:r>
              <a:rPr lang="en-IN" dirty="0"/>
              <a:t> </a:t>
            </a:r>
            <a:r>
              <a:rPr lang="en-IN" dirty="0" err="1"/>
              <a:t>nissan</a:t>
            </a:r>
            <a:endParaRPr lang="en-IN" dirty="0"/>
          </a:p>
          <a:p>
            <a:r>
              <a:rPr lang="en-IN" dirty="0"/>
              <a:t>   do</a:t>
            </a:r>
          </a:p>
          <a:p>
            <a:r>
              <a:rPr lang="en-IN" dirty="0"/>
              <a:t>   echo "Value of car is: $car"</a:t>
            </a:r>
          </a:p>
          <a:p>
            <a:r>
              <a:rPr lang="en-IN" dirty="0"/>
              <a:t>done</a:t>
            </a:r>
          </a:p>
          <a:p>
            <a:endParaRPr lang="en-IN" dirty="0"/>
          </a:p>
          <a:p>
            <a:r>
              <a:rPr lang="en-IN" dirty="0"/>
              <a:t>executing </a:t>
            </a:r>
            <a:r>
              <a:rPr lang="en-IN" dirty="0" err="1"/>
              <a:t>commnads</a:t>
            </a:r>
            <a:endParaRPr lang="en-IN" dirty="0"/>
          </a:p>
          <a:p>
            <a:endParaRPr lang="en-IN" dirty="0"/>
          </a:p>
          <a:p>
            <a:r>
              <a:rPr lang="en-IN" dirty="0"/>
              <a:t>#!/bin/bash</a:t>
            </a:r>
          </a:p>
          <a:p>
            <a:r>
              <a:rPr lang="en-IN" dirty="0"/>
              <a:t># A simple shell script to run commands </a:t>
            </a:r>
          </a:p>
          <a:p>
            <a:r>
              <a:rPr lang="en-IN" dirty="0"/>
              <a:t>for command in date </a:t>
            </a:r>
            <a:r>
              <a:rPr lang="en-IN" dirty="0" err="1"/>
              <a:t>pwd</a:t>
            </a:r>
            <a:r>
              <a:rPr lang="en-IN" dirty="0"/>
              <a:t> </a:t>
            </a:r>
            <a:r>
              <a:rPr lang="en-IN" dirty="0" err="1"/>
              <a:t>df</a:t>
            </a:r>
            <a:r>
              <a:rPr lang="en-IN" dirty="0"/>
              <a:t> </a:t>
            </a:r>
          </a:p>
          <a:p>
            <a:r>
              <a:rPr lang="en-IN" dirty="0"/>
              <a:t>   do</a:t>
            </a:r>
          </a:p>
          <a:p>
            <a:r>
              <a:rPr lang="en-IN" dirty="0"/>
              <a:t>   echo</a:t>
            </a:r>
          </a:p>
          <a:p>
            <a:r>
              <a:rPr lang="en-IN" dirty="0"/>
              <a:t>   echo "*** The output of $command </a:t>
            </a:r>
            <a:r>
              <a:rPr lang="en-IN" dirty="0" err="1"/>
              <a:t>command</a:t>
            </a:r>
            <a:r>
              <a:rPr lang="en-IN" dirty="0"/>
              <a:t> &gt;"</a:t>
            </a:r>
          </a:p>
          <a:p>
            <a:r>
              <a:rPr lang="en-IN" dirty="0"/>
              <a:t>   #run command </a:t>
            </a:r>
          </a:p>
          <a:p>
            <a:r>
              <a:rPr lang="en-IN" dirty="0"/>
              <a:t>   $command</a:t>
            </a:r>
          </a:p>
          <a:p>
            <a:r>
              <a:rPr lang="en-IN" dirty="0"/>
              <a:t>   echo</a:t>
            </a:r>
          </a:p>
          <a:p>
            <a:r>
              <a:rPr lang="en-IN" dirty="0"/>
              <a:t>done</a:t>
            </a:r>
          </a:p>
          <a:p>
            <a:endParaRPr lang="en-IN" dirty="0"/>
          </a:p>
          <a:p>
            <a:r>
              <a:rPr lang="en-IN" dirty="0"/>
              <a:t>The For Loop Using Variable's Contents</a:t>
            </a:r>
          </a:p>
          <a:p>
            <a:endParaRPr lang="en-IN" dirty="0"/>
          </a:p>
          <a:p>
            <a:r>
              <a:rPr lang="en-IN" dirty="0"/>
              <a:t>#!/bin/bash</a:t>
            </a:r>
          </a:p>
          <a:p>
            <a:r>
              <a:rPr lang="en-IN" dirty="0"/>
              <a:t># A shell script to verify user password database</a:t>
            </a:r>
          </a:p>
          <a:p>
            <a:r>
              <a:rPr lang="en-IN" dirty="0"/>
              <a:t>files="/</a:t>
            </a:r>
            <a:r>
              <a:rPr lang="en-IN" dirty="0" err="1"/>
              <a:t>etc</a:t>
            </a:r>
            <a:r>
              <a:rPr lang="en-IN" dirty="0"/>
              <a:t>/</a:t>
            </a:r>
            <a:r>
              <a:rPr lang="en-IN" dirty="0" err="1"/>
              <a:t>passwd</a:t>
            </a:r>
            <a:r>
              <a:rPr lang="en-IN" dirty="0"/>
              <a:t> /</a:t>
            </a:r>
            <a:r>
              <a:rPr lang="en-IN" dirty="0" err="1"/>
              <a:t>etc</a:t>
            </a:r>
            <a:r>
              <a:rPr lang="en-IN" dirty="0"/>
              <a:t>/group /</a:t>
            </a:r>
            <a:r>
              <a:rPr lang="en-IN" dirty="0" err="1"/>
              <a:t>etc</a:t>
            </a:r>
            <a:r>
              <a:rPr lang="en-IN" dirty="0"/>
              <a:t>/shadow /</a:t>
            </a:r>
            <a:r>
              <a:rPr lang="en-IN" dirty="0" err="1"/>
              <a:t>etc</a:t>
            </a:r>
            <a:r>
              <a:rPr lang="en-IN" dirty="0"/>
              <a:t>/</a:t>
            </a:r>
            <a:r>
              <a:rPr lang="en-IN" dirty="0" err="1"/>
              <a:t>gshdow</a:t>
            </a:r>
            <a:r>
              <a:rPr lang="en-IN" dirty="0"/>
              <a:t>"</a:t>
            </a:r>
          </a:p>
          <a:p>
            <a:r>
              <a:rPr lang="en-IN" dirty="0"/>
              <a:t>for f in $files</a:t>
            </a:r>
          </a:p>
          <a:p>
            <a:r>
              <a:rPr lang="en-IN" dirty="0"/>
              <a:t>do</a:t>
            </a:r>
          </a:p>
          <a:p>
            <a:r>
              <a:rPr lang="en-IN" dirty="0"/>
              <a:t>	[  -f $f ] &amp;&amp; echo "$f file found" || echo "*** Error - $f file missing."</a:t>
            </a:r>
          </a:p>
          <a:p>
            <a:r>
              <a:rPr lang="en-IN" dirty="0"/>
              <a:t>done</a:t>
            </a:r>
          </a:p>
          <a:p>
            <a:r>
              <a:rPr lang="en-IN" dirty="0"/>
              <a:t>The For Loop Using Command-line Arguments</a:t>
            </a:r>
          </a:p>
          <a:p>
            <a:endParaRPr lang="en-IN" dirty="0"/>
          </a:p>
          <a:p>
            <a:r>
              <a:rPr lang="en-IN" dirty="0"/>
              <a:t>#!/bin/bash</a:t>
            </a:r>
          </a:p>
          <a:p>
            <a:r>
              <a:rPr lang="en-IN" dirty="0"/>
              <a:t># A simple shell script to display a file on screen passed as command line argument</a:t>
            </a:r>
          </a:p>
          <a:p>
            <a:r>
              <a:rPr lang="en-IN" dirty="0"/>
              <a:t>[ $# -</a:t>
            </a:r>
            <a:r>
              <a:rPr lang="en-IN" dirty="0" err="1"/>
              <a:t>eq</a:t>
            </a:r>
            <a:r>
              <a:rPr lang="en-IN" dirty="0"/>
              <a:t> 0 ] &amp;&amp; { echo "Usage: $0 file1 file2 </a:t>
            </a:r>
            <a:r>
              <a:rPr lang="en-IN" dirty="0" err="1"/>
              <a:t>fileN</a:t>
            </a:r>
            <a:r>
              <a:rPr lang="en-IN" dirty="0"/>
              <a:t>"; exit 1; }</a:t>
            </a:r>
          </a:p>
          <a:p>
            <a:endParaRPr lang="en-IN" dirty="0"/>
          </a:p>
          <a:p>
            <a:r>
              <a:rPr lang="en-IN" dirty="0"/>
              <a:t># read all command line arguments via the for loop</a:t>
            </a:r>
          </a:p>
          <a:p>
            <a:r>
              <a:rPr lang="en-IN" dirty="0"/>
              <a:t>for f in $*</a:t>
            </a:r>
          </a:p>
          <a:p>
            <a:r>
              <a:rPr lang="en-IN" dirty="0"/>
              <a:t>   do</a:t>
            </a:r>
          </a:p>
          <a:p>
            <a:r>
              <a:rPr lang="en-IN" dirty="0"/>
              <a:t>   echo</a:t>
            </a:r>
          </a:p>
          <a:p>
            <a:r>
              <a:rPr lang="en-IN" dirty="0"/>
              <a:t>   echo "&lt; $f &gt;"</a:t>
            </a:r>
          </a:p>
          <a:p>
            <a:r>
              <a:rPr lang="en-IN" dirty="0"/>
              <a:t>   [ -f $f ] &amp;&amp; cat $f || echo "$f not file."</a:t>
            </a:r>
          </a:p>
          <a:p>
            <a:r>
              <a:rPr lang="en-IN" dirty="0"/>
              <a:t>   echo "------------------------------------------------"</a:t>
            </a:r>
          </a:p>
          <a:p>
            <a:r>
              <a:rPr lang="en-IN" dirty="0"/>
              <a:t>done</a:t>
            </a:r>
          </a:p>
          <a:p>
            <a:endParaRPr lang="en-IN" dirty="0"/>
          </a:p>
          <a:p>
            <a:r>
              <a:rPr lang="en-IN" dirty="0"/>
              <a:t>The for loop using command substitution</a:t>
            </a:r>
          </a:p>
          <a:p>
            <a:endParaRPr lang="en-IN" dirty="0"/>
          </a:p>
          <a:p>
            <a:r>
              <a:rPr lang="en-IN" dirty="0"/>
              <a:t>#!/bin/bash</a:t>
            </a:r>
          </a:p>
          <a:p>
            <a:r>
              <a:rPr lang="en-IN" dirty="0"/>
              <a:t>echo "Printing file names in /</a:t>
            </a:r>
            <a:r>
              <a:rPr lang="en-IN" dirty="0" err="1"/>
              <a:t>tmp</a:t>
            </a:r>
            <a:r>
              <a:rPr lang="en-IN" dirty="0"/>
              <a:t> directory:"</a:t>
            </a:r>
          </a:p>
          <a:p>
            <a:r>
              <a:rPr lang="en-IN" dirty="0"/>
              <a:t>for f in $(</a:t>
            </a:r>
            <a:r>
              <a:rPr lang="en-IN" dirty="0" err="1"/>
              <a:t>ls</a:t>
            </a:r>
            <a:r>
              <a:rPr lang="en-IN" dirty="0"/>
              <a:t> /</a:t>
            </a:r>
            <a:r>
              <a:rPr lang="en-IN" dirty="0" err="1"/>
              <a:t>tmp</a:t>
            </a:r>
            <a:r>
              <a:rPr lang="en-IN" dirty="0"/>
              <a:t>/*)</a:t>
            </a:r>
          </a:p>
          <a:p>
            <a:r>
              <a:rPr lang="en-IN" dirty="0"/>
              <a:t>do</a:t>
            </a:r>
          </a:p>
          <a:p>
            <a:r>
              <a:rPr lang="en-IN" dirty="0"/>
              <a:t>	echo $f</a:t>
            </a:r>
          </a:p>
          <a:p>
            <a:r>
              <a:rPr lang="en-IN" dirty="0"/>
              <a:t>done</a:t>
            </a:r>
          </a:p>
          <a:p>
            <a:endParaRPr lang="en-IN" dirty="0"/>
          </a:p>
          <a:p>
            <a:endParaRPr lang="en-IN" dirty="0"/>
          </a:p>
          <a:p>
            <a:r>
              <a:rPr lang="en-IN" dirty="0"/>
              <a:t>The for loop using ranges or counting</a:t>
            </a:r>
          </a:p>
          <a:p>
            <a:endParaRPr lang="en-IN" dirty="0"/>
          </a:p>
          <a:p>
            <a:r>
              <a:rPr lang="en-IN" dirty="0"/>
              <a:t>#!/bin/bash</a:t>
            </a:r>
          </a:p>
          <a:p>
            <a:r>
              <a:rPr lang="en-IN" dirty="0"/>
              <a:t>n=$1</a:t>
            </a:r>
          </a:p>
          <a:p>
            <a:r>
              <a:rPr lang="en-IN" dirty="0"/>
              <a:t># make sure command line arguments are passed to the script</a:t>
            </a:r>
          </a:p>
          <a:p>
            <a:r>
              <a:rPr lang="en-IN" dirty="0"/>
              <a:t>if [ $# -</a:t>
            </a:r>
            <a:r>
              <a:rPr lang="en-IN" dirty="0" err="1"/>
              <a:t>eq</a:t>
            </a:r>
            <a:r>
              <a:rPr lang="en-IN" dirty="0"/>
              <a:t> 0 ]</a:t>
            </a:r>
          </a:p>
          <a:p>
            <a:r>
              <a:rPr lang="en-IN" dirty="0"/>
              <a:t>then</a:t>
            </a:r>
          </a:p>
          <a:p>
            <a:r>
              <a:rPr lang="en-IN" dirty="0"/>
              <a:t>	echo "A shell script to print multiplication table."</a:t>
            </a:r>
          </a:p>
          <a:p>
            <a:r>
              <a:rPr lang="en-IN" dirty="0"/>
              <a:t>	echo "Usage : $0 number"</a:t>
            </a:r>
          </a:p>
          <a:p>
            <a:r>
              <a:rPr lang="en-IN" dirty="0"/>
              <a:t>	exit 1</a:t>
            </a:r>
          </a:p>
          <a:p>
            <a:r>
              <a:rPr lang="en-IN" dirty="0"/>
              <a:t>fi</a:t>
            </a:r>
          </a:p>
          <a:p>
            <a:endParaRPr lang="en-IN" dirty="0"/>
          </a:p>
          <a:p>
            <a:r>
              <a:rPr lang="en-IN" dirty="0"/>
              <a:t># Use for loop</a:t>
            </a:r>
          </a:p>
          <a:p>
            <a:r>
              <a:rPr lang="en-IN" dirty="0"/>
              <a:t>for i in {1..10}</a:t>
            </a:r>
          </a:p>
          <a:p>
            <a:r>
              <a:rPr lang="en-IN" dirty="0"/>
              <a:t>do</a:t>
            </a:r>
          </a:p>
          <a:p>
            <a:r>
              <a:rPr lang="en-IN" dirty="0"/>
              <a:t>	echo "$n * $i = $(( $i * $n))"</a:t>
            </a:r>
          </a:p>
          <a:p>
            <a:r>
              <a:rPr lang="en-IN" dirty="0"/>
              <a:t>done</a:t>
            </a:r>
          </a:p>
        </p:txBody>
      </p:sp>
      <p:sp>
        <p:nvSpPr>
          <p:cNvPr id="4" name="Slide Number Placeholder 3"/>
          <p:cNvSpPr>
            <a:spLocks noGrp="1"/>
          </p:cNvSpPr>
          <p:nvPr>
            <p:ph type="sldNum" sz="quarter" idx="10"/>
          </p:nvPr>
        </p:nvSpPr>
        <p:spPr/>
        <p:txBody>
          <a:bodyPr/>
          <a:lstStyle/>
          <a:p>
            <a:fld id="{88A03E6B-D22F-4413-933B-F53EE773F73F}" type="slidenum">
              <a:rPr lang="en-IN" smtClean="0"/>
              <a:pPr/>
              <a:t>16</a:t>
            </a:fld>
            <a:endParaRPr lang="en-IN"/>
          </a:p>
        </p:txBody>
      </p:sp>
    </p:spTree>
    <p:extLst>
      <p:ext uri="{BB962C8B-B14F-4D97-AF65-F5344CB8AC3E}">
        <p14:creationId xmlns:p14="http://schemas.microsoft.com/office/powerpoint/2010/main" val="238868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Case example</a:t>
            </a:r>
            <a:r>
              <a:rPr lang="en-IN" baseline="0" dirty="0"/>
              <a:t> :</a:t>
            </a:r>
          </a:p>
          <a:p>
            <a:endParaRPr lang="en-IN" baseline="0" dirty="0"/>
          </a:p>
          <a:p>
            <a:r>
              <a:rPr lang="en-IN" dirty="0"/>
              <a:t>#!/bin/bash</a:t>
            </a:r>
          </a:p>
          <a:p>
            <a:endParaRPr lang="en-IN" dirty="0"/>
          </a:p>
          <a:p>
            <a:r>
              <a:rPr lang="en-IN" dirty="0"/>
              <a:t># Check 3 arguments are given #</a:t>
            </a:r>
          </a:p>
          <a:p>
            <a:r>
              <a:rPr lang="en-IN" dirty="0"/>
              <a:t>if [ $# -</a:t>
            </a:r>
            <a:r>
              <a:rPr lang="en-IN" dirty="0" err="1"/>
              <a:t>lt</a:t>
            </a:r>
            <a:r>
              <a:rPr lang="en-IN" dirty="0"/>
              <a:t> 3 ]</a:t>
            </a:r>
          </a:p>
          <a:p>
            <a:r>
              <a:rPr lang="en-IN" dirty="0"/>
              <a:t>then</a:t>
            </a:r>
          </a:p>
          <a:p>
            <a:r>
              <a:rPr lang="en-IN" dirty="0"/>
              <a:t>        echo "Usage : $0 option pattern filename"</a:t>
            </a:r>
          </a:p>
          <a:p>
            <a:r>
              <a:rPr lang="en-IN" dirty="0"/>
              <a:t>        exit</a:t>
            </a:r>
          </a:p>
          <a:p>
            <a:r>
              <a:rPr lang="en-IN" dirty="0"/>
              <a:t>fi</a:t>
            </a:r>
          </a:p>
          <a:p>
            <a:endParaRPr lang="en-IN" dirty="0"/>
          </a:p>
          <a:p>
            <a:r>
              <a:rPr lang="en-IN" dirty="0"/>
              <a:t># Check the given file is exist #</a:t>
            </a:r>
          </a:p>
          <a:p>
            <a:r>
              <a:rPr lang="en-IN" dirty="0"/>
              <a:t>if [ ! -f $3 ]</a:t>
            </a:r>
          </a:p>
          <a:p>
            <a:r>
              <a:rPr lang="en-IN" dirty="0"/>
              <a:t>then</a:t>
            </a:r>
          </a:p>
          <a:p>
            <a:r>
              <a:rPr lang="en-IN" dirty="0"/>
              <a:t>        echo "Filename given \"$3\" doesn't exist"</a:t>
            </a:r>
          </a:p>
          <a:p>
            <a:r>
              <a:rPr lang="en-IN" dirty="0"/>
              <a:t>        exit</a:t>
            </a:r>
          </a:p>
          <a:p>
            <a:r>
              <a:rPr lang="en-IN" dirty="0"/>
              <a:t>fi</a:t>
            </a:r>
          </a:p>
          <a:p>
            <a:endParaRPr lang="en-IN" dirty="0"/>
          </a:p>
          <a:p>
            <a:r>
              <a:rPr lang="en-IN" dirty="0"/>
              <a:t>case "$1" in</a:t>
            </a:r>
          </a:p>
          <a:p>
            <a:endParaRPr lang="en-IN" dirty="0"/>
          </a:p>
          <a:p>
            <a:r>
              <a:rPr lang="en-IN" dirty="0"/>
              <a:t># Count number of lines matches</a:t>
            </a:r>
          </a:p>
          <a:p>
            <a:r>
              <a:rPr lang="en-IN" dirty="0"/>
              <a:t>-i) echo "Number of lines matches with the pattern $2 :"</a:t>
            </a:r>
          </a:p>
          <a:p>
            <a:r>
              <a:rPr lang="en-IN" dirty="0"/>
              <a:t>    </a:t>
            </a:r>
            <a:r>
              <a:rPr lang="en-IN" dirty="0" err="1"/>
              <a:t>grep</a:t>
            </a:r>
            <a:r>
              <a:rPr lang="en-IN" dirty="0"/>
              <a:t> -c -i $2 $3</a:t>
            </a:r>
          </a:p>
          <a:p>
            <a:r>
              <a:rPr lang="en-IN" dirty="0"/>
              <a:t>    ;;</a:t>
            </a:r>
          </a:p>
          <a:p>
            <a:r>
              <a:rPr lang="en-IN" dirty="0"/>
              <a:t># Count number of words matches</a:t>
            </a:r>
          </a:p>
          <a:p>
            <a:r>
              <a:rPr lang="en-IN" dirty="0"/>
              <a:t>-c) echo "Number of words matches with the pattern $2 :"</a:t>
            </a:r>
          </a:p>
          <a:p>
            <a:r>
              <a:rPr lang="en-IN" dirty="0"/>
              <a:t>    </a:t>
            </a:r>
            <a:r>
              <a:rPr lang="en-IN" dirty="0" err="1"/>
              <a:t>grep</a:t>
            </a:r>
            <a:r>
              <a:rPr lang="en-IN" dirty="0"/>
              <a:t> -o -i $2 $3 | </a:t>
            </a:r>
            <a:r>
              <a:rPr lang="en-IN" dirty="0" err="1"/>
              <a:t>wc</a:t>
            </a:r>
            <a:r>
              <a:rPr lang="en-IN" dirty="0"/>
              <a:t> -l</a:t>
            </a:r>
          </a:p>
          <a:p>
            <a:r>
              <a:rPr lang="en-IN" dirty="0"/>
              <a:t>    ;;</a:t>
            </a:r>
          </a:p>
          <a:p>
            <a:r>
              <a:rPr lang="en-IN" dirty="0"/>
              <a:t># print all the matched lines</a:t>
            </a:r>
          </a:p>
          <a:p>
            <a:r>
              <a:rPr lang="en-IN" dirty="0"/>
              <a:t>-p) echo "Lines matches with the pattern $2 :"</a:t>
            </a:r>
          </a:p>
          <a:p>
            <a:r>
              <a:rPr lang="en-IN" dirty="0"/>
              <a:t>    </a:t>
            </a:r>
            <a:r>
              <a:rPr lang="en-IN" dirty="0" err="1"/>
              <a:t>grep</a:t>
            </a:r>
            <a:r>
              <a:rPr lang="en-IN" dirty="0"/>
              <a:t> -i $2 $3</a:t>
            </a:r>
          </a:p>
          <a:p>
            <a:r>
              <a:rPr lang="en-IN" dirty="0"/>
              <a:t>    ;;</a:t>
            </a:r>
          </a:p>
          <a:p>
            <a:r>
              <a:rPr lang="en-IN" dirty="0"/>
              <a:t># Delete all the lines matches with the pattern</a:t>
            </a:r>
          </a:p>
          <a:p>
            <a:r>
              <a:rPr lang="en-IN" dirty="0"/>
              <a:t>-d) echo "After deleting the lines matches with the pattern $2 :"</a:t>
            </a:r>
          </a:p>
          <a:p>
            <a:r>
              <a:rPr lang="en-IN" dirty="0"/>
              <a:t>    </a:t>
            </a:r>
            <a:r>
              <a:rPr lang="en-IN" dirty="0" err="1"/>
              <a:t>sed</a:t>
            </a:r>
            <a:r>
              <a:rPr lang="en-IN" dirty="0"/>
              <a:t> -n "/$2/!p" $3</a:t>
            </a:r>
          </a:p>
          <a:p>
            <a:r>
              <a:rPr lang="en-IN" dirty="0"/>
              <a:t>    ;;</a:t>
            </a:r>
          </a:p>
          <a:p>
            <a:r>
              <a:rPr lang="en-IN" dirty="0"/>
              <a:t>*) echo "Invalid option"</a:t>
            </a:r>
          </a:p>
          <a:p>
            <a:r>
              <a:rPr lang="en-IN" dirty="0"/>
              <a:t>   ;;</a:t>
            </a:r>
          </a:p>
          <a:p>
            <a:r>
              <a:rPr lang="en-IN" dirty="0" err="1"/>
              <a:t>esac</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17</a:t>
            </a:fld>
            <a:endParaRPr lang="en-IN"/>
          </a:p>
        </p:txBody>
      </p:sp>
    </p:spTree>
    <p:extLst>
      <p:ext uri="{BB962C8B-B14F-4D97-AF65-F5344CB8AC3E}">
        <p14:creationId xmlns:p14="http://schemas.microsoft.com/office/powerpoint/2010/main" val="2961361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#!/bin/bash</a:t>
            </a:r>
          </a:p>
          <a:p>
            <a:r>
              <a:rPr lang="en-IN" dirty="0"/>
              <a:t># Set PS3 prompt</a:t>
            </a:r>
          </a:p>
          <a:p>
            <a:r>
              <a:rPr lang="en-IN" dirty="0"/>
              <a:t>PS3="Enter the space shuttle to get quick information : "</a:t>
            </a:r>
          </a:p>
          <a:p>
            <a:r>
              <a:rPr lang="en-IN" dirty="0"/>
              <a:t> </a:t>
            </a:r>
          </a:p>
          <a:p>
            <a:r>
              <a:rPr lang="en-IN" dirty="0"/>
              <a:t># set shuttle list</a:t>
            </a:r>
          </a:p>
          <a:p>
            <a:r>
              <a:rPr lang="en-IN" dirty="0"/>
              <a:t># exit option </a:t>
            </a:r>
          </a:p>
          <a:p>
            <a:r>
              <a:rPr lang="en-IN" dirty="0"/>
              <a:t>select shuttle in </a:t>
            </a:r>
            <a:r>
              <a:rPr lang="en-IN" dirty="0" err="1"/>
              <a:t>columbia</a:t>
            </a:r>
            <a:r>
              <a:rPr lang="en-IN" dirty="0"/>
              <a:t> endeavour challenger discovery </a:t>
            </a:r>
            <a:r>
              <a:rPr lang="en-IN" dirty="0" err="1"/>
              <a:t>atlantis</a:t>
            </a:r>
            <a:r>
              <a:rPr lang="en-IN" dirty="0"/>
              <a:t> enterprise pathfinder </a:t>
            </a:r>
            <a:r>
              <a:rPr lang="en-IN" dirty="0" err="1"/>
              <a:t>mangalyaan</a:t>
            </a:r>
            <a:r>
              <a:rPr lang="en-IN" dirty="0"/>
              <a:t> exit</a:t>
            </a:r>
          </a:p>
          <a:p>
            <a:r>
              <a:rPr lang="en-IN" dirty="0"/>
              <a:t>do</a:t>
            </a:r>
          </a:p>
          <a:p>
            <a:r>
              <a:rPr lang="en-IN" dirty="0"/>
              <a:t>	case $shuttle in</a:t>
            </a:r>
          </a:p>
          <a:p>
            <a:r>
              <a:rPr lang="en-IN" dirty="0"/>
              <a:t>		</a:t>
            </a:r>
            <a:r>
              <a:rPr lang="en-IN" dirty="0" err="1"/>
              <a:t>columbia</a:t>
            </a:r>
            <a:r>
              <a:rPr lang="en-IN" dirty="0"/>
              <a:t>)</a:t>
            </a:r>
          </a:p>
          <a:p>
            <a:r>
              <a:rPr lang="en-IN" dirty="0"/>
              <a:t>			echo "--------------"</a:t>
            </a:r>
          </a:p>
          <a:p>
            <a:r>
              <a:rPr lang="en-IN" dirty="0"/>
              <a:t>			echo "Space Shuttle Columbia was the first </a:t>
            </a:r>
            <a:r>
              <a:rPr lang="en-IN" dirty="0" err="1"/>
              <a:t>spaceworthy</a:t>
            </a:r>
            <a:r>
              <a:rPr lang="en-IN" dirty="0"/>
              <a:t> space shuttle in NASA's orbital fleet."</a:t>
            </a:r>
          </a:p>
          <a:p>
            <a:r>
              <a:rPr lang="en-IN" dirty="0"/>
              <a:t>			echo "--------------"</a:t>
            </a:r>
          </a:p>
          <a:p>
            <a:r>
              <a:rPr lang="en-IN" dirty="0"/>
              <a:t>			;;</a:t>
            </a:r>
          </a:p>
          <a:p>
            <a:r>
              <a:rPr lang="en-IN" dirty="0"/>
              <a:t>		endeavour)</a:t>
            </a:r>
          </a:p>
          <a:p>
            <a:r>
              <a:rPr lang="en-IN" dirty="0"/>
              <a:t>			echo "--------------"		</a:t>
            </a:r>
          </a:p>
          <a:p>
            <a:r>
              <a:rPr lang="en-IN" dirty="0"/>
              <a:t>			echo "Space Shuttle Endeavour is one of three currently operational </a:t>
            </a:r>
            <a:r>
              <a:rPr lang="en-IN" dirty="0" err="1"/>
              <a:t>orbiters</a:t>
            </a:r>
            <a:r>
              <a:rPr lang="en-IN" dirty="0"/>
              <a:t> in the Space Shuttle." </a:t>
            </a:r>
          </a:p>
          <a:p>
            <a:r>
              <a:rPr lang="en-IN" dirty="0"/>
              <a:t>			echo "--------------"		</a:t>
            </a:r>
          </a:p>
          <a:p>
            <a:r>
              <a:rPr lang="en-IN" dirty="0"/>
              <a:t>			;;</a:t>
            </a:r>
          </a:p>
          <a:p>
            <a:r>
              <a:rPr lang="en-IN" dirty="0"/>
              <a:t>		challenger) </a:t>
            </a:r>
          </a:p>
          <a:p>
            <a:r>
              <a:rPr lang="en-IN" dirty="0"/>
              <a:t>			echo "--------------"				</a:t>
            </a:r>
          </a:p>
          <a:p>
            <a:r>
              <a:rPr lang="en-IN" dirty="0"/>
              <a:t>		    echo "Space Shuttle Challenger was NASA's second Space Shuttle </a:t>
            </a:r>
            <a:r>
              <a:rPr lang="en-IN" dirty="0" err="1"/>
              <a:t>orbiter</a:t>
            </a:r>
            <a:r>
              <a:rPr lang="en-IN" dirty="0"/>
              <a:t> to be put into service."</a:t>
            </a:r>
          </a:p>
          <a:p>
            <a:r>
              <a:rPr lang="en-IN" dirty="0"/>
              <a:t>			echo "--------------"				    </a:t>
            </a:r>
          </a:p>
          <a:p>
            <a:r>
              <a:rPr lang="en-IN" dirty="0"/>
              <a:t>			;;		</a:t>
            </a:r>
          </a:p>
          <a:p>
            <a:r>
              <a:rPr lang="en-IN" dirty="0"/>
              <a:t>		discovery) </a:t>
            </a:r>
          </a:p>
          <a:p>
            <a:r>
              <a:rPr lang="en-IN" dirty="0"/>
              <a:t>			echo "--------------"		</a:t>
            </a:r>
          </a:p>
          <a:p>
            <a:r>
              <a:rPr lang="en-IN" dirty="0"/>
              <a:t>			echo "Discovery became the third operational </a:t>
            </a:r>
            <a:r>
              <a:rPr lang="en-IN" dirty="0" err="1"/>
              <a:t>orbiter</a:t>
            </a:r>
            <a:r>
              <a:rPr lang="en-IN" dirty="0"/>
              <a:t>, and is now the oldest one in service."</a:t>
            </a:r>
          </a:p>
          <a:p>
            <a:r>
              <a:rPr lang="en-IN" dirty="0"/>
              <a:t>			echo "--------------"							</a:t>
            </a:r>
          </a:p>
          <a:p>
            <a:r>
              <a:rPr lang="en-IN" dirty="0"/>
              <a:t>			;;		</a:t>
            </a:r>
          </a:p>
          <a:p>
            <a:r>
              <a:rPr lang="en-IN" dirty="0"/>
              <a:t>		</a:t>
            </a:r>
            <a:r>
              <a:rPr lang="en-IN" dirty="0" err="1"/>
              <a:t>atlantis</a:t>
            </a:r>
            <a:r>
              <a:rPr lang="en-IN" dirty="0"/>
              <a:t>)</a:t>
            </a:r>
          </a:p>
          <a:p>
            <a:r>
              <a:rPr lang="en-IN" dirty="0"/>
              <a:t>			echo "--------------"		</a:t>
            </a:r>
          </a:p>
          <a:p>
            <a:r>
              <a:rPr lang="en-IN" dirty="0"/>
              <a:t>			echo "Atlantis was the fourth operational shuttle built."</a:t>
            </a:r>
          </a:p>
          <a:p>
            <a:r>
              <a:rPr lang="en-IN" dirty="0"/>
              <a:t>			echo "--------------"							</a:t>
            </a:r>
          </a:p>
          <a:p>
            <a:r>
              <a:rPr lang="en-IN" dirty="0"/>
              <a:t>			;;</a:t>
            </a:r>
          </a:p>
          <a:p>
            <a:r>
              <a:rPr lang="en-IN" dirty="0"/>
              <a:t>		enterprise)</a:t>
            </a:r>
          </a:p>
          <a:p>
            <a:r>
              <a:rPr lang="en-IN" dirty="0"/>
              <a:t>			echo "--------------"		</a:t>
            </a:r>
          </a:p>
          <a:p>
            <a:r>
              <a:rPr lang="en-IN" dirty="0"/>
              <a:t>			echo "Space Shuttle Enterprise was the first Space Shuttle </a:t>
            </a:r>
            <a:r>
              <a:rPr lang="en-IN" dirty="0" err="1"/>
              <a:t>orbiter</a:t>
            </a:r>
            <a:r>
              <a:rPr lang="en-IN" dirty="0"/>
              <a:t>."</a:t>
            </a:r>
          </a:p>
          <a:p>
            <a:r>
              <a:rPr lang="en-IN" dirty="0"/>
              <a:t>			echo "--------------"							</a:t>
            </a:r>
          </a:p>
          <a:p>
            <a:r>
              <a:rPr lang="en-IN" dirty="0"/>
              <a:t>			;;		</a:t>
            </a:r>
          </a:p>
          <a:p>
            <a:r>
              <a:rPr lang="en-IN" dirty="0"/>
              <a:t>		pathfinder)</a:t>
            </a:r>
          </a:p>
          <a:p>
            <a:r>
              <a:rPr lang="en-IN" dirty="0"/>
              <a:t>			echo "--------------"		</a:t>
            </a:r>
          </a:p>
          <a:p>
            <a:r>
              <a:rPr lang="en-IN" dirty="0"/>
              <a:t>			echo "Space Shuttle </a:t>
            </a:r>
            <a:r>
              <a:rPr lang="en-IN" dirty="0" err="1"/>
              <a:t>Orbiter</a:t>
            </a:r>
            <a:r>
              <a:rPr lang="en-IN" dirty="0"/>
              <a:t> Pathfinder is a Space Shuttle simulator made of steel and wood."</a:t>
            </a:r>
          </a:p>
          <a:p>
            <a:r>
              <a:rPr lang="en-IN" dirty="0"/>
              <a:t>			echo "--------------"							</a:t>
            </a:r>
          </a:p>
          <a:p>
            <a:r>
              <a:rPr lang="en-IN" dirty="0"/>
              <a:t>			;;</a:t>
            </a:r>
          </a:p>
          <a:p>
            <a:r>
              <a:rPr lang="en-IN" dirty="0"/>
              <a:t>		</a:t>
            </a:r>
            <a:r>
              <a:rPr lang="en-IN" dirty="0" err="1"/>
              <a:t>mangalyaan</a:t>
            </a:r>
            <a:r>
              <a:rPr lang="en-IN" dirty="0"/>
              <a:t>)</a:t>
            </a:r>
          </a:p>
          <a:p>
            <a:r>
              <a:rPr lang="en-IN" dirty="0"/>
              <a:t>			echo "--------------"		</a:t>
            </a:r>
          </a:p>
          <a:p>
            <a:r>
              <a:rPr lang="en-IN" dirty="0"/>
              <a:t>			echo "The Mars </a:t>
            </a:r>
            <a:r>
              <a:rPr lang="en-IN" dirty="0" err="1"/>
              <a:t>Orbiter</a:t>
            </a:r>
            <a:r>
              <a:rPr lang="en-IN" dirty="0"/>
              <a:t> Mission (MOM), also called </a:t>
            </a:r>
            <a:r>
              <a:rPr lang="en-IN" dirty="0" err="1"/>
              <a:t>Mangalyaan</a:t>
            </a:r>
            <a:r>
              <a:rPr lang="en-IN" dirty="0"/>
              <a:t>. It was launched on 5 November 2013 by the Indian Space Research Organisation (ISRO)"</a:t>
            </a:r>
          </a:p>
          <a:p>
            <a:r>
              <a:rPr lang="en-IN" dirty="0"/>
              <a:t>			echo "--------------"							</a:t>
            </a:r>
          </a:p>
          <a:p>
            <a:r>
              <a:rPr lang="en-IN" dirty="0"/>
              <a:t>			;;		</a:t>
            </a:r>
          </a:p>
          <a:p>
            <a:r>
              <a:rPr lang="en-IN" dirty="0"/>
              <a:t>        exit)</a:t>
            </a:r>
          </a:p>
          <a:p>
            <a:r>
              <a:rPr lang="en-IN" dirty="0"/>
              <a:t>        	        echo "Bye!"</a:t>
            </a:r>
          </a:p>
          <a:p>
            <a:r>
              <a:rPr lang="en-IN" dirty="0"/>
              <a:t>                        break</a:t>
            </a:r>
          </a:p>
          <a:p>
            <a:r>
              <a:rPr lang="en-IN" dirty="0"/>
              <a:t>                        ;;</a:t>
            </a:r>
          </a:p>
          <a:p>
            <a:r>
              <a:rPr lang="en-IN" dirty="0"/>
              <a:t>		*)		</a:t>
            </a:r>
          </a:p>
          <a:p>
            <a:r>
              <a:rPr lang="en-IN" dirty="0"/>
              <a:t>			echo "Error: Please try again (select 1..8)!"</a:t>
            </a:r>
          </a:p>
          <a:p>
            <a:r>
              <a:rPr lang="en-IN" dirty="0"/>
              <a:t>			;;		</a:t>
            </a:r>
          </a:p>
          <a:p>
            <a:r>
              <a:rPr lang="en-IN" dirty="0"/>
              <a:t>	</a:t>
            </a:r>
            <a:r>
              <a:rPr lang="en-IN" dirty="0" err="1"/>
              <a:t>esac</a:t>
            </a:r>
            <a:endParaRPr lang="en-IN" dirty="0"/>
          </a:p>
          <a:p>
            <a:r>
              <a:rPr lang="en-IN" dirty="0"/>
              <a:t>done</a:t>
            </a:r>
          </a:p>
        </p:txBody>
      </p:sp>
      <p:sp>
        <p:nvSpPr>
          <p:cNvPr id="4" name="Slide Number Placeholder 3"/>
          <p:cNvSpPr>
            <a:spLocks noGrp="1"/>
          </p:cNvSpPr>
          <p:nvPr>
            <p:ph type="sldNum" sz="quarter" idx="10"/>
          </p:nvPr>
        </p:nvSpPr>
        <p:spPr/>
        <p:txBody>
          <a:bodyPr/>
          <a:lstStyle/>
          <a:p>
            <a:fld id="{88A03E6B-D22F-4413-933B-F53EE773F73F}" type="slidenum">
              <a:rPr lang="en-IN" smtClean="0"/>
              <a:pPr/>
              <a:t>18</a:t>
            </a:fld>
            <a:endParaRPr lang="en-IN"/>
          </a:p>
        </p:txBody>
      </p:sp>
    </p:spTree>
    <p:extLst>
      <p:ext uri="{BB962C8B-B14F-4D97-AF65-F5344CB8AC3E}">
        <p14:creationId xmlns:p14="http://schemas.microsoft.com/office/powerpoint/2010/main" val="1327674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19</a:t>
            </a:fld>
            <a:endParaRPr lang="en-IN"/>
          </a:p>
        </p:txBody>
      </p:sp>
    </p:spTree>
    <p:extLst>
      <p:ext uri="{BB962C8B-B14F-4D97-AF65-F5344CB8AC3E}">
        <p14:creationId xmlns:p14="http://schemas.microsoft.com/office/powerpoint/2010/main" val="101399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41CA2C9-730F-4AB6-BE7D-9D88177468F5}" type="datetimeFigureOut">
              <a:rPr lang="en-IN" smtClean="0"/>
              <a:pPr/>
              <a:t>11-05-2019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4DAB7A-995C-4D87-A517-0AC4FAAD802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B4DAB7A-995C-4D87-A517-0AC4FAAD802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B4DAB7A-995C-4D87-A517-0AC4FAAD802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4" name="Title 1"/>
          <p:cNvSpPr>
            <a:spLocks noGrp="1"/>
          </p:cNvSpPr>
          <p:nvPr>
            <p:ph type="ctrTitle"/>
          </p:nvPr>
        </p:nvSpPr>
        <p:spPr>
          <a:xfrm>
            <a:off x="685800" y="2963859"/>
            <a:ext cx="7772400" cy="1195728"/>
          </a:xfrm>
        </p:spPr>
        <p:txBody>
          <a:bodyPr/>
          <a:lstStyle>
            <a:lvl1pPr algn="l">
              <a:defRPr sz="3200">
                <a:solidFill>
                  <a:srgbClr val="FFFFFF"/>
                </a:solidFill>
              </a:defRPr>
            </a:lvl1pPr>
          </a:lstStyle>
          <a:p>
            <a:r>
              <a:rPr lang="en-US"/>
              <a:t>Click to edit Master title style</a:t>
            </a:r>
            <a:endParaRPr lang="en-US" dirty="0"/>
          </a:p>
        </p:txBody>
      </p:sp>
      <p:sp>
        <p:nvSpPr>
          <p:cNvPr id="5" name="Subtitle 2"/>
          <p:cNvSpPr>
            <a:spLocks noGrp="1"/>
          </p:cNvSpPr>
          <p:nvPr>
            <p:ph type="subTitle" idx="1"/>
          </p:nvPr>
        </p:nvSpPr>
        <p:spPr>
          <a:xfrm>
            <a:off x="685800" y="4159587"/>
            <a:ext cx="7772400" cy="1479215"/>
          </a:xfrm>
        </p:spPr>
        <p:txBody>
          <a:bodyPr>
            <a:normAutofit/>
          </a:bodyPr>
          <a:lstStyle>
            <a:lvl1pPr marL="0" indent="0" algn="l">
              <a:buNone/>
              <a:defRPr sz="2400" b="0" i="0">
                <a:solidFill>
                  <a:srgbClr val="FFFFFF"/>
                </a:solidFill>
                <a:latin typeface="Roboto Slab Light"/>
                <a:cs typeface="Roboto Slab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Date Placeholder 3"/>
          <p:cNvSpPr>
            <a:spLocks noGrp="1"/>
          </p:cNvSpPr>
          <p:nvPr>
            <p:ph type="dt" sz="half" idx="10"/>
          </p:nvPr>
        </p:nvSpPr>
        <p:spPr>
          <a:xfrm>
            <a:off x="6324600" y="6021388"/>
            <a:ext cx="2133600" cy="365125"/>
          </a:xfrm>
          <a:prstGeom prst="rect">
            <a:avLst/>
          </a:prstGeom>
        </p:spPr>
        <p:txBody>
          <a:bodyPr vert="horz" wrap="square" lIns="91440" tIns="45720" rIns="91440" bIns="45720" numCol="1" anchor="t" anchorCtr="0" compatLnSpc="1">
            <a:prstTxWarp prst="textNoShape">
              <a:avLst/>
            </a:prstTxWarp>
          </a:bodyPr>
          <a:lstStyle>
            <a:lvl1pPr algn="r">
              <a:defRPr sz="1600">
                <a:solidFill>
                  <a:srgbClr val="FFFFFF"/>
                </a:solidFill>
                <a:latin typeface="Roboto Slab Bold" pitchFamily="-84" charset="0"/>
                <a:ea typeface="Roboto Slab Bold" pitchFamily="-84" charset="0"/>
                <a:cs typeface="Roboto Slab Bold" pitchFamily="-84" charset="0"/>
              </a:defRPr>
            </a:lvl1pPr>
          </a:lstStyle>
          <a:p>
            <a:fld id="{C41CA2C9-730F-4AB6-BE7D-9D88177468F5}" type="datetimeFigureOut">
              <a:rPr lang="en-IN" smtClean="0"/>
              <a:pPr/>
              <a:t>11-05-2019</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CB97365-EBCA-4027-87D5-99FC1D4DF0BB}" type="datetimeFigureOut">
              <a:rPr lang="en-US" smtClean="0"/>
              <a:pPr/>
              <a:t>5/11/2019</a:t>
            </a:fld>
            <a:endParaRPr lang="en-US"/>
          </a:p>
        </p:txBody>
      </p:sp>
      <p:sp>
        <p:nvSpPr>
          <p:cNvPr id="9" name="Slide Number Placeholder 8"/>
          <p:cNvSpPr>
            <a:spLocks noGrp="1"/>
          </p:cNvSpPr>
          <p:nvPr>
            <p:ph type="sldNum" sz="quarter" idx="15"/>
          </p:nvPr>
        </p:nvSpPr>
        <p:spPr/>
        <p:txBody>
          <a:bodyPr rtlCol="0"/>
          <a:lstStyle/>
          <a:p>
            <a:fld id="{0B4DAB7A-995C-4D87-A517-0AC4FAAD802A}" type="slidenum">
              <a:rPr lang="en-IN" smtClean="0"/>
              <a:pPr/>
              <a:t>‹#›</a:t>
            </a:fld>
            <a:endParaRPr lang="en-IN"/>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CB97365-EBCA-4027-87D5-99FC1D4DF0BB}" type="datetimeFigureOut">
              <a:rPr lang="en-US" smtClean="0"/>
              <a:pPr/>
              <a:t>5/11/2019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4DAB7A-995C-4D87-A517-0AC4FAAD802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CB97365-EBCA-4027-87D5-99FC1D4DF0BB}" type="datetimeFigureOut">
              <a:rPr lang="en-US" smtClean="0"/>
              <a:pPr/>
              <a:t>5/11/2019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B4DAB7A-995C-4D87-A517-0AC4FAAD802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CB97365-EBCA-4027-87D5-99FC1D4DF0BB}" type="datetimeFigureOut">
              <a:rPr lang="en-US" smtClean="0"/>
              <a:pPr/>
              <a:t>5/11/2019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0B4DAB7A-995C-4D87-A517-0AC4FAAD802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CB97365-EBCA-4027-87D5-99FC1D4DF0BB}" type="datetimeFigureOut">
              <a:rPr lang="en-US" smtClean="0"/>
              <a:pPr/>
              <a:t>5/11/2019</a:t>
            </a:fld>
            <a:endParaRPr lang="en-US"/>
          </a:p>
        </p:txBody>
      </p:sp>
      <p:sp>
        <p:nvSpPr>
          <p:cNvPr id="7" name="Slide Number Placeholder 6"/>
          <p:cNvSpPr>
            <a:spLocks noGrp="1"/>
          </p:cNvSpPr>
          <p:nvPr>
            <p:ph type="sldNum" sz="quarter" idx="11"/>
          </p:nvPr>
        </p:nvSpPr>
        <p:spPr/>
        <p:txBody>
          <a:bodyPr rtlCol="0"/>
          <a:lstStyle/>
          <a:p>
            <a:fld id="{0B4DAB7A-995C-4D87-A517-0AC4FAAD802A}" type="slidenum">
              <a:rPr lang="en-IN" smtClean="0"/>
              <a:pPr/>
              <a:t>‹#›</a:t>
            </a:fld>
            <a:endParaRPr lang="en-IN"/>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5/11/2019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B4DAB7A-995C-4D87-A517-0AC4FAAD802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CB97365-EBCA-4027-87D5-99FC1D4DF0BB}" type="datetimeFigureOut">
              <a:rPr lang="en-US" smtClean="0"/>
              <a:pPr/>
              <a:t>5/11/2019</a:t>
            </a:fld>
            <a:endParaRPr lang="en-US"/>
          </a:p>
        </p:txBody>
      </p:sp>
      <p:sp>
        <p:nvSpPr>
          <p:cNvPr id="22" name="Slide Number Placeholder 21"/>
          <p:cNvSpPr>
            <a:spLocks noGrp="1"/>
          </p:cNvSpPr>
          <p:nvPr>
            <p:ph type="sldNum" sz="quarter" idx="15"/>
          </p:nvPr>
        </p:nvSpPr>
        <p:spPr/>
        <p:txBody>
          <a:bodyPr rtlCol="0"/>
          <a:lstStyle/>
          <a:p>
            <a:fld id="{0B4DAB7A-995C-4D87-A517-0AC4FAAD802A}" type="slidenum">
              <a:rPr lang="en-IN" smtClean="0"/>
              <a:pPr/>
              <a:t>‹#›</a:t>
            </a:fld>
            <a:endParaRPr lang="en-IN"/>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CB97365-EBCA-4027-87D5-99FC1D4DF0BB}" type="datetimeFigureOut">
              <a:rPr lang="en-US" smtClean="0"/>
              <a:pPr/>
              <a:t>5/11/2019</a:t>
            </a:fld>
            <a:endParaRPr lang="en-US"/>
          </a:p>
        </p:txBody>
      </p:sp>
      <p:sp>
        <p:nvSpPr>
          <p:cNvPr id="18" name="Slide Number Placeholder 17"/>
          <p:cNvSpPr>
            <a:spLocks noGrp="1"/>
          </p:cNvSpPr>
          <p:nvPr>
            <p:ph type="sldNum" sz="quarter" idx="11"/>
          </p:nvPr>
        </p:nvSpPr>
        <p:spPr/>
        <p:txBody>
          <a:bodyPr rtlCol="0"/>
          <a:lstStyle/>
          <a:p>
            <a:fld id="{0B4DAB7A-995C-4D87-A517-0AC4FAAD802A}" type="slidenum">
              <a:rPr lang="en-IN" smtClean="0"/>
              <a:pPr/>
              <a:t>‹#›</a:t>
            </a:fld>
            <a:endParaRPr lang="en-IN"/>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CB97365-EBCA-4027-87D5-99FC1D4DF0BB}" type="datetimeFigureOut">
              <a:rPr lang="en-US" smtClean="0"/>
              <a:pPr/>
              <a:t>5/11/2019</a:t>
            </a:fld>
            <a:endParaRPr lang="en-US">
              <a:solidFill>
                <a:schemeClr val="tx1">
                  <a:shade val="50000"/>
                </a:schemeClr>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0" lang="en-US">
              <a:solidFill>
                <a:schemeClr val="tx1">
                  <a:shade val="50000"/>
                </a:schemeClr>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4DAB7A-995C-4D87-A517-0AC4FAAD802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Advance Shell Scripting</a:t>
            </a:r>
          </a:p>
        </p:txBody>
      </p:sp>
    </p:spTree>
    <p:extLst>
      <p:ext uri="{BB962C8B-B14F-4D97-AF65-F5344CB8AC3E}">
        <p14:creationId xmlns:p14="http://schemas.microsoft.com/office/powerpoint/2010/main" val="427817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04581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Continued…Operators</a:t>
            </a:r>
          </a:p>
        </p:txBody>
      </p:sp>
      <p:sp>
        <p:nvSpPr>
          <p:cNvPr id="3" name="Content Placeholder 2"/>
          <p:cNvSpPr>
            <a:spLocks noGrp="1"/>
          </p:cNvSpPr>
          <p:nvPr>
            <p:ph sz="quarter" idx="1"/>
          </p:nvPr>
        </p:nvSpPr>
        <p:spPr>
          <a:xfrm>
            <a:off x="487114" y="1378100"/>
            <a:ext cx="8405365" cy="4859212"/>
          </a:xfrm>
        </p:spPr>
        <p:txBody>
          <a:bodyPr/>
          <a:lstStyle/>
          <a:p>
            <a:r>
              <a:rPr lang="en-IN" b="1" dirty="0"/>
              <a:t>Comparison Operators</a:t>
            </a:r>
          </a:p>
          <a:p>
            <a:pPr marL="0" lvl="0" indent="0">
              <a:buNone/>
            </a:pPr>
            <a:r>
              <a:rPr lang="en-GB" sz="1600" b="0" dirty="0"/>
              <a:t>String and numeric comparisons used with test or [[     ]] which is an alias for test and also [   ] which is another acceptable syntax</a:t>
            </a:r>
            <a:endParaRPr lang="en-US" sz="1600" dirty="0"/>
          </a:p>
          <a:p>
            <a:endParaRPr lang="en-IN" dirty="0"/>
          </a:p>
        </p:txBody>
      </p:sp>
      <p:sp>
        <p:nvSpPr>
          <p:cNvPr id="4" name="Rectangle 3"/>
          <p:cNvSpPr txBox="1">
            <a:spLocks noChangeArrowheads="1"/>
          </p:cNvSpPr>
          <p:nvPr/>
        </p:nvSpPr>
        <p:spPr>
          <a:xfrm>
            <a:off x="494090" y="2780928"/>
            <a:ext cx="8057777" cy="151216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GB" sz="1600" dirty="0"/>
              <a:t>string1 = string2		True if strings are identical	</a:t>
            </a:r>
          </a:p>
          <a:p>
            <a:pPr>
              <a:buFont typeface="Wingdings" pitchFamily="2" charset="2"/>
              <a:buChar char="Ø"/>
            </a:pPr>
            <a:r>
              <a:rPr lang="en-GB" sz="1600" dirty="0"/>
              <a:t>string1 == string2 		  </a:t>
            </a:r>
            <a:r>
              <a:rPr lang="en-GB" sz="1600" dirty="0">
                <a:latin typeface="Arial" charset="0"/>
              </a:rPr>
              <a:t>…</a:t>
            </a:r>
            <a:r>
              <a:rPr lang="en-GB" sz="1600" dirty="0"/>
              <a:t>ditto</a:t>
            </a:r>
            <a:r>
              <a:rPr lang="en-GB" sz="1600" dirty="0">
                <a:latin typeface="Arial" charset="0"/>
              </a:rPr>
              <a:t>…</a:t>
            </a:r>
            <a:r>
              <a:rPr lang="en-GB" sz="1600" dirty="0"/>
              <a:t>.</a:t>
            </a:r>
          </a:p>
          <a:p>
            <a:pPr>
              <a:buFont typeface="Wingdings" pitchFamily="2" charset="2"/>
              <a:buChar char="Ø"/>
            </a:pPr>
            <a:r>
              <a:rPr lang="en-GB" sz="1600" dirty="0"/>
              <a:t>string1 !=string2		True if strings are not identical	</a:t>
            </a:r>
          </a:p>
          <a:p>
            <a:pPr>
              <a:buFont typeface="Wingdings" pitchFamily="2" charset="2"/>
              <a:buChar char="Ø"/>
            </a:pPr>
            <a:r>
              <a:rPr lang="en-GB" sz="1600" dirty="0"/>
              <a:t>string			Return 0 exit status (=true) if string is not null	</a:t>
            </a:r>
          </a:p>
          <a:p>
            <a:pPr>
              <a:buFont typeface="Wingdings" pitchFamily="2" charset="2"/>
              <a:buChar char="Ø"/>
            </a:pPr>
            <a:r>
              <a:rPr lang="en-GB" sz="1600" dirty="0"/>
              <a:t>-n string		Return 0 exit status (=true) if string is not null	</a:t>
            </a:r>
          </a:p>
          <a:p>
            <a:pPr>
              <a:buFont typeface="Wingdings" pitchFamily="2" charset="2"/>
              <a:buChar char="Ø"/>
            </a:pPr>
            <a:r>
              <a:rPr lang="en-GB" sz="1600" dirty="0"/>
              <a:t>-z string		Return 0 exit status (=true) if string is null	</a:t>
            </a:r>
          </a:p>
        </p:txBody>
      </p:sp>
      <p:sp>
        <p:nvSpPr>
          <p:cNvPr id="5" name="Rectangle 3"/>
          <p:cNvSpPr>
            <a:spLocks noChangeArrowheads="1"/>
          </p:cNvSpPr>
          <p:nvPr/>
        </p:nvSpPr>
        <p:spPr bwMode="auto">
          <a:xfrm>
            <a:off x="494090" y="4423130"/>
            <a:ext cx="66802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80000"/>
              </a:lnSpc>
              <a:spcBef>
                <a:spcPct val="20000"/>
              </a:spcBef>
              <a:spcAft>
                <a:spcPct val="20000"/>
              </a:spcAft>
              <a:buSzPct val="115000"/>
              <a:buFont typeface="Wingdings" pitchFamily="2" charset="2"/>
              <a:buChar char="ü"/>
            </a:pPr>
            <a:r>
              <a:rPr lang="en-GB" sz="1500" dirty="0"/>
              <a:t>int1 –</a:t>
            </a:r>
            <a:r>
              <a:rPr lang="en-GB" sz="1500" dirty="0" err="1"/>
              <a:t>eq</a:t>
            </a:r>
            <a:r>
              <a:rPr lang="en-GB" sz="1500" dirty="0"/>
              <a:t> int2		Test identity</a:t>
            </a:r>
          </a:p>
          <a:p>
            <a:pPr marL="285750" indent="-285750">
              <a:lnSpc>
                <a:spcPct val="80000"/>
              </a:lnSpc>
              <a:spcBef>
                <a:spcPct val="20000"/>
              </a:spcBef>
              <a:spcAft>
                <a:spcPct val="20000"/>
              </a:spcAft>
              <a:buSzPct val="115000"/>
              <a:buFont typeface="Wingdings" pitchFamily="2" charset="2"/>
              <a:buChar char="ü"/>
            </a:pPr>
            <a:r>
              <a:rPr lang="en-GB" sz="1500" dirty="0"/>
              <a:t>int1 –ne int2		Test inequality</a:t>
            </a:r>
          </a:p>
          <a:p>
            <a:pPr marL="285750" indent="-285750">
              <a:lnSpc>
                <a:spcPct val="80000"/>
              </a:lnSpc>
              <a:spcBef>
                <a:spcPct val="20000"/>
              </a:spcBef>
              <a:spcAft>
                <a:spcPct val="20000"/>
              </a:spcAft>
              <a:buSzPct val="115000"/>
              <a:buFont typeface="Wingdings" pitchFamily="2" charset="2"/>
              <a:buChar char="ü"/>
            </a:pPr>
            <a:r>
              <a:rPr lang="en-GB" sz="1500" dirty="0"/>
              <a:t>int1 –</a:t>
            </a:r>
            <a:r>
              <a:rPr lang="en-GB" sz="1500" dirty="0" err="1"/>
              <a:t>lt</a:t>
            </a:r>
            <a:r>
              <a:rPr lang="en-GB" sz="1500" dirty="0"/>
              <a:t> int2		Less than</a:t>
            </a:r>
          </a:p>
          <a:p>
            <a:pPr marL="285750" indent="-285750">
              <a:lnSpc>
                <a:spcPct val="80000"/>
              </a:lnSpc>
              <a:spcBef>
                <a:spcPct val="20000"/>
              </a:spcBef>
              <a:spcAft>
                <a:spcPct val="20000"/>
              </a:spcAft>
              <a:buSzPct val="115000"/>
              <a:buFont typeface="Wingdings" pitchFamily="2" charset="2"/>
              <a:buChar char="ü"/>
            </a:pPr>
            <a:r>
              <a:rPr lang="en-GB" sz="1500" dirty="0"/>
              <a:t>int1 –</a:t>
            </a:r>
            <a:r>
              <a:rPr lang="en-GB" sz="1500" dirty="0" err="1"/>
              <a:t>gt</a:t>
            </a:r>
            <a:r>
              <a:rPr lang="en-GB" sz="1500" dirty="0"/>
              <a:t> int2		Greater than</a:t>
            </a:r>
          </a:p>
          <a:p>
            <a:pPr marL="285750" indent="-285750">
              <a:lnSpc>
                <a:spcPct val="80000"/>
              </a:lnSpc>
              <a:spcBef>
                <a:spcPct val="20000"/>
              </a:spcBef>
              <a:spcAft>
                <a:spcPct val="20000"/>
              </a:spcAft>
              <a:buSzPct val="115000"/>
              <a:buFont typeface="Wingdings" pitchFamily="2" charset="2"/>
              <a:buChar char="ü"/>
            </a:pPr>
            <a:r>
              <a:rPr lang="en-GB" sz="1500" dirty="0"/>
              <a:t>int1 –le int2		Less than or equal</a:t>
            </a:r>
          </a:p>
          <a:p>
            <a:pPr marL="285750" indent="-285750">
              <a:lnSpc>
                <a:spcPct val="80000"/>
              </a:lnSpc>
              <a:spcBef>
                <a:spcPct val="20000"/>
              </a:spcBef>
              <a:spcAft>
                <a:spcPct val="20000"/>
              </a:spcAft>
              <a:buSzPct val="115000"/>
              <a:buFont typeface="Wingdings" pitchFamily="2" charset="2"/>
              <a:buChar char="ü"/>
            </a:pPr>
            <a:r>
              <a:rPr lang="en-GB" sz="1500" dirty="0"/>
              <a:t>int1 –</a:t>
            </a:r>
            <a:r>
              <a:rPr lang="en-GB" sz="1500" dirty="0" err="1"/>
              <a:t>ge</a:t>
            </a:r>
            <a:r>
              <a:rPr lang="en-GB" sz="1500" dirty="0"/>
              <a:t> int2		Greater than or equal</a:t>
            </a:r>
          </a:p>
          <a:p>
            <a:pPr marL="342900" indent="-342900">
              <a:lnSpc>
                <a:spcPct val="80000"/>
              </a:lnSpc>
              <a:spcBef>
                <a:spcPct val="20000"/>
              </a:spcBef>
              <a:spcAft>
                <a:spcPct val="20000"/>
              </a:spcAft>
              <a:buClr>
                <a:srgbClr val="336699"/>
              </a:buClr>
              <a:buSzPct val="115000"/>
              <a:buFont typeface="Wingdings" pitchFamily="2" charset="2"/>
              <a:buChar char="Ø"/>
            </a:pPr>
            <a:endParaRPr lang="en-GB" sz="1500" dirty="0"/>
          </a:p>
        </p:txBody>
      </p:sp>
    </p:spTree>
    <p:extLst>
      <p:ext uri="{BB962C8B-B14F-4D97-AF65-F5344CB8AC3E}">
        <p14:creationId xmlns:p14="http://schemas.microsoft.com/office/powerpoint/2010/main" val="136285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US" altLang="zh-CN" sz="5400" dirty="0"/>
              <a:t>Decision Logic</a:t>
            </a:r>
            <a:endParaRPr lang="en-IN" sz="5400" dirty="0"/>
          </a:p>
        </p:txBody>
      </p:sp>
      <p:sp>
        <p:nvSpPr>
          <p:cNvPr id="3" name="Content Placeholder 2"/>
          <p:cNvSpPr>
            <a:spLocks noGrp="1"/>
          </p:cNvSpPr>
          <p:nvPr>
            <p:ph sz="quarter" idx="1"/>
          </p:nvPr>
        </p:nvSpPr>
        <p:spPr>
          <a:xfrm>
            <a:off x="457200" y="1600201"/>
            <a:ext cx="8229600" cy="3340968"/>
          </a:xfrm>
        </p:spPr>
        <p:txBody>
          <a:bodyPr/>
          <a:lstStyle/>
          <a:p>
            <a:pPr lvl="1">
              <a:lnSpc>
                <a:spcPct val="80000"/>
              </a:lnSpc>
              <a:buNone/>
            </a:pPr>
            <a:r>
              <a:rPr lang="en-US" altLang="zh-CN" sz="2000" b="1" dirty="0">
                <a:latin typeface="Courier" pitchFamily="49" charset="0"/>
                <a:ea typeface="宋体" pitchFamily="2" charset="-122"/>
              </a:rPr>
              <a:t>#!/bin/bash</a:t>
            </a:r>
          </a:p>
          <a:p>
            <a:pPr lvl="1">
              <a:lnSpc>
                <a:spcPct val="80000"/>
              </a:lnSpc>
              <a:buNone/>
            </a:pPr>
            <a:r>
              <a:rPr lang="en-US" altLang="zh-CN" sz="2000" b="1" dirty="0">
                <a:latin typeface="Courier" pitchFamily="49" charset="0"/>
                <a:ea typeface="宋体" pitchFamily="2" charset="-122"/>
              </a:rPr>
              <a:t>	if [ “$#” -ne 2 ] then</a:t>
            </a:r>
          </a:p>
          <a:p>
            <a:pPr lvl="1">
              <a:lnSpc>
                <a:spcPct val="80000"/>
              </a:lnSpc>
              <a:buNone/>
            </a:pPr>
            <a:r>
              <a:rPr lang="en-US" altLang="zh-CN" sz="2000" b="1" dirty="0">
                <a:latin typeface="Courier" pitchFamily="49" charset="0"/>
                <a:ea typeface="宋体" pitchFamily="2" charset="-122"/>
              </a:rPr>
              <a:t>      echo $0 needs two parameters!</a:t>
            </a:r>
          </a:p>
          <a:p>
            <a:pPr lvl="1">
              <a:lnSpc>
                <a:spcPct val="80000"/>
              </a:lnSpc>
              <a:buNone/>
            </a:pPr>
            <a:r>
              <a:rPr lang="en-US" altLang="zh-CN" sz="2000" b="1" dirty="0">
                <a:latin typeface="Courier" pitchFamily="49" charset="0"/>
                <a:ea typeface="宋体" pitchFamily="2" charset="-122"/>
              </a:rPr>
              <a:t>      echo You are inputting $# parameters.</a:t>
            </a:r>
          </a:p>
          <a:p>
            <a:pPr lvl="1">
              <a:lnSpc>
                <a:spcPct val="80000"/>
              </a:lnSpc>
              <a:buNone/>
            </a:pPr>
            <a:r>
              <a:rPr lang="en-US" altLang="zh-CN" sz="2000" b="1" dirty="0">
                <a:latin typeface="Courier" pitchFamily="49" charset="0"/>
                <a:ea typeface="宋体" pitchFamily="2" charset="-122"/>
              </a:rPr>
              <a:t>else</a:t>
            </a:r>
          </a:p>
          <a:p>
            <a:pPr lvl="1">
              <a:lnSpc>
                <a:spcPct val="80000"/>
              </a:lnSpc>
              <a:buNone/>
            </a:pPr>
            <a:r>
              <a:rPr lang="en-US" altLang="zh-CN" sz="2000" b="1" dirty="0">
                <a:latin typeface="Courier" pitchFamily="49" charset="0"/>
                <a:ea typeface="宋体" pitchFamily="2" charset="-122"/>
              </a:rPr>
              <a:t>		   par1=$1</a:t>
            </a:r>
          </a:p>
          <a:p>
            <a:pPr lvl="1">
              <a:lnSpc>
                <a:spcPct val="80000"/>
              </a:lnSpc>
              <a:buNone/>
            </a:pPr>
            <a:r>
              <a:rPr lang="en-US" altLang="zh-CN" sz="2000" b="1" dirty="0">
                <a:latin typeface="Courier" pitchFamily="49" charset="0"/>
                <a:ea typeface="宋体" pitchFamily="2" charset="-122"/>
              </a:rPr>
              <a:t>      par2=$2</a:t>
            </a:r>
          </a:p>
          <a:p>
            <a:pPr lvl="1">
              <a:lnSpc>
                <a:spcPct val="80000"/>
              </a:lnSpc>
              <a:buNone/>
            </a:pPr>
            <a:r>
              <a:rPr lang="en-US" altLang="zh-CN" sz="2000" b="1" dirty="0">
                <a:latin typeface="Courier" pitchFamily="49" charset="0"/>
                <a:ea typeface="宋体" pitchFamily="2" charset="-122"/>
              </a:rPr>
              <a:t>fi</a:t>
            </a:r>
          </a:p>
          <a:p>
            <a:pPr lvl="1">
              <a:lnSpc>
                <a:spcPct val="80000"/>
              </a:lnSpc>
              <a:buNone/>
            </a:pPr>
            <a:r>
              <a:rPr lang="en-US" altLang="zh-CN" sz="2000" b="1" dirty="0">
                <a:latin typeface="Courier" pitchFamily="49" charset="0"/>
                <a:ea typeface="宋体" pitchFamily="2" charset="-122"/>
              </a:rPr>
              <a:t>echo $par1</a:t>
            </a:r>
          </a:p>
          <a:p>
            <a:pPr lvl="1">
              <a:lnSpc>
                <a:spcPct val="80000"/>
              </a:lnSpc>
              <a:buNone/>
            </a:pPr>
            <a:r>
              <a:rPr lang="en-US" altLang="zh-CN" sz="2000" b="1" dirty="0">
                <a:latin typeface="Courier" pitchFamily="49" charset="0"/>
                <a:ea typeface="宋体" pitchFamily="2" charset="-122"/>
              </a:rPr>
              <a:t>echo $par2</a:t>
            </a:r>
            <a:endParaRPr lang="en-IN" dirty="0"/>
          </a:p>
        </p:txBody>
      </p:sp>
    </p:spTree>
    <p:extLst>
      <p:ext uri="{BB962C8B-B14F-4D97-AF65-F5344CB8AC3E}">
        <p14:creationId xmlns:p14="http://schemas.microsoft.com/office/powerpoint/2010/main" val="275049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US" altLang="zh-CN" sz="5400" dirty="0"/>
              <a:t>Continues…Decision Logic</a:t>
            </a:r>
            <a:endParaRPr lang="en-IN" sz="5400" dirty="0"/>
          </a:p>
        </p:txBody>
      </p:sp>
      <p:sp>
        <p:nvSpPr>
          <p:cNvPr id="3" name="Content Placeholder 2"/>
          <p:cNvSpPr>
            <a:spLocks noGrp="1"/>
          </p:cNvSpPr>
          <p:nvPr>
            <p:ph sz="quarter" idx="1"/>
          </p:nvPr>
        </p:nvSpPr>
        <p:spPr>
          <a:xfrm>
            <a:off x="457200" y="1412776"/>
            <a:ext cx="8229600" cy="4824536"/>
          </a:xfrm>
        </p:spPr>
        <p:txBody>
          <a:bodyPr>
            <a:normAutofit/>
          </a:bodyPr>
          <a:lstStyle/>
          <a:p>
            <a:pPr>
              <a:lnSpc>
                <a:spcPct val="80000"/>
              </a:lnSpc>
              <a:buNone/>
            </a:pPr>
            <a:r>
              <a:rPr lang="en-US" altLang="zh-CN" b="1" dirty="0">
                <a:latin typeface="Courier" pitchFamily="49" charset="0"/>
                <a:ea typeface="宋体" pitchFamily="2" charset="-122"/>
              </a:rPr>
              <a:t>#! /bin/bash</a:t>
            </a:r>
          </a:p>
          <a:p>
            <a:pPr>
              <a:lnSpc>
                <a:spcPct val="80000"/>
              </a:lnSpc>
              <a:buNone/>
            </a:pPr>
            <a:r>
              <a:rPr lang="en-US" altLang="zh-CN" b="1" dirty="0">
                <a:latin typeface="Courier" pitchFamily="49" charset="0"/>
                <a:ea typeface="宋体" pitchFamily="2" charset="-122"/>
              </a:rPr>
              <a:t>		#  number is positive, zero or negative</a:t>
            </a:r>
          </a:p>
          <a:p>
            <a:pPr>
              <a:lnSpc>
                <a:spcPct val="80000"/>
              </a:lnSpc>
              <a:buNone/>
            </a:pPr>
            <a:r>
              <a:rPr lang="en-US" altLang="zh-CN" b="1" dirty="0">
                <a:latin typeface="Courier" pitchFamily="49" charset="0"/>
                <a:ea typeface="宋体" pitchFamily="2" charset="-122"/>
              </a:rPr>
              <a:t>		echo –e "enter a number: "</a:t>
            </a:r>
          </a:p>
          <a:p>
            <a:pPr>
              <a:lnSpc>
                <a:spcPct val="80000"/>
              </a:lnSpc>
              <a:buNone/>
            </a:pPr>
            <a:r>
              <a:rPr lang="en-US" altLang="zh-CN" b="1" dirty="0">
                <a:latin typeface="Courier" pitchFamily="49" charset="0"/>
                <a:ea typeface="宋体" pitchFamily="2" charset="-122"/>
              </a:rPr>
              <a:t>		read number</a:t>
            </a:r>
          </a:p>
          <a:p>
            <a:pPr>
              <a:lnSpc>
                <a:spcPct val="80000"/>
              </a:lnSpc>
              <a:buNone/>
            </a:pPr>
            <a:r>
              <a:rPr lang="en-US" altLang="zh-CN" b="1" dirty="0">
                <a:latin typeface="Courier" pitchFamily="49" charset="0"/>
                <a:ea typeface="宋体" pitchFamily="2" charset="-122"/>
              </a:rPr>
              <a:t>		if [ “$number” -</a:t>
            </a:r>
            <a:r>
              <a:rPr lang="en-US" altLang="zh-CN" b="1" dirty="0" err="1">
                <a:latin typeface="Courier" pitchFamily="49" charset="0"/>
                <a:ea typeface="宋体" pitchFamily="2" charset="-122"/>
              </a:rPr>
              <a:t>lt</a:t>
            </a:r>
            <a:r>
              <a:rPr lang="en-US" altLang="zh-CN" b="1" dirty="0">
                <a:latin typeface="Courier" pitchFamily="49" charset="0"/>
                <a:ea typeface="宋体" pitchFamily="2" charset="-122"/>
              </a:rPr>
              <a:t> 0 ] </a:t>
            </a:r>
          </a:p>
          <a:p>
            <a:pPr>
              <a:lnSpc>
                <a:spcPct val="80000"/>
              </a:lnSpc>
              <a:buNone/>
            </a:pPr>
            <a:r>
              <a:rPr lang="en-US" altLang="zh-CN" b="1" dirty="0">
                <a:latin typeface="Courier" pitchFamily="49" charset="0"/>
                <a:ea typeface="宋体" pitchFamily="2" charset="-122"/>
              </a:rPr>
              <a:t>		then</a:t>
            </a:r>
          </a:p>
          <a:p>
            <a:pPr>
              <a:lnSpc>
                <a:spcPct val="80000"/>
              </a:lnSpc>
              <a:buNone/>
            </a:pPr>
            <a:r>
              <a:rPr lang="en-US" altLang="zh-CN" b="1" dirty="0">
                <a:latin typeface="Courier" pitchFamily="49" charset="0"/>
                <a:ea typeface="宋体" pitchFamily="2" charset="-122"/>
              </a:rPr>
              <a:t>	      	echo "negative"</a:t>
            </a:r>
          </a:p>
          <a:p>
            <a:pPr>
              <a:lnSpc>
                <a:spcPct val="80000"/>
              </a:lnSpc>
              <a:buNone/>
            </a:pPr>
            <a:r>
              <a:rPr lang="en-US" altLang="zh-CN" b="1" dirty="0">
                <a:latin typeface="Courier" pitchFamily="49" charset="0"/>
                <a:ea typeface="宋体" pitchFamily="2" charset="-122"/>
              </a:rPr>
              <a:t>		</a:t>
            </a:r>
            <a:r>
              <a:rPr lang="en-US" altLang="zh-CN" b="1" dirty="0" err="1">
                <a:latin typeface="Courier" pitchFamily="49" charset="0"/>
                <a:ea typeface="宋体" pitchFamily="2" charset="-122"/>
              </a:rPr>
              <a:t>elif</a:t>
            </a:r>
            <a:r>
              <a:rPr lang="en-US" altLang="zh-CN" b="1" dirty="0">
                <a:latin typeface="Courier" pitchFamily="49" charset="0"/>
                <a:ea typeface="宋体" pitchFamily="2" charset="-122"/>
              </a:rPr>
              <a:t> [ “$number” -</a:t>
            </a:r>
            <a:r>
              <a:rPr lang="en-US" altLang="zh-CN" b="1" dirty="0" err="1">
                <a:latin typeface="Courier" pitchFamily="49" charset="0"/>
                <a:ea typeface="宋体" pitchFamily="2" charset="-122"/>
              </a:rPr>
              <a:t>eq</a:t>
            </a:r>
            <a:r>
              <a:rPr lang="en-US" altLang="zh-CN" b="1" dirty="0">
                <a:latin typeface="Courier" pitchFamily="49" charset="0"/>
                <a:ea typeface="宋体" pitchFamily="2" charset="-122"/>
              </a:rPr>
              <a:t> 0 ] </a:t>
            </a:r>
          </a:p>
          <a:p>
            <a:pPr>
              <a:lnSpc>
                <a:spcPct val="80000"/>
              </a:lnSpc>
              <a:buNone/>
            </a:pPr>
            <a:r>
              <a:rPr lang="en-US" altLang="zh-CN" b="1" dirty="0">
                <a:latin typeface="Courier" pitchFamily="49" charset="0"/>
                <a:ea typeface="宋体" pitchFamily="2" charset="-122"/>
              </a:rPr>
              <a:t>		then</a:t>
            </a:r>
          </a:p>
          <a:p>
            <a:pPr>
              <a:lnSpc>
                <a:spcPct val="80000"/>
              </a:lnSpc>
              <a:buNone/>
            </a:pPr>
            <a:r>
              <a:rPr lang="en-US" altLang="zh-CN" b="1" dirty="0">
                <a:latin typeface="Courier" pitchFamily="49" charset="0"/>
                <a:ea typeface="宋体" pitchFamily="2" charset="-122"/>
              </a:rPr>
              <a:t>	      	echo zero</a:t>
            </a:r>
          </a:p>
          <a:p>
            <a:pPr>
              <a:lnSpc>
                <a:spcPct val="80000"/>
              </a:lnSpc>
              <a:buNone/>
            </a:pPr>
            <a:r>
              <a:rPr lang="en-US" altLang="zh-CN" b="1" dirty="0">
                <a:latin typeface="Courier" pitchFamily="49" charset="0"/>
                <a:ea typeface="宋体" pitchFamily="2" charset="-122"/>
              </a:rPr>
              <a:t>		else</a:t>
            </a:r>
          </a:p>
          <a:p>
            <a:pPr>
              <a:lnSpc>
                <a:spcPct val="80000"/>
              </a:lnSpc>
              <a:buNone/>
            </a:pPr>
            <a:r>
              <a:rPr lang="en-US" altLang="zh-CN" b="1" dirty="0">
                <a:latin typeface="Courier" pitchFamily="49" charset="0"/>
                <a:ea typeface="宋体" pitchFamily="2" charset="-122"/>
              </a:rPr>
              <a:t>		       echo positive</a:t>
            </a:r>
          </a:p>
          <a:p>
            <a:pPr>
              <a:lnSpc>
                <a:spcPct val="80000"/>
              </a:lnSpc>
              <a:buNone/>
            </a:pPr>
            <a:r>
              <a:rPr lang="en-US" altLang="zh-CN" b="1" dirty="0">
                <a:latin typeface="Courier" pitchFamily="49" charset="0"/>
                <a:ea typeface="宋体" pitchFamily="2" charset="-122"/>
              </a:rPr>
              <a:t>		fi</a:t>
            </a:r>
            <a:endParaRPr lang="en-IN" dirty="0"/>
          </a:p>
        </p:txBody>
      </p:sp>
    </p:spTree>
    <p:extLst>
      <p:ext uri="{BB962C8B-B14F-4D97-AF65-F5344CB8AC3E}">
        <p14:creationId xmlns:p14="http://schemas.microsoft.com/office/powerpoint/2010/main" val="178498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1358" y="476672"/>
            <a:ext cx="2121286" cy="923330"/>
          </a:xfrm>
          <a:prstGeom prst="rect">
            <a:avLst/>
          </a:prstGeom>
          <a:noFill/>
        </p:spPr>
        <p:txBody>
          <a:bodyPr wrap="none" lIns="91440" tIns="45720" rIns="91440" bIns="45720">
            <a:spAutoFit/>
          </a:bodyPr>
          <a:lstStyle/>
          <a:p>
            <a:pPr algn="ctr"/>
            <a:r>
              <a:rPr lang="en-US" sz="5400" dirty="0">
                <a:latin typeface="Roboto Slab Bold"/>
                <a:ea typeface="ＭＳ Ｐゴシック" pitchFamily="-84" charset="-128"/>
                <a:cs typeface="Roboto Slab Bold"/>
              </a:rPr>
              <a:t>DAY 2</a:t>
            </a:r>
          </a:p>
        </p:txBody>
      </p:sp>
      <p:sp>
        <p:nvSpPr>
          <p:cNvPr id="7" name="Text Placeholder 6"/>
          <p:cNvSpPr>
            <a:spLocks noGrp="1"/>
          </p:cNvSpPr>
          <p:nvPr>
            <p:ph type="body" sz="half" idx="2"/>
          </p:nvPr>
        </p:nvSpPr>
        <p:spPr>
          <a:xfrm>
            <a:off x="827584" y="1916832"/>
            <a:ext cx="7848872" cy="2952328"/>
          </a:xfrm>
        </p:spPr>
        <p:txBody>
          <a:bodyPr>
            <a:noAutofit/>
          </a:bodyPr>
          <a:lstStyle/>
          <a:p>
            <a:r>
              <a:rPr lang="en-IN" sz="2800" b="1" i="1" dirty="0">
                <a:solidFill>
                  <a:schemeClr val="accent1">
                    <a:lumMod val="50000"/>
                  </a:schemeClr>
                </a:solidFill>
                <a:latin typeface="Aparajita" pitchFamily="34" charset="0"/>
                <a:cs typeface="Aparajita" pitchFamily="34" charset="0"/>
              </a:rPr>
              <a:t>Tell me and I'll forget. Show me, and I may not remember. Involve me, and I'll understand.</a:t>
            </a:r>
          </a:p>
        </p:txBody>
      </p:sp>
    </p:spTree>
    <p:extLst>
      <p:ext uri="{BB962C8B-B14F-4D97-AF65-F5344CB8AC3E}">
        <p14:creationId xmlns:p14="http://schemas.microsoft.com/office/powerpoint/2010/main" val="121812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IN" sz="5400" dirty="0"/>
              <a:t>Loops : While</a:t>
            </a:r>
          </a:p>
        </p:txBody>
      </p:sp>
      <p:sp>
        <p:nvSpPr>
          <p:cNvPr id="6" name="Content Placeholder 5"/>
          <p:cNvSpPr>
            <a:spLocks noGrp="1"/>
          </p:cNvSpPr>
          <p:nvPr>
            <p:ph sz="quarter" idx="1"/>
          </p:nvPr>
        </p:nvSpPr>
        <p:spPr/>
        <p:txBody>
          <a:bodyPr>
            <a:normAutofit lnSpcReduction="10000"/>
          </a:bodyPr>
          <a:lstStyle/>
          <a:p>
            <a:pPr marL="0" indent="0">
              <a:buNone/>
            </a:pPr>
            <a:r>
              <a:rPr lang="en-IN" b="1" dirty="0"/>
              <a:t>while</a:t>
            </a:r>
            <a:r>
              <a:rPr lang="en-IN" dirty="0"/>
              <a:t> </a:t>
            </a:r>
            <a:r>
              <a:rPr lang="en-IN" b="1" dirty="0"/>
              <a:t>[</a:t>
            </a:r>
            <a:r>
              <a:rPr lang="en-IN" dirty="0"/>
              <a:t> condition </a:t>
            </a:r>
            <a:r>
              <a:rPr lang="en-IN" b="1" dirty="0"/>
              <a:t>]</a:t>
            </a:r>
            <a:r>
              <a:rPr lang="en-IN" dirty="0"/>
              <a:t> </a:t>
            </a:r>
          </a:p>
          <a:p>
            <a:pPr marL="0" indent="0">
              <a:buNone/>
            </a:pPr>
            <a:r>
              <a:rPr lang="en-IN" b="1" dirty="0"/>
              <a:t>do</a:t>
            </a:r>
            <a:r>
              <a:rPr lang="en-IN" dirty="0"/>
              <a:t> </a:t>
            </a:r>
          </a:p>
          <a:p>
            <a:pPr marL="0" indent="0">
              <a:buNone/>
            </a:pPr>
            <a:r>
              <a:rPr lang="en-IN" dirty="0"/>
              <a:t>	command1 </a:t>
            </a:r>
          </a:p>
          <a:p>
            <a:pPr marL="0" indent="0">
              <a:buNone/>
            </a:pPr>
            <a:r>
              <a:rPr lang="en-IN" dirty="0"/>
              <a:t>	command2 </a:t>
            </a:r>
          </a:p>
          <a:p>
            <a:pPr marL="0" indent="0">
              <a:buNone/>
            </a:pPr>
            <a:r>
              <a:rPr lang="en-IN" dirty="0"/>
              <a:t>	</a:t>
            </a:r>
            <a:r>
              <a:rPr lang="en-IN" dirty="0" err="1"/>
              <a:t>commandN</a:t>
            </a:r>
            <a:endParaRPr lang="en-IN" dirty="0"/>
          </a:p>
          <a:p>
            <a:pPr marL="0" indent="0">
              <a:buNone/>
            </a:pPr>
            <a:r>
              <a:rPr lang="en-IN" b="1" dirty="0"/>
              <a:t>done</a:t>
            </a:r>
          </a:p>
          <a:p>
            <a:pPr marL="0" indent="0">
              <a:buNone/>
            </a:pPr>
            <a:endParaRPr lang="en-IN" b="1" dirty="0"/>
          </a:p>
          <a:p>
            <a:pPr marL="514350" indent="-514350">
              <a:buFont typeface="+mj-lt"/>
              <a:buAutoNum type="arabicPeriod"/>
            </a:pPr>
            <a:r>
              <a:rPr lang="en-IN" dirty="0"/>
              <a:t>The condition is evaluated, and if the condition is true, the command is executed</a:t>
            </a:r>
          </a:p>
          <a:p>
            <a:pPr marL="514350" indent="-514350">
              <a:buFont typeface="+mj-lt"/>
              <a:buAutoNum type="arabicPeriod"/>
            </a:pPr>
            <a:r>
              <a:rPr lang="en-IN" dirty="0"/>
              <a:t>This repeats until the condition becomes false.</a:t>
            </a:r>
          </a:p>
          <a:p>
            <a:pPr marL="514350" indent="-514350">
              <a:buFont typeface="+mj-lt"/>
              <a:buAutoNum type="arabicPeriod"/>
            </a:pPr>
            <a:r>
              <a:rPr lang="en-IN" dirty="0"/>
              <a:t>The condition can be integer ($i &lt; 5), file test ( -e /</a:t>
            </a:r>
            <a:r>
              <a:rPr lang="en-IN" dirty="0" err="1"/>
              <a:t>tmp</a:t>
            </a:r>
            <a:r>
              <a:rPr lang="en-IN" dirty="0"/>
              <a:t>/lock ) or string ( $</a:t>
            </a:r>
            <a:r>
              <a:rPr lang="en-IN" dirty="0" err="1"/>
              <a:t>ans</a:t>
            </a:r>
            <a:r>
              <a:rPr lang="en-IN" dirty="0"/>
              <a:t> != "" )</a:t>
            </a:r>
          </a:p>
        </p:txBody>
      </p:sp>
    </p:spTree>
    <p:extLst>
      <p:ext uri="{BB962C8B-B14F-4D97-AF65-F5344CB8AC3E}">
        <p14:creationId xmlns:p14="http://schemas.microsoft.com/office/powerpoint/2010/main" val="3777486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IN" sz="5400" dirty="0"/>
              <a:t>Loops : Until</a:t>
            </a:r>
          </a:p>
        </p:txBody>
      </p:sp>
      <p:sp>
        <p:nvSpPr>
          <p:cNvPr id="3" name="Content Placeholder 2"/>
          <p:cNvSpPr>
            <a:spLocks noGrp="1"/>
          </p:cNvSpPr>
          <p:nvPr>
            <p:ph sz="quarter" idx="1"/>
          </p:nvPr>
        </p:nvSpPr>
        <p:spPr/>
        <p:txBody>
          <a:bodyPr>
            <a:normAutofit/>
          </a:bodyPr>
          <a:lstStyle/>
          <a:p>
            <a:pPr marL="0" indent="0">
              <a:buNone/>
            </a:pPr>
            <a:r>
              <a:rPr lang="en-IN" dirty="0"/>
              <a:t>until [ condition ]</a:t>
            </a:r>
          </a:p>
          <a:p>
            <a:pPr marL="0" indent="0">
              <a:buNone/>
            </a:pPr>
            <a:r>
              <a:rPr lang="en-IN" dirty="0"/>
              <a:t>do </a:t>
            </a:r>
          </a:p>
          <a:p>
            <a:pPr marL="0" indent="0">
              <a:buNone/>
            </a:pPr>
            <a:r>
              <a:rPr lang="en-IN" dirty="0"/>
              <a:t>	command1 </a:t>
            </a:r>
          </a:p>
          <a:p>
            <a:pPr marL="0" indent="0">
              <a:buNone/>
            </a:pPr>
            <a:r>
              <a:rPr lang="en-IN" dirty="0"/>
              <a:t>	command2 </a:t>
            </a:r>
          </a:p>
          <a:p>
            <a:pPr marL="0" indent="0">
              <a:buNone/>
            </a:pPr>
            <a:r>
              <a:rPr lang="en-IN" dirty="0"/>
              <a:t>	... </a:t>
            </a:r>
          </a:p>
          <a:p>
            <a:pPr marL="0" indent="0">
              <a:buNone/>
            </a:pPr>
            <a:r>
              <a:rPr lang="en-IN" dirty="0"/>
              <a:t>	.... </a:t>
            </a:r>
          </a:p>
          <a:p>
            <a:pPr marL="0" indent="0">
              <a:buNone/>
            </a:pPr>
            <a:r>
              <a:rPr lang="en-IN" dirty="0"/>
              <a:t>	</a:t>
            </a:r>
            <a:r>
              <a:rPr lang="en-IN" dirty="0" err="1"/>
              <a:t>commandN</a:t>
            </a:r>
            <a:r>
              <a:rPr lang="en-IN" dirty="0"/>
              <a:t> </a:t>
            </a:r>
          </a:p>
          <a:p>
            <a:pPr marL="0" indent="0">
              <a:buNone/>
            </a:pPr>
            <a:r>
              <a:rPr lang="en-IN" dirty="0"/>
              <a:t>done</a:t>
            </a:r>
          </a:p>
          <a:p>
            <a:pPr marL="0" indent="0">
              <a:buNone/>
            </a:pPr>
            <a:endParaRPr lang="en-IN" dirty="0"/>
          </a:p>
          <a:p>
            <a:pPr marL="0" indent="0">
              <a:buNone/>
            </a:pPr>
            <a:r>
              <a:rPr lang="en-IN" dirty="0"/>
              <a:t>Note : The until loop executes until a nonzero status is returned</a:t>
            </a:r>
          </a:p>
        </p:txBody>
      </p:sp>
    </p:spTree>
    <p:extLst>
      <p:ext uri="{BB962C8B-B14F-4D97-AF65-F5344CB8AC3E}">
        <p14:creationId xmlns:p14="http://schemas.microsoft.com/office/powerpoint/2010/main" val="247096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IN" sz="5400" dirty="0"/>
              <a:t>Loops : for</a:t>
            </a:r>
          </a:p>
        </p:txBody>
      </p:sp>
      <p:sp>
        <p:nvSpPr>
          <p:cNvPr id="3" name="Content Placeholder 2"/>
          <p:cNvSpPr>
            <a:spLocks noGrp="1"/>
          </p:cNvSpPr>
          <p:nvPr>
            <p:ph sz="quarter" idx="1"/>
          </p:nvPr>
        </p:nvSpPr>
        <p:spPr>
          <a:xfrm>
            <a:off x="457200" y="1412776"/>
            <a:ext cx="8229600" cy="5184576"/>
          </a:xfrm>
        </p:spPr>
        <p:txBody>
          <a:bodyPr>
            <a:normAutofit fontScale="70000" lnSpcReduction="20000"/>
          </a:bodyPr>
          <a:lstStyle/>
          <a:p>
            <a:pPr marL="0" indent="0">
              <a:buNone/>
            </a:pPr>
            <a:r>
              <a:rPr lang="en-IN" dirty="0"/>
              <a:t>for </a:t>
            </a:r>
            <a:r>
              <a:rPr lang="en-IN" dirty="0" err="1"/>
              <a:t>var</a:t>
            </a:r>
            <a:r>
              <a:rPr lang="en-IN" dirty="0"/>
              <a:t> in item1 item2 ... </a:t>
            </a:r>
            <a:r>
              <a:rPr lang="en-IN" dirty="0" err="1"/>
              <a:t>itemN</a:t>
            </a:r>
            <a:r>
              <a:rPr lang="en-IN" dirty="0"/>
              <a:t> </a:t>
            </a:r>
          </a:p>
          <a:p>
            <a:pPr marL="0" indent="0">
              <a:buNone/>
            </a:pPr>
            <a:r>
              <a:rPr lang="en-IN" dirty="0"/>
              <a:t>do </a:t>
            </a:r>
          </a:p>
          <a:p>
            <a:pPr marL="0" indent="0">
              <a:buNone/>
            </a:pPr>
            <a:r>
              <a:rPr lang="en-IN" dirty="0"/>
              <a:t>	command1 </a:t>
            </a:r>
          </a:p>
          <a:p>
            <a:pPr marL="0" indent="0">
              <a:buNone/>
            </a:pPr>
            <a:r>
              <a:rPr lang="en-IN" dirty="0"/>
              <a:t>	command2 </a:t>
            </a:r>
          </a:p>
          <a:p>
            <a:pPr marL="0" indent="0">
              <a:buNone/>
            </a:pPr>
            <a:r>
              <a:rPr lang="en-IN" dirty="0"/>
              <a:t>	.... </a:t>
            </a:r>
          </a:p>
          <a:p>
            <a:pPr marL="0" indent="0">
              <a:buNone/>
            </a:pPr>
            <a:r>
              <a:rPr lang="en-IN" dirty="0"/>
              <a:t>	... </a:t>
            </a:r>
          </a:p>
          <a:p>
            <a:pPr marL="0" indent="0">
              <a:buNone/>
            </a:pPr>
            <a:r>
              <a:rPr lang="en-IN" dirty="0"/>
              <a:t>	</a:t>
            </a:r>
            <a:r>
              <a:rPr lang="en-IN" dirty="0" err="1"/>
              <a:t>commandN</a:t>
            </a:r>
            <a:r>
              <a:rPr lang="en-IN" dirty="0"/>
              <a:t> </a:t>
            </a:r>
          </a:p>
          <a:p>
            <a:pPr marL="0" indent="0">
              <a:buNone/>
            </a:pPr>
            <a:r>
              <a:rPr lang="en-IN" dirty="0"/>
              <a:t>done</a:t>
            </a:r>
          </a:p>
          <a:p>
            <a:pPr marL="0" indent="0">
              <a:buNone/>
            </a:pPr>
            <a:endParaRPr lang="en-IN" dirty="0"/>
          </a:p>
          <a:p>
            <a:pPr marL="0" indent="0">
              <a:buNone/>
            </a:pPr>
            <a:r>
              <a:rPr lang="en-IN" dirty="0"/>
              <a:t>The for loop three-expression syntax ( this type of for loop share a common heritage with the C programming language )</a:t>
            </a:r>
          </a:p>
          <a:p>
            <a:pPr marL="0" indent="0">
              <a:buNone/>
            </a:pPr>
            <a:endParaRPr lang="en-IN" dirty="0"/>
          </a:p>
          <a:p>
            <a:pPr marL="0" indent="0">
              <a:buNone/>
            </a:pPr>
            <a:r>
              <a:rPr lang="en-IN" dirty="0"/>
              <a:t>for (( EXP1; EXP2; EXP3 ))</a:t>
            </a:r>
          </a:p>
          <a:p>
            <a:pPr marL="0" indent="0">
              <a:buNone/>
            </a:pPr>
            <a:r>
              <a:rPr lang="en-IN" dirty="0"/>
              <a:t>do </a:t>
            </a:r>
          </a:p>
          <a:p>
            <a:pPr marL="0" indent="0">
              <a:buNone/>
            </a:pPr>
            <a:r>
              <a:rPr lang="en-IN" dirty="0"/>
              <a:t>command1 </a:t>
            </a:r>
          </a:p>
          <a:p>
            <a:pPr marL="0" indent="0">
              <a:buNone/>
            </a:pPr>
            <a:r>
              <a:rPr lang="en-IN" dirty="0"/>
              <a:t>command2 </a:t>
            </a:r>
          </a:p>
          <a:p>
            <a:pPr marL="0" indent="0">
              <a:buNone/>
            </a:pPr>
            <a:r>
              <a:rPr lang="en-IN" dirty="0"/>
              <a:t>command3 </a:t>
            </a:r>
          </a:p>
          <a:p>
            <a:pPr marL="0" indent="0">
              <a:buNone/>
            </a:pPr>
            <a:r>
              <a:rPr lang="en-IN" dirty="0"/>
              <a:t>done</a:t>
            </a:r>
          </a:p>
          <a:p>
            <a:pPr marL="0" indent="0">
              <a:buNone/>
            </a:pPr>
            <a:endParaRPr lang="en-IN" dirty="0"/>
          </a:p>
        </p:txBody>
      </p:sp>
    </p:spTree>
    <p:extLst>
      <p:ext uri="{BB962C8B-B14F-4D97-AF65-F5344CB8AC3E}">
        <p14:creationId xmlns:p14="http://schemas.microsoft.com/office/powerpoint/2010/main" val="257253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117821"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Loops : case</a:t>
            </a:r>
          </a:p>
        </p:txBody>
      </p:sp>
      <p:sp>
        <p:nvSpPr>
          <p:cNvPr id="3" name="Content Placeholder 2"/>
          <p:cNvSpPr>
            <a:spLocks noGrp="1"/>
          </p:cNvSpPr>
          <p:nvPr>
            <p:ph sz="quarter" idx="1"/>
          </p:nvPr>
        </p:nvSpPr>
        <p:spPr/>
        <p:txBody>
          <a:bodyPr/>
          <a:lstStyle/>
          <a:p>
            <a:pPr marL="0" indent="0">
              <a:buNone/>
            </a:pPr>
            <a:r>
              <a:rPr lang="en-IN" dirty="0" err="1"/>
              <a:t>varName</a:t>
            </a:r>
            <a:r>
              <a:rPr lang="en-IN" dirty="0"/>
              <a:t>=“pattern1”</a:t>
            </a:r>
          </a:p>
          <a:p>
            <a:pPr marL="0" indent="0">
              <a:buNone/>
            </a:pPr>
            <a:r>
              <a:rPr lang="en-IN" dirty="0"/>
              <a:t>case $</a:t>
            </a:r>
            <a:r>
              <a:rPr lang="en-IN" dirty="0" err="1"/>
              <a:t>varName</a:t>
            </a:r>
            <a:r>
              <a:rPr lang="en-IN" dirty="0"/>
              <a:t> in </a:t>
            </a:r>
          </a:p>
          <a:p>
            <a:pPr marL="0" indent="0">
              <a:buNone/>
            </a:pPr>
            <a:r>
              <a:rPr lang="en-IN" dirty="0"/>
              <a:t>pattern1) command1;; </a:t>
            </a:r>
          </a:p>
          <a:p>
            <a:pPr marL="0" indent="0">
              <a:buNone/>
            </a:pPr>
            <a:r>
              <a:rPr lang="en-IN" dirty="0"/>
              <a:t>pattern2) command2;; </a:t>
            </a:r>
          </a:p>
          <a:p>
            <a:pPr marL="0" indent="0">
              <a:buNone/>
            </a:pPr>
            <a:r>
              <a:rPr lang="en-IN" dirty="0"/>
              <a:t>pattern1) command3;; </a:t>
            </a:r>
          </a:p>
          <a:p>
            <a:pPr marL="0" indent="0">
              <a:buNone/>
            </a:pPr>
            <a:r>
              <a:rPr lang="en-IN" dirty="0"/>
              <a:t>*) echo "Error select option 1..3";; </a:t>
            </a:r>
          </a:p>
          <a:p>
            <a:pPr marL="0" indent="0">
              <a:buNone/>
            </a:pPr>
            <a:r>
              <a:rPr lang="en-IN" dirty="0" err="1"/>
              <a:t>esac</a:t>
            </a:r>
            <a:r>
              <a:rPr lang="en-IN" dirty="0"/>
              <a:t> </a:t>
            </a:r>
          </a:p>
        </p:txBody>
      </p:sp>
    </p:spTree>
    <p:extLst>
      <p:ext uri="{BB962C8B-B14F-4D97-AF65-F5344CB8AC3E}">
        <p14:creationId xmlns:p14="http://schemas.microsoft.com/office/powerpoint/2010/main" val="562668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Loops : select</a:t>
            </a:r>
          </a:p>
        </p:txBody>
      </p:sp>
      <p:sp>
        <p:nvSpPr>
          <p:cNvPr id="3" name="Content Placeholder 2"/>
          <p:cNvSpPr>
            <a:spLocks noGrp="1"/>
          </p:cNvSpPr>
          <p:nvPr>
            <p:ph sz="quarter" idx="1"/>
          </p:nvPr>
        </p:nvSpPr>
        <p:spPr/>
        <p:txBody>
          <a:bodyPr>
            <a:normAutofit/>
          </a:bodyPr>
          <a:lstStyle/>
          <a:p>
            <a:pPr marL="0" indent="0">
              <a:buNone/>
            </a:pPr>
            <a:r>
              <a:rPr lang="en-IN" dirty="0"/>
              <a:t>select </a:t>
            </a:r>
            <a:r>
              <a:rPr lang="en-IN" dirty="0" err="1"/>
              <a:t>varName</a:t>
            </a:r>
            <a:r>
              <a:rPr lang="en-IN" dirty="0"/>
              <a:t> in list</a:t>
            </a:r>
          </a:p>
          <a:p>
            <a:pPr marL="0" indent="0">
              <a:buNone/>
            </a:pPr>
            <a:r>
              <a:rPr lang="en-IN" dirty="0"/>
              <a:t>do</a:t>
            </a:r>
          </a:p>
          <a:p>
            <a:pPr marL="0" indent="0">
              <a:buNone/>
            </a:pPr>
            <a:r>
              <a:rPr lang="en-IN" dirty="0"/>
              <a:t>    command1</a:t>
            </a:r>
          </a:p>
          <a:p>
            <a:pPr marL="0" indent="0">
              <a:buNone/>
            </a:pPr>
            <a:r>
              <a:rPr lang="en-IN" dirty="0"/>
              <a:t>    command2</a:t>
            </a:r>
          </a:p>
          <a:p>
            <a:pPr marL="0" indent="0">
              <a:buNone/>
            </a:pPr>
            <a:r>
              <a:rPr lang="en-IN" dirty="0"/>
              <a:t>    ....</a:t>
            </a:r>
          </a:p>
          <a:p>
            <a:pPr marL="0" indent="0">
              <a:buNone/>
            </a:pPr>
            <a:r>
              <a:rPr lang="en-IN" dirty="0"/>
              <a:t>    ......</a:t>
            </a:r>
          </a:p>
          <a:p>
            <a:pPr marL="0" indent="0">
              <a:buNone/>
            </a:pPr>
            <a:r>
              <a:rPr lang="en-IN" dirty="0"/>
              <a:t>    </a:t>
            </a:r>
            <a:r>
              <a:rPr lang="en-IN" dirty="0" err="1"/>
              <a:t>commandN</a:t>
            </a:r>
            <a:endParaRPr lang="en-IN" dirty="0"/>
          </a:p>
          <a:p>
            <a:pPr marL="0" indent="0">
              <a:buNone/>
            </a:pPr>
            <a:r>
              <a:rPr lang="en-IN" dirty="0"/>
              <a:t>done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22316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117821" cy="868363"/>
          </a:xfrm>
        </p:spPr>
        <p:txBody>
          <a:bodyPr>
            <a:normAutofit/>
          </a:bodyPr>
          <a:lstStyle/>
          <a:p>
            <a:pPr algn="ctr"/>
            <a:r>
              <a:rPr lang="en-IN" sz="4900" dirty="0"/>
              <a:t>Loop Control : Break</a:t>
            </a:r>
          </a:p>
        </p:txBody>
      </p:sp>
      <p:sp>
        <p:nvSpPr>
          <p:cNvPr id="3" name="Content Placeholder 2"/>
          <p:cNvSpPr>
            <a:spLocks noGrp="1"/>
          </p:cNvSpPr>
          <p:nvPr>
            <p:ph sz="quarter" idx="1"/>
          </p:nvPr>
        </p:nvSpPr>
        <p:spPr>
          <a:xfrm>
            <a:off x="303629" y="1268760"/>
            <a:ext cx="8824746" cy="5472608"/>
          </a:xfrm>
        </p:spPr>
        <p:txBody>
          <a:bodyPr/>
          <a:lstStyle/>
          <a:p>
            <a:pPr marL="0" indent="0">
              <a:buNone/>
            </a:pPr>
            <a:r>
              <a:rPr lang="en-IN" dirty="0"/>
              <a:t>Use the break statement to exit from within a for, while, until loop i.e. stop loop execution.</a:t>
            </a:r>
          </a:p>
          <a:p>
            <a:pPr marL="0" indent="0">
              <a:buNone/>
            </a:pPr>
            <a:r>
              <a:rPr lang="en-IN" dirty="0"/>
              <a:t>Example : </a:t>
            </a:r>
          </a:p>
          <a:p>
            <a:pPr marL="0" indent="0">
              <a:buNone/>
            </a:pPr>
            <a:r>
              <a:rPr lang="en-IN" sz="1200" dirty="0"/>
              <a:t>#!/bin/bash</a:t>
            </a:r>
          </a:p>
          <a:p>
            <a:pPr marL="0" indent="0">
              <a:buNone/>
            </a:pPr>
            <a:r>
              <a:rPr lang="en-IN" sz="1200" dirty="0"/>
              <a:t>i=1</a:t>
            </a:r>
          </a:p>
          <a:p>
            <a:pPr marL="0" indent="0">
              <a:buNone/>
            </a:pPr>
            <a:r>
              <a:rPr lang="en-IN" sz="1200" dirty="0"/>
              <a:t>while [[ $i -le 10 ]]</a:t>
            </a:r>
          </a:p>
          <a:p>
            <a:pPr marL="0" indent="0">
              <a:buNone/>
            </a:pPr>
            <a:r>
              <a:rPr lang="en-IN" sz="1200" dirty="0"/>
              <a:t>do</a:t>
            </a:r>
          </a:p>
          <a:p>
            <a:pPr marL="0" indent="0">
              <a:buNone/>
            </a:pPr>
            <a:r>
              <a:rPr lang="en-IN" sz="1200" dirty="0"/>
              <a:t>if [[ $i -</a:t>
            </a:r>
            <a:r>
              <a:rPr lang="en-IN" sz="1200" dirty="0" err="1"/>
              <a:t>eq</a:t>
            </a:r>
            <a:r>
              <a:rPr lang="en-IN" sz="1200" dirty="0"/>
              <a:t> 5 ]]</a:t>
            </a:r>
          </a:p>
          <a:p>
            <a:pPr marL="0" indent="0">
              <a:buNone/>
            </a:pPr>
            <a:r>
              <a:rPr lang="en-IN" sz="1200" dirty="0"/>
              <a:t>then</a:t>
            </a:r>
          </a:p>
          <a:p>
            <a:pPr marL="0" indent="0">
              <a:buNone/>
            </a:pPr>
            <a:r>
              <a:rPr lang="en-IN" sz="1200" dirty="0"/>
              <a:t>echo "I want to take a BREAK from here as i got the value 5"</a:t>
            </a:r>
          </a:p>
          <a:p>
            <a:pPr marL="0" indent="0">
              <a:buNone/>
            </a:pPr>
            <a:r>
              <a:rPr lang="en-IN" sz="1200" dirty="0"/>
              <a:t>break</a:t>
            </a:r>
          </a:p>
          <a:p>
            <a:pPr marL="0" indent="0">
              <a:buNone/>
            </a:pPr>
            <a:r>
              <a:rPr lang="en-IN" sz="1200" dirty="0"/>
              <a:t>fi</a:t>
            </a:r>
          </a:p>
          <a:p>
            <a:pPr marL="0" indent="0">
              <a:buNone/>
            </a:pPr>
            <a:r>
              <a:rPr lang="en-IN" sz="1200" dirty="0"/>
              <a:t>echo "Before each loop increment : $i"</a:t>
            </a:r>
          </a:p>
          <a:p>
            <a:pPr marL="0" indent="0">
              <a:buNone/>
            </a:pPr>
            <a:r>
              <a:rPr lang="en-IN" sz="1200" dirty="0"/>
              <a:t>i=$(($i+1))</a:t>
            </a:r>
          </a:p>
          <a:p>
            <a:pPr marL="0" indent="0">
              <a:buNone/>
            </a:pPr>
            <a:r>
              <a:rPr lang="en-IN" sz="1200" dirty="0"/>
              <a:t>echo "After the increment in the loop : $i"</a:t>
            </a:r>
          </a:p>
          <a:p>
            <a:pPr marL="0" indent="0">
              <a:buNone/>
            </a:pPr>
            <a:r>
              <a:rPr lang="en-IN" sz="1200" dirty="0"/>
              <a:t>done</a:t>
            </a:r>
          </a:p>
        </p:txBody>
      </p:sp>
    </p:spTree>
    <p:extLst>
      <p:ext uri="{BB962C8B-B14F-4D97-AF65-F5344CB8AC3E}">
        <p14:creationId xmlns:p14="http://schemas.microsoft.com/office/powerpoint/2010/main" val="200690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117821" cy="868363"/>
          </a:xfrm>
        </p:spPr>
        <p:txBody>
          <a:bodyPr>
            <a:noAutofit/>
          </a:bodyPr>
          <a:lstStyle/>
          <a:p>
            <a:pPr algn="ctr"/>
            <a:r>
              <a:rPr lang="en-IN" sz="5400" dirty="0"/>
              <a:t>Topics</a:t>
            </a:r>
          </a:p>
        </p:txBody>
      </p:sp>
      <p:sp>
        <p:nvSpPr>
          <p:cNvPr id="3" name="Content Placeholder 2"/>
          <p:cNvSpPr>
            <a:spLocks noGrp="1"/>
          </p:cNvSpPr>
          <p:nvPr>
            <p:ph sz="quarter" idx="1"/>
          </p:nvPr>
        </p:nvSpPr>
        <p:spPr>
          <a:xfrm>
            <a:off x="395536" y="1600200"/>
            <a:ext cx="4104456" cy="4593704"/>
          </a:xfrm>
          <a:solidFill>
            <a:schemeClr val="tx2">
              <a:lumMod val="20000"/>
              <a:lumOff val="80000"/>
            </a:schemeClr>
          </a:solidFill>
        </p:spPr>
        <p:txBody>
          <a:bodyPr>
            <a:normAutofit fontScale="92500"/>
          </a:bodyPr>
          <a:lstStyle/>
          <a:p>
            <a:pPr defTabSz="914400">
              <a:buFont typeface="Wingdings" pitchFamily="2" charset="2"/>
              <a:buChar char="ü"/>
            </a:pPr>
            <a:r>
              <a:rPr lang="en-IN" sz="3200" dirty="0">
                <a:latin typeface="+mn-lt"/>
                <a:ea typeface="+mn-ea"/>
                <a:cs typeface="+mn-cs"/>
              </a:rPr>
              <a:t>Command Concepts, File Permissions</a:t>
            </a:r>
          </a:p>
          <a:p>
            <a:pPr defTabSz="914400">
              <a:buFont typeface="Wingdings" pitchFamily="2" charset="2"/>
              <a:buChar char="ü"/>
            </a:pPr>
            <a:r>
              <a:rPr lang="en-IN" sz="3200" dirty="0">
                <a:latin typeface="+mn-lt"/>
                <a:ea typeface="+mn-ea"/>
                <a:cs typeface="+mn-cs"/>
              </a:rPr>
              <a:t>Variable/Operator</a:t>
            </a:r>
          </a:p>
          <a:p>
            <a:pPr defTabSz="914400">
              <a:buFont typeface="Wingdings" pitchFamily="2" charset="2"/>
              <a:buChar char="ü"/>
            </a:pPr>
            <a:r>
              <a:rPr lang="en-IN" sz="3200" dirty="0">
                <a:latin typeface="+mn-lt"/>
                <a:ea typeface="+mn-ea"/>
                <a:cs typeface="+mn-cs"/>
              </a:rPr>
              <a:t>Conditional Statements</a:t>
            </a:r>
          </a:p>
          <a:p>
            <a:pPr defTabSz="914400">
              <a:buFont typeface="Wingdings" pitchFamily="2" charset="2"/>
              <a:buChar char="ü"/>
            </a:pPr>
            <a:r>
              <a:rPr lang="en-IN" sz="3200" dirty="0">
                <a:latin typeface="+mn-lt"/>
                <a:ea typeface="+mn-ea"/>
                <a:cs typeface="+mn-cs"/>
              </a:rPr>
              <a:t>Loops/Loop Controls</a:t>
            </a:r>
          </a:p>
          <a:p>
            <a:pPr defTabSz="914400">
              <a:buFont typeface="Wingdings" pitchFamily="2" charset="2"/>
              <a:buChar char="ü"/>
            </a:pPr>
            <a:r>
              <a:rPr lang="en-IN" sz="3200" dirty="0">
                <a:latin typeface="+mn-lt"/>
                <a:ea typeface="+mn-ea"/>
                <a:cs typeface="+mn-cs"/>
              </a:rPr>
              <a:t>Functions</a:t>
            </a:r>
          </a:p>
          <a:p>
            <a:pPr defTabSz="914400">
              <a:buFont typeface="Wingdings" pitchFamily="2" charset="2"/>
              <a:buChar char="ü"/>
            </a:pPr>
            <a:r>
              <a:rPr lang="en-IN" sz="3200" dirty="0">
                <a:latin typeface="+mn-lt"/>
                <a:ea typeface="+mn-ea"/>
                <a:cs typeface="+mn-cs"/>
              </a:rPr>
              <a:t>I/O Redirection</a:t>
            </a:r>
          </a:p>
          <a:p>
            <a:endParaRPr lang="en-IN" dirty="0"/>
          </a:p>
        </p:txBody>
      </p:sp>
      <p:sp>
        <p:nvSpPr>
          <p:cNvPr id="4" name="Content Placeholder 2"/>
          <p:cNvSpPr txBox="1">
            <a:spLocks/>
          </p:cNvSpPr>
          <p:nvPr/>
        </p:nvSpPr>
        <p:spPr>
          <a:xfrm>
            <a:off x="4788024" y="1628800"/>
            <a:ext cx="4176464" cy="4565104"/>
          </a:xfrm>
          <a:prstGeom prst="rect">
            <a:avLst/>
          </a:prstGeom>
          <a:solidFill>
            <a:schemeClr val="tx2">
              <a:lumMod val="20000"/>
              <a:lumOff val="80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lnSpc>
                <a:spcPct val="140000"/>
              </a:lnSpc>
              <a:spcAft>
                <a:spcPct val="0"/>
              </a:spcAft>
              <a:buFont typeface="Wingdings" pitchFamily="2" charset="2"/>
              <a:buChar char="ü"/>
            </a:pPr>
            <a:r>
              <a:rPr lang="en-IN" sz="2700" dirty="0"/>
              <a:t>Process Management</a:t>
            </a:r>
          </a:p>
          <a:p>
            <a:pPr fontAlgn="base">
              <a:lnSpc>
                <a:spcPct val="140000"/>
              </a:lnSpc>
              <a:spcAft>
                <a:spcPct val="0"/>
              </a:spcAft>
              <a:buFont typeface="Wingdings" pitchFamily="2" charset="2"/>
              <a:buChar char="ü"/>
            </a:pPr>
            <a:r>
              <a:rPr lang="en-IN" sz="2700" dirty="0"/>
              <a:t>Regular Expression</a:t>
            </a:r>
          </a:p>
          <a:p>
            <a:pPr fontAlgn="base">
              <a:lnSpc>
                <a:spcPct val="140000"/>
              </a:lnSpc>
              <a:spcAft>
                <a:spcPct val="0"/>
              </a:spcAft>
              <a:buFont typeface="Wingdings" pitchFamily="2" charset="2"/>
              <a:buChar char="ü"/>
            </a:pPr>
            <a:r>
              <a:rPr lang="en-IN" sz="2700" dirty="0"/>
              <a:t>Utilities : </a:t>
            </a:r>
            <a:r>
              <a:rPr lang="en-IN" sz="2700" dirty="0" err="1"/>
              <a:t>grep</a:t>
            </a:r>
            <a:r>
              <a:rPr lang="en-IN" sz="2700" dirty="0"/>
              <a:t>, </a:t>
            </a:r>
            <a:r>
              <a:rPr lang="en-IN" sz="2700" dirty="0" err="1"/>
              <a:t>sed</a:t>
            </a:r>
            <a:r>
              <a:rPr lang="en-IN" sz="2700" dirty="0"/>
              <a:t>, find and </a:t>
            </a:r>
            <a:r>
              <a:rPr lang="en-IN" sz="2700" dirty="0" err="1"/>
              <a:t>awk</a:t>
            </a:r>
            <a:r>
              <a:rPr lang="en-IN" sz="2700" dirty="0"/>
              <a:t> </a:t>
            </a:r>
          </a:p>
          <a:p>
            <a:pPr fontAlgn="base">
              <a:lnSpc>
                <a:spcPct val="140000"/>
              </a:lnSpc>
              <a:spcAft>
                <a:spcPct val="0"/>
              </a:spcAft>
              <a:buFont typeface="Wingdings" pitchFamily="2" charset="2"/>
              <a:buChar char="ü"/>
            </a:pPr>
            <a:r>
              <a:rPr lang="en-IN" sz="2700" dirty="0"/>
              <a:t>Compression Techniques</a:t>
            </a:r>
          </a:p>
          <a:p>
            <a:pPr fontAlgn="base">
              <a:lnSpc>
                <a:spcPct val="140000"/>
              </a:lnSpc>
              <a:spcAft>
                <a:spcPct val="0"/>
              </a:spcAft>
              <a:buFont typeface="Wingdings" pitchFamily="2" charset="2"/>
              <a:buChar char="ü"/>
            </a:pPr>
            <a:r>
              <a:rPr lang="en-IN" sz="2700" dirty="0"/>
              <a:t>Archiving</a:t>
            </a:r>
          </a:p>
          <a:p>
            <a:pPr fontAlgn="base">
              <a:lnSpc>
                <a:spcPct val="140000"/>
              </a:lnSpc>
              <a:spcAft>
                <a:spcPct val="0"/>
              </a:spcAft>
              <a:buFont typeface="Wingdings" pitchFamily="2" charset="2"/>
              <a:buChar char="ü"/>
            </a:pPr>
            <a:r>
              <a:rPr lang="en-IN" sz="2700" dirty="0"/>
              <a:t>Job Scheduling</a:t>
            </a:r>
          </a:p>
          <a:p>
            <a:endParaRPr lang="en-IN" dirty="0"/>
          </a:p>
        </p:txBody>
      </p:sp>
    </p:spTree>
    <p:extLst>
      <p:ext uri="{BB962C8B-B14F-4D97-AF65-F5344CB8AC3E}">
        <p14:creationId xmlns:p14="http://schemas.microsoft.com/office/powerpoint/2010/main" val="361510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412776"/>
            <a:ext cx="8229600" cy="5184576"/>
          </a:xfrm>
        </p:spPr>
        <p:txBody>
          <a:bodyPr/>
          <a:lstStyle/>
          <a:p>
            <a:pPr marL="0" indent="0">
              <a:buNone/>
            </a:pPr>
            <a:r>
              <a:rPr lang="en-IN" dirty="0"/>
              <a:t>The continue statement is used to resume the next iteration of the enclosing for, while or until loop</a:t>
            </a:r>
          </a:p>
          <a:p>
            <a:pPr marL="0" indent="0">
              <a:buNone/>
            </a:pPr>
            <a:r>
              <a:rPr lang="en-IN" sz="1600" dirty="0"/>
              <a:t>...</a:t>
            </a:r>
          </a:p>
          <a:p>
            <a:pPr marL="0" indent="0">
              <a:buNone/>
            </a:pPr>
            <a:r>
              <a:rPr lang="en-IN" sz="1600" dirty="0"/>
              <a:t>..</a:t>
            </a:r>
          </a:p>
          <a:p>
            <a:pPr marL="0" indent="0">
              <a:buNone/>
            </a:pPr>
            <a:r>
              <a:rPr lang="en-IN" sz="1600" dirty="0"/>
              <a:t>for i in something</a:t>
            </a:r>
          </a:p>
          <a:p>
            <a:pPr marL="0" indent="0">
              <a:buNone/>
            </a:pPr>
            <a:r>
              <a:rPr lang="en-IN" sz="1600" dirty="0"/>
              <a:t>do</a:t>
            </a:r>
          </a:p>
          <a:p>
            <a:pPr marL="0" indent="0">
              <a:buNone/>
            </a:pPr>
            <a:r>
              <a:rPr lang="en-IN" sz="1600" dirty="0"/>
              <a:t>	[ condition ] &amp;&amp; continue</a:t>
            </a:r>
          </a:p>
          <a:p>
            <a:pPr marL="0" indent="0">
              <a:buNone/>
            </a:pPr>
            <a:r>
              <a:rPr lang="en-IN" sz="1600" dirty="0"/>
              <a:t>	cmd1</a:t>
            </a:r>
          </a:p>
          <a:p>
            <a:pPr marL="0" indent="0">
              <a:buNone/>
            </a:pPr>
            <a:r>
              <a:rPr lang="en-IN" sz="1600" dirty="0"/>
              <a:t>	cmd2</a:t>
            </a:r>
          </a:p>
          <a:p>
            <a:pPr marL="0" indent="0">
              <a:buNone/>
            </a:pPr>
            <a:r>
              <a:rPr lang="en-IN" sz="1600" dirty="0"/>
              <a:t>	</a:t>
            </a:r>
          </a:p>
          <a:p>
            <a:pPr marL="0" indent="0">
              <a:buNone/>
            </a:pPr>
            <a:r>
              <a:rPr lang="en-IN" sz="1600" dirty="0"/>
              <a:t>done</a:t>
            </a:r>
          </a:p>
          <a:p>
            <a:pPr marL="0" indent="0">
              <a:buNone/>
            </a:pPr>
            <a:r>
              <a:rPr lang="en-IN" sz="1600" dirty="0"/>
              <a:t>..</a:t>
            </a:r>
          </a:p>
          <a:p>
            <a:pPr marL="0" indent="0">
              <a:buNone/>
            </a:pPr>
            <a:r>
              <a:rPr lang="en-IN" sz="1600" dirty="0"/>
              <a:t>...</a:t>
            </a:r>
          </a:p>
        </p:txBody>
      </p:sp>
      <p:sp>
        <p:nvSpPr>
          <p:cNvPr id="4" name="Title 1"/>
          <p:cNvSpPr txBox="1">
            <a:spLocks/>
          </p:cNvSpPr>
          <p:nvPr/>
        </p:nvSpPr>
        <p:spPr bwMode="auto">
          <a:xfrm>
            <a:off x="846667" y="422893"/>
            <a:ext cx="8117821"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defTabSz="457200" rtl="0" eaLnBrk="1" fontAlgn="base" hangingPunct="1">
              <a:spcBef>
                <a:spcPct val="0"/>
              </a:spcBef>
              <a:spcAft>
                <a:spcPct val="0"/>
              </a:spcAft>
              <a:defRPr sz="2400" kern="1200">
                <a:solidFill>
                  <a:schemeClr val="tx1"/>
                </a:solidFill>
                <a:latin typeface="Roboto Slab Bold"/>
                <a:ea typeface="ＭＳ Ｐゴシック" pitchFamily="-84" charset="-128"/>
                <a:cs typeface="Roboto Slab Bold"/>
              </a:defRPr>
            </a:lvl1pPr>
            <a:lvl2pPr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2pPr>
            <a:lvl3pPr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3pPr>
            <a:lvl4pPr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4pPr>
            <a:lvl5pPr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5pPr>
            <a:lvl6pPr marL="457200"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6pPr>
            <a:lvl7pPr marL="914400"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7pPr>
            <a:lvl8pPr marL="1371600"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8pPr>
            <a:lvl9pPr marL="1828800"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9pPr>
          </a:lstStyle>
          <a:p>
            <a:pPr algn="ctr"/>
            <a:r>
              <a:rPr lang="en-IN" sz="4900" dirty="0"/>
              <a:t>Loop Control : Continue</a:t>
            </a:r>
          </a:p>
        </p:txBody>
      </p:sp>
    </p:spTree>
    <p:extLst>
      <p:ext uri="{BB962C8B-B14F-4D97-AF65-F5344CB8AC3E}">
        <p14:creationId xmlns:p14="http://schemas.microsoft.com/office/powerpoint/2010/main" val="41724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04664"/>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IN" sz="4900" dirty="0"/>
              <a:t>Functions</a:t>
            </a:r>
          </a:p>
        </p:txBody>
      </p:sp>
      <p:sp>
        <p:nvSpPr>
          <p:cNvPr id="3" name="Content Placeholder 2"/>
          <p:cNvSpPr>
            <a:spLocks noGrp="1"/>
          </p:cNvSpPr>
          <p:nvPr>
            <p:ph sz="quarter" idx="1"/>
          </p:nvPr>
        </p:nvSpPr>
        <p:spPr/>
        <p:txBody>
          <a:bodyPr/>
          <a:lstStyle/>
          <a:p>
            <a:pPr marL="0" indent="0">
              <a:buNone/>
            </a:pPr>
            <a:r>
              <a:rPr lang="en-IN" dirty="0"/>
              <a:t>Syntax :</a:t>
            </a:r>
          </a:p>
          <a:p>
            <a:pPr marL="0" indent="0">
              <a:buNone/>
            </a:pPr>
            <a:r>
              <a:rPr lang="en-IN" dirty="0" err="1"/>
              <a:t>function_name</a:t>
            </a:r>
            <a:r>
              <a:rPr lang="en-IN" dirty="0"/>
              <a:t>()</a:t>
            </a:r>
          </a:p>
          <a:p>
            <a:pPr marL="0" indent="0">
              <a:buNone/>
            </a:pPr>
            <a:r>
              <a:rPr lang="en-IN" dirty="0"/>
              <a:t>{</a:t>
            </a:r>
          </a:p>
          <a:p>
            <a:pPr marL="0" indent="0">
              <a:buNone/>
            </a:pPr>
            <a:r>
              <a:rPr lang="en-IN" dirty="0"/>
              <a:t>Command1</a:t>
            </a:r>
          </a:p>
          <a:p>
            <a:pPr marL="0" indent="0">
              <a:buNone/>
            </a:pPr>
            <a:r>
              <a:rPr lang="en-IN" dirty="0"/>
              <a:t>Command2</a:t>
            </a:r>
          </a:p>
          <a:p>
            <a:pPr marL="0" indent="0">
              <a:buNone/>
            </a:pPr>
            <a:r>
              <a:rPr lang="en-IN" dirty="0"/>
              <a:t>…..</a:t>
            </a:r>
          </a:p>
          <a:p>
            <a:pPr marL="0" indent="0">
              <a:buNone/>
            </a:pPr>
            <a:r>
              <a:rPr lang="en-IN" dirty="0"/>
              <a:t>…..</a:t>
            </a:r>
          </a:p>
          <a:p>
            <a:pPr marL="0" indent="0">
              <a:buNone/>
            </a:pPr>
            <a:r>
              <a:rPr lang="en-IN" dirty="0"/>
              <a:t>Command N</a:t>
            </a:r>
          </a:p>
          <a:p>
            <a:pPr marL="0" indent="0">
              <a:buNone/>
            </a:pPr>
            <a:r>
              <a:rPr lang="en-IN" dirty="0"/>
              <a:t>}</a:t>
            </a:r>
          </a:p>
        </p:txBody>
      </p:sp>
    </p:spTree>
    <p:extLst>
      <p:ext uri="{BB962C8B-B14F-4D97-AF65-F5344CB8AC3E}">
        <p14:creationId xmlns:p14="http://schemas.microsoft.com/office/powerpoint/2010/main" val="2306487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IN" sz="4900" dirty="0"/>
              <a:t>Process Management</a:t>
            </a:r>
          </a:p>
        </p:txBody>
      </p:sp>
      <p:graphicFrame>
        <p:nvGraphicFramePr>
          <p:cNvPr id="5" name="Table 4"/>
          <p:cNvGraphicFramePr>
            <a:graphicFrameLocks noGrp="1"/>
          </p:cNvGraphicFramePr>
          <p:nvPr>
            <p:extLst>
              <p:ext uri="{D42A27DB-BD31-4B8C-83A1-F6EECF244321}">
                <p14:modId xmlns:p14="http://schemas.microsoft.com/office/powerpoint/2010/main" val="2572267596"/>
              </p:ext>
            </p:extLst>
          </p:nvPr>
        </p:nvGraphicFramePr>
        <p:xfrm>
          <a:off x="323527" y="1566682"/>
          <a:ext cx="8568952" cy="4454604"/>
        </p:xfrm>
        <a:graphic>
          <a:graphicData uri="http://schemas.openxmlformats.org/drawingml/2006/table">
            <a:tbl>
              <a:tblPr/>
              <a:tblGrid>
                <a:gridCol w="4284476">
                  <a:extLst>
                    <a:ext uri="{9D8B030D-6E8A-4147-A177-3AD203B41FA5}">
                      <a16:colId xmlns:a16="http://schemas.microsoft.com/office/drawing/2014/main" xmlns="" val="20000"/>
                    </a:ext>
                  </a:extLst>
                </a:gridCol>
                <a:gridCol w="4284476">
                  <a:extLst>
                    <a:ext uri="{9D8B030D-6E8A-4147-A177-3AD203B41FA5}">
                      <a16:colId xmlns:a16="http://schemas.microsoft.com/office/drawing/2014/main" xmlns="" val="20001"/>
                    </a:ext>
                  </a:extLst>
                </a:gridCol>
              </a:tblGrid>
              <a:tr h="410559">
                <a:tc>
                  <a:txBody>
                    <a:bodyPr/>
                    <a:lstStyle/>
                    <a:p>
                      <a:pPr algn="l" fontAlgn="t"/>
                      <a:r>
                        <a:rPr lang="en-IN" sz="1400" b="1" dirty="0">
                          <a:effectLst/>
                        </a:rPr>
                        <a:t>Command</a:t>
                      </a:r>
                      <a:endParaRPr lang="en-IN" sz="1400" dirty="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b="1">
                          <a:effectLst/>
                        </a:rPr>
                        <a:t>Description</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0"/>
                  </a:ext>
                </a:extLst>
              </a:tr>
              <a:tr h="410559">
                <a:tc>
                  <a:txBody>
                    <a:bodyPr/>
                    <a:lstStyle/>
                    <a:p>
                      <a:pPr algn="l" fontAlgn="t"/>
                      <a:r>
                        <a:rPr lang="en-IN" sz="1400" b="1">
                          <a:effectLst/>
                        </a:rPr>
                        <a:t>bg</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a:effectLst/>
                        </a:rPr>
                        <a:t>To send a process to background</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410559">
                <a:tc>
                  <a:txBody>
                    <a:bodyPr/>
                    <a:lstStyle/>
                    <a:p>
                      <a:pPr algn="l" fontAlgn="t"/>
                      <a:r>
                        <a:rPr lang="en-IN" sz="1400" b="1">
                          <a:effectLst/>
                        </a:rPr>
                        <a:t>fg</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effectLst/>
                        </a:rPr>
                        <a:t>To run a stopped process in foreground</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2"/>
                  </a:ext>
                </a:extLst>
              </a:tr>
              <a:tr h="410559">
                <a:tc>
                  <a:txBody>
                    <a:bodyPr/>
                    <a:lstStyle/>
                    <a:p>
                      <a:pPr algn="l" fontAlgn="t"/>
                      <a:r>
                        <a:rPr lang="en-IN" sz="1400" b="1">
                          <a:effectLst/>
                        </a:rPr>
                        <a:t>top</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a:effectLst/>
                        </a:rPr>
                        <a:t>Details on all Active Processes</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449711">
                <a:tc>
                  <a:txBody>
                    <a:bodyPr/>
                    <a:lstStyle/>
                    <a:p>
                      <a:pPr algn="l" fontAlgn="t"/>
                      <a:r>
                        <a:rPr lang="en-IN" sz="1400" b="1">
                          <a:effectLst/>
                        </a:rPr>
                        <a:t>ps</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a:effectLst/>
                        </a:rPr>
                        <a:t>Give the status of processes running for a user</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4"/>
                  </a:ext>
                </a:extLst>
              </a:tr>
              <a:tr h="410559">
                <a:tc>
                  <a:txBody>
                    <a:bodyPr/>
                    <a:lstStyle/>
                    <a:p>
                      <a:pPr algn="l" fontAlgn="t"/>
                      <a:r>
                        <a:rPr lang="en-IN" sz="1400" b="1" dirty="0">
                          <a:effectLst/>
                        </a:rPr>
                        <a:t>kill PID</a:t>
                      </a:r>
                      <a:endParaRPr lang="en-IN" sz="1400" dirty="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a:effectLst/>
                        </a:rPr>
                        <a:t>Kills a process</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410559">
                <a:tc>
                  <a:txBody>
                    <a:bodyPr/>
                    <a:lstStyle/>
                    <a:p>
                      <a:pPr algn="l" fontAlgn="t"/>
                      <a:r>
                        <a:rPr lang="en-IN" sz="1400" b="1">
                          <a:effectLst/>
                        </a:rPr>
                        <a:t>nice</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a:effectLst/>
                        </a:rPr>
                        <a:t>Starts a process with a given priority</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6"/>
                  </a:ext>
                </a:extLst>
              </a:tr>
              <a:tr h="665340">
                <a:tc>
                  <a:txBody>
                    <a:bodyPr/>
                    <a:lstStyle/>
                    <a:p>
                      <a:pPr algn="l" fontAlgn="t"/>
                      <a:r>
                        <a:rPr lang="en-IN" sz="1400" b="1" dirty="0" err="1">
                          <a:effectLst/>
                        </a:rPr>
                        <a:t>renice</a:t>
                      </a:r>
                      <a:endParaRPr lang="en-IN" sz="1400" dirty="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a:effectLst/>
                        </a:rPr>
                        <a:t>Changes priority of an already running process</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465640">
                <a:tc>
                  <a:txBody>
                    <a:bodyPr/>
                    <a:lstStyle/>
                    <a:p>
                      <a:pPr algn="l" fontAlgn="t"/>
                      <a:r>
                        <a:rPr lang="en-IN" sz="1400" b="1">
                          <a:effectLst/>
                        </a:rPr>
                        <a:t>df</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effectLst/>
                        </a:rPr>
                        <a:t>Gives free  hard disk space on your system</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8"/>
                  </a:ext>
                </a:extLst>
              </a:tr>
              <a:tr h="410559">
                <a:tc>
                  <a:txBody>
                    <a:bodyPr/>
                    <a:lstStyle/>
                    <a:p>
                      <a:pPr algn="l" fontAlgn="t"/>
                      <a:r>
                        <a:rPr lang="en-IN" sz="1400" b="1">
                          <a:effectLst/>
                        </a:rPr>
                        <a:t>free</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IN" sz="1400" dirty="0">
                          <a:effectLst/>
                        </a:rPr>
                        <a:t>Gives free RAM on your system</a:t>
                      </a:r>
                    </a:p>
                  </a:txBody>
                  <a:tcPr marL="58025" marR="58025" marT="58025" marB="5802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291610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1358" y="476672"/>
            <a:ext cx="2121286" cy="923330"/>
          </a:xfrm>
          <a:prstGeom prst="rect">
            <a:avLst/>
          </a:prstGeom>
          <a:noFill/>
        </p:spPr>
        <p:txBody>
          <a:bodyPr wrap="none" lIns="91440" tIns="45720" rIns="91440" bIns="45720">
            <a:spAutoFit/>
          </a:bodyPr>
          <a:lstStyle/>
          <a:p>
            <a:pPr algn="ctr"/>
            <a:r>
              <a:rPr lang="en-US" sz="5400" dirty="0">
                <a:latin typeface="Roboto Slab Bold"/>
                <a:ea typeface="ＭＳ Ｐゴシック" pitchFamily="-84" charset="-128"/>
                <a:cs typeface="Roboto Slab Bold"/>
              </a:rPr>
              <a:t>DAY 3</a:t>
            </a:r>
          </a:p>
        </p:txBody>
      </p:sp>
      <p:sp>
        <p:nvSpPr>
          <p:cNvPr id="7" name="Text Placeholder 6"/>
          <p:cNvSpPr>
            <a:spLocks noGrp="1"/>
          </p:cNvSpPr>
          <p:nvPr>
            <p:ph type="body" sz="half" idx="2"/>
          </p:nvPr>
        </p:nvSpPr>
        <p:spPr>
          <a:xfrm>
            <a:off x="827584" y="1916832"/>
            <a:ext cx="7848872" cy="2952328"/>
          </a:xfrm>
        </p:spPr>
        <p:txBody>
          <a:bodyPr>
            <a:noAutofit/>
          </a:bodyPr>
          <a:lstStyle/>
          <a:p>
            <a:r>
              <a:rPr lang="en-IN" sz="2800" b="1" i="1" dirty="0">
                <a:solidFill>
                  <a:schemeClr val="accent1">
                    <a:lumMod val="50000"/>
                  </a:schemeClr>
                </a:solidFill>
                <a:latin typeface="Aparajita" pitchFamily="34" charset="0"/>
                <a:cs typeface="Aparajita" pitchFamily="34" charset="0"/>
              </a:rPr>
              <a:t>When asked what learning was the most necessary, he said, 'Not to unlearn what you have learned</a:t>
            </a:r>
          </a:p>
        </p:txBody>
      </p:sp>
    </p:spTree>
    <p:extLst>
      <p:ext uri="{BB962C8B-B14F-4D97-AF65-F5344CB8AC3E}">
        <p14:creationId xmlns:p14="http://schemas.microsoft.com/office/powerpoint/2010/main" val="96347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I/O Redirection</a:t>
            </a:r>
          </a:p>
        </p:txBody>
      </p:sp>
      <p:sp>
        <p:nvSpPr>
          <p:cNvPr id="6" name="Content Placeholder 5"/>
          <p:cNvSpPr>
            <a:spLocks noGrp="1"/>
          </p:cNvSpPr>
          <p:nvPr>
            <p:ph sz="quarter" idx="1"/>
          </p:nvPr>
        </p:nvSpPr>
        <p:spPr>
          <a:xfrm>
            <a:off x="323528" y="1412777"/>
            <a:ext cx="8752738" cy="5009280"/>
          </a:xfrm>
        </p:spPr>
        <p:txBody>
          <a:bodyPr>
            <a:normAutofit lnSpcReduction="10000"/>
          </a:bodyPr>
          <a:lstStyle/>
          <a:p>
            <a:pPr marL="0" indent="0">
              <a:buNone/>
            </a:pPr>
            <a:r>
              <a:rPr lang="en-IN" sz="2800" b="1" dirty="0"/>
              <a:t>Output Redirection</a:t>
            </a:r>
          </a:p>
          <a:p>
            <a:r>
              <a:rPr lang="en-IN" dirty="0"/>
              <a:t>The output from a command normally intended for standard output can be easily diverted to a file instead. This capability is known as output redirection:</a:t>
            </a:r>
          </a:p>
          <a:p>
            <a:r>
              <a:rPr lang="en-IN" dirty="0"/>
              <a:t>If the notation &gt; file is appended to any command that normally writes its output to standard output, the output of that command will be written to file instead of your terminal:</a:t>
            </a:r>
          </a:p>
          <a:p>
            <a:r>
              <a:rPr lang="en-IN" dirty="0"/>
              <a:t>$ who &gt; users</a:t>
            </a:r>
          </a:p>
          <a:p>
            <a:pPr marL="0" indent="0">
              <a:buNone/>
            </a:pPr>
            <a:r>
              <a:rPr lang="en-US" dirty="0"/>
              <a:t>Append:</a:t>
            </a:r>
            <a:endParaRPr lang="en-IN" dirty="0"/>
          </a:p>
          <a:p>
            <a:r>
              <a:rPr lang="en-IN" dirty="0"/>
              <a:t>You can use &gt;&gt; operator to append the output in an existing file as follows:</a:t>
            </a:r>
          </a:p>
          <a:p>
            <a:r>
              <a:rPr lang="en-IN" dirty="0"/>
              <a:t>$ who &gt;&gt; users</a:t>
            </a:r>
          </a:p>
        </p:txBody>
      </p:sp>
    </p:spTree>
    <p:extLst>
      <p:ext uri="{BB962C8B-B14F-4D97-AF65-F5344CB8AC3E}">
        <p14:creationId xmlns:p14="http://schemas.microsoft.com/office/powerpoint/2010/main" val="163583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I/O Redirection</a:t>
            </a:r>
          </a:p>
        </p:txBody>
      </p:sp>
      <p:sp>
        <p:nvSpPr>
          <p:cNvPr id="6" name="Content Placeholder 5"/>
          <p:cNvSpPr>
            <a:spLocks noGrp="1"/>
          </p:cNvSpPr>
          <p:nvPr>
            <p:ph sz="quarter" idx="1"/>
          </p:nvPr>
        </p:nvSpPr>
        <p:spPr>
          <a:xfrm>
            <a:off x="323528" y="1412777"/>
            <a:ext cx="8752738" cy="5009280"/>
          </a:xfrm>
        </p:spPr>
        <p:txBody>
          <a:bodyPr>
            <a:normAutofit fontScale="92500"/>
          </a:bodyPr>
          <a:lstStyle/>
          <a:p>
            <a:pPr marL="0" indent="0">
              <a:buNone/>
            </a:pPr>
            <a:r>
              <a:rPr lang="en-IN" sz="2800" b="1" dirty="0"/>
              <a:t>Input Redirection</a:t>
            </a:r>
          </a:p>
          <a:p>
            <a:pPr>
              <a:defRPr/>
            </a:pPr>
            <a:r>
              <a:rPr lang="en-IN" dirty="0"/>
              <a:t>The commands that normally take their input from standard input can have their input redirected from a file in this manner.</a:t>
            </a:r>
          </a:p>
          <a:p>
            <a:pPr>
              <a:spcBef>
                <a:spcPct val="0"/>
              </a:spcBef>
              <a:defRPr/>
            </a:pPr>
            <a:r>
              <a:rPr lang="en-IN" dirty="0"/>
              <a:t>$ </a:t>
            </a:r>
            <a:r>
              <a:rPr lang="en-IN" dirty="0" err="1"/>
              <a:t>wc</a:t>
            </a:r>
            <a:r>
              <a:rPr lang="en-IN" dirty="0"/>
              <a:t> -l &lt; users </a:t>
            </a:r>
            <a:endParaRPr lang="en-IN" sz="2400" dirty="0"/>
          </a:p>
          <a:p>
            <a:pPr>
              <a:spcBef>
                <a:spcPct val="0"/>
              </a:spcBef>
              <a:buFont typeface="Wingdings" pitchFamily="2" charset="2"/>
              <a:buNone/>
              <a:defRPr/>
            </a:pPr>
            <a:r>
              <a:rPr lang="en-IN" sz="2400" dirty="0"/>
              <a:t>Here Document:</a:t>
            </a:r>
          </a:p>
          <a:p>
            <a:pPr>
              <a:defRPr/>
            </a:pPr>
            <a:r>
              <a:rPr lang="en-IN" dirty="0"/>
              <a:t>A here document is used to redirect input into an interactive shell script or program.</a:t>
            </a:r>
          </a:p>
          <a:p>
            <a:pPr>
              <a:defRPr/>
            </a:pPr>
            <a:r>
              <a:rPr lang="en-IN" dirty="0"/>
              <a:t>We can run an interactive program within a shell script without user action by supplying the required input for the interactive program, or interactive shell script.</a:t>
            </a:r>
          </a:p>
          <a:p>
            <a:pPr>
              <a:buFont typeface="Wingdings" pitchFamily="2" charset="2"/>
              <a:buNone/>
              <a:defRPr/>
            </a:pPr>
            <a:r>
              <a:rPr lang="en-IN" sz="2400" dirty="0"/>
              <a:t>command &lt;&lt; delimiter</a:t>
            </a:r>
          </a:p>
          <a:p>
            <a:pPr>
              <a:buFont typeface="Wingdings" pitchFamily="2" charset="2"/>
              <a:buNone/>
              <a:defRPr/>
            </a:pPr>
            <a:r>
              <a:rPr lang="en-IN" sz="2400" dirty="0"/>
              <a:t>Document</a:t>
            </a:r>
          </a:p>
          <a:p>
            <a:pPr>
              <a:buFont typeface="Wingdings" pitchFamily="2" charset="2"/>
              <a:buNone/>
              <a:defRPr/>
            </a:pPr>
            <a:r>
              <a:rPr lang="en-IN" sz="2400" dirty="0"/>
              <a:t>delimiter</a:t>
            </a:r>
            <a:endParaRPr lang="en-IN" dirty="0"/>
          </a:p>
        </p:txBody>
      </p:sp>
    </p:spTree>
    <p:extLst>
      <p:ext uri="{BB962C8B-B14F-4D97-AF65-F5344CB8AC3E}">
        <p14:creationId xmlns:p14="http://schemas.microsoft.com/office/powerpoint/2010/main" val="3020928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I/O Redirection</a:t>
            </a:r>
          </a:p>
        </p:txBody>
      </p:sp>
      <p:sp>
        <p:nvSpPr>
          <p:cNvPr id="6" name="Content Placeholder 5"/>
          <p:cNvSpPr>
            <a:spLocks noGrp="1"/>
          </p:cNvSpPr>
          <p:nvPr>
            <p:ph sz="quarter" idx="1"/>
          </p:nvPr>
        </p:nvSpPr>
        <p:spPr>
          <a:xfrm>
            <a:off x="323528" y="1412777"/>
            <a:ext cx="8752738" cy="5009280"/>
          </a:xfrm>
        </p:spPr>
        <p:txBody>
          <a:bodyPr>
            <a:normAutofit fontScale="92500" lnSpcReduction="20000"/>
          </a:bodyPr>
          <a:lstStyle/>
          <a:p>
            <a:pPr>
              <a:buFont typeface="Wingdings" pitchFamily="2" charset="2"/>
              <a:buNone/>
              <a:defRPr/>
            </a:pPr>
            <a:r>
              <a:rPr lang="en-IN" dirty="0"/>
              <a:t>$</a:t>
            </a:r>
            <a:r>
              <a:rPr lang="en-IN" dirty="0" err="1"/>
              <a:t>wc</a:t>
            </a:r>
            <a:r>
              <a:rPr lang="en-IN" dirty="0"/>
              <a:t> -l &lt;&lt; EOF </a:t>
            </a:r>
          </a:p>
          <a:p>
            <a:pPr lvl="2">
              <a:buFont typeface="Wingdings" pitchFamily="2" charset="2"/>
              <a:buNone/>
              <a:defRPr/>
            </a:pPr>
            <a:r>
              <a:rPr lang="en-IN" dirty="0"/>
              <a:t>This is a simple lookup program </a:t>
            </a:r>
          </a:p>
          <a:p>
            <a:pPr lvl="2">
              <a:buFont typeface="Wingdings" pitchFamily="2" charset="2"/>
              <a:buNone/>
              <a:defRPr/>
            </a:pPr>
            <a:r>
              <a:rPr lang="en-IN" dirty="0"/>
              <a:t>for good (and bad) restaurants</a:t>
            </a:r>
          </a:p>
          <a:p>
            <a:pPr lvl="2">
              <a:buFont typeface="Wingdings" pitchFamily="2" charset="2"/>
              <a:buNone/>
              <a:defRPr/>
            </a:pPr>
            <a:r>
              <a:rPr lang="en-IN" dirty="0"/>
              <a:t> in Cape Town. </a:t>
            </a:r>
          </a:p>
          <a:p>
            <a:pPr>
              <a:buFont typeface="Wingdings" pitchFamily="2" charset="2"/>
              <a:buNone/>
              <a:defRPr/>
            </a:pPr>
            <a:r>
              <a:rPr lang="en-IN" dirty="0"/>
              <a:t>EOF</a:t>
            </a:r>
          </a:p>
          <a:p>
            <a:pPr>
              <a:buFont typeface="Wingdings" pitchFamily="2" charset="2"/>
              <a:buNone/>
              <a:defRPr/>
            </a:pPr>
            <a:endParaRPr lang="en-US" sz="1600" dirty="0"/>
          </a:p>
          <a:p>
            <a:pPr>
              <a:buFont typeface="Wingdings" pitchFamily="2" charset="2"/>
              <a:buNone/>
              <a:defRPr/>
            </a:pPr>
            <a:r>
              <a:rPr lang="en-US" dirty="0"/>
              <a:t>---------------------------------</a:t>
            </a:r>
            <a:endParaRPr lang="en-IN" dirty="0"/>
          </a:p>
          <a:p>
            <a:pPr>
              <a:buFont typeface="Wingdings" pitchFamily="2" charset="2"/>
              <a:buNone/>
              <a:defRPr/>
            </a:pPr>
            <a:r>
              <a:rPr lang="en-IN" dirty="0" err="1"/>
              <a:t>sqlplus</a:t>
            </a:r>
            <a:r>
              <a:rPr lang="en-IN" dirty="0"/>
              <a:t> /</a:t>
            </a:r>
            <a:r>
              <a:rPr lang="en-IN" dirty="0" err="1"/>
              <a:t>nolog</a:t>
            </a:r>
            <a:r>
              <a:rPr lang="en-IN" dirty="0"/>
              <a:t> &lt;&lt; SQL</a:t>
            </a:r>
          </a:p>
          <a:p>
            <a:pPr lvl="1">
              <a:buFont typeface="Wingdings" pitchFamily="2" charset="2"/>
              <a:buNone/>
              <a:defRPr/>
            </a:pPr>
            <a:r>
              <a:rPr lang="en-IN" dirty="0"/>
              <a:t>CONNECT </a:t>
            </a:r>
            <a:r>
              <a:rPr lang="en-IN" dirty="0" err="1"/>
              <a:t>scott</a:t>
            </a:r>
            <a:r>
              <a:rPr lang="en-IN" dirty="0"/>
              <a:t>/tiger </a:t>
            </a:r>
          </a:p>
          <a:p>
            <a:pPr lvl="1">
              <a:buFont typeface="Wingdings" pitchFamily="2" charset="2"/>
              <a:buNone/>
              <a:defRPr/>
            </a:pPr>
            <a:r>
              <a:rPr lang="en-IN" dirty="0"/>
              <a:t>SPOOL /u01/</a:t>
            </a:r>
            <a:r>
              <a:rPr lang="en-IN" dirty="0" err="1"/>
              <a:t>emp.lst</a:t>
            </a:r>
            <a:r>
              <a:rPr lang="en-IN" dirty="0"/>
              <a:t> </a:t>
            </a:r>
          </a:p>
          <a:p>
            <a:pPr lvl="1">
              <a:buFont typeface="Wingdings" pitchFamily="2" charset="2"/>
              <a:buNone/>
              <a:defRPr/>
            </a:pPr>
            <a:r>
              <a:rPr lang="en-IN" dirty="0"/>
              <a:t>SET LINESIZE 100 </a:t>
            </a:r>
          </a:p>
          <a:p>
            <a:pPr lvl="1">
              <a:buFont typeface="Wingdings" pitchFamily="2" charset="2"/>
              <a:buNone/>
              <a:defRPr/>
            </a:pPr>
            <a:r>
              <a:rPr lang="en-IN" dirty="0"/>
              <a:t>SET PAGESIZE 50 </a:t>
            </a:r>
          </a:p>
          <a:p>
            <a:pPr lvl="1">
              <a:buFont typeface="Wingdings" pitchFamily="2" charset="2"/>
              <a:buNone/>
              <a:defRPr/>
            </a:pPr>
            <a:r>
              <a:rPr lang="en-IN" dirty="0"/>
              <a:t>SELECT * FROM </a:t>
            </a:r>
            <a:r>
              <a:rPr lang="en-IN" dirty="0" err="1"/>
              <a:t>emp</a:t>
            </a:r>
            <a:r>
              <a:rPr lang="en-IN" dirty="0"/>
              <a:t>; </a:t>
            </a:r>
          </a:p>
          <a:p>
            <a:pPr lvl="1">
              <a:buFont typeface="Wingdings" pitchFamily="2" charset="2"/>
              <a:buNone/>
              <a:defRPr/>
            </a:pPr>
            <a:r>
              <a:rPr lang="en-IN" dirty="0"/>
              <a:t>SPOOL OFF </a:t>
            </a:r>
          </a:p>
          <a:p>
            <a:pPr lvl="1">
              <a:buFont typeface="Wingdings" pitchFamily="2" charset="2"/>
              <a:buNone/>
              <a:defRPr/>
            </a:pPr>
            <a:r>
              <a:rPr lang="en-IN" dirty="0"/>
              <a:t>EXIT;</a:t>
            </a:r>
          </a:p>
          <a:p>
            <a:pPr>
              <a:buFont typeface="Wingdings" pitchFamily="2" charset="2"/>
              <a:buNone/>
              <a:defRPr/>
            </a:pPr>
            <a:r>
              <a:rPr lang="en-IN" dirty="0"/>
              <a:t> SQL</a:t>
            </a:r>
          </a:p>
          <a:p>
            <a:endParaRPr lang="en-IN" dirty="0"/>
          </a:p>
          <a:p>
            <a:pPr marL="0" indent="0">
              <a:buNone/>
            </a:pPr>
            <a:endParaRPr lang="en-IN" dirty="0"/>
          </a:p>
        </p:txBody>
      </p:sp>
    </p:spTree>
    <p:extLst>
      <p:ext uri="{BB962C8B-B14F-4D97-AF65-F5344CB8AC3E}">
        <p14:creationId xmlns:p14="http://schemas.microsoft.com/office/powerpoint/2010/main" val="227288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Regular Expression</a:t>
            </a:r>
          </a:p>
        </p:txBody>
      </p:sp>
      <p:sp>
        <p:nvSpPr>
          <p:cNvPr id="6" name="Content Placeholder 5"/>
          <p:cNvSpPr>
            <a:spLocks noGrp="1"/>
          </p:cNvSpPr>
          <p:nvPr>
            <p:ph sz="quarter" idx="1"/>
          </p:nvPr>
        </p:nvSpPr>
        <p:spPr>
          <a:xfrm>
            <a:off x="323528" y="1412777"/>
            <a:ext cx="8752738" cy="5009280"/>
          </a:xfrm>
        </p:spPr>
        <p:txBody>
          <a:bodyPr>
            <a:normAutofit fontScale="92500" lnSpcReduction="10000"/>
          </a:bodyPr>
          <a:lstStyle/>
          <a:p>
            <a:pPr>
              <a:buFont typeface="Wingdings" pitchFamily="2" charset="2"/>
              <a:buChar char="ü"/>
            </a:pPr>
            <a:r>
              <a:rPr lang="en-US" dirty="0"/>
              <a:t>* means "0 or more of the previous thing"</a:t>
            </a:r>
          </a:p>
          <a:p>
            <a:pPr>
              <a:buFont typeface="Wingdings" pitchFamily="2" charset="2"/>
              <a:buChar char="ü"/>
            </a:pPr>
            <a:r>
              <a:rPr lang="en-US" dirty="0"/>
              <a:t>+ means "1 or more of the previous thing"</a:t>
            </a:r>
          </a:p>
          <a:p>
            <a:pPr>
              <a:buFont typeface="Wingdings" pitchFamily="2" charset="2"/>
              <a:buChar char="ü"/>
            </a:pPr>
            <a:r>
              <a:rPr lang="en-US" dirty="0"/>
              <a:t>? means "0 or 1 of the previous thing".</a:t>
            </a:r>
          </a:p>
          <a:p>
            <a:pPr>
              <a:buFont typeface="Wingdings" pitchFamily="2" charset="2"/>
              <a:buChar char="ü"/>
            </a:pPr>
            <a:r>
              <a:rPr lang="en-US" dirty="0"/>
              <a:t>‘.’ matches any single character!</a:t>
            </a:r>
          </a:p>
          <a:p>
            <a:pPr marL="0" indent="0">
              <a:buNone/>
            </a:pPr>
            <a:r>
              <a:rPr lang="en-US" dirty="0"/>
              <a:t>These characters do not match themselves.</a:t>
            </a:r>
          </a:p>
          <a:p>
            <a:pPr marL="0" indent="0">
              <a:buNone/>
            </a:pPr>
            <a:r>
              <a:rPr lang="en-US" dirty="0"/>
              <a:t>These greedy character modify whatever precedes them in the regular expression.</a:t>
            </a:r>
          </a:p>
          <a:p>
            <a:pPr marL="0" indent="0">
              <a:buNone/>
            </a:pPr>
            <a:r>
              <a:rPr lang="en-US" dirty="0"/>
              <a:t>What if we want to match '.' ?</a:t>
            </a:r>
          </a:p>
          <a:p>
            <a:pPr marL="0" indent="0">
              <a:buNone/>
            </a:pPr>
            <a:r>
              <a:rPr lang="en-US" dirty="0"/>
              <a:t>Throw in a slash (called "escaping").</a:t>
            </a:r>
          </a:p>
          <a:p>
            <a:pPr>
              <a:buFontTx/>
              <a:buNone/>
            </a:pPr>
            <a:r>
              <a:rPr lang="en-US" b="1" dirty="0">
                <a:latin typeface="Courier New" pitchFamily="49" charset="0"/>
              </a:rPr>
              <a:t>f\.</a:t>
            </a:r>
            <a:r>
              <a:rPr lang="en-US" dirty="0"/>
              <a:t>	matches any string that contains an 'f' </a:t>
            </a:r>
          </a:p>
          <a:p>
            <a:pPr>
              <a:buFontTx/>
              <a:buNone/>
            </a:pPr>
            <a:r>
              <a:rPr lang="en-US" dirty="0"/>
              <a:t>followed by a period.</a:t>
            </a:r>
          </a:p>
          <a:p>
            <a:pPr>
              <a:buFontTx/>
              <a:buNone/>
            </a:pPr>
            <a:r>
              <a:rPr lang="en-US" dirty="0"/>
              <a:t>will match "d. e. r. </a:t>
            </a:r>
            <a:r>
              <a:rPr lang="en-US" dirty="0">
                <a:solidFill>
                  <a:schemeClr val="accent2"/>
                </a:solidFill>
              </a:rPr>
              <a:t>f.</a:t>
            </a:r>
            <a:r>
              <a:rPr lang="en-US" dirty="0"/>
              <a:t> ", but not "</a:t>
            </a:r>
            <a:r>
              <a:rPr lang="en-US" dirty="0" err="1"/>
              <a:t>fred</a:t>
            </a:r>
            <a:r>
              <a:rPr lang="en-US" dirty="0"/>
              <a:t>"</a:t>
            </a:r>
          </a:p>
          <a:p>
            <a:pPr marL="0" indent="0">
              <a:buNone/>
            </a:pPr>
            <a:r>
              <a:rPr lang="en-US" dirty="0"/>
              <a:t> </a:t>
            </a:r>
          </a:p>
          <a:p>
            <a:pPr marL="0" indent="0">
              <a:buNone/>
            </a:pPr>
            <a:endParaRPr lang="en-US" dirty="0"/>
          </a:p>
          <a:p>
            <a:endParaRPr lang="en-IN" dirty="0"/>
          </a:p>
          <a:p>
            <a:pPr marL="0" indent="0">
              <a:buNone/>
            </a:pPr>
            <a:endParaRPr lang="en-IN" dirty="0"/>
          </a:p>
        </p:txBody>
      </p:sp>
    </p:spTree>
    <p:extLst>
      <p:ext uri="{BB962C8B-B14F-4D97-AF65-F5344CB8AC3E}">
        <p14:creationId xmlns:p14="http://schemas.microsoft.com/office/powerpoint/2010/main" val="2049092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Regular Expression</a:t>
            </a:r>
          </a:p>
        </p:txBody>
      </p:sp>
      <p:sp>
        <p:nvSpPr>
          <p:cNvPr id="6" name="Content Placeholder 5"/>
          <p:cNvSpPr>
            <a:spLocks noGrp="1"/>
          </p:cNvSpPr>
          <p:nvPr>
            <p:ph sz="quarter" idx="1"/>
          </p:nvPr>
        </p:nvSpPr>
        <p:spPr>
          <a:xfrm>
            <a:off x="323528" y="1412777"/>
            <a:ext cx="8752738" cy="5009280"/>
          </a:xfrm>
        </p:spPr>
        <p:txBody>
          <a:bodyPr>
            <a:normAutofit fontScale="92500" lnSpcReduction="10000"/>
          </a:bodyPr>
          <a:lstStyle/>
          <a:p>
            <a:pPr marL="0" indent="0">
              <a:lnSpc>
                <a:spcPct val="90000"/>
              </a:lnSpc>
              <a:buNone/>
              <a:defRPr/>
            </a:pPr>
            <a:r>
              <a:rPr lang="en-US" sz="2400" dirty="0"/>
              <a:t>Character Class</a:t>
            </a:r>
          </a:p>
          <a:p>
            <a:pPr>
              <a:lnSpc>
                <a:spcPct val="90000"/>
              </a:lnSpc>
              <a:defRPr/>
            </a:pPr>
            <a:r>
              <a:rPr lang="en-US" dirty="0"/>
              <a:t>Sometimes we want to be able to match any character in a set of characters.</a:t>
            </a:r>
          </a:p>
          <a:p>
            <a:pPr>
              <a:lnSpc>
                <a:spcPct val="90000"/>
              </a:lnSpc>
              <a:defRPr/>
            </a:pPr>
            <a:r>
              <a:rPr lang="en-US" dirty="0"/>
              <a:t>Put a list of the characters in your set inside square brackets:</a:t>
            </a:r>
          </a:p>
          <a:p>
            <a:pPr lvl="1">
              <a:lnSpc>
                <a:spcPct val="90000"/>
              </a:lnSpc>
              <a:defRPr/>
            </a:pPr>
            <a:r>
              <a:rPr lang="en-US" dirty="0"/>
              <a:t>[</a:t>
            </a:r>
            <a:r>
              <a:rPr lang="en-US" dirty="0" err="1"/>
              <a:t>abc</a:t>
            </a:r>
            <a:r>
              <a:rPr lang="en-US" dirty="0"/>
              <a:t>] matches any single character that is an 'a', 'b' or 'c'.</a:t>
            </a:r>
          </a:p>
          <a:p>
            <a:pPr lvl="1">
              <a:lnSpc>
                <a:spcPct val="90000"/>
              </a:lnSpc>
              <a:defRPr/>
            </a:pPr>
            <a:r>
              <a:rPr lang="en-US" dirty="0"/>
              <a:t>[</a:t>
            </a:r>
            <a:r>
              <a:rPr lang="en-US" dirty="0" err="1"/>
              <a:t>abcdefghijklmnopqrstuvwxyz</a:t>
            </a:r>
            <a:r>
              <a:rPr lang="en-US" dirty="0"/>
              <a:t>] matches any lowercase alphabetic char.</a:t>
            </a:r>
          </a:p>
          <a:p>
            <a:pPr marL="342900" lvl="1" indent="-342900">
              <a:lnSpc>
                <a:spcPct val="90000"/>
              </a:lnSpc>
              <a:buClr>
                <a:schemeClr val="bg2"/>
              </a:buClr>
              <a:buSzPct val="75000"/>
              <a:buFont typeface="Wingdings" pitchFamily="2" charset="2"/>
              <a:buChar char="n"/>
              <a:defRPr/>
            </a:pPr>
            <a:r>
              <a:rPr lang="en-US" dirty="0"/>
              <a:t>You can do this: [a-z] or [0-9] or [a-</a:t>
            </a:r>
            <a:r>
              <a:rPr lang="en-US" dirty="0" err="1"/>
              <a:t>zA</a:t>
            </a:r>
            <a:r>
              <a:rPr lang="en-US" dirty="0"/>
              <a:t>-z] or even [a-cf-k0-5B-K]</a:t>
            </a:r>
          </a:p>
          <a:p>
            <a:r>
              <a:rPr lang="en-US" dirty="0"/>
              <a:t>Make the first character in the square brackets '^'. Now it means "any character not in this set.</a:t>
            </a:r>
          </a:p>
          <a:p>
            <a:r>
              <a:rPr lang="en-US" b="1" dirty="0">
                <a:latin typeface="Courier New" pitchFamily="49" charset="0"/>
              </a:rPr>
              <a:t>[^</a:t>
            </a:r>
            <a:r>
              <a:rPr lang="en-US" b="1" dirty="0" err="1">
                <a:latin typeface="Courier New" pitchFamily="49" charset="0"/>
              </a:rPr>
              <a:t>abc</a:t>
            </a:r>
            <a:r>
              <a:rPr lang="en-US" b="1" dirty="0">
                <a:latin typeface="Courier New" pitchFamily="49" charset="0"/>
              </a:rPr>
              <a:t>]</a:t>
            </a:r>
            <a:r>
              <a:rPr lang="en-US" dirty="0"/>
              <a:t>	any character except 'a', 'b' or 'c'.</a:t>
            </a:r>
          </a:p>
          <a:p>
            <a:endParaRPr lang="en-US" dirty="0"/>
          </a:p>
          <a:p>
            <a:r>
              <a:rPr lang="en-US" b="1" dirty="0">
                <a:latin typeface="Courier New" pitchFamily="49" charset="0"/>
              </a:rPr>
              <a:t>[^</a:t>
            </a:r>
            <a:r>
              <a:rPr lang="en-US" b="1" dirty="0" err="1">
                <a:latin typeface="Courier New" pitchFamily="49" charset="0"/>
              </a:rPr>
              <a:t>aeiou</a:t>
            </a:r>
            <a:r>
              <a:rPr lang="en-US" b="1" dirty="0">
                <a:latin typeface="Courier New" pitchFamily="49" charset="0"/>
              </a:rPr>
              <a:t>]</a:t>
            </a:r>
            <a:r>
              <a:rPr lang="en-US" dirty="0"/>
              <a:t> 	any character other than a lowercase vowel.</a:t>
            </a:r>
          </a:p>
          <a:p>
            <a:pPr marL="342900" lvl="1" indent="-342900">
              <a:lnSpc>
                <a:spcPct val="90000"/>
              </a:lnSpc>
              <a:buClr>
                <a:schemeClr val="bg2"/>
              </a:buClr>
              <a:buSzPct val="75000"/>
              <a:buFont typeface="Wingdings" pitchFamily="2" charset="2"/>
              <a:buChar char="n"/>
              <a:defRPr/>
            </a:pPr>
            <a:endParaRPr lang="en-US" dirty="0"/>
          </a:p>
          <a:p>
            <a:pPr marL="0" indent="0">
              <a:buNone/>
            </a:pPr>
            <a:r>
              <a:rPr lang="en-US" dirty="0"/>
              <a:t> </a:t>
            </a:r>
          </a:p>
          <a:p>
            <a:pPr marL="0" indent="0">
              <a:buNone/>
            </a:pPr>
            <a:endParaRPr lang="en-US" dirty="0"/>
          </a:p>
          <a:p>
            <a:endParaRPr lang="en-IN" dirty="0"/>
          </a:p>
          <a:p>
            <a:pPr marL="0" indent="0">
              <a:buNone/>
            </a:pPr>
            <a:endParaRPr lang="en-IN" dirty="0"/>
          </a:p>
        </p:txBody>
      </p:sp>
    </p:spTree>
    <p:extLst>
      <p:ext uri="{BB962C8B-B14F-4D97-AF65-F5344CB8AC3E}">
        <p14:creationId xmlns:p14="http://schemas.microsoft.com/office/powerpoint/2010/main" val="3630443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grep</a:t>
            </a:r>
            <a:endParaRPr lang="en-IN" sz="5400" dirty="0"/>
          </a:p>
        </p:txBody>
      </p:sp>
      <p:sp>
        <p:nvSpPr>
          <p:cNvPr id="6" name="Content Placeholder 5"/>
          <p:cNvSpPr>
            <a:spLocks noGrp="1"/>
          </p:cNvSpPr>
          <p:nvPr>
            <p:ph sz="quarter" idx="1"/>
          </p:nvPr>
        </p:nvSpPr>
        <p:spPr>
          <a:xfrm>
            <a:off x="323528" y="1412777"/>
            <a:ext cx="8752738" cy="5009280"/>
          </a:xfrm>
        </p:spPr>
        <p:txBody>
          <a:bodyPr>
            <a:normAutofit fontScale="92500" lnSpcReduction="10000"/>
          </a:bodyPr>
          <a:lstStyle/>
          <a:p>
            <a:r>
              <a:rPr lang="en-US" dirty="0"/>
              <a:t> </a:t>
            </a:r>
            <a:r>
              <a:rPr lang="en-IN" dirty="0"/>
              <a:t>Search for the given string in a single file</a:t>
            </a:r>
          </a:p>
          <a:p>
            <a:pPr>
              <a:buFont typeface="Wingdings" pitchFamily="2" charset="2"/>
              <a:buNone/>
            </a:pPr>
            <a:r>
              <a:rPr lang="en-IN" dirty="0"/>
              <a:t>$ </a:t>
            </a:r>
            <a:r>
              <a:rPr lang="en-IN" dirty="0" err="1"/>
              <a:t>grep</a:t>
            </a:r>
            <a:r>
              <a:rPr lang="en-IN" dirty="0"/>
              <a:t> "</a:t>
            </a:r>
            <a:r>
              <a:rPr lang="en-IN" dirty="0" err="1"/>
              <a:t>literal_string</a:t>
            </a:r>
            <a:r>
              <a:rPr lang="en-IN" dirty="0"/>
              <a:t>" filename</a:t>
            </a:r>
          </a:p>
          <a:p>
            <a:pPr>
              <a:buFont typeface="Wingdings" pitchFamily="2" charset="2"/>
              <a:buNone/>
            </a:pPr>
            <a:endParaRPr lang="en-US" dirty="0"/>
          </a:p>
          <a:p>
            <a:r>
              <a:rPr lang="en-IN" dirty="0"/>
              <a:t>Checking for the given string in multiple files.</a:t>
            </a:r>
          </a:p>
          <a:p>
            <a:pPr>
              <a:buFont typeface="Wingdings" pitchFamily="2" charset="2"/>
              <a:buNone/>
            </a:pPr>
            <a:r>
              <a:rPr lang="en-IN" dirty="0"/>
              <a:t>$ </a:t>
            </a:r>
            <a:r>
              <a:rPr lang="en-IN" dirty="0" err="1"/>
              <a:t>grep</a:t>
            </a:r>
            <a:r>
              <a:rPr lang="en-IN" dirty="0"/>
              <a:t> "this" demo_* </a:t>
            </a:r>
            <a:br>
              <a:rPr lang="en-IN" dirty="0"/>
            </a:br>
            <a:endParaRPr lang="en-IN" dirty="0"/>
          </a:p>
          <a:p>
            <a:r>
              <a:rPr lang="en-IN" dirty="0"/>
              <a:t>Case insensitive search using </a:t>
            </a:r>
            <a:r>
              <a:rPr lang="en-IN" dirty="0" err="1"/>
              <a:t>grep</a:t>
            </a:r>
            <a:r>
              <a:rPr lang="en-IN" dirty="0"/>
              <a:t> -i</a:t>
            </a:r>
          </a:p>
          <a:p>
            <a:pPr>
              <a:buFont typeface="Wingdings" pitchFamily="2" charset="2"/>
              <a:buNone/>
            </a:pPr>
            <a:r>
              <a:rPr lang="en-IN" dirty="0"/>
              <a:t>$ </a:t>
            </a:r>
            <a:r>
              <a:rPr lang="en-IN" dirty="0" err="1"/>
              <a:t>grep</a:t>
            </a:r>
            <a:r>
              <a:rPr lang="en-IN" dirty="0"/>
              <a:t> -i "string" FILE</a:t>
            </a:r>
          </a:p>
          <a:p>
            <a:pPr>
              <a:buFont typeface="Wingdings" pitchFamily="2" charset="2"/>
              <a:buNone/>
            </a:pPr>
            <a:endParaRPr lang="en-IN" dirty="0"/>
          </a:p>
          <a:p>
            <a:r>
              <a:rPr lang="en-IN" dirty="0"/>
              <a:t>Match regular expression in files</a:t>
            </a:r>
          </a:p>
          <a:p>
            <a:pPr>
              <a:buFont typeface="Wingdings" pitchFamily="2" charset="2"/>
              <a:buNone/>
            </a:pPr>
            <a:r>
              <a:rPr lang="en-IN" dirty="0"/>
              <a:t>$ </a:t>
            </a:r>
            <a:r>
              <a:rPr lang="en-IN" dirty="0" err="1"/>
              <a:t>grep</a:t>
            </a:r>
            <a:r>
              <a:rPr lang="en-IN" dirty="0"/>
              <a:t> "lines.*empty" </a:t>
            </a:r>
            <a:r>
              <a:rPr lang="en-IN" dirty="0" err="1"/>
              <a:t>demo_file</a:t>
            </a:r>
            <a:endParaRPr lang="en-IN" dirty="0"/>
          </a:p>
          <a:p>
            <a:pPr>
              <a:buFont typeface="Wingdings" pitchFamily="2" charset="2"/>
              <a:buNone/>
            </a:pPr>
            <a:endParaRPr lang="en-US" dirty="0"/>
          </a:p>
          <a:p>
            <a:r>
              <a:rPr lang="en-IN" dirty="0"/>
              <a:t>Checking for full words, not for sub-strings using </a:t>
            </a:r>
            <a:r>
              <a:rPr lang="en-IN" dirty="0" err="1"/>
              <a:t>grep</a:t>
            </a:r>
            <a:r>
              <a:rPr lang="en-IN" dirty="0"/>
              <a:t> -w</a:t>
            </a:r>
          </a:p>
          <a:p>
            <a:pPr marL="0" indent="0">
              <a:buNone/>
            </a:pPr>
            <a:endParaRPr lang="en-US" dirty="0"/>
          </a:p>
          <a:p>
            <a:pPr marL="0" indent="0">
              <a:buNone/>
            </a:pPr>
            <a:endParaRPr lang="en-US" dirty="0"/>
          </a:p>
          <a:p>
            <a:endParaRPr lang="en-IN" dirty="0"/>
          </a:p>
          <a:p>
            <a:pPr marL="0" indent="0">
              <a:buNone/>
            </a:pPr>
            <a:endParaRPr lang="en-IN" dirty="0"/>
          </a:p>
        </p:txBody>
      </p:sp>
    </p:spTree>
    <p:extLst>
      <p:ext uri="{BB962C8B-B14F-4D97-AF65-F5344CB8AC3E}">
        <p14:creationId xmlns:p14="http://schemas.microsoft.com/office/powerpoint/2010/main" val="363044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1359" y="476672"/>
            <a:ext cx="2121286" cy="923330"/>
          </a:xfrm>
          <a:prstGeom prst="rect">
            <a:avLst/>
          </a:prstGeom>
          <a:noFill/>
        </p:spPr>
        <p:txBody>
          <a:bodyPr wrap="none" lIns="91440" tIns="45720" rIns="91440" bIns="45720">
            <a:spAutoFit/>
          </a:bodyPr>
          <a:lstStyle/>
          <a:p>
            <a:pPr algn="ctr"/>
            <a:r>
              <a:rPr lang="en-US" sz="5400" dirty="0">
                <a:latin typeface="Roboto Slab Bold"/>
                <a:ea typeface="ＭＳ Ｐゴシック" pitchFamily="-84" charset="-128"/>
                <a:cs typeface="Roboto Slab Bold"/>
              </a:rPr>
              <a:t>DAY 1</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7" name="Text Placeholder 6"/>
          <p:cNvSpPr>
            <a:spLocks noGrp="1"/>
          </p:cNvSpPr>
          <p:nvPr>
            <p:ph type="body" sz="half" idx="2"/>
          </p:nvPr>
        </p:nvSpPr>
        <p:spPr>
          <a:xfrm>
            <a:off x="827584" y="1916832"/>
            <a:ext cx="7848872" cy="2952328"/>
          </a:xfrm>
        </p:spPr>
        <p:txBody>
          <a:bodyPr>
            <a:noAutofit/>
          </a:bodyPr>
          <a:lstStyle/>
          <a:p>
            <a:r>
              <a:rPr lang="en-IN" sz="2800" b="1" i="1" dirty="0">
                <a:solidFill>
                  <a:schemeClr val="accent1">
                    <a:lumMod val="50000"/>
                  </a:schemeClr>
                </a:solidFill>
                <a:latin typeface="Aparajita" pitchFamily="34" charset="0"/>
                <a:cs typeface="Aparajita" pitchFamily="34" charset="0"/>
              </a:rPr>
              <a:t>Do your favourite thing once in a while – after waking up, when you have 5 free minutes at home, when alone in your office. Fill yourself with love, joy and passion. Dance, sing, exercise, draw, write, read and do everything that will start your day actively. Be lively, full of energy and life and take that mood with you wherever you go</a:t>
            </a:r>
          </a:p>
        </p:txBody>
      </p:sp>
    </p:spTree>
    <p:extLst>
      <p:ext uri="{BB962C8B-B14F-4D97-AF65-F5344CB8AC3E}">
        <p14:creationId xmlns:p14="http://schemas.microsoft.com/office/powerpoint/2010/main" val="1972636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sed</a:t>
            </a:r>
            <a:endParaRPr lang="en-IN" sz="5400" dirty="0"/>
          </a:p>
        </p:txBody>
      </p:sp>
      <p:sp>
        <p:nvSpPr>
          <p:cNvPr id="6" name="Content Placeholder 5"/>
          <p:cNvSpPr>
            <a:spLocks noGrp="1"/>
          </p:cNvSpPr>
          <p:nvPr>
            <p:ph sz="quarter" idx="1"/>
          </p:nvPr>
        </p:nvSpPr>
        <p:spPr>
          <a:xfrm>
            <a:off x="323528" y="1412777"/>
            <a:ext cx="8752738" cy="5009280"/>
          </a:xfrm>
        </p:spPr>
        <p:txBody>
          <a:bodyPr>
            <a:normAutofit/>
          </a:bodyPr>
          <a:lstStyle/>
          <a:p>
            <a:pPr marL="0" indent="0">
              <a:buNone/>
            </a:pPr>
            <a:r>
              <a:rPr lang="en-IN" dirty="0"/>
              <a:t>SED can be used in many different ways, such as:</a:t>
            </a:r>
          </a:p>
          <a:p>
            <a:r>
              <a:rPr lang="en-IN" dirty="0"/>
              <a:t>Text substitution,</a:t>
            </a:r>
          </a:p>
          <a:p>
            <a:r>
              <a:rPr lang="en-IN" dirty="0"/>
              <a:t>Selective printing of text files,</a:t>
            </a:r>
          </a:p>
          <a:p>
            <a:r>
              <a:rPr lang="en-IN" dirty="0"/>
              <a:t>In-a-place editing of text files,</a:t>
            </a:r>
          </a:p>
          <a:p>
            <a:r>
              <a:rPr lang="en-IN" dirty="0"/>
              <a:t>Non-interactive editing of text files, and many more.</a:t>
            </a:r>
          </a:p>
          <a:p>
            <a:pPr marL="0" indent="0">
              <a:buNone/>
            </a:pPr>
            <a:endParaRPr lang="en-US" dirty="0"/>
          </a:p>
          <a:p>
            <a:pPr marL="0" indent="0">
              <a:buNone/>
            </a:pPr>
            <a:endParaRPr lang="en-US" dirty="0"/>
          </a:p>
          <a:p>
            <a:endParaRPr lang="en-IN" dirty="0"/>
          </a:p>
          <a:p>
            <a:pPr marL="0" indent="0">
              <a:buNone/>
            </a:pPr>
            <a:endParaRPr lang="en-IN"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3933056"/>
            <a:ext cx="741682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452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sed</a:t>
            </a:r>
            <a:endParaRPr lang="en-IN" sz="5400" dirty="0"/>
          </a:p>
        </p:txBody>
      </p:sp>
      <p:sp>
        <p:nvSpPr>
          <p:cNvPr id="6" name="Content Placeholder 5"/>
          <p:cNvSpPr>
            <a:spLocks noGrp="1"/>
          </p:cNvSpPr>
          <p:nvPr>
            <p:ph sz="quarter" idx="1"/>
          </p:nvPr>
        </p:nvSpPr>
        <p:spPr>
          <a:xfrm>
            <a:off x="323528" y="1124744"/>
            <a:ext cx="8752738" cy="5544616"/>
          </a:xfrm>
        </p:spPr>
        <p:txBody>
          <a:bodyPr>
            <a:normAutofit lnSpcReduction="10000"/>
          </a:bodyPr>
          <a:lstStyle/>
          <a:p>
            <a:pPr marL="0" indent="0">
              <a:buNone/>
            </a:pPr>
            <a:r>
              <a:rPr lang="en-IN" dirty="0"/>
              <a:t>SED supports the following standard options:</a:t>
            </a:r>
          </a:p>
          <a:p>
            <a:pPr>
              <a:buFont typeface="Wingdings" pitchFamily="2" charset="2"/>
              <a:buChar char="ü"/>
            </a:pPr>
            <a:r>
              <a:rPr lang="en-IN" dirty="0"/>
              <a:t>-n: Default printing of pattern buffer. For example, the following SED command does not show any output:</a:t>
            </a:r>
          </a:p>
          <a:p>
            <a:pPr marL="0" indent="0">
              <a:buNone/>
            </a:pPr>
            <a:r>
              <a:rPr lang="en-IN" dirty="0"/>
              <a:t>$</a:t>
            </a:r>
            <a:r>
              <a:rPr lang="en-IN" dirty="0" err="1"/>
              <a:t>sed</a:t>
            </a:r>
            <a:r>
              <a:rPr lang="en-IN" dirty="0"/>
              <a:t> -n '' </a:t>
            </a:r>
            <a:r>
              <a:rPr lang="en-IN" dirty="0" err="1"/>
              <a:t>passwd</a:t>
            </a:r>
            <a:endParaRPr lang="en-IN" dirty="0"/>
          </a:p>
          <a:p>
            <a:pPr>
              <a:buFont typeface="Wingdings" pitchFamily="2" charset="2"/>
              <a:buChar char="ü"/>
            </a:pPr>
            <a:r>
              <a:rPr lang="en-IN" dirty="0"/>
              <a:t>-e : Next argument is an editing command. Here, angular brackets imply mandatory parameter. By using this option, we can specify multiple commands. Let us print each line twice:</a:t>
            </a:r>
          </a:p>
          <a:p>
            <a:pPr marL="0" indent="0">
              <a:buNone/>
            </a:pPr>
            <a:r>
              <a:rPr lang="it-IT" dirty="0"/>
              <a:t>$sed -e '' -e 'p' passwd</a:t>
            </a:r>
            <a:endParaRPr lang="en-US" dirty="0"/>
          </a:p>
          <a:p>
            <a:pPr>
              <a:buFont typeface="Wingdings" pitchFamily="2" charset="2"/>
              <a:buChar char="ü"/>
            </a:pPr>
            <a:r>
              <a:rPr lang="en-IN" dirty="0"/>
              <a:t>-f : Next argument is a file containing editing commands. The angular brackets imply mandatory parameter. In the following example, we specify print command through file:</a:t>
            </a:r>
          </a:p>
          <a:p>
            <a:pPr marL="0" indent="0">
              <a:buNone/>
            </a:pPr>
            <a:r>
              <a:rPr lang="en-IN" dirty="0"/>
              <a:t>$echo "p" &gt; commands</a:t>
            </a:r>
          </a:p>
          <a:p>
            <a:pPr marL="0" indent="0">
              <a:buNone/>
            </a:pPr>
            <a:r>
              <a:rPr lang="en-IN" dirty="0"/>
              <a:t>$</a:t>
            </a:r>
            <a:r>
              <a:rPr lang="en-IN" dirty="0" err="1"/>
              <a:t>sed</a:t>
            </a:r>
            <a:r>
              <a:rPr lang="en-IN" dirty="0"/>
              <a:t> -n -f commands </a:t>
            </a:r>
            <a:r>
              <a:rPr lang="en-IN" dirty="0" err="1"/>
              <a:t>passwd</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04509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sed</a:t>
            </a:r>
            <a:endParaRPr lang="en-IN" sz="5400" dirty="0"/>
          </a:p>
        </p:txBody>
      </p:sp>
      <p:sp>
        <p:nvSpPr>
          <p:cNvPr id="6" name="Content Placeholder 5"/>
          <p:cNvSpPr>
            <a:spLocks noGrp="1"/>
          </p:cNvSpPr>
          <p:nvPr>
            <p:ph sz="quarter" idx="1"/>
          </p:nvPr>
        </p:nvSpPr>
        <p:spPr>
          <a:xfrm>
            <a:off x="323528" y="1124744"/>
            <a:ext cx="8752738" cy="5544616"/>
          </a:xfrm>
        </p:spPr>
        <p:txBody>
          <a:bodyPr>
            <a:normAutofit/>
          </a:bodyPr>
          <a:lstStyle/>
          <a:p>
            <a:pPr marL="0" indent="0">
              <a:buNone/>
            </a:pPr>
            <a:endParaRPr lang="en-IN" dirty="0"/>
          </a:p>
          <a:p>
            <a:pPr marL="0" indent="0">
              <a:buNone/>
            </a:pPr>
            <a:endParaRPr lang="en-IN"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340768"/>
            <a:ext cx="7128792"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3068959"/>
            <a:ext cx="7128792" cy="316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094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sed</a:t>
            </a:r>
            <a:endParaRPr lang="en-IN" sz="5400" dirty="0"/>
          </a:p>
        </p:txBody>
      </p:sp>
      <p:sp>
        <p:nvSpPr>
          <p:cNvPr id="6" name="Content Placeholder 5"/>
          <p:cNvSpPr>
            <a:spLocks noGrp="1"/>
          </p:cNvSpPr>
          <p:nvPr>
            <p:ph sz="quarter" idx="1"/>
          </p:nvPr>
        </p:nvSpPr>
        <p:spPr>
          <a:xfrm>
            <a:off x="323528" y="1124744"/>
            <a:ext cx="8752738" cy="5544616"/>
          </a:xfrm>
        </p:spPr>
        <p:txBody>
          <a:bodyPr>
            <a:normAutofit/>
          </a:bodyPr>
          <a:lstStyle/>
          <a:p>
            <a:pPr marL="0" indent="0">
              <a:buNone/>
            </a:pPr>
            <a:endParaRPr lang="en-IN" dirty="0"/>
          </a:p>
          <a:p>
            <a:pPr marL="0" indent="0">
              <a:buNone/>
            </a:pPr>
            <a:endParaRPr lang="en-IN"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014" y="1268760"/>
            <a:ext cx="813690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15915" y="3573016"/>
            <a:ext cx="8136904" cy="2862322"/>
          </a:xfrm>
          <a:prstGeom prst="rect">
            <a:avLst/>
          </a:prstGeom>
        </p:spPr>
        <p:txBody>
          <a:bodyPr wrap="square">
            <a:spAutoFit/>
          </a:bodyPr>
          <a:lstStyle/>
          <a:p>
            <a:pPr marL="285750" indent="-285750">
              <a:buFont typeface="Wingdings" pitchFamily="2" charset="2"/>
              <a:buChar char="ü"/>
            </a:pPr>
            <a:r>
              <a:rPr lang="en-IN" b="1" dirty="0"/>
              <a:t>Ampersand Referencing</a:t>
            </a:r>
          </a:p>
          <a:p>
            <a:r>
              <a:rPr lang="de-DE" dirty="0">
                <a:effectLst/>
              </a:rPr>
              <a:t>sed </a:t>
            </a:r>
            <a:r>
              <a:rPr lang="de-DE" dirty="0"/>
              <a:t>-</a:t>
            </a:r>
            <a:r>
              <a:rPr lang="de-DE" dirty="0">
                <a:effectLst/>
              </a:rPr>
              <a:t>e </a:t>
            </a:r>
            <a:r>
              <a:rPr lang="de-DE" dirty="0"/>
              <a:t>'s/^[[:digit:]][[:digit:]][[:digit:]]/(&amp;)/g'</a:t>
            </a:r>
            <a:r>
              <a:rPr lang="de-DE" dirty="0">
                <a:effectLst/>
              </a:rPr>
              <a:t> phone</a:t>
            </a:r>
            <a:r>
              <a:rPr lang="de-DE" dirty="0"/>
              <a:t>.</a:t>
            </a:r>
            <a:r>
              <a:rPr lang="de-DE" dirty="0">
                <a:effectLst/>
              </a:rPr>
              <a:t>txt</a:t>
            </a:r>
          </a:p>
          <a:p>
            <a:r>
              <a:rPr lang="de-DE" dirty="0"/>
              <a:t>p</a:t>
            </a:r>
            <a:r>
              <a:rPr lang="de-DE" dirty="0">
                <a:effectLst/>
              </a:rPr>
              <a:t>hone.txt should contain numbers in each line : 9324567890</a:t>
            </a:r>
          </a:p>
          <a:p>
            <a:endParaRPr lang="de-DE" dirty="0"/>
          </a:p>
          <a:p>
            <a:r>
              <a:rPr lang="pt-BR" dirty="0">
                <a:effectLst/>
              </a:rPr>
              <a:t>sed </a:t>
            </a:r>
            <a:r>
              <a:rPr lang="pt-BR" dirty="0"/>
              <a:t>-</a:t>
            </a:r>
            <a:r>
              <a:rPr lang="pt-BR" dirty="0">
                <a:effectLst/>
              </a:rPr>
              <a:t>e </a:t>
            </a:r>
            <a:r>
              <a:rPr lang="pt-BR" dirty="0"/>
              <a:t>'s/^[[:digit:]]\{3\}/(&amp;)/g'</a:t>
            </a:r>
            <a:r>
              <a:rPr lang="pt-BR" dirty="0">
                <a:effectLst/>
              </a:rPr>
              <a:t>  </a:t>
            </a:r>
            <a:r>
              <a:rPr lang="pt-BR" dirty="0"/>
              <a:t>-</a:t>
            </a:r>
            <a:r>
              <a:rPr lang="pt-BR" dirty="0">
                <a:effectLst/>
              </a:rPr>
              <a:t>e </a:t>
            </a:r>
            <a:r>
              <a:rPr lang="pt-BR" dirty="0"/>
              <a:t>'s/)[[:digit:]]\{3\}/&amp;-/g'</a:t>
            </a:r>
            <a:r>
              <a:rPr lang="pt-BR" dirty="0">
                <a:effectLst/>
              </a:rPr>
              <a:t> phone</a:t>
            </a:r>
            <a:r>
              <a:rPr lang="pt-BR" dirty="0"/>
              <a:t>.</a:t>
            </a:r>
            <a:r>
              <a:rPr lang="pt-BR" dirty="0">
                <a:effectLst/>
              </a:rPr>
              <a:t>txt</a:t>
            </a:r>
          </a:p>
          <a:p>
            <a:endParaRPr lang="pt-BR" dirty="0"/>
          </a:p>
          <a:p>
            <a:pPr marL="285750" indent="-285750">
              <a:buFont typeface="Wingdings" pitchFamily="2" charset="2"/>
              <a:buChar char="ü"/>
            </a:pPr>
            <a:r>
              <a:rPr lang="pt-BR" b="1" dirty="0"/>
              <a:t>Back reference</a:t>
            </a:r>
            <a:endParaRPr lang="pt-BR" dirty="0"/>
          </a:p>
          <a:p>
            <a:r>
              <a:rPr lang="en-IN" dirty="0">
                <a:effectLst/>
              </a:rPr>
              <a:t>cat phone</a:t>
            </a:r>
            <a:r>
              <a:rPr lang="en-IN" dirty="0"/>
              <a:t>.</a:t>
            </a:r>
            <a:r>
              <a:rPr lang="en-IN" dirty="0">
                <a:effectLst/>
              </a:rPr>
              <a:t>txt </a:t>
            </a:r>
            <a:r>
              <a:rPr lang="en-IN" dirty="0"/>
              <a:t>|</a:t>
            </a:r>
            <a:r>
              <a:rPr lang="en-IN" dirty="0">
                <a:effectLst/>
              </a:rPr>
              <a:t> </a:t>
            </a:r>
            <a:r>
              <a:rPr lang="en-IN" dirty="0" err="1">
                <a:effectLst/>
              </a:rPr>
              <a:t>sed</a:t>
            </a:r>
            <a:r>
              <a:rPr lang="en-IN" dirty="0">
                <a:effectLst/>
              </a:rPr>
              <a:t> </a:t>
            </a:r>
            <a:r>
              <a:rPr lang="en-IN" dirty="0"/>
              <a:t>'s/\(.*)\)\(.*-\)\(.*$\)/Area code: \1 Second: \2 Third: \3/'</a:t>
            </a:r>
          </a:p>
          <a:p>
            <a:r>
              <a:rPr lang="en-IN" dirty="0"/>
              <a:t/>
            </a:r>
            <a:br>
              <a:rPr lang="en-IN" dirty="0"/>
            </a:br>
            <a:endParaRPr lang="en-IN" dirty="0"/>
          </a:p>
        </p:txBody>
      </p:sp>
    </p:spTree>
    <p:extLst>
      <p:ext uri="{BB962C8B-B14F-4D97-AF65-F5344CB8AC3E}">
        <p14:creationId xmlns:p14="http://schemas.microsoft.com/office/powerpoint/2010/main" val="187443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1358" y="476672"/>
            <a:ext cx="2121286" cy="923330"/>
          </a:xfrm>
          <a:prstGeom prst="rect">
            <a:avLst/>
          </a:prstGeom>
          <a:noFill/>
        </p:spPr>
        <p:txBody>
          <a:bodyPr wrap="none" lIns="91440" tIns="45720" rIns="91440" bIns="45720">
            <a:spAutoFit/>
          </a:bodyPr>
          <a:lstStyle/>
          <a:p>
            <a:pPr algn="ctr"/>
            <a:r>
              <a:rPr lang="en-US" sz="5400" dirty="0">
                <a:latin typeface="Roboto Slab Bold"/>
                <a:ea typeface="ＭＳ Ｐゴシック" pitchFamily="-84" charset="-128"/>
                <a:cs typeface="Roboto Slab Bold"/>
              </a:rPr>
              <a:t>DAY 4</a:t>
            </a:r>
          </a:p>
        </p:txBody>
      </p:sp>
      <p:sp>
        <p:nvSpPr>
          <p:cNvPr id="7" name="Text Placeholder 6"/>
          <p:cNvSpPr>
            <a:spLocks noGrp="1"/>
          </p:cNvSpPr>
          <p:nvPr>
            <p:ph type="body" sz="half" idx="2"/>
          </p:nvPr>
        </p:nvSpPr>
        <p:spPr>
          <a:xfrm>
            <a:off x="827584" y="1916832"/>
            <a:ext cx="7848872" cy="2952328"/>
          </a:xfrm>
        </p:spPr>
        <p:txBody>
          <a:bodyPr>
            <a:noAutofit/>
          </a:bodyPr>
          <a:lstStyle/>
          <a:p>
            <a:r>
              <a:rPr lang="en-IN" sz="2800" b="1" i="1" dirty="0">
                <a:solidFill>
                  <a:schemeClr val="accent1">
                    <a:lumMod val="50000"/>
                  </a:schemeClr>
                </a:solidFill>
                <a:latin typeface="Aparajita" pitchFamily="34" charset="0"/>
                <a:cs typeface="Aparajita" pitchFamily="34" charset="0"/>
              </a:rPr>
              <a:t>It is not hard to learn more. What is hard is to unlearn when you discover yourself wrong</a:t>
            </a:r>
          </a:p>
        </p:txBody>
      </p:sp>
    </p:spTree>
    <p:extLst>
      <p:ext uri="{BB962C8B-B14F-4D97-AF65-F5344CB8AC3E}">
        <p14:creationId xmlns:p14="http://schemas.microsoft.com/office/powerpoint/2010/main" val="93136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find</a:t>
            </a:r>
          </a:p>
        </p:txBody>
      </p:sp>
      <p:sp>
        <p:nvSpPr>
          <p:cNvPr id="6" name="Content Placeholder 5"/>
          <p:cNvSpPr>
            <a:spLocks noGrp="1"/>
          </p:cNvSpPr>
          <p:nvPr>
            <p:ph sz="quarter" idx="1"/>
          </p:nvPr>
        </p:nvSpPr>
        <p:spPr>
          <a:xfrm>
            <a:off x="323528" y="1124744"/>
            <a:ext cx="8752738" cy="5544616"/>
          </a:xfrm>
        </p:spPr>
        <p:txBody>
          <a:bodyPr>
            <a:normAutofit/>
          </a:bodyPr>
          <a:lstStyle/>
          <a:p>
            <a:pPr marL="0" indent="0">
              <a:buNone/>
            </a:pPr>
            <a:r>
              <a:rPr lang="en-US" sz="2400" b="1" dirty="0"/>
              <a:t>Syntax</a:t>
            </a:r>
          </a:p>
          <a:p>
            <a:pPr>
              <a:buFont typeface="Wingdings" pitchFamily="2" charset="2"/>
              <a:buNone/>
            </a:pPr>
            <a:r>
              <a:rPr lang="en-US" b="1" dirty="0"/>
              <a:t>find &lt;directory&gt; options actions</a:t>
            </a:r>
            <a:endParaRPr lang="en-IN" b="1" dirty="0"/>
          </a:p>
          <a:p>
            <a:endParaRPr lang="en-US" dirty="0"/>
          </a:p>
          <a:p>
            <a:pPr>
              <a:buFont typeface="Wingdings" pitchFamily="2" charset="2"/>
              <a:buChar char="ü"/>
            </a:pPr>
            <a:r>
              <a:rPr lang="en-IN" b="1" dirty="0"/>
              <a:t>Find Files Using Name</a:t>
            </a:r>
          </a:p>
          <a:p>
            <a:pPr>
              <a:buFont typeface="Wingdings" pitchFamily="2" charset="2"/>
              <a:buNone/>
            </a:pPr>
            <a:r>
              <a:rPr lang="en-IN" dirty="0"/>
              <a:t>find -name "</a:t>
            </a:r>
            <a:r>
              <a:rPr lang="en-IN" dirty="0" err="1"/>
              <a:t>MyCProgram.c</a:t>
            </a:r>
            <a:r>
              <a:rPr lang="en-IN" dirty="0"/>
              <a:t>“</a:t>
            </a:r>
          </a:p>
          <a:p>
            <a:pPr>
              <a:buFont typeface="Wingdings" pitchFamily="2" charset="2"/>
              <a:buNone/>
            </a:pPr>
            <a:endParaRPr lang="en-IN" dirty="0"/>
          </a:p>
          <a:p>
            <a:pPr>
              <a:buFont typeface="Wingdings" pitchFamily="2" charset="2"/>
              <a:buChar char="ü"/>
            </a:pPr>
            <a:r>
              <a:rPr lang="en-IN" b="1" dirty="0"/>
              <a:t>Find Files Using Name and Ignoring Case</a:t>
            </a:r>
          </a:p>
          <a:p>
            <a:pPr>
              <a:buFont typeface="Wingdings" pitchFamily="2" charset="2"/>
              <a:buNone/>
            </a:pPr>
            <a:r>
              <a:rPr lang="en-IN" dirty="0"/>
              <a:t>find -</a:t>
            </a:r>
            <a:r>
              <a:rPr lang="en-IN" dirty="0" err="1"/>
              <a:t>iname</a:t>
            </a:r>
            <a:r>
              <a:rPr lang="en-IN" dirty="0"/>
              <a:t> "</a:t>
            </a:r>
            <a:r>
              <a:rPr lang="en-IN" dirty="0" err="1"/>
              <a:t>MyCProgram.c</a:t>
            </a:r>
            <a:r>
              <a:rPr lang="en-IN" dirty="0"/>
              <a:t>“</a:t>
            </a:r>
          </a:p>
          <a:p>
            <a:pPr>
              <a:buFont typeface="Wingdings" pitchFamily="2" charset="2"/>
              <a:buNone/>
            </a:pPr>
            <a:endParaRPr lang="en-IN" dirty="0"/>
          </a:p>
          <a:p>
            <a:pPr>
              <a:buFont typeface="Wingdings" pitchFamily="2" charset="2"/>
              <a:buChar char="ü"/>
            </a:pPr>
            <a:r>
              <a:rPr lang="en-IN" b="1" dirty="0"/>
              <a:t>Limit Search To Specific Directory Level </a:t>
            </a:r>
          </a:p>
          <a:p>
            <a:pPr>
              <a:buFont typeface="Wingdings" pitchFamily="2" charset="2"/>
              <a:buNone/>
            </a:pPr>
            <a:r>
              <a:rPr lang="en-IN" dirty="0"/>
              <a:t>find / -name </a:t>
            </a:r>
            <a:r>
              <a:rPr lang="en-IN" dirty="0" err="1"/>
              <a:t>passwd</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836243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find</a:t>
            </a:r>
          </a:p>
        </p:txBody>
      </p:sp>
      <p:sp>
        <p:nvSpPr>
          <p:cNvPr id="6" name="Content Placeholder 5"/>
          <p:cNvSpPr>
            <a:spLocks noGrp="1"/>
          </p:cNvSpPr>
          <p:nvPr>
            <p:ph sz="quarter" idx="1"/>
          </p:nvPr>
        </p:nvSpPr>
        <p:spPr>
          <a:xfrm>
            <a:off x="323528" y="1124744"/>
            <a:ext cx="8752738" cy="5544616"/>
          </a:xfrm>
        </p:spPr>
        <p:txBody>
          <a:bodyPr>
            <a:normAutofit fontScale="92500" lnSpcReduction="20000"/>
          </a:bodyPr>
          <a:lstStyle/>
          <a:p>
            <a:pPr>
              <a:lnSpc>
                <a:spcPct val="170000"/>
              </a:lnSpc>
              <a:buFont typeface="Wingdings" pitchFamily="2" charset="2"/>
              <a:buChar char="ü"/>
            </a:pPr>
            <a:r>
              <a:rPr lang="en-IN" sz="2600" b="1" dirty="0"/>
              <a:t>Finding Files and executing command on the output.</a:t>
            </a:r>
          </a:p>
          <a:p>
            <a:pPr>
              <a:buNone/>
            </a:pPr>
            <a:r>
              <a:rPr lang="en-IN" sz="2400" dirty="0"/>
              <a:t>find -</a:t>
            </a:r>
            <a:r>
              <a:rPr lang="en-IN" sz="2400" dirty="0" err="1"/>
              <a:t>iname</a:t>
            </a:r>
            <a:r>
              <a:rPr lang="en-IN" sz="2400" dirty="0"/>
              <a:t> "</a:t>
            </a:r>
            <a:r>
              <a:rPr lang="en-IN" sz="2400" dirty="0" err="1"/>
              <a:t>MyCProgram.c</a:t>
            </a:r>
            <a:r>
              <a:rPr lang="en-IN" sz="2400" dirty="0"/>
              <a:t>" –exec </a:t>
            </a:r>
            <a:r>
              <a:rPr lang="en-IN" sz="2400" dirty="0" err="1"/>
              <a:t>grep</a:t>
            </a:r>
            <a:r>
              <a:rPr lang="en-IN" sz="2400" dirty="0"/>
              <a:t> “search” {} \;</a:t>
            </a:r>
          </a:p>
          <a:p>
            <a:pPr>
              <a:lnSpc>
                <a:spcPct val="170000"/>
              </a:lnSpc>
              <a:buFont typeface="Wingdings" pitchFamily="2" charset="2"/>
              <a:buChar char="ü"/>
            </a:pPr>
            <a:r>
              <a:rPr lang="en-IN" sz="2600" b="1" dirty="0"/>
              <a:t>Finding Files by its </a:t>
            </a:r>
            <a:r>
              <a:rPr lang="en-IN" sz="2600" b="1" dirty="0" err="1"/>
              <a:t>inode</a:t>
            </a:r>
            <a:r>
              <a:rPr lang="en-IN" sz="2600" b="1" dirty="0"/>
              <a:t> Number.</a:t>
            </a:r>
          </a:p>
          <a:p>
            <a:pPr>
              <a:buFont typeface="Wingdings" pitchFamily="2" charset="2"/>
              <a:buNone/>
            </a:pPr>
            <a:r>
              <a:rPr lang="en-IN" sz="2400" dirty="0"/>
              <a:t>find -</a:t>
            </a:r>
            <a:r>
              <a:rPr lang="en-IN" sz="2400" dirty="0" err="1"/>
              <a:t>inum</a:t>
            </a:r>
            <a:r>
              <a:rPr lang="en-IN" sz="2400" dirty="0"/>
              <a:t> 16187430 -exec mv {} new-test-file-name \; </a:t>
            </a:r>
          </a:p>
          <a:p>
            <a:pPr>
              <a:lnSpc>
                <a:spcPct val="170000"/>
              </a:lnSpc>
              <a:buFont typeface="Wingdings" pitchFamily="2" charset="2"/>
              <a:buChar char="ü"/>
            </a:pPr>
            <a:r>
              <a:rPr lang="en-IN" sz="2600" b="1" dirty="0"/>
              <a:t>Finding the Top 5 Big Files</a:t>
            </a:r>
          </a:p>
          <a:p>
            <a:pPr>
              <a:buFont typeface="Wingdings" pitchFamily="2" charset="2"/>
              <a:buNone/>
            </a:pPr>
            <a:r>
              <a:rPr lang="en-IN" sz="2400" dirty="0"/>
              <a:t>find . -type f -exec </a:t>
            </a:r>
            <a:r>
              <a:rPr lang="en-IN" sz="2400" dirty="0" err="1"/>
              <a:t>ls</a:t>
            </a:r>
            <a:r>
              <a:rPr lang="en-IN" sz="2400" dirty="0"/>
              <a:t> -s {} \; | sort -n -r | head -5</a:t>
            </a:r>
          </a:p>
          <a:p>
            <a:pPr>
              <a:lnSpc>
                <a:spcPct val="170000"/>
              </a:lnSpc>
              <a:buFont typeface="Wingdings" pitchFamily="2" charset="2"/>
              <a:buChar char="ü"/>
            </a:pPr>
            <a:r>
              <a:rPr lang="en-IN" sz="2600" b="1" dirty="0"/>
              <a:t>Find files bigger than the given size</a:t>
            </a:r>
          </a:p>
          <a:p>
            <a:pPr>
              <a:buFont typeface="Wingdings" pitchFamily="2" charset="2"/>
              <a:buNone/>
            </a:pPr>
            <a:r>
              <a:rPr lang="en-IN" sz="2400" dirty="0"/>
              <a:t>find ~ -size +100M</a:t>
            </a:r>
          </a:p>
          <a:p>
            <a:pPr>
              <a:lnSpc>
                <a:spcPct val="170000"/>
              </a:lnSpc>
              <a:buFont typeface="Wingdings" pitchFamily="2" charset="2"/>
              <a:buChar char="ü"/>
            </a:pPr>
            <a:r>
              <a:rPr lang="en-IN" sz="2600" b="1" dirty="0"/>
              <a:t>Delete all the empty files</a:t>
            </a:r>
          </a:p>
          <a:p>
            <a:pPr>
              <a:buFont typeface="Wingdings" pitchFamily="2" charset="2"/>
              <a:buNone/>
            </a:pPr>
            <a:r>
              <a:rPr lang="en-IN" sz="2400" dirty="0"/>
              <a:t>find ~ -type f –empty –exec </a:t>
            </a:r>
            <a:r>
              <a:rPr lang="en-IN" sz="2400" dirty="0" err="1"/>
              <a:t>rm</a:t>
            </a:r>
            <a:r>
              <a:rPr lang="en-IN" sz="2400" dirty="0"/>
              <a:t> {}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5685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find</a:t>
            </a:r>
          </a:p>
        </p:txBody>
      </p:sp>
      <p:sp>
        <p:nvSpPr>
          <p:cNvPr id="6" name="Content Placeholder 5"/>
          <p:cNvSpPr>
            <a:spLocks noGrp="1"/>
          </p:cNvSpPr>
          <p:nvPr>
            <p:ph sz="quarter" idx="1"/>
          </p:nvPr>
        </p:nvSpPr>
        <p:spPr>
          <a:xfrm>
            <a:off x="323528" y="1124744"/>
            <a:ext cx="8752738" cy="5544616"/>
          </a:xfrm>
        </p:spPr>
        <p:txBody>
          <a:bodyPr>
            <a:normAutofit lnSpcReduction="10000"/>
          </a:bodyPr>
          <a:lstStyle/>
          <a:p>
            <a:pPr>
              <a:lnSpc>
                <a:spcPct val="90000"/>
              </a:lnSpc>
              <a:buFont typeface="Wingdings" pitchFamily="2" charset="2"/>
              <a:buChar char="ü"/>
              <a:defRPr/>
            </a:pPr>
            <a:r>
              <a:rPr lang="en-US" sz="2200" b="1" dirty="0"/>
              <a:t>Find all files have permission 777</a:t>
            </a:r>
            <a:endParaRPr lang="en-IN" sz="2200" b="1" dirty="0"/>
          </a:p>
          <a:p>
            <a:pPr>
              <a:lnSpc>
                <a:spcPct val="140000"/>
              </a:lnSpc>
              <a:buNone/>
              <a:defRPr/>
            </a:pPr>
            <a:r>
              <a:rPr lang="en-IN" sz="2000" dirty="0"/>
              <a:t>find . -type f -perm 0777 –print</a:t>
            </a:r>
          </a:p>
          <a:p>
            <a:pPr>
              <a:lnSpc>
                <a:spcPct val="90000"/>
              </a:lnSpc>
              <a:buFont typeface="Wingdings" pitchFamily="2" charset="2"/>
              <a:buNone/>
              <a:defRPr/>
            </a:pPr>
            <a:endParaRPr lang="en-US" sz="2400" b="1" dirty="0"/>
          </a:p>
          <a:p>
            <a:pPr>
              <a:lnSpc>
                <a:spcPct val="90000"/>
              </a:lnSpc>
              <a:buFont typeface="Wingdings" pitchFamily="2" charset="2"/>
              <a:buChar char="ü"/>
              <a:defRPr/>
            </a:pPr>
            <a:r>
              <a:rPr lang="en-US" sz="2200" b="1" dirty="0"/>
              <a:t>Find all files do not have permission 777</a:t>
            </a:r>
            <a:endParaRPr lang="en-IN" sz="2200" b="1" dirty="0"/>
          </a:p>
          <a:p>
            <a:pPr>
              <a:lnSpc>
                <a:spcPct val="140000"/>
              </a:lnSpc>
              <a:buNone/>
              <a:defRPr/>
            </a:pPr>
            <a:r>
              <a:rPr lang="en-IN" sz="2000" dirty="0"/>
              <a:t>find . -type f ! -perm 777</a:t>
            </a:r>
          </a:p>
          <a:p>
            <a:pPr>
              <a:lnSpc>
                <a:spcPct val="90000"/>
              </a:lnSpc>
              <a:buFont typeface="Wingdings" pitchFamily="2" charset="2"/>
              <a:buNone/>
              <a:defRPr/>
            </a:pPr>
            <a:endParaRPr lang="en-IN" sz="2400" b="1" dirty="0"/>
          </a:p>
          <a:p>
            <a:pPr>
              <a:lnSpc>
                <a:spcPct val="90000"/>
              </a:lnSpc>
              <a:buFont typeface="Wingdings" pitchFamily="2" charset="2"/>
              <a:buChar char="ü"/>
              <a:defRPr/>
            </a:pPr>
            <a:r>
              <a:rPr lang="en-IN" sz="2200" b="1" dirty="0"/>
              <a:t>Find all file have permission 777 and change its mode</a:t>
            </a:r>
          </a:p>
          <a:p>
            <a:pPr>
              <a:lnSpc>
                <a:spcPct val="140000"/>
              </a:lnSpc>
              <a:buNone/>
              <a:defRPr/>
            </a:pPr>
            <a:r>
              <a:rPr lang="en-IN" sz="2000" dirty="0"/>
              <a:t>find . -type f -perm 777 -print -exec </a:t>
            </a:r>
            <a:r>
              <a:rPr lang="en-IN" sz="2000" dirty="0" err="1"/>
              <a:t>chmod</a:t>
            </a:r>
            <a:r>
              <a:rPr lang="en-IN" sz="2000" dirty="0"/>
              <a:t> 644 {} \;</a:t>
            </a:r>
          </a:p>
          <a:p>
            <a:pPr>
              <a:buFont typeface="Wingdings" pitchFamily="2" charset="2"/>
              <a:buNone/>
              <a:defRPr/>
            </a:pPr>
            <a:endParaRPr lang="en-IN" b="1" u="sng" dirty="0"/>
          </a:p>
          <a:p>
            <a:pPr>
              <a:buFont typeface="Wingdings" pitchFamily="2" charset="2"/>
              <a:buNone/>
              <a:defRPr/>
            </a:pPr>
            <a:r>
              <a:rPr lang="en-IN" b="1" u="sng" dirty="0"/>
              <a:t>Assignment:</a:t>
            </a:r>
          </a:p>
          <a:p>
            <a:pPr marL="457200" indent="-457200">
              <a:buFont typeface="Wingdings" pitchFamily="2" charset="2"/>
              <a:buAutoNum type="arabicParenR"/>
              <a:defRPr/>
            </a:pPr>
            <a:r>
              <a:rPr lang="en-US" dirty="0"/>
              <a:t>Find all hidden file in your home directory</a:t>
            </a:r>
          </a:p>
          <a:p>
            <a:pPr marL="457200" indent="-457200">
              <a:buFont typeface="Wingdings" pitchFamily="2" charset="2"/>
              <a:buAutoNum type="arabicParenR"/>
              <a:defRPr/>
            </a:pPr>
            <a:r>
              <a:rPr lang="en-US" dirty="0"/>
              <a:t>Find all the 30 days old file in your home directory and remove </a:t>
            </a:r>
            <a:r>
              <a:rPr lang="en-US" dirty="0" smtClean="0"/>
              <a:t>them. </a:t>
            </a:r>
            <a:r>
              <a:rPr lang="en-US" dirty="0" smtClean="0"/>
              <a:t>Also change the </a:t>
            </a:r>
            <a:r>
              <a:rPr lang="en-US" smtClean="0"/>
              <a:t>file timestamp. </a:t>
            </a:r>
            <a:endParaRPr lang="en-US" dirty="0"/>
          </a:p>
          <a:p>
            <a:pPr marL="0" indent="0">
              <a:buNone/>
            </a:pPr>
            <a:endParaRPr lang="en-IN" dirty="0"/>
          </a:p>
        </p:txBody>
      </p:sp>
    </p:spTree>
    <p:extLst>
      <p:ext uri="{BB962C8B-B14F-4D97-AF65-F5344CB8AC3E}">
        <p14:creationId xmlns:p14="http://schemas.microsoft.com/office/powerpoint/2010/main" val="4103699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awk</a:t>
            </a:r>
            <a:endParaRPr lang="en-IN" sz="5400" dirty="0"/>
          </a:p>
        </p:txBody>
      </p:sp>
      <p:sp>
        <p:nvSpPr>
          <p:cNvPr id="6" name="Content Placeholder 5"/>
          <p:cNvSpPr>
            <a:spLocks noGrp="1"/>
          </p:cNvSpPr>
          <p:nvPr>
            <p:ph sz="quarter" idx="1"/>
          </p:nvPr>
        </p:nvSpPr>
        <p:spPr>
          <a:xfrm>
            <a:off x="323528" y="1124744"/>
            <a:ext cx="8752738" cy="5544616"/>
          </a:xfrm>
        </p:spPr>
        <p:txBody>
          <a:bodyPr>
            <a:normAutofit/>
          </a:bodyPr>
          <a:lstStyle/>
          <a:p>
            <a:pPr marL="0" indent="0">
              <a:buNone/>
            </a:pPr>
            <a:r>
              <a:rPr lang="en-IN" sz="2800" i="1" dirty="0">
                <a:latin typeface="Bell MT" pitchFamily="18" charset="0"/>
              </a:rPr>
              <a:t>“</a:t>
            </a:r>
            <a:r>
              <a:rPr lang="en-IN" sz="2800" i="1" dirty="0" err="1">
                <a:latin typeface="Bell MT" pitchFamily="18" charset="0"/>
              </a:rPr>
              <a:t>awk”is</a:t>
            </a:r>
            <a:r>
              <a:rPr lang="en-IN" sz="2800" i="1" dirty="0">
                <a:latin typeface="Bell MT" pitchFamily="18" charset="0"/>
              </a:rPr>
              <a:t> a programming language which allows easy manipulation of structured data and the generation of formatted reports. </a:t>
            </a:r>
            <a:r>
              <a:rPr lang="en-IN" sz="2800" i="1" dirty="0" err="1">
                <a:latin typeface="Bell MT" pitchFamily="18" charset="0"/>
              </a:rPr>
              <a:t>Awk</a:t>
            </a:r>
            <a:r>
              <a:rPr lang="en-IN" sz="2800" i="1" dirty="0">
                <a:latin typeface="Bell MT" pitchFamily="18" charset="0"/>
              </a:rPr>
              <a:t> stands for the names of its authors “</a:t>
            </a:r>
            <a:r>
              <a:rPr lang="en-IN" sz="2800" i="1" dirty="0" err="1">
                <a:latin typeface="Bell MT" pitchFamily="18" charset="0"/>
              </a:rPr>
              <a:t>Aho</a:t>
            </a:r>
            <a:r>
              <a:rPr lang="en-IN" sz="2800" i="1" dirty="0">
                <a:latin typeface="Bell MT" pitchFamily="18" charset="0"/>
              </a:rPr>
              <a:t>, Weinberger, and Kernighan”</a:t>
            </a:r>
          </a:p>
          <a:p>
            <a:pPr marL="0" indent="0">
              <a:buNone/>
            </a:pPr>
            <a:endParaRPr lang="en-IN" sz="2000" b="1" dirty="0"/>
          </a:p>
          <a:p>
            <a:pPr marL="0" indent="0">
              <a:buNone/>
            </a:pPr>
            <a:r>
              <a:rPr lang="en-IN" sz="2000" b="1" dirty="0"/>
              <a:t>Key features of “</a:t>
            </a:r>
            <a:r>
              <a:rPr lang="en-IN" sz="2000" b="1" dirty="0" err="1"/>
              <a:t>awk</a:t>
            </a:r>
            <a:r>
              <a:rPr lang="en-IN" sz="2000" b="1" dirty="0"/>
              <a:t>” are:</a:t>
            </a:r>
          </a:p>
          <a:p>
            <a:pPr>
              <a:buFont typeface="Wingdings" pitchFamily="2" charset="2"/>
              <a:buChar char="ü"/>
            </a:pPr>
            <a:r>
              <a:rPr lang="en-IN" dirty="0" err="1"/>
              <a:t>awk</a:t>
            </a:r>
            <a:r>
              <a:rPr lang="en-IN" dirty="0"/>
              <a:t> views a text file as records and fields.</a:t>
            </a:r>
          </a:p>
          <a:p>
            <a:pPr>
              <a:buFont typeface="Wingdings" pitchFamily="2" charset="2"/>
              <a:buChar char="ü"/>
            </a:pPr>
            <a:r>
              <a:rPr lang="en-IN" dirty="0"/>
              <a:t>Like common programming language, </a:t>
            </a:r>
            <a:r>
              <a:rPr lang="en-IN" dirty="0" err="1"/>
              <a:t>awk</a:t>
            </a:r>
            <a:r>
              <a:rPr lang="en-IN" dirty="0"/>
              <a:t> has variables, conditionals</a:t>
            </a:r>
          </a:p>
          <a:p>
            <a:pPr>
              <a:buFont typeface="Wingdings" pitchFamily="2" charset="2"/>
              <a:buChar char="ü"/>
            </a:pPr>
            <a:r>
              <a:rPr lang="en-IN" dirty="0"/>
              <a:t>and loops</a:t>
            </a:r>
          </a:p>
          <a:p>
            <a:pPr>
              <a:buFont typeface="Wingdings" pitchFamily="2" charset="2"/>
              <a:buChar char="ü"/>
            </a:pPr>
            <a:r>
              <a:rPr lang="en-IN" dirty="0" err="1"/>
              <a:t>awk</a:t>
            </a:r>
            <a:r>
              <a:rPr lang="en-IN" dirty="0"/>
              <a:t> has arithmetic and string operators.</a:t>
            </a:r>
          </a:p>
          <a:p>
            <a:pPr>
              <a:buFont typeface="Wingdings" pitchFamily="2" charset="2"/>
              <a:buChar char="ü"/>
            </a:pPr>
            <a:r>
              <a:rPr lang="en-IN" dirty="0" err="1"/>
              <a:t>awk</a:t>
            </a:r>
            <a:r>
              <a:rPr lang="en-IN" dirty="0"/>
              <a:t> can generate formatted reports</a:t>
            </a:r>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14993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awk</a:t>
            </a:r>
            <a:endParaRPr lang="en-IN" sz="5400" dirty="0"/>
          </a:p>
        </p:txBody>
      </p:sp>
      <p:sp>
        <p:nvSpPr>
          <p:cNvPr id="6" name="Content Placeholder 5"/>
          <p:cNvSpPr>
            <a:spLocks noGrp="1"/>
          </p:cNvSpPr>
          <p:nvPr>
            <p:ph sz="quarter" idx="1"/>
          </p:nvPr>
        </p:nvSpPr>
        <p:spPr>
          <a:xfrm>
            <a:off x="179512" y="1124744"/>
            <a:ext cx="8896754" cy="5544616"/>
          </a:xfrm>
        </p:spPr>
        <p:txBody>
          <a:bodyPr>
            <a:normAutofit fontScale="77500" lnSpcReduction="20000"/>
          </a:bodyPr>
          <a:lstStyle/>
          <a:p>
            <a:pPr marL="0" indent="0">
              <a:buNone/>
            </a:pPr>
            <a:r>
              <a:rPr lang="en-US" sz="2400" b="1" dirty="0"/>
              <a:t>Syntax</a:t>
            </a:r>
          </a:p>
          <a:p>
            <a:pPr marL="0" indent="0">
              <a:buNone/>
            </a:pPr>
            <a:r>
              <a:rPr lang="en-US" b="1" i="1" dirty="0"/>
              <a:t>pattern</a:t>
            </a:r>
            <a:r>
              <a:rPr lang="en-US" b="1" dirty="0"/>
              <a:t> { action }</a:t>
            </a:r>
            <a:endParaRPr lang="en-IN" b="1" dirty="0"/>
          </a:p>
          <a:p>
            <a:pPr marL="0" indent="0">
              <a:buNone/>
            </a:pPr>
            <a:r>
              <a:rPr lang="en-IN" b="1" dirty="0"/>
              <a:t>‘</a:t>
            </a:r>
            <a:r>
              <a:rPr lang="x-none" b="1"/>
              <a:t>BEGIN { print "START" } </a:t>
            </a:r>
            <a:r>
              <a:rPr lang="en-IN" b="1" dirty="0"/>
              <a:t> </a:t>
            </a:r>
            <a:r>
              <a:rPr lang="x-none" b="1"/>
              <a:t>{ print         }</a:t>
            </a:r>
            <a:r>
              <a:rPr lang="en-IN" b="1" dirty="0"/>
              <a:t> </a:t>
            </a:r>
            <a:r>
              <a:rPr lang="x-none" b="1"/>
              <a:t>END   { print "STOP"  }</a:t>
            </a:r>
            <a:r>
              <a:rPr lang="en-IN" b="1" dirty="0"/>
              <a:t>’</a:t>
            </a:r>
          </a:p>
          <a:p>
            <a:pPr marL="0" indent="0">
              <a:buNone/>
            </a:pPr>
            <a:endParaRPr lang="en-IN" b="1" dirty="0"/>
          </a:p>
          <a:p>
            <a:pPr marL="0" indent="0">
              <a:buNone/>
            </a:pPr>
            <a:r>
              <a:rPr lang="x-none" b="1"/>
              <a:t>$ awk -F 'FS' 'commands' inputfilename</a:t>
            </a:r>
            <a:endParaRPr lang="en-IN" b="1" dirty="0"/>
          </a:p>
          <a:p>
            <a:pPr marL="0" indent="0">
              <a:buNone/>
            </a:pPr>
            <a:r>
              <a:rPr lang="x-none" b="1"/>
              <a:t>(or)</a:t>
            </a:r>
            <a:endParaRPr lang="en-IN" b="1" dirty="0"/>
          </a:p>
          <a:p>
            <a:pPr marL="0" indent="0">
              <a:buNone/>
            </a:pPr>
            <a:r>
              <a:rPr lang="x-none" b="1"/>
              <a:t>$ awk 'BEGIN{FS="FS";}'</a:t>
            </a:r>
            <a:endParaRPr lang="en-US" b="1" dirty="0"/>
          </a:p>
          <a:p>
            <a:pPr marL="0" indent="0">
              <a:buNone/>
            </a:pPr>
            <a:endParaRPr lang="en-IN" b="1" i="1" dirty="0"/>
          </a:p>
          <a:p>
            <a:pPr marL="0" indent="0">
              <a:buNone/>
            </a:pPr>
            <a:r>
              <a:rPr lang="x-none" b="1" i="1"/>
              <a:t>Awk Built-in Variables – FS, OFS, RS, ORS, NR, NF, FILENAME, FNR</a:t>
            </a:r>
            <a:endParaRPr lang="en-IN" b="1" i="1" dirty="0"/>
          </a:p>
          <a:p>
            <a:pPr marL="0" indent="0">
              <a:buNone/>
            </a:pPr>
            <a:endParaRPr lang="en-IN" dirty="0"/>
          </a:p>
          <a:p>
            <a:pPr marL="0" indent="0">
              <a:buNone/>
            </a:pPr>
            <a:r>
              <a:rPr lang="en-IN" sz="2200" b="1" dirty="0"/>
              <a:t>Lets learn through examples first.</a:t>
            </a:r>
          </a:p>
          <a:p>
            <a:pPr marL="0" indent="0">
              <a:buNone/>
            </a:pPr>
            <a:r>
              <a:rPr lang="en-IN" sz="1900" b="1" dirty="0"/>
              <a:t>Create a file “employee.txt”</a:t>
            </a:r>
          </a:p>
          <a:p>
            <a:pPr>
              <a:buFont typeface="Wingdings" pitchFamily="2" charset="2"/>
              <a:buNone/>
            </a:pPr>
            <a:r>
              <a:rPr lang="en-IN" dirty="0"/>
              <a:t>100 Thomas Manager Sales $5,000 </a:t>
            </a:r>
          </a:p>
          <a:p>
            <a:pPr>
              <a:buFont typeface="Wingdings" pitchFamily="2" charset="2"/>
              <a:buNone/>
            </a:pPr>
            <a:r>
              <a:rPr lang="en-IN" dirty="0"/>
              <a:t>200 Jason Developer Technology $5,500 </a:t>
            </a:r>
          </a:p>
          <a:p>
            <a:pPr>
              <a:buFont typeface="Wingdings" pitchFamily="2" charset="2"/>
              <a:buNone/>
            </a:pPr>
            <a:r>
              <a:rPr lang="en-IN" dirty="0"/>
              <a:t>300 Sanjay </a:t>
            </a:r>
            <a:r>
              <a:rPr lang="en-IN" dirty="0" err="1"/>
              <a:t>Sysadmin</a:t>
            </a:r>
            <a:r>
              <a:rPr lang="en-IN" dirty="0"/>
              <a:t> Technology $7,000 </a:t>
            </a:r>
          </a:p>
          <a:p>
            <a:pPr>
              <a:buFont typeface="Wingdings" pitchFamily="2" charset="2"/>
              <a:buNone/>
            </a:pPr>
            <a:endParaRPr lang="en-IN" dirty="0"/>
          </a:p>
          <a:p>
            <a:pPr>
              <a:buFont typeface="Wingdings" pitchFamily="2" charset="2"/>
              <a:buNone/>
            </a:pPr>
            <a:r>
              <a:rPr lang="en-IN" b="1" dirty="0" err="1"/>
              <a:t>awk</a:t>
            </a:r>
            <a:r>
              <a:rPr lang="en-IN" b="1" dirty="0"/>
              <a:t> '{print}' employee.txt</a:t>
            </a:r>
            <a:endParaRPr lang="en-IN" dirty="0"/>
          </a:p>
        </p:txBody>
      </p:sp>
    </p:spTree>
    <p:extLst>
      <p:ext uri="{BB962C8B-B14F-4D97-AF65-F5344CB8AC3E}">
        <p14:creationId xmlns:p14="http://schemas.microsoft.com/office/powerpoint/2010/main" val="275492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189829" cy="868363"/>
          </a:xfrm>
        </p:spPr>
        <p:txBody>
          <a:bodyPr>
            <a:normAutofit fontScale="90000"/>
          </a:bodyPr>
          <a:lstStyle/>
          <a:p>
            <a:pPr algn="ctr"/>
            <a:r>
              <a:rPr lang="en-IN" sz="5400" dirty="0"/>
              <a:t>Command</a:t>
            </a:r>
            <a:r>
              <a:rPr lang="en-IN" dirty="0"/>
              <a:t> </a:t>
            </a:r>
            <a:r>
              <a:rPr lang="en-IN" sz="5400" dirty="0"/>
              <a:t>Concepts</a:t>
            </a:r>
          </a:p>
        </p:txBody>
      </p:sp>
      <p:sp>
        <p:nvSpPr>
          <p:cNvPr id="3" name="Content Placeholder 2"/>
          <p:cNvSpPr>
            <a:spLocks noGrp="1"/>
          </p:cNvSpPr>
          <p:nvPr>
            <p:ph sz="quarter" idx="1"/>
          </p:nvPr>
        </p:nvSpPr>
        <p:spPr>
          <a:xfrm>
            <a:off x="600797" y="3717032"/>
            <a:ext cx="8229600" cy="2265115"/>
          </a:xfrm>
        </p:spPr>
        <p:txBody>
          <a:bodyPr>
            <a:normAutofit fontScale="92500" lnSpcReduction="20000"/>
          </a:bodyPr>
          <a:lstStyle/>
          <a:p>
            <a:pPr>
              <a:buFont typeface="Wingdings" pitchFamily="2" charset="2"/>
              <a:buChar char="Ø"/>
            </a:pPr>
            <a:r>
              <a:rPr lang="en-IN" sz="2600" dirty="0" err="1"/>
              <a:t>ls</a:t>
            </a:r>
            <a:r>
              <a:rPr lang="en-IN" sz="2600" dirty="0"/>
              <a:t> </a:t>
            </a:r>
            <a:r>
              <a:rPr lang="en-IN" sz="2600" dirty="0">
                <a:sym typeface="Wingdings" pitchFamily="2" charset="2"/>
              </a:rPr>
              <a:t></a:t>
            </a:r>
            <a:r>
              <a:rPr lang="en-IN" sz="2600" dirty="0"/>
              <a:t> Command name</a:t>
            </a:r>
          </a:p>
          <a:p>
            <a:pPr>
              <a:buFont typeface="Wingdings" pitchFamily="2" charset="2"/>
              <a:buChar char="Ø"/>
            </a:pPr>
            <a:r>
              <a:rPr lang="en-IN" sz="2600" dirty="0"/>
              <a:t>-al </a:t>
            </a:r>
            <a:r>
              <a:rPr lang="en-IN" sz="2600" dirty="0">
                <a:sym typeface="Wingdings" pitchFamily="2" charset="2"/>
              </a:rPr>
              <a:t> Options(usually preceded by a dash)</a:t>
            </a:r>
          </a:p>
          <a:p>
            <a:pPr>
              <a:buFont typeface="Wingdings" pitchFamily="2" charset="2"/>
              <a:buChar char="Ø"/>
            </a:pPr>
            <a:r>
              <a:rPr lang="en-IN" sz="2600" dirty="0">
                <a:sym typeface="Wingdings" pitchFamily="2" charset="2"/>
              </a:rPr>
              <a:t>Templates/  Argument (often a filename or directory)</a:t>
            </a:r>
          </a:p>
          <a:p>
            <a:pPr marL="0" indent="0">
              <a:buNone/>
            </a:pPr>
            <a:endParaRPr lang="en-IN" sz="2800" dirty="0">
              <a:sym typeface="Wingdings" pitchFamily="2" charset="2"/>
            </a:endParaRPr>
          </a:p>
          <a:p>
            <a:pPr marL="0" indent="0">
              <a:buNone/>
            </a:pPr>
            <a:r>
              <a:rPr lang="en-IN" sz="2800" dirty="0">
                <a:sym typeface="Wingdings" pitchFamily="2" charset="2"/>
              </a:rPr>
              <a:t>Note : “man” and “info” are the commands to read the command manual</a:t>
            </a:r>
          </a:p>
          <a:p>
            <a:pPr marL="0" indent="0">
              <a:buNone/>
            </a:pP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772816"/>
            <a:ext cx="7776864" cy="165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110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awk</a:t>
            </a:r>
            <a:endParaRPr lang="en-IN" sz="5400" dirty="0"/>
          </a:p>
        </p:txBody>
      </p:sp>
      <p:sp>
        <p:nvSpPr>
          <p:cNvPr id="6" name="Content Placeholder 5"/>
          <p:cNvSpPr>
            <a:spLocks noGrp="1"/>
          </p:cNvSpPr>
          <p:nvPr>
            <p:ph sz="quarter" idx="1"/>
          </p:nvPr>
        </p:nvSpPr>
        <p:spPr>
          <a:xfrm>
            <a:off x="323528" y="1124744"/>
            <a:ext cx="8752738" cy="5544616"/>
          </a:xfrm>
        </p:spPr>
        <p:txBody>
          <a:bodyPr>
            <a:normAutofit/>
          </a:bodyPr>
          <a:lstStyle/>
          <a:p>
            <a:pPr>
              <a:lnSpc>
                <a:spcPct val="90000"/>
              </a:lnSpc>
              <a:buFont typeface="Wingdings" pitchFamily="2" charset="2"/>
              <a:buChar char="ü"/>
              <a:defRPr/>
            </a:pPr>
            <a:r>
              <a:rPr lang="en-IN" sz="2200" b="1" dirty="0"/>
              <a:t>Using pattern search</a:t>
            </a:r>
          </a:p>
          <a:p>
            <a:pPr marL="0" indent="0">
              <a:buNone/>
            </a:pPr>
            <a:r>
              <a:rPr lang="en-IN" dirty="0" err="1"/>
              <a:t>awk</a:t>
            </a:r>
            <a:r>
              <a:rPr lang="en-IN" dirty="0"/>
              <a:t> '/</a:t>
            </a:r>
            <a:r>
              <a:rPr lang="en-IN" dirty="0" err="1"/>
              <a:t>Nisha</a:t>
            </a:r>
            <a:r>
              <a:rPr lang="en-IN" dirty="0"/>
              <a:t>/' employees.txt</a:t>
            </a:r>
          </a:p>
          <a:p>
            <a:pPr>
              <a:lnSpc>
                <a:spcPct val="90000"/>
              </a:lnSpc>
              <a:buFont typeface="Wingdings" pitchFamily="2" charset="2"/>
              <a:buChar char="ü"/>
              <a:defRPr/>
            </a:pPr>
            <a:r>
              <a:rPr lang="en-IN" sz="2200" b="1" dirty="0"/>
              <a:t>Using NF : which is a built in variable which represents total number of fields in a record</a:t>
            </a:r>
          </a:p>
          <a:p>
            <a:pPr marL="0" indent="0">
              <a:buNone/>
              <a:defRPr/>
            </a:pPr>
            <a:r>
              <a:rPr lang="en-IN" dirty="0" err="1"/>
              <a:t>awk</a:t>
            </a:r>
            <a:r>
              <a:rPr lang="en-IN" dirty="0"/>
              <a:t> '{print $2,$NF;}' employees.txt</a:t>
            </a:r>
          </a:p>
          <a:p>
            <a:pPr>
              <a:lnSpc>
                <a:spcPct val="90000"/>
              </a:lnSpc>
              <a:buFont typeface="Wingdings" pitchFamily="2" charset="2"/>
              <a:buChar char="ü"/>
              <a:defRPr/>
            </a:pPr>
            <a:r>
              <a:rPr lang="en-IN" sz="2200" b="1" dirty="0"/>
              <a:t>Using FS</a:t>
            </a:r>
          </a:p>
          <a:p>
            <a:pPr marL="0" indent="0">
              <a:buNone/>
              <a:defRPr/>
            </a:pPr>
            <a:r>
              <a:rPr lang="x-none"/>
              <a:t>cat /etc/passwd | awk -F":" 'BEGIN {print "Name\tUserID\tGroupID\tHomeDirectory";} {print $1"\t"$3"\t"$4"\t"$6;} END {print NR,"Records Processed";}‘</a:t>
            </a:r>
            <a:endParaRPr lang="en-IN" dirty="0"/>
          </a:p>
          <a:p>
            <a:pPr>
              <a:lnSpc>
                <a:spcPct val="90000"/>
              </a:lnSpc>
              <a:buFont typeface="Wingdings" pitchFamily="2" charset="2"/>
              <a:buChar char="ü"/>
              <a:defRPr/>
            </a:pPr>
            <a:r>
              <a:rPr lang="en-IN" sz="2200" b="1" dirty="0"/>
              <a:t>Using OFS</a:t>
            </a:r>
          </a:p>
          <a:p>
            <a:pPr marL="0" indent="0">
              <a:buNone/>
              <a:defRPr/>
            </a:pPr>
            <a:r>
              <a:rPr lang="en-US" dirty="0" err="1"/>
              <a:t>awk</a:t>
            </a:r>
            <a:r>
              <a:rPr lang="en-US" dirty="0"/>
              <a:t> -F':' 'BEGIN{OFS=“\t";} {print $3,$4;}'  /</a:t>
            </a:r>
            <a:r>
              <a:rPr lang="en-US" dirty="0" err="1"/>
              <a:t>etc</a:t>
            </a:r>
            <a:r>
              <a:rPr lang="en-US" dirty="0"/>
              <a:t>/</a:t>
            </a:r>
            <a:r>
              <a:rPr lang="en-US" dirty="0" err="1"/>
              <a:t>passwd</a:t>
            </a:r>
            <a:endParaRPr lang="en-US" dirty="0"/>
          </a:p>
          <a:p>
            <a:pPr>
              <a:lnSpc>
                <a:spcPct val="90000"/>
              </a:lnSpc>
              <a:buFont typeface="Wingdings" pitchFamily="2" charset="2"/>
              <a:buChar char="ü"/>
              <a:defRPr/>
            </a:pPr>
            <a:r>
              <a:rPr lang="en-US" sz="2200" b="1" dirty="0"/>
              <a:t>Using RS</a:t>
            </a:r>
          </a:p>
          <a:p>
            <a:pPr marL="0" indent="0">
              <a:buNone/>
              <a:defRPr/>
            </a:pPr>
            <a:r>
              <a:rPr lang="x-none"/>
              <a:t>awk 'BEGIN { RS="\n\n"; FS="\n"; } {print $1,$2;}' student.txt</a:t>
            </a:r>
            <a:endParaRPr lang="en-IN" dirty="0"/>
          </a:p>
        </p:txBody>
      </p:sp>
    </p:spTree>
    <p:extLst>
      <p:ext uri="{BB962C8B-B14F-4D97-AF65-F5344CB8AC3E}">
        <p14:creationId xmlns:p14="http://schemas.microsoft.com/office/powerpoint/2010/main" val="3321883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awk</a:t>
            </a:r>
            <a:endParaRPr lang="en-IN" sz="5400" dirty="0"/>
          </a:p>
        </p:txBody>
      </p:sp>
      <p:sp>
        <p:nvSpPr>
          <p:cNvPr id="6" name="Content Placeholder 5"/>
          <p:cNvSpPr>
            <a:spLocks noGrp="1"/>
          </p:cNvSpPr>
          <p:nvPr>
            <p:ph sz="quarter" idx="1"/>
          </p:nvPr>
        </p:nvSpPr>
        <p:spPr>
          <a:xfrm>
            <a:off x="323528" y="1124744"/>
            <a:ext cx="8752738" cy="5544616"/>
          </a:xfrm>
        </p:spPr>
        <p:txBody>
          <a:bodyPr>
            <a:normAutofit/>
          </a:bodyPr>
          <a:lstStyle/>
          <a:p>
            <a:pPr>
              <a:lnSpc>
                <a:spcPct val="90000"/>
              </a:lnSpc>
              <a:buFont typeface="Wingdings" pitchFamily="2" charset="2"/>
              <a:buChar char="ü"/>
              <a:defRPr/>
            </a:pPr>
            <a:r>
              <a:rPr lang="en-IN" sz="2200" b="1" dirty="0"/>
              <a:t>Using ORS</a:t>
            </a:r>
          </a:p>
          <a:p>
            <a:pPr marL="0" indent="0">
              <a:buNone/>
              <a:defRPr/>
            </a:pPr>
            <a:r>
              <a:rPr lang="x-none"/>
              <a:t>awk 'BEGIN RS="\n\n"; ORS="=";"; } {print;}' student</a:t>
            </a:r>
            <a:endParaRPr lang="en-IN" dirty="0"/>
          </a:p>
          <a:p>
            <a:pPr>
              <a:lnSpc>
                <a:spcPct val="90000"/>
              </a:lnSpc>
              <a:buFont typeface="Wingdings" pitchFamily="2" charset="2"/>
              <a:buChar char="ü"/>
              <a:defRPr/>
            </a:pPr>
            <a:r>
              <a:rPr lang="en-IN" sz="2200" b="1" dirty="0"/>
              <a:t>Using NR</a:t>
            </a:r>
          </a:p>
          <a:p>
            <a:pPr marL="0" indent="0">
              <a:buNone/>
              <a:defRPr/>
            </a:pPr>
            <a:r>
              <a:rPr lang="en-US" dirty="0" err="1"/>
              <a:t>awk</a:t>
            </a:r>
            <a:r>
              <a:rPr lang="en-US" dirty="0"/>
              <a:t> '{print "Processing Record - ",NR;}END {print NR, “</a:t>
            </a:r>
            <a:r>
              <a:rPr lang="en-US" dirty="0" err="1"/>
              <a:t>passwd</a:t>
            </a:r>
            <a:r>
              <a:rPr lang="en-US" dirty="0"/>
              <a:t> file Records are processed";}' /</a:t>
            </a:r>
            <a:r>
              <a:rPr lang="en-US" dirty="0" err="1"/>
              <a:t>etc</a:t>
            </a:r>
            <a:r>
              <a:rPr lang="en-US" dirty="0"/>
              <a:t>/</a:t>
            </a:r>
            <a:r>
              <a:rPr lang="en-US" dirty="0" err="1"/>
              <a:t>passwd</a:t>
            </a:r>
            <a:endParaRPr lang="en-US" dirty="0"/>
          </a:p>
          <a:p>
            <a:pPr>
              <a:lnSpc>
                <a:spcPct val="90000"/>
              </a:lnSpc>
              <a:buFont typeface="Wingdings" pitchFamily="2" charset="2"/>
              <a:buChar char="ü"/>
              <a:defRPr/>
            </a:pPr>
            <a:r>
              <a:rPr lang="en-US" sz="2200" b="1" dirty="0"/>
              <a:t>Using FILENAME and FNR</a:t>
            </a:r>
          </a:p>
          <a:p>
            <a:pPr marL="0" indent="0">
              <a:buNone/>
              <a:defRPr/>
            </a:pPr>
            <a:r>
              <a:rPr lang="en-US" dirty="0" err="1"/>
              <a:t>awk</a:t>
            </a:r>
            <a:r>
              <a:rPr lang="en-US" dirty="0"/>
              <a:t> '{print FILENAME, FNR;}'  /</a:t>
            </a:r>
            <a:r>
              <a:rPr lang="en-US" dirty="0" err="1"/>
              <a:t>etc</a:t>
            </a:r>
            <a:r>
              <a:rPr lang="en-US" dirty="0"/>
              <a:t>/</a:t>
            </a:r>
            <a:r>
              <a:rPr lang="en-US" dirty="0" err="1"/>
              <a:t>passwd</a:t>
            </a:r>
            <a:endParaRPr lang="en-US" dirty="0"/>
          </a:p>
          <a:p>
            <a:pPr>
              <a:lnSpc>
                <a:spcPct val="90000"/>
              </a:lnSpc>
              <a:buFont typeface="Wingdings" pitchFamily="2" charset="2"/>
              <a:buChar char="ü"/>
              <a:defRPr/>
            </a:pPr>
            <a:r>
              <a:rPr lang="en-US" sz="2200" b="1" dirty="0"/>
              <a:t>Using If/else in </a:t>
            </a:r>
            <a:r>
              <a:rPr lang="en-US" sz="2200" b="1" dirty="0" err="1"/>
              <a:t>awk</a:t>
            </a:r>
            <a:endParaRPr lang="en-US" sz="2200" b="1" dirty="0"/>
          </a:p>
          <a:p>
            <a:pPr marL="0" indent="0">
              <a:buNone/>
              <a:defRPr/>
            </a:pPr>
            <a:r>
              <a:rPr lang="en-IN" dirty="0" err="1"/>
              <a:t>awk</a:t>
            </a:r>
            <a:r>
              <a:rPr lang="en-IN" dirty="0"/>
              <a:t> '{ if ($3 &gt;=35 &amp;&amp; $4 &gt;= 35 &amp;&amp; $5 &gt;= 35)print $0,"=&gt;","Pass"; else print $0,"=&gt;","Fail";}' </a:t>
            </a:r>
            <a:r>
              <a:rPr lang="en-IN" dirty="0" err="1"/>
              <a:t>student_marks</a:t>
            </a:r>
            <a:endParaRPr lang="en-IN" dirty="0"/>
          </a:p>
          <a:p>
            <a:pPr marL="0" indent="0">
              <a:buNone/>
              <a:defRPr/>
            </a:pPr>
            <a:r>
              <a:rPr lang="en-IN" dirty="0" err="1"/>
              <a:t>awk</a:t>
            </a:r>
            <a:r>
              <a:rPr lang="en-IN" dirty="0"/>
              <a:t> '{ if ($3 =="" || $4 == "" || $5 == "") print "Some score for the student",$1,"is missing"; }' </a:t>
            </a:r>
            <a:r>
              <a:rPr lang="en-IN" dirty="0" err="1"/>
              <a:t>student_marks</a:t>
            </a:r>
            <a:endParaRPr lang="en-IN" dirty="0"/>
          </a:p>
        </p:txBody>
      </p:sp>
    </p:spTree>
    <p:extLst>
      <p:ext uri="{BB962C8B-B14F-4D97-AF65-F5344CB8AC3E}">
        <p14:creationId xmlns:p14="http://schemas.microsoft.com/office/powerpoint/2010/main" val="2409611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awk</a:t>
            </a:r>
            <a:endParaRPr lang="en-IN" sz="5400" dirty="0"/>
          </a:p>
        </p:txBody>
      </p:sp>
      <p:sp>
        <p:nvSpPr>
          <p:cNvPr id="6" name="Content Placeholder 5"/>
          <p:cNvSpPr>
            <a:spLocks noGrp="1"/>
          </p:cNvSpPr>
          <p:nvPr>
            <p:ph sz="quarter" idx="1"/>
          </p:nvPr>
        </p:nvSpPr>
        <p:spPr>
          <a:xfrm>
            <a:off x="323528" y="1124744"/>
            <a:ext cx="8752738" cy="5544616"/>
          </a:xfrm>
        </p:spPr>
        <p:txBody>
          <a:bodyPr>
            <a:normAutofit lnSpcReduction="10000"/>
          </a:bodyPr>
          <a:lstStyle/>
          <a:p>
            <a:pPr>
              <a:lnSpc>
                <a:spcPct val="90000"/>
              </a:lnSpc>
              <a:buFont typeface="Wingdings" pitchFamily="2" charset="2"/>
              <a:buChar char="ü"/>
              <a:defRPr/>
            </a:pPr>
            <a:r>
              <a:rPr lang="en-IN" sz="2200" b="1" dirty="0"/>
              <a:t>Using loops in </a:t>
            </a:r>
            <a:r>
              <a:rPr lang="en-IN" sz="2200" b="1" dirty="0" err="1"/>
              <a:t>awk</a:t>
            </a:r>
            <a:endParaRPr lang="en-IN" sz="2200" b="1" dirty="0"/>
          </a:p>
          <a:p>
            <a:pPr marL="0" indent="0">
              <a:buNone/>
              <a:defRPr/>
            </a:pPr>
            <a:r>
              <a:rPr lang="en-IN" dirty="0" err="1"/>
              <a:t>awk</a:t>
            </a:r>
            <a:r>
              <a:rPr lang="en-IN" dirty="0"/>
              <a:t> 'BEGIN { for (i = 1; i &lt;= 5; ++i) print i }‘</a:t>
            </a:r>
          </a:p>
          <a:p>
            <a:pPr marL="0" indent="0">
              <a:buNone/>
              <a:defRPr/>
            </a:pPr>
            <a:r>
              <a:rPr lang="en-IN" dirty="0" err="1"/>
              <a:t>awk</a:t>
            </a:r>
            <a:r>
              <a:rPr lang="en-IN" dirty="0"/>
              <a:t> 'BEGIN {i = 1; while (i &lt; 6) { print i; ++i } }‘</a:t>
            </a:r>
          </a:p>
          <a:p>
            <a:pPr marL="0" indent="0">
              <a:buNone/>
              <a:defRPr/>
            </a:pPr>
            <a:r>
              <a:rPr lang="en-IN" dirty="0" err="1"/>
              <a:t>awk</a:t>
            </a:r>
            <a:r>
              <a:rPr lang="en-IN" dirty="0"/>
              <a:t> 'BEGIN {i = 1; do { print i; ++i } while (i &lt; 6) }‘</a:t>
            </a:r>
          </a:p>
          <a:p>
            <a:pPr marL="0" indent="0">
              <a:buNone/>
              <a:defRPr/>
            </a:pPr>
            <a:endParaRPr lang="en-IN" dirty="0"/>
          </a:p>
          <a:p>
            <a:pPr marL="0" indent="0">
              <a:buNone/>
              <a:defRPr/>
            </a:pPr>
            <a:r>
              <a:rPr lang="en-IN" dirty="0"/>
              <a:t>Some interesting examples :</a:t>
            </a:r>
          </a:p>
          <a:p>
            <a:pPr marL="0" indent="0">
              <a:buNone/>
              <a:defRPr/>
            </a:pPr>
            <a:r>
              <a:rPr lang="en-IN" dirty="0" err="1"/>
              <a:t>awk</a:t>
            </a:r>
            <a:r>
              <a:rPr lang="en-IN" dirty="0"/>
              <a:t> 'BEGIN {FS = "|"} ; {sum+=$3} END {print sum}' </a:t>
            </a:r>
            <a:r>
              <a:rPr lang="en-IN" dirty="0" err="1"/>
              <a:t>test_file</a:t>
            </a:r>
            <a:endParaRPr lang="en-IN" dirty="0"/>
          </a:p>
          <a:p>
            <a:pPr marL="0" indent="0">
              <a:buNone/>
              <a:defRPr/>
            </a:pPr>
            <a:r>
              <a:rPr lang="en-IN" dirty="0" err="1"/>
              <a:t>awk</a:t>
            </a:r>
            <a:r>
              <a:rPr lang="en-IN" dirty="0"/>
              <a:t> -F '|' '$1 == "smiths" {sum += $3} END {print sum}' </a:t>
            </a:r>
            <a:r>
              <a:rPr lang="en-IN" dirty="0" err="1"/>
              <a:t>test_file</a:t>
            </a:r>
            <a:endParaRPr lang="en-IN" dirty="0"/>
          </a:p>
          <a:p>
            <a:pPr marL="0" indent="0">
              <a:buNone/>
              <a:defRPr/>
            </a:pPr>
            <a:r>
              <a:rPr lang="en-US" dirty="0" err="1"/>
              <a:t>awk</a:t>
            </a:r>
            <a:r>
              <a:rPr lang="en-US" dirty="0"/>
              <a:t> -F ‘|' '{ total += NF }; END { print total }' </a:t>
            </a:r>
            <a:r>
              <a:rPr lang="en-US" dirty="0" err="1"/>
              <a:t>test_file</a:t>
            </a:r>
            <a:endParaRPr lang="en-US" dirty="0"/>
          </a:p>
          <a:p>
            <a:pPr marL="0" indent="0">
              <a:buNone/>
              <a:defRPr/>
            </a:pPr>
            <a:r>
              <a:rPr lang="en-US" dirty="0" err="1"/>
              <a:t>awk</a:t>
            </a:r>
            <a:r>
              <a:rPr lang="en-US" dirty="0"/>
              <a:t> -F ':' '$NF ~ /\/bin\/bash/ { n++ }; END { print n }' /</a:t>
            </a:r>
            <a:r>
              <a:rPr lang="en-US" dirty="0" err="1"/>
              <a:t>etc</a:t>
            </a:r>
            <a:r>
              <a:rPr lang="en-US" dirty="0"/>
              <a:t>/</a:t>
            </a:r>
            <a:r>
              <a:rPr lang="en-US" dirty="0" err="1"/>
              <a:t>passwd</a:t>
            </a:r>
            <a:endParaRPr lang="en-US" dirty="0"/>
          </a:p>
          <a:p>
            <a:pPr marL="0" indent="0">
              <a:buNone/>
              <a:defRPr/>
            </a:pPr>
            <a:r>
              <a:rPr lang="x-none"/>
              <a:t>awk -F ':' '$5 == "" ' passwd.txt</a:t>
            </a:r>
            <a:endParaRPr lang="en-IN" dirty="0"/>
          </a:p>
        </p:txBody>
      </p:sp>
    </p:spTree>
    <p:extLst>
      <p:ext uri="{BB962C8B-B14F-4D97-AF65-F5344CB8AC3E}">
        <p14:creationId xmlns:p14="http://schemas.microsoft.com/office/powerpoint/2010/main" val="2401220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1358" y="476672"/>
            <a:ext cx="2121286" cy="923330"/>
          </a:xfrm>
          <a:prstGeom prst="rect">
            <a:avLst/>
          </a:prstGeom>
          <a:noFill/>
        </p:spPr>
        <p:txBody>
          <a:bodyPr wrap="none" lIns="91440" tIns="45720" rIns="91440" bIns="45720">
            <a:spAutoFit/>
          </a:bodyPr>
          <a:lstStyle/>
          <a:p>
            <a:pPr algn="ctr"/>
            <a:r>
              <a:rPr lang="en-US" sz="5400" dirty="0">
                <a:latin typeface="Roboto Slab Bold"/>
                <a:ea typeface="ＭＳ Ｐゴシック" pitchFamily="-84" charset="-128"/>
                <a:cs typeface="Roboto Slab Bold"/>
              </a:rPr>
              <a:t>DAY 5</a:t>
            </a:r>
          </a:p>
        </p:txBody>
      </p:sp>
      <p:sp>
        <p:nvSpPr>
          <p:cNvPr id="7" name="Text Placeholder 6"/>
          <p:cNvSpPr>
            <a:spLocks noGrp="1"/>
          </p:cNvSpPr>
          <p:nvPr>
            <p:ph type="body" sz="half" idx="2"/>
          </p:nvPr>
        </p:nvSpPr>
        <p:spPr>
          <a:xfrm>
            <a:off x="827584" y="1916832"/>
            <a:ext cx="7848872" cy="2952328"/>
          </a:xfrm>
        </p:spPr>
        <p:txBody>
          <a:bodyPr>
            <a:noAutofit/>
          </a:bodyPr>
          <a:lstStyle/>
          <a:p>
            <a:r>
              <a:rPr lang="en-IN" sz="2800" b="1" i="1" dirty="0">
                <a:solidFill>
                  <a:schemeClr val="accent1">
                    <a:lumMod val="50000"/>
                  </a:schemeClr>
                </a:solidFill>
                <a:latin typeface="Aparajita" pitchFamily="34" charset="0"/>
                <a:cs typeface="Aparajita" pitchFamily="34" charset="0"/>
              </a:rPr>
              <a:t>Sharing knowledge is not about giving people something, or getting something from them. That is only valid for information sharing. Sharing knowledge occurs when people are genuinely interested in helping one another develop new capacities for action; it is about creating learning processes</a:t>
            </a:r>
          </a:p>
        </p:txBody>
      </p:sp>
    </p:spTree>
    <p:extLst>
      <p:ext uri="{BB962C8B-B14F-4D97-AF65-F5344CB8AC3E}">
        <p14:creationId xmlns:p14="http://schemas.microsoft.com/office/powerpoint/2010/main" val="4098486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File Compression</a:t>
            </a:r>
          </a:p>
        </p:txBody>
      </p:sp>
      <p:sp>
        <p:nvSpPr>
          <p:cNvPr id="6" name="Content Placeholder 5"/>
          <p:cNvSpPr>
            <a:spLocks noGrp="1"/>
          </p:cNvSpPr>
          <p:nvPr>
            <p:ph sz="quarter" idx="1"/>
          </p:nvPr>
        </p:nvSpPr>
        <p:spPr>
          <a:xfrm>
            <a:off x="323528" y="1124744"/>
            <a:ext cx="8752738" cy="5544616"/>
          </a:xfrm>
        </p:spPr>
        <p:txBody>
          <a:bodyPr>
            <a:normAutofit/>
          </a:bodyPr>
          <a:lstStyle/>
          <a:p>
            <a:pPr marL="0" indent="0">
              <a:lnSpc>
                <a:spcPct val="90000"/>
              </a:lnSpc>
              <a:buNone/>
              <a:defRPr/>
            </a:pPr>
            <a:endParaRPr lang="en-IN" dirty="0"/>
          </a:p>
          <a:p>
            <a:pPr marL="0" indent="0">
              <a:lnSpc>
                <a:spcPct val="90000"/>
              </a:lnSpc>
              <a:buNone/>
              <a:defRPr/>
            </a:pPr>
            <a:endParaRPr lang="en-IN" dirty="0"/>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268760"/>
            <a:ext cx="8639497"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276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File Compression</a:t>
            </a:r>
          </a:p>
        </p:txBody>
      </p:sp>
      <p:sp>
        <p:nvSpPr>
          <p:cNvPr id="6" name="Content Placeholder 5"/>
          <p:cNvSpPr>
            <a:spLocks noGrp="1"/>
          </p:cNvSpPr>
          <p:nvPr>
            <p:ph sz="quarter" idx="1"/>
          </p:nvPr>
        </p:nvSpPr>
        <p:spPr>
          <a:xfrm>
            <a:off x="323528" y="1124744"/>
            <a:ext cx="8752738" cy="5544616"/>
          </a:xfrm>
        </p:spPr>
        <p:txBody>
          <a:bodyPr>
            <a:normAutofit/>
          </a:bodyPr>
          <a:lstStyle/>
          <a:p>
            <a:pPr marL="0" indent="0">
              <a:lnSpc>
                <a:spcPct val="90000"/>
              </a:lnSpc>
              <a:buNone/>
              <a:defRPr/>
            </a:pPr>
            <a:endParaRPr lang="en-IN" dirty="0"/>
          </a:p>
          <a:p>
            <a:pPr marL="0" indent="0">
              <a:lnSpc>
                <a:spcPct val="90000"/>
              </a:lnSpc>
              <a:buNone/>
              <a:defRPr/>
            </a:pPr>
            <a:endParaRPr lang="en-IN" dirty="0"/>
          </a:p>
        </p:txBody>
      </p:sp>
      <p:sp>
        <p:nvSpPr>
          <p:cNvPr id="2" name="Rectangle 1"/>
          <p:cNvSpPr/>
          <p:nvPr/>
        </p:nvSpPr>
        <p:spPr>
          <a:xfrm>
            <a:off x="467544" y="1166843"/>
            <a:ext cx="8424936" cy="5324535"/>
          </a:xfrm>
          <a:prstGeom prst="rect">
            <a:avLst/>
          </a:prstGeom>
        </p:spPr>
        <p:txBody>
          <a:bodyPr wrap="square">
            <a:spAutoFit/>
          </a:bodyPr>
          <a:lstStyle/>
          <a:p>
            <a:pPr marL="285750" indent="-285750">
              <a:buFont typeface="Wingdings" pitchFamily="2" charset="2"/>
              <a:buChar char="ü"/>
            </a:pPr>
            <a:r>
              <a:rPr lang="en-IN" sz="2000" dirty="0" err="1"/>
              <a:t>gzip</a:t>
            </a:r>
            <a:r>
              <a:rPr lang="en-IN" sz="2000" dirty="0"/>
              <a:t> reduces the size of the named files using Lempel-Ziv coding (LZ77).</a:t>
            </a:r>
          </a:p>
          <a:p>
            <a:endParaRPr lang="en-IN" sz="2000" dirty="0"/>
          </a:p>
          <a:p>
            <a:pPr marL="285750" indent="-285750">
              <a:buFont typeface="Wingdings" pitchFamily="2" charset="2"/>
              <a:buChar char="ü"/>
            </a:pPr>
            <a:r>
              <a:rPr lang="en-IN" sz="2000" dirty="0"/>
              <a:t>By default, </a:t>
            </a:r>
            <a:r>
              <a:rPr lang="en-IN" sz="2000" dirty="0" err="1"/>
              <a:t>gzip</a:t>
            </a:r>
            <a:r>
              <a:rPr lang="en-IN" sz="2000" dirty="0"/>
              <a:t> keeps the original filename and timestamp in the compressed file</a:t>
            </a:r>
          </a:p>
          <a:p>
            <a:endParaRPr lang="en-IN" sz="2000" dirty="0"/>
          </a:p>
          <a:p>
            <a:pPr marL="285750" indent="-285750">
              <a:buFont typeface="Wingdings" pitchFamily="2" charset="2"/>
              <a:buChar char="ü"/>
            </a:pPr>
            <a:r>
              <a:rPr lang="en-IN" sz="2000" dirty="0"/>
              <a:t>Compressed files can be restored to their original form using </a:t>
            </a:r>
            <a:r>
              <a:rPr lang="en-IN" sz="2000" dirty="0" err="1"/>
              <a:t>gzip</a:t>
            </a:r>
            <a:r>
              <a:rPr lang="en-IN" sz="2000" dirty="0"/>
              <a:t> -d or </a:t>
            </a:r>
            <a:r>
              <a:rPr lang="en-IN" sz="2000" dirty="0" err="1"/>
              <a:t>gunzip</a:t>
            </a:r>
            <a:r>
              <a:rPr lang="en-IN" sz="2000" dirty="0"/>
              <a:t>.</a:t>
            </a:r>
          </a:p>
          <a:p>
            <a:endParaRPr lang="en-IN" sz="2000" dirty="0"/>
          </a:p>
          <a:p>
            <a:pPr marL="285750" indent="-285750">
              <a:buFont typeface="Wingdings" pitchFamily="2" charset="2"/>
              <a:buChar char="ü"/>
            </a:pPr>
            <a:r>
              <a:rPr lang="en-IN" sz="2000" dirty="0" err="1"/>
              <a:t>gunzip</a:t>
            </a:r>
            <a:r>
              <a:rPr lang="en-IN" sz="2000" dirty="0"/>
              <a:t> takes a list of files on its command line and replaces each file whose name ends with .</a:t>
            </a:r>
            <a:r>
              <a:rPr lang="en-IN" sz="2000" dirty="0" err="1"/>
              <a:t>gz</a:t>
            </a:r>
            <a:r>
              <a:rPr lang="en-IN" sz="2000" dirty="0"/>
              <a:t>, -</a:t>
            </a:r>
            <a:r>
              <a:rPr lang="en-IN" sz="2000" dirty="0" err="1"/>
              <a:t>gz</a:t>
            </a:r>
            <a:r>
              <a:rPr lang="en-IN" sz="2000" dirty="0"/>
              <a:t>, .z, -z, z, or .Z</a:t>
            </a:r>
          </a:p>
          <a:p>
            <a:endParaRPr lang="en-IN" sz="2000" dirty="0"/>
          </a:p>
          <a:p>
            <a:pPr marL="285750" indent="-285750">
              <a:buFont typeface="Wingdings" pitchFamily="2" charset="2"/>
              <a:buChar char="ü"/>
            </a:pPr>
            <a:r>
              <a:rPr lang="en-IN" sz="2000" dirty="0" err="1"/>
              <a:t>zcat</a:t>
            </a:r>
            <a:r>
              <a:rPr lang="en-IN" sz="2000" dirty="0"/>
              <a:t> is used to display the content of compressed file it is identical to </a:t>
            </a:r>
            <a:r>
              <a:rPr lang="en-IN" sz="2000" dirty="0" err="1"/>
              <a:t>gunzip</a:t>
            </a:r>
            <a:r>
              <a:rPr lang="en-IN" sz="2000" dirty="0"/>
              <a:t> –c. (On some systems, </a:t>
            </a:r>
            <a:r>
              <a:rPr lang="en-IN" sz="2000" dirty="0" err="1"/>
              <a:t>zcat</a:t>
            </a:r>
            <a:r>
              <a:rPr lang="en-IN" sz="2000" dirty="0"/>
              <a:t> may be installed as </a:t>
            </a:r>
            <a:r>
              <a:rPr lang="en-IN" sz="2000" dirty="0" err="1"/>
              <a:t>gzcat</a:t>
            </a:r>
            <a:r>
              <a:rPr lang="en-IN" sz="2000" dirty="0"/>
              <a:t> to preserve the original link to compress.)</a:t>
            </a:r>
          </a:p>
          <a:p>
            <a:endParaRPr lang="en-IN" sz="2000" dirty="0"/>
          </a:p>
          <a:p>
            <a:pPr marL="285750" indent="-285750">
              <a:buFont typeface="Wingdings" pitchFamily="2" charset="2"/>
              <a:buChar char="ü"/>
            </a:pPr>
            <a:r>
              <a:rPr lang="en-IN" sz="2000" dirty="0" err="1"/>
              <a:t>zcat</a:t>
            </a:r>
            <a:r>
              <a:rPr lang="en-IN" sz="2000" dirty="0"/>
              <a:t> </a:t>
            </a:r>
            <a:r>
              <a:rPr lang="en-IN" sz="2000" dirty="0" err="1"/>
              <a:t>uncompresses</a:t>
            </a:r>
            <a:r>
              <a:rPr lang="en-IN" sz="2000" dirty="0"/>
              <a:t> either a list of files on the command line or its standard input and writes the uncompressed data on standard output</a:t>
            </a:r>
          </a:p>
        </p:txBody>
      </p:sp>
    </p:spTree>
    <p:extLst>
      <p:ext uri="{BB962C8B-B14F-4D97-AF65-F5344CB8AC3E}">
        <p14:creationId xmlns:p14="http://schemas.microsoft.com/office/powerpoint/2010/main" val="2521366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tar</a:t>
            </a:r>
          </a:p>
        </p:txBody>
      </p:sp>
      <p:sp>
        <p:nvSpPr>
          <p:cNvPr id="6" name="Content Placeholder 5"/>
          <p:cNvSpPr>
            <a:spLocks noGrp="1"/>
          </p:cNvSpPr>
          <p:nvPr>
            <p:ph sz="quarter" idx="1"/>
          </p:nvPr>
        </p:nvSpPr>
        <p:spPr>
          <a:xfrm>
            <a:off x="323528" y="1124744"/>
            <a:ext cx="8752738" cy="5544616"/>
          </a:xfrm>
        </p:spPr>
        <p:txBody>
          <a:bodyPr>
            <a:normAutofit/>
          </a:bodyPr>
          <a:lstStyle/>
          <a:p>
            <a:pPr marL="0" indent="0">
              <a:lnSpc>
                <a:spcPct val="90000"/>
              </a:lnSpc>
              <a:buNone/>
              <a:defRPr/>
            </a:pPr>
            <a:endParaRPr lang="en-IN" dirty="0"/>
          </a:p>
          <a:p>
            <a:pPr marL="0" indent="0">
              <a:lnSpc>
                <a:spcPct val="90000"/>
              </a:lnSpc>
              <a:buNone/>
              <a:defRPr/>
            </a:pPr>
            <a:endParaRPr lang="en-IN" dirty="0"/>
          </a:p>
        </p:txBody>
      </p:sp>
      <p:sp>
        <p:nvSpPr>
          <p:cNvPr id="2" name="Rectangle 1"/>
          <p:cNvSpPr/>
          <p:nvPr/>
        </p:nvSpPr>
        <p:spPr>
          <a:xfrm>
            <a:off x="467544" y="1166843"/>
            <a:ext cx="8424936" cy="4708981"/>
          </a:xfrm>
          <a:prstGeom prst="rect">
            <a:avLst/>
          </a:prstGeom>
        </p:spPr>
        <p:txBody>
          <a:bodyPr wrap="square">
            <a:spAutoFit/>
          </a:bodyPr>
          <a:lstStyle/>
          <a:p>
            <a:r>
              <a:rPr lang="en-IN" sz="2000" b="1" dirty="0"/>
              <a:t>Extracting (</a:t>
            </a:r>
            <a:r>
              <a:rPr lang="en-IN" sz="2000" b="1" dirty="0" err="1"/>
              <a:t>untar</a:t>
            </a:r>
            <a:r>
              <a:rPr lang="en-IN" sz="2000" b="1" dirty="0"/>
              <a:t>) an archive using tar command (Extract a *.tar file using option </a:t>
            </a:r>
            <a:r>
              <a:rPr lang="en-IN" sz="2000" b="1" dirty="0" err="1"/>
              <a:t>xvf</a:t>
            </a:r>
            <a:r>
              <a:rPr lang="en-IN" sz="2000" b="1" dirty="0"/>
              <a:t>)</a:t>
            </a:r>
          </a:p>
          <a:p>
            <a:pPr>
              <a:buFont typeface="Wingdings" pitchFamily="2" charset="2"/>
              <a:buNone/>
            </a:pPr>
            <a:r>
              <a:rPr lang="en-IN" sz="2000" dirty="0"/>
              <a:t>$ tar </a:t>
            </a:r>
            <a:r>
              <a:rPr lang="en-IN" sz="2000" dirty="0" err="1"/>
              <a:t>xvf</a:t>
            </a:r>
            <a:r>
              <a:rPr lang="en-IN" sz="2000" dirty="0"/>
              <a:t> archive_name.tar</a:t>
            </a:r>
          </a:p>
          <a:p>
            <a:pPr>
              <a:buFont typeface="Wingdings" pitchFamily="2" charset="2"/>
              <a:buNone/>
            </a:pPr>
            <a:endParaRPr lang="en-IN" sz="2000" dirty="0"/>
          </a:p>
          <a:p>
            <a:pPr>
              <a:buFont typeface="Wingdings" pitchFamily="2" charset="2"/>
              <a:buNone/>
            </a:pPr>
            <a:r>
              <a:rPr lang="en-IN" sz="2000" dirty="0"/>
              <a:t>x – extract files from archive</a:t>
            </a:r>
          </a:p>
          <a:p>
            <a:pPr>
              <a:buFont typeface="Wingdings" pitchFamily="2" charset="2"/>
              <a:buNone/>
            </a:pPr>
            <a:endParaRPr lang="en-IN" sz="2000" dirty="0"/>
          </a:p>
          <a:p>
            <a:r>
              <a:rPr lang="en-IN" sz="2000" b="1" dirty="0"/>
              <a:t>Extract a </a:t>
            </a:r>
            <a:r>
              <a:rPr lang="en-IN" sz="2000" b="1" dirty="0" err="1"/>
              <a:t>gzipped</a:t>
            </a:r>
            <a:r>
              <a:rPr lang="en-IN" sz="2000" b="1" dirty="0"/>
              <a:t> tar archive ( *.tar.gz ) using option </a:t>
            </a:r>
            <a:r>
              <a:rPr lang="en-IN" sz="2000" b="1" dirty="0" err="1"/>
              <a:t>xvzf</a:t>
            </a:r>
            <a:endParaRPr lang="en-IN" sz="2000" b="1" dirty="0"/>
          </a:p>
          <a:p>
            <a:pPr>
              <a:buFont typeface="Wingdings" pitchFamily="2" charset="2"/>
              <a:buNone/>
            </a:pPr>
            <a:r>
              <a:rPr lang="en-IN" sz="2000" dirty="0"/>
              <a:t>Use the option z for uncompressing a </a:t>
            </a:r>
            <a:r>
              <a:rPr lang="en-IN" sz="2000" dirty="0" err="1"/>
              <a:t>gzip</a:t>
            </a:r>
            <a:r>
              <a:rPr lang="en-IN" sz="2000" dirty="0"/>
              <a:t> tar archive.</a:t>
            </a:r>
          </a:p>
          <a:p>
            <a:pPr>
              <a:buFont typeface="Wingdings" pitchFamily="2" charset="2"/>
              <a:buNone/>
            </a:pPr>
            <a:r>
              <a:rPr lang="en-IN" sz="2000" dirty="0"/>
              <a:t>$ tar </a:t>
            </a:r>
            <a:r>
              <a:rPr lang="en-IN" sz="2000" dirty="0" err="1"/>
              <a:t>xvfz</a:t>
            </a:r>
            <a:r>
              <a:rPr lang="en-IN" sz="2000" dirty="0"/>
              <a:t> archive_name.tar.gz</a:t>
            </a:r>
          </a:p>
          <a:p>
            <a:pPr>
              <a:buFont typeface="Wingdings" pitchFamily="2" charset="2"/>
              <a:buNone/>
            </a:pPr>
            <a:endParaRPr lang="en-IN" sz="2000" dirty="0"/>
          </a:p>
          <a:p>
            <a:r>
              <a:rPr lang="en-IN" sz="2000" b="1" dirty="0"/>
              <a:t>View the tar archive file content without extracting using option </a:t>
            </a:r>
            <a:r>
              <a:rPr lang="en-IN" sz="2000" b="1" dirty="0" err="1"/>
              <a:t>tvf</a:t>
            </a:r>
            <a:endParaRPr lang="en-IN" sz="2000" b="1" dirty="0"/>
          </a:p>
          <a:p>
            <a:pPr>
              <a:buFont typeface="Wingdings" pitchFamily="2" charset="2"/>
              <a:buNone/>
            </a:pPr>
            <a:r>
              <a:rPr lang="en-IN" sz="2000" dirty="0"/>
              <a:t>$ tar </a:t>
            </a:r>
            <a:r>
              <a:rPr lang="en-IN" sz="2000" dirty="0" err="1"/>
              <a:t>tvf</a:t>
            </a:r>
            <a:r>
              <a:rPr lang="en-IN" sz="2000" dirty="0"/>
              <a:t> archive_name.tar</a:t>
            </a:r>
          </a:p>
          <a:p>
            <a:pPr>
              <a:buFont typeface="Wingdings" pitchFamily="2" charset="2"/>
              <a:buNone/>
            </a:pPr>
            <a:endParaRPr lang="en-IN" sz="2000" dirty="0"/>
          </a:p>
          <a:p>
            <a:r>
              <a:rPr lang="en-IN" sz="2000" b="1" dirty="0"/>
              <a:t> Extract a single file from tar, tar.gz file</a:t>
            </a:r>
          </a:p>
          <a:p>
            <a:pPr>
              <a:buFont typeface="Wingdings" pitchFamily="2" charset="2"/>
              <a:buNone/>
            </a:pPr>
            <a:r>
              <a:rPr lang="en-IN" sz="2000" dirty="0"/>
              <a:t>$ tar </a:t>
            </a:r>
            <a:r>
              <a:rPr lang="en-IN" sz="2000" dirty="0" err="1"/>
              <a:t>xvf</a:t>
            </a:r>
            <a:r>
              <a:rPr lang="en-IN" sz="2000" dirty="0"/>
              <a:t> archive_file.tar /path/to/file</a:t>
            </a:r>
          </a:p>
        </p:txBody>
      </p:sp>
    </p:spTree>
    <p:extLst>
      <p:ext uri="{BB962C8B-B14F-4D97-AF65-F5344CB8AC3E}">
        <p14:creationId xmlns:p14="http://schemas.microsoft.com/office/powerpoint/2010/main" val="4033174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tar</a:t>
            </a:r>
          </a:p>
        </p:txBody>
      </p:sp>
      <p:sp>
        <p:nvSpPr>
          <p:cNvPr id="6" name="Content Placeholder 5"/>
          <p:cNvSpPr>
            <a:spLocks noGrp="1"/>
          </p:cNvSpPr>
          <p:nvPr>
            <p:ph sz="quarter" idx="1"/>
          </p:nvPr>
        </p:nvSpPr>
        <p:spPr>
          <a:xfrm>
            <a:off x="323528" y="1124744"/>
            <a:ext cx="8752738" cy="5544616"/>
          </a:xfrm>
        </p:spPr>
        <p:txBody>
          <a:bodyPr>
            <a:normAutofit/>
          </a:bodyPr>
          <a:lstStyle/>
          <a:p>
            <a:pPr marL="0" indent="0">
              <a:lnSpc>
                <a:spcPct val="90000"/>
              </a:lnSpc>
              <a:buNone/>
              <a:defRPr/>
            </a:pPr>
            <a:endParaRPr lang="en-IN" dirty="0"/>
          </a:p>
          <a:p>
            <a:pPr marL="0" indent="0">
              <a:lnSpc>
                <a:spcPct val="90000"/>
              </a:lnSpc>
              <a:buNone/>
              <a:defRPr/>
            </a:pPr>
            <a:endParaRPr lang="en-IN" dirty="0"/>
          </a:p>
        </p:txBody>
      </p:sp>
      <p:sp>
        <p:nvSpPr>
          <p:cNvPr id="2" name="Rectangle 1"/>
          <p:cNvSpPr/>
          <p:nvPr/>
        </p:nvSpPr>
        <p:spPr>
          <a:xfrm>
            <a:off x="467544" y="1166843"/>
            <a:ext cx="8424936" cy="5324535"/>
          </a:xfrm>
          <a:prstGeom prst="rect">
            <a:avLst/>
          </a:prstGeom>
        </p:spPr>
        <p:txBody>
          <a:bodyPr wrap="square">
            <a:spAutoFit/>
          </a:bodyPr>
          <a:lstStyle/>
          <a:p>
            <a:pPr marL="0" lvl="1">
              <a:buClr>
                <a:schemeClr val="bg2"/>
              </a:buClr>
              <a:buSzPct val="75000"/>
              <a:defRPr/>
            </a:pPr>
            <a:r>
              <a:rPr lang="en-IN" sz="2000" b="1" dirty="0"/>
              <a:t>On Unix platform, tar command is the primary archiving utility.</a:t>
            </a:r>
          </a:p>
          <a:p>
            <a:pPr marL="0" lvl="1" indent="-342900">
              <a:buClr>
                <a:schemeClr val="bg2"/>
              </a:buClr>
              <a:buSzPct val="75000"/>
              <a:buFont typeface="Wingdings" pitchFamily="2" charset="2"/>
              <a:buChar char="n"/>
              <a:defRPr/>
            </a:pPr>
            <a:endParaRPr lang="en-US" sz="2000" b="1" dirty="0"/>
          </a:p>
          <a:p>
            <a:pPr>
              <a:defRPr/>
            </a:pPr>
            <a:r>
              <a:rPr lang="en-IN" sz="2000" b="1" dirty="0"/>
              <a:t>Creating an uncompressed tar archive using option </a:t>
            </a:r>
            <a:r>
              <a:rPr lang="en-IN" sz="2000" b="1" dirty="0" err="1"/>
              <a:t>cvf</a:t>
            </a:r>
            <a:endParaRPr lang="en-IN" sz="2000" b="1" dirty="0"/>
          </a:p>
          <a:p>
            <a:pPr>
              <a:buFont typeface="Wingdings" pitchFamily="2" charset="2"/>
              <a:buNone/>
              <a:defRPr/>
            </a:pPr>
            <a:r>
              <a:rPr lang="en-IN" sz="2000" b="1" dirty="0"/>
              <a:t>This is the basic command to create a tar archive.</a:t>
            </a:r>
          </a:p>
          <a:p>
            <a:pPr>
              <a:buFont typeface="Wingdings" pitchFamily="2" charset="2"/>
              <a:buNone/>
              <a:defRPr/>
            </a:pPr>
            <a:r>
              <a:rPr lang="en-IN" sz="2000" dirty="0"/>
              <a:t>$ tar </a:t>
            </a:r>
            <a:r>
              <a:rPr lang="en-IN" sz="2000" dirty="0" err="1"/>
              <a:t>cvf</a:t>
            </a:r>
            <a:r>
              <a:rPr lang="en-IN" sz="2000" dirty="0"/>
              <a:t> archive_name.tar </a:t>
            </a:r>
            <a:r>
              <a:rPr lang="en-IN" sz="2000" dirty="0" err="1"/>
              <a:t>dirname</a:t>
            </a:r>
            <a:r>
              <a:rPr lang="en-IN" sz="2000" dirty="0"/>
              <a:t>/In the above command:</a:t>
            </a:r>
          </a:p>
          <a:p>
            <a:pPr>
              <a:buFont typeface="Wingdings" pitchFamily="2" charset="2"/>
              <a:buNone/>
              <a:defRPr/>
            </a:pPr>
            <a:endParaRPr lang="en-IN" sz="2000" dirty="0"/>
          </a:p>
          <a:p>
            <a:pPr>
              <a:buFont typeface="Wingdings" pitchFamily="2" charset="2"/>
              <a:buNone/>
              <a:defRPr/>
            </a:pPr>
            <a:r>
              <a:rPr lang="en-IN" sz="2000" dirty="0"/>
              <a:t>c – create a new archive</a:t>
            </a:r>
          </a:p>
          <a:p>
            <a:pPr>
              <a:buFont typeface="Wingdings" pitchFamily="2" charset="2"/>
              <a:buNone/>
              <a:defRPr/>
            </a:pPr>
            <a:r>
              <a:rPr lang="en-IN" sz="2000" dirty="0"/>
              <a:t>v – verbosely list files which are processed.</a:t>
            </a:r>
          </a:p>
          <a:p>
            <a:pPr>
              <a:buFont typeface="Wingdings" pitchFamily="2" charset="2"/>
              <a:buNone/>
              <a:defRPr/>
            </a:pPr>
            <a:r>
              <a:rPr lang="en-IN" sz="2000" dirty="0"/>
              <a:t>f – following is the archive file name</a:t>
            </a:r>
          </a:p>
          <a:p>
            <a:pPr>
              <a:buFont typeface="Wingdings" pitchFamily="2" charset="2"/>
              <a:buNone/>
              <a:defRPr/>
            </a:pPr>
            <a:endParaRPr lang="en-US" sz="2000" b="1" dirty="0"/>
          </a:p>
          <a:p>
            <a:pPr>
              <a:defRPr/>
            </a:pPr>
            <a:r>
              <a:rPr lang="en-IN" sz="2000" b="1" dirty="0"/>
              <a:t>Creating a tar </a:t>
            </a:r>
            <a:r>
              <a:rPr lang="en-IN" sz="2000" b="1" dirty="0" err="1"/>
              <a:t>gzipped</a:t>
            </a:r>
            <a:r>
              <a:rPr lang="en-IN" sz="2000" b="1" dirty="0"/>
              <a:t> archive using option </a:t>
            </a:r>
            <a:r>
              <a:rPr lang="en-IN" sz="2000" b="1" dirty="0" err="1"/>
              <a:t>cvzf</a:t>
            </a:r>
            <a:endParaRPr lang="en-IN" sz="2000" b="1" dirty="0"/>
          </a:p>
          <a:p>
            <a:pPr>
              <a:buFont typeface="Wingdings" pitchFamily="2" charset="2"/>
              <a:buNone/>
              <a:defRPr/>
            </a:pPr>
            <a:r>
              <a:rPr lang="en-IN" sz="2000" b="1" dirty="0"/>
              <a:t>The above tar </a:t>
            </a:r>
            <a:r>
              <a:rPr lang="en-IN" sz="2000" b="1" dirty="0" err="1"/>
              <a:t>cvf</a:t>
            </a:r>
            <a:r>
              <a:rPr lang="en-IN" sz="2000" b="1" dirty="0"/>
              <a:t> option, does not provide any compression. To use a </a:t>
            </a:r>
            <a:r>
              <a:rPr lang="en-IN" sz="2000" b="1" dirty="0" err="1"/>
              <a:t>gzip</a:t>
            </a:r>
            <a:r>
              <a:rPr lang="en-IN" sz="2000" b="1" dirty="0"/>
              <a:t> compression on</a:t>
            </a:r>
          </a:p>
          <a:p>
            <a:pPr>
              <a:buFont typeface="Wingdings" pitchFamily="2" charset="2"/>
              <a:buNone/>
              <a:defRPr/>
            </a:pPr>
            <a:r>
              <a:rPr lang="en-IN" sz="2000" b="1" dirty="0"/>
              <a:t>the tar archive, use the z option as shown below.</a:t>
            </a:r>
          </a:p>
          <a:p>
            <a:pPr>
              <a:buFont typeface="Wingdings" pitchFamily="2" charset="2"/>
              <a:buNone/>
              <a:defRPr/>
            </a:pPr>
            <a:r>
              <a:rPr lang="en-IN" sz="2000" dirty="0"/>
              <a:t>$ tar </a:t>
            </a:r>
            <a:r>
              <a:rPr lang="en-IN" sz="2000" dirty="0" err="1"/>
              <a:t>cvzf</a:t>
            </a:r>
            <a:r>
              <a:rPr lang="en-IN" sz="2000" dirty="0"/>
              <a:t> archive_name.tar.gz </a:t>
            </a:r>
            <a:r>
              <a:rPr lang="en-IN" sz="2000" dirty="0" err="1"/>
              <a:t>dirname</a:t>
            </a:r>
            <a:r>
              <a:rPr lang="en-IN" sz="2000" dirty="0"/>
              <a:t>/</a:t>
            </a:r>
          </a:p>
          <a:p>
            <a:pPr>
              <a:buFont typeface="Wingdings" pitchFamily="2" charset="2"/>
              <a:buNone/>
              <a:defRPr/>
            </a:pPr>
            <a:endParaRPr lang="en-IN" sz="2000" dirty="0"/>
          </a:p>
          <a:p>
            <a:pPr>
              <a:buFont typeface="Wingdings" pitchFamily="2" charset="2"/>
              <a:buNone/>
              <a:defRPr/>
            </a:pPr>
            <a:r>
              <a:rPr lang="en-IN" sz="2000" dirty="0"/>
              <a:t>z – filter the archive through </a:t>
            </a:r>
            <a:r>
              <a:rPr lang="en-IN" sz="2000" dirty="0" err="1"/>
              <a:t>gzip</a:t>
            </a:r>
            <a:endParaRPr lang="en-IN" sz="2000" dirty="0"/>
          </a:p>
        </p:txBody>
      </p:sp>
    </p:spTree>
    <p:extLst>
      <p:ext uri="{BB962C8B-B14F-4D97-AF65-F5344CB8AC3E}">
        <p14:creationId xmlns:p14="http://schemas.microsoft.com/office/powerpoint/2010/main" val="4033174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Job Scheduling : </a:t>
            </a:r>
            <a:r>
              <a:rPr lang="en-IN" sz="5400" dirty="0" err="1"/>
              <a:t>Cron</a:t>
            </a:r>
            <a:endParaRPr lang="en-IN" sz="5400" dirty="0"/>
          </a:p>
        </p:txBody>
      </p:sp>
      <p:sp>
        <p:nvSpPr>
          <p:cNvPr id="6" name="Content Placeholder 5"/>
          <p:cNvSpPr>
            <a:spLocks noGrp="1"/>
          </p:cNvSpPr>
          <p:nvPr>
            <p:ph sz="quarter" idx="1"/>
          </p:nvPr>
        </p:nvSpPr>
        <p:spPr>
          <a:xfrm>
            <a:off x="323528" y="1124744"/>
            <a:ext cx="8752738" cy="5544616"/>
          </a:xfrm>
        </p:spPr>
        <p:txBody>
          <a:bodyPr>
            <a:normAutofit lnSpcReduction="10000"/>
          </a:bodyPr>
          <a:lstStyle/>
          <a:p>
            <a:pPr marL="0" indent="0">
              <a:lnSpc>
                <a:spcPct val="90000"/>
              </a:lnSpc>
              <a:buNone/>
              <a:defRPr/>
            </a:pPr>
            <a:endParaRPr lang="en-IN" dirty="0"/>
          </a:p>
          <a:p>
            <a:pPr>
              <a:buFont typeface="Wingdings" pitchFamily="2" charset="2"/>
              <a:buChar char="ü"/>
            </a:pPr>
            <a:r>
              <a:rPr lang="en-IN" dirty="0"/>
              <a:t>Enable your users to use the </a:t>
            </a:r>
            <a:r>
              <a:rPr lang="en-IN" dirty="0" err="1"/>
              <a:t>crontab</a:t>
            </a:r>
            <a:r>
              <a:rPr lang="en-IN" dirty="0"/>
              <a:t> command to create personal </a:t>
            </a:r>
            <a:r>
              <a:rPr lang="en-IN" dirty="0" err="1"/>
              <a:t>cron</a:t>
            </a:r>
            <a:r>
              <a:rPr lang="en-IN" dirty="0"/>
              <a:t> files under the /</a:t>
            </a:r>
            <a:r>
              <a:rPr lang="en-IN" dirty="0" err="1"/>
              <a:t>var</a:t>
            </a:r>
            <a:r>
              <a:rPr lang="en-IN" dirty="0"/>
              <a:t>/spool/</a:t>
            </a:r>
            <a:r>
              <a:rPr lang="en-IN" dirty="0" err="1"/>
              <a:t>cron</a:t>
            </a:r>
            <a:r>
              <a:rPr lang="en-IN" dirty="0"/>
              <a:t> directory, you should first create two files: /</a:t>
            </a:r>
            <a:r>
              <a:rPr lang="en-IN" dirty="0" err="1"/>
              <a:t>etc</a:t>
            </a:r>
            <a:r>
              <a:rPr lang="en-IN" dirty="0"/>
              <a:t>/</a:t>
            </a:r>
            <a:r>
              <a:rPr lang="en-IN" dirty="0" err="1"/>
              <a:t>cron.allow</a:t>
            </a:r>
            <a:r>
              <a:rPr lang="en-IN" dirty="0"/>
              <a:t> and /</a:t>
            </a:r>
            <a:r>
              <a:rPr lang="en-IN" dirty="0" err="1"/>
              <a:t>etc</a:t>
            </a:r>
            <a:r>
              <a:rPr lang="en-IN" dirty="0"/>
              <a:t>/</a:t>
            </a:r>
            <a:r>
              <a:rPr lang="en-IN" dirty="0" err="1"/>
              <a:t>cron.deny</a:t>
            </a:r>
            <a:endParaRPr lang="en-IN" dirty="0"/>
          </a:p>
          <a:p>
            <a:pPr>
              <a:buFont typeface="Wingdings" pitchFamily="2" charset="2"/>
              <a:buChar char="ü"/>
            </a:pPr>
            <a:r>
              <a:rPr lang="en-US" dirty="0"/>
              <a:t>Note: </a:t>
            </a:r>
            <a:r>
              <a:rPr lang="en-IN" dirty="0"/>
              <a:t>Be careful! Always use the </a:t>
            </a:r>
            <a:r>
              <a:rPr lang="en-IN" dirty="0" err="1"/>
              <a:t>crontab</a:t>
            </a:r>
            <a:r>
              <a:rPr lang="en-IN" dirty="0"/>
              <a:t> command’s -u command-line option. If you run this while running as root (after using the </a:t>
            </a:r>
            <a:r>
              <a:rPr lang="en-IN" dirty="0" err="1"/>
              <a:t>su</a:t>
            </a:r>
            <a:r>
              <a:rPr lang="en-IN" dirty="0"/>
              <a:t> command), and don’t use this option, you’ll edit the root operator’s </a:t>
            </a:r>
            <a:r>
              <a:rPr lang="en-IN" dirty="0" err="1"/>
              <a:t>crontab</a:t>
            </a:r>
            <a:r>
              <a:rPr lang="en-IN" dirty="0"/>
              <a:t> settings instead of your own.</a:t>
            </a:r>
          </a:p>
          <a:p>
            <a:endParaRPr lang="en-IN" dirty="0"/>
          </a:p>
          <a:p>
            <a:r>
              <a:rPr lang="en-US" dirty="0"/>
              <a:t>Five PARAM</a:t>
            </a:r>
          </a:p>
          <a:p>
            <a:pPr>
              <a:buFont typeface="Wingdings" pitchFamily="2" charset="2"/>
              <a:buNone/>
            </a:pPr>
            <a:r>
              <a:rPr lang="en-IN" dirty="0"/>
              <a:t>Minutes hour  ‘day of month’ ‘month’ ‘day of week’ </a:t>
            </a:r>
          </a:p>
          <a:p>
            <a:pPr marL="0" indent="0">
              <a:lnSpc>
                <a:spcPct val="90000"/>
              </a:lnSpc>
              <a:buNone/>
              <a:defRPr/>
            </a:pPr>
            <a:r>
              <a:rPr lang="en-IN" dirty="0"/>
              <a:t>*		*		*			*		*</a:t>
            </a:r>
          </a:p>
        </p:txBody>
      </p:sp>
      <p:sp>
        <p:nvSpPr>
          <p:cNvPr id="2" name="Rectangle 1"/>
          <p:cNvSpPr/>
          <p:nvPr/>
        </p:nvSpPr>
        <p:spPr>
          <a:xfrm>
            <a:off x="467544" y="1166843"/>
            <a:ext cx="8424936" cy="400110"/>
          </a:xfrm>
          <a:prstGeom prst="rect">
            <a:avLst/>
          </a:prstGeom>
        </p:spPr>
        <p:txBody>
          <a:bodyPr wrap="square">
            <a:spAutoFit/>
          </a:bodyPr>
          <a:lstStyle/>
          <a:p>
            <a:endParaRPr lang="en-IN" sz="2000" dirty="0"/>
          </a:p>
        </p:txBody>
      </p:sp>
    </p:spTree>
    <p:extLst>
      <p:ext uri="{BB962C8B-B14F-4D97-AF65-F5344CB8AC3E}">
        <p14:creationId xmlns:p14="http://schemas.microsoft.com/office/powerpoint/2010/main" val="3189691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Job Scheduling : </a:t>
            </a:r>
            <a:r>
              <a:rPr lang="en-IN" sz="5400" dirty="0" err="1"/>
              <a:t>Cron</a:t>
            </a:r>
            <a:endParaRPr lang="en-IN" sz="5400" dirty="0"/>
          </a:p>
        </p:txBody>
      </p:sp>
      <p:sp>
        <p:nvSpPr>
          <p:cNvPr id="2" name="Rectangle 1"/>
          <p:cNvSpPr/>
          <p:nvPr/>
        </p:nvSpPr>
        <p:spPr>
          <a:xfrm>
            <a:off x="467544" y="1166843"/>
            <a:ext cx="8424936" cy="400110"/>
          </a:xfrm>
          <a:prstGeom prst="rect">
            <a:avLst/>
          </a:prstGeom>
        </p:spPr>
        <p:txBody>
          <a:bodyPr wrap="square">
            <a:spAutoFit/>
          </a:bodyPr>
          <a:lstStyle/>
          <a:p>
            <a:endParaRPr lang="en-IN" sz="2000" dirty="0"/>
          </a:p>
        </p:txBody>
      </p:sp>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366898"/>
            <a:ext cx="7920880" cy="4870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25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File Permissions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391" y="1484784"/>
            <a:ext cx="7704856"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3573016"/>
            <a:ext cx="662473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15616" y="5959344"/>
            <a:ext cx="7555338" cy="369332"/>
          </a:xfrm>
          <a:prstGeom prst="rect">
            <a:avLst/>
          </a:prstGeom>
          <a:noFill/>
        </p:spPr>
        <p:txBody>
          <a:bodyPr wrap="none" rtlCol="0">
            <a:spAutoFit/>
          </a:bodyPr>
          <a:lstStyle/>
          <a:p>
            <a:r>
              <a:rPr lang="en-IN" dirty="0"/>
              <a:t>Command Used to Change owner and permission are “</a:t>
            </a:r>
            <a:r>
              <a:rPr lang="en-IN" dirty="0" err="1"/>
              <a:t>chown</a:t>
            </a:r>
            <a:r>
              <a:rPr lang="en-IN" dirty="0"/>
              <a:t>” and “</a:t>
            </a:r>
            <a:r>
              <a:rPr lang="en-IN" dirty="0" err="1"/>
              <a:t>chmod</a:t>
            </a:r>
            <a:r>
              <a:rPr lang="en-IN" dirty="0"/>
              <a:t>””</a:t>
            </a:r>
          </a:p>
        </p:txBody>
      </p:sp>
    </p:spTree>
    <p:extLst>
      <p:ext uri="{BB962C8B-B14F-4D97-AF65-F5344CB8AC3E}">
        <p14:creationId xmlns:p14="http://schemas.microsoft.com/office/powerpoint/2010/main" val="1702776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Job Scheduling : </a:t>
            </a:r>
            <a:r>
              <a:rPr lang="en-IN" sz="5400" dirty="0" err="1"/>
              <a:t>Cron</a:t>
            </a:r>
            <a:endParaRPr lang="en-IN" sz="5400" dirty="0"/>
          </a:p>
        </p:txBody>
      </p:sp>
      <p:sp>
        <p:nvSpPr>
          <p:cNvPr id="6" name="Content Placeholder 5"/>
          <p:cNvSpPr>
            <a:spLocks noGrp="1"/>
          </p:cNvSpPr>
          <p:nvPr>
            <p:ph sz="quarter" idx="1"/>
          </p:nvPr>
        </p:nvSpPr>
        <p:spPr>
          <a:xfrm>
            <a:off x="179512" y="1268760"/>
            <a:ext cx="8896754" cy="5256584"/>
          </a:xfrm>
        </p:spPr>
        <p:txBody>
          <a:bodyPr>
            <a:normAutofit fontScale="32500" lnSpcReduction="20000"/>
          </a:bodyPr>
          <a:lstStyle/>
          <a:p>
            <a:pPr>
              <a:lnSpc>
                <a:spcPct val="90000"/>
              </a:lnSpc>
              <a:buFont typeface="Wingdings" pitchFamily="2" charset="2"/>
              <a:buChar char="ü"/>
              <a:defRPr/>
            </a:pPr>
            <a:r>
              <a:rPr lang="en-IN" b="1" dirty="0"/>
              <a:t>1. Schedule a </a:t>
            </a:r>
            <a:r>
              <a:rPr lang="en-IN" b="1" dirty="0" err="1"/>
              <a:t>cron</a:t>
            </a:r>
            <a:r>
              <a:rPr lang="en-IN" b="1" dirty="0"/>
              <a:t> to execute at 2am daily.</a:t>
            </a:r>
          </a:p>
          <a:p>
            <a:pPr marL="0" indent="0">
              <a:lnSpc>
                <a:spcPct val="90000"/>
              </a:lnSpc>
              <a:buNone/>
              <a:defRPr/>
            </a:pPr>
            <a:endParaRPr lang="en-IN" b="1" dirty="0"/>
          </a:p>
          <a:p>
            <a:pPr marL="0" indent="0">
              <a:lnSpc>
                <a:spcPct val="90000"/>
              </a:lnSpc>
              <a:buNone/>
              <a:defRPr/>
            </a:pPr>
            <a:r>
              <a:rPr lang="en-IN" dirty="0"/>
              <a:t>0 2 * * * /bin/</a:t>
            </a:r>
            <a:r>
              <a:rPr lang="en-IN" dirty="0" err="1"/>
              <a:t>sh</a:t>
            </a:r>
            <a:r>
              <a:rPr lang="en-IN" dirty="0"/>
              <a:t> backup.sh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twice a day</a:t>
            </a:r>
          </a:p>
          <a:p>
            <a:pPr marL="0" indent="0">
              <a:lnSpc>
                <a:spcPct val="90000"/>
              </a:lnSpc>
              <a:buNone/>
              <a:defRPr/>
            </a:pPr>
            <a:endParaRPr lang="en-IN" b="1" dirty="0"/>
          </a:p>
          <a:p>
            <a:pPr marL="0" indent="0">
              <a:lnSpc>
                <a:spcPct val="90000"/>
              </a:lnSpc>
              <a:buNone/>
              <a:defRPr/>
            </a:pPr>
            <a:r>
              <a:rPr lang="en-IN" dirty="0"/>
              <a:t>0 5,17 * * * /scripts/script.sh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every Sunday at 5 PM.</a:t>
            </a:r>
          </a:p>
          <a:p>
            <a:pPr marL="0" indent="0">
              <a:lnSpc>
                <a:spcPct val="90000"/>
              </a:lnSpc>
              <a:buNone/>
              <a:defRPr/>
            </a:pPr>
            <a:endParaRPr lang="en-IN" b="1" dirty="0"/>
          </a:p>
          <a:p>
            <a:pPr marL="0" indent="0">
              <a:lnSpc>
                <a:spcPct val="90000"/>
              </a:lnSpc>
              <a:buNone/>
              <a:defRPr/>
            </a:pPr>
            <a:r>
              <a:rPr lang="en-IN" dirty="0"/>
              <a:t>0 17 * * sun /scripts/script.sh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every 10 minutes</a:t>
            </a:r>
          </a:p>
          <a:p>
            <a:pPr marL="0" indent="0">
              <a:lnSpc>
                <a:spcPct val="90000"/>
              </a:lnSpc>
              <a:buNone/>
              <a:defRPr/>
            </a:pPr>
            <a:endParaRPr lang="en-IN" b="1" dirty="0"/>
          </a:p>
          <a:p>
            <a:pPr marL="0" indent="0">
              <a:lnSpc>
                <a:spcPct val="90000"/>
              </a:lnSpc>
              <a:buNone/>
              <a:defRPr/>
            </a:pPr>
            <a:r>
              <a:rPr lang="en-IN" dirty="0"/>
              <a:t>*/10 * * * * /scripts/monitor.sh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selected months.</a:t>
            </a:r>
          </a:p>
          <a:p>
            <a:pPr marL="0" indent="0">
              <a:lnSpc>
                <a:spcPct val="90000"/>
              </a:lnSpc>
              <a:buNone/>
              <a:defRPr/>
            </a:pPr>
            <a:endParaRPr lang="en-IN" b="1" dirty="0"/>
          </a:p>
          <a:p>
            <a:pPr marL="0" indent="0">
              <a:lnSpc>
                <a:spcPct val="90000"/>
              </a:lnSpc>
              <a:buNone/>
              <a:defRPr/>
            </a:pPr>
            <a:r>
              <a:rPr lang="en-IN" dirty="0"/>
              <a:t>* * </a:t>
            </a:r>
            <a:r>
              <a:rPr lang="en-IN" dirty="0" err="1"/>
              <a:t>jan,may,aug</a:t>
            </a:r>
            <a:r>
              <a:rPr lang="en-IN" dirty="0"/>
              <a:t> * /script/script.sh</a:t>
            </a:r>
          </a:p>
          <a:p>
            <a:pPr>
              <a:lnSpc>
                <a:spcPct val="90000"/>
              </a:lnSpc>
              <a:buFont typeface="Arial" pitchFamily="34" charset="0"/>
              <a:buChar char="•"/>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selected days</a:t>
            </a:r>
          </a:p>
          <a:p>
            <a:pPr marL="0" indent="0">
              <a:lnSpc>
                <a:spcPct val="90000"/>
              </a:lnSpc>
              <a:buNone/>
              <a:defRPr/>
            </a:pPr>
            <a:endParaRPr lang="en-IN" b="1" dirty="0"/>
          </a:p>
          <a:p>
            <a:pPr marL="0" indent="0">
              <a:lnSpc>
                <a:spcPct val="90000"/>
              </a:lnSpc>
              <a:buNone/>
              <a:defRPr/>
            </a:pPr>
            <a:r>
              <a:rPr lang="en-IN" dirty="0"/>
              <a:t>0 17 * * </a:t>
            </a:r>
            <a:r>
              <a:rPr lang="en-IN" dirty="0" err="1"/>
              <a:t>sun,fri</a:t>
            </a:r>
            <a:r>
              <a:rPr lang="en-IN" dirty="0"/>
              <a:t> /script/script.sh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every four hours</a:t>
            </a:r>
          </a:p>
          <a:p>
            <a:pPr marL="0" indent="0">
              <a:lnSpc>
                <a:spcPct val="90000"/>
              </a:lnSpc>
              <a:buNone/>
              <a:defRPr/>
            </a:pPr>
            <a:endParaRPr lang="en-IN" b="1" dirty="0"/>
          </a:p>
          <a:p>
            <a:pPr marL="0" indent="0">
              <a:lnSpc>
                <a:spcPct val="90000"/>
              </a:lnSpc>
              <a:buNone/>
              <a:defRPr/>
            </a:pPr>
            <a:r>
              <a:rPr lang="en-IN" dirty="0"/>
              <a:t>0 */4 * * * /scripts/script.sh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every 30 Seconds</a:t>
            </a:r>
          </a:p>
          <a:p>
            <a:pPr marL="0" indent="0">
              <a:lnSpc>
                <a:spcPct val="90000"/>
              </a:lnSpc>
              <a:buNone/>
              <a:defRPr/>
            </a:pPr>
            <a:endParaRPr lang="en-IN" b="1" dirty="0"/>
          </a:p>
          <a:p>
            <a:pPr marL="0" indent="0">
              <a:lnSpc>
                <a:spcPct val="90000"/>
              </a:lnSpc>
              <a:buNone/>
              <a:defRPr/>
            </a:pPr>
            <a:r>
              <a:rPr lang="en-IN" dirty="0"/>
              <a:t>* * * * * /scripts/script.sh</a:t>
            </a:r>
          </a:p>
          <a:p>
            <a:pPr marL="0" indent="0">
              <a:lnSpc>
                <a:spcPct val="90000"/>
              </a:lnSpc>
              <a:buNone/>
              <a:defRPr/>
            </a:pPr>
            <a:r>
              <a:rPr lang="en-IN" dirty="0"/>
              <a:t> * * * * * sleep 30; /scripts/script.sh</a:t>
            </a:r>
          </a:p>
        </p:txBody>
      </p:sp>
    </p:spTree>
    <p:extLst>
      <p:ext uri="{BB962C8B-B14F-4D97-AF65-F5344CB8AC3E}">
        <p14:creationId xmlns:p14="http://schemas.microsoft.com/office/powerpoint/2010/main" val="4117557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Shell Script Debugging</a:t>
            </a:r>
          </a:p>
        </p:txBody>
      </p:sp>
      <p:sp>
        <p:nvSpPr>
          <p:cNvPr id="6" name="Content Placeholder 5"/>
          <p:cNvSpPr>
            <a:spLocks noGrp="1"/>
          </p:cNvSpPr>
          <p:nvPr>
            <p:ph sz="quarter" idx="1"/>
          </p:nvPr>
        </p:nvSpPr>
        <p:spPr>
          <a:xfrm>
            <a:off x="179512" y="1268760"/>
            <a:ext cx="8896754" cy="5256584"/>
          </a:xfrm>
        </p:spPr>
        <p:txBody>
          <a:bodyPr>
            <a:normAutofit/>
          </a:bodyPr>
          <a:lstStyle/>
          <a:p>
            <a:pPr>
              <a:buFont typeface="Wingdings" pitchFamily="2" charset="2"/>
              <a:buChar char="ü"/>
            </a:pPr>
            <a:r>
              <a:rPr lang="en-US" sz="2400" b="1" dirty="0"/>
              <a:t>set  -x</a:t>
            </a:r>
          </a:p>
          <a:p>
            <a:pPr>
              <a:buFont typeface="Wingdings" pitchFamily="2" charset="2"/>
              <a:buNone/>
            </a:pPr>
            <a:endParaRPr lang="en-US" dirty="0"/>
          </a:p>
          <a:p>
            <a:pPr>
              <a:buFont typeface="Wingdings" pitchFamily="2" charset="2"/>
              <a:buNone/>
            </a:pPr>
            <a:r>
              <a:rPr lang="en-US" dirty="0"/>
              <a:t>It enable the debugging of your shell scripts</a:t>
            </a:r>
          </a:p>
          <a:p>
            <a:pPr>
              <a:buFont typeface="Wingdings" pitchFamily="2" charset="2"/>
              <a:buNone/>
            </a:pPr>
            <a:endParaRPr lang="en-US" dirty="0"/>
          </a:p>
          <a:p>
            <a:pPr>
              <a:buFont typeface="Wingdings" pitchFamily="2" charset="2"/>
              <a:buChar char="ü"/>
            </a:pPr>
            <a:r>
              <a:rPr lang="en-US" sz="2400" b="1" dirty="0"/>
              <a:t>set +x</a:t>
            </a:r>
          </a:p>
          <a:p>
            <a:pPr>
              <a:buFont typeface="Wingdings" pitchFamily="2" charset="2"/>
              <a:buNone/>
            </a:pPr>
            <a:endParaRPr lang="en-US" dirty="0"/>
          </a:p>
          <a:p>
            <a:pPr>
              <a:buFont typeface="Wingdings" pitchFamily="2" charset="2"/>
              <a:buNone/>
            </a:pPr>
            <a:r>
              <a:rPr lang="en-US" dirty="0"/>
              <a:t>It disable debugging of your shell scripts</a:t>
            </a:r>
          </a:p>
          <a:p>
            <a:pPr marL="0" indent="0">
              <a:lnSpc>
                <a:spcPct val="90000"/>
              </a:lnSpc>
              <a:buNone/>
              <a:defRPr/>
            </a:pPr>
            <a:endParaRPr lang="en-IN" dirty="0"/>
          </a:p>
        </p:txBody>
      </p:sp>
    </p:spTree>
    <p:extLst>
      <p:ext uri="{BB962C8B-B14F-4D97-AF65-F5344CB8AC3E}">
        <p14:creationId xmlns:p14="http://schemas.microsoft.com/office/powerpoint/2010/main" val="12731042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764" y="2967335"/>
            <a:ext cx="2994474" cy="1754326"/>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THANKS!!</a:t>
            </a:r>
          </a:p>
          <a:p>
            <a:pPr algn="ct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173833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What are Shells</a:t>
            </a:r>
          </a:p>
        </p:txBody>
      </p:sp>
      <p:sp>
        <p:nvSpPr>
          <p:cNvPr id="3" name="Content Placeholder 2"/>
          <p:cNvSpPr>
            <a:spLocks noGrp="1"/>
          </p:cNvSpPr>
          <p:nvPr>
            <p:ph sz="quarter" idx="1"/>
          </p:nvPr>
        </p:nvSpPr>
        <p:spPr>
          <a:xfrm>
            <a:off x="467544" y="1412776"/>
            <a:ext cx="8229600" cy="4525963"/>
          </a:xfrm>
        </p:spPr>
        <p:txBody>
          <a:bodyPr>
            <a:normAutofit/>
          </a:bodyPr>
          <a:lstStyle/>
          <a:p>
            <a:pPr marL="0" indent="0">
              <a:buNone/>
            </a:pPr>
            <a:r>
              <a:rPr lang="en-IN" dirty="0"/>
              <a:t>Definition : - </a:t>
            </a:r>
            <a:r>
              <a:rPr lang="en-IN" sz="2800" dirty="0"/>
              <a:t>“</a:t>
            </a:r>
            <a:r>
              <a:rPr lang="en-IN" sz="2800" i="1" dirty="0">
                <a:latin typeface="Bell MT" pitchFamily="18" charset="0"/>
              </a:rPr>
              <a:t>Shell is a UNIX term for the interactive user interface with an operating system. The shell is the layer of programming that understands and executes the commands a user enters. In some systems, the shell is called a command interpreter. </a:t>
            </a:r>
            <a:r>
              <a:rPr lang="en-IN" sz="2800" dirty="0"/>
              <a:t>”</a:t>
            </a:r>
          </a:p>
          <a:p>
            <a:pPr marL="0" indent="0">
              <a:buNone/>
            </a:pPr>
            <a:r>
              <a:rPr lang="en-IN" dirty="0"/>
              <a:t>Different types of shells : </a:t>
            </a:r>
            <a:r>
              <a:rPr lang="en-IN" sz="2800" i="1" dirty="0" err="1">
                <a:latin typeface="Bell MT" pitchFamily="18" charset="0"/>
              </a:rPr>
              <a:t>bourne</a:t>
            </a:r>
            <a:r>
              <a:rPr lang="en-IN" sz="2800" i="1" dirty="0">
                <a:latin typeface="Bell MT" pitchFamily="18" charset="0"/>
              </a:rPr>
              <a:t> shell(</a:t>
            </a:r>
            <a:r>
              <a:rPr lang="en-IN" sz="2800" i="1" dirty="0" err="1">
                <a:latin typeface="Bell MT" pitchFamily="18" charset="0"/>
              </a:rPr>
              <a:t>sh</a:t>
            </a:r>
            <a:r>
              <a:rPr lang="en-IN" sz="2800" i="1" dirty="0">
                <a:latin typeface="Bell MT" pitchFamily="18" charset="0"/>
              </a:rPr>
              <a:t>), C shell (</a:t>
            </a:r>
            <a:r>
              <a:rPr lang="en-IN" sz="2800" i="1" dirty="0" err="1">
                <a:latin typeface="Bell MT" pitchFamily="18" charset="0"/>
              </a:rPr>
              <a:t>csh</a:t>
            </a:r>
            <a:r>
              <a:rPr lang="en-IN" sz="2800" i="1" dirty="0">
                <a:latin typeface="Bell MT" pitchFamily="18" charset="0"/>
              </a:rPr>
              <a:t>), </a:t>
            </a:r>
            <a:r>
              <a:rPr lang="en-IN" sz="2800" i="1" dirty="0" err="1">
                <a:latin typeface="Bell MT" pitchFamily="18" charset="0"/>
              </a:rPr>
              <a:t>tcsh</a:t>
            </a:r>
            <a:r>
              <a:rPr lang="en-IN" sz="2800" i="1" dirty="0">
                <a:latin typeface="Bell MT" pitchFamily="18" charset="0"/>
              </a:rPr>
              <a:t>, </a:t>
            </a:r>
            <a:r>
              <a:rPr lang="en-IN" sz="2800" i="1" dirty="0" err="1">
                <a:latin typeface="Bell MT" pitchFamily="18" charset="0"/>
              </a:rPr>
              <a:t>korn</a:t>
            </a:r>
            <a:r>
              <a:rPr lang="en-IN" sz="2800" i="1" dirty="0">
                <a:latin typeface="Bell MT" pitchFamily="18" charset="0"/>
              </a:rPr>
              <a:t> shell(</a:t>
            </a:r>
            <a:r>
              <a:rPr lang="en-IN" sz="2800" i="1" dirty="0" err="1">
                <a:latin typeface="Bell MT" pitchFamily="18" charset="0"/>
              </a:rPr>
              <a:t>ksh</a:t>
            </a:r>
            <a:r>
              <a:rPr lang="en-IN" sz="2800" i="1" dirty="0">
                <a:latin typeface="Bell MT" pitchFamily="18" charset="0"/>
              </a:rPr>
              <a:t>) and </a:t>
            </a:r>
            <a:r>
              <a:rPr lang="en-IN" sz="2800" i="1" dirty="0" err="1">
                <a:latin typeface="Bell MT" pitchFamily="18" charset="0"/>
              </a:rPr>
              <a:t>bourne</a:t>
            </a:r>
            <a:r>
              <a:rPr lang="en-IN" sz="2800" i="1" dirty="0">
                <a:latin typeface="Bell MT" pitchFamily="18" charset="0"/>
              </a:rPr>
              <a:t> again shell(bash), Z shell (</a:t>
            </a:r>
            <a:r>
              <a:rPr lang="en-IN" sz="2800" i="1" dirty="0" err="1">
                <a:latin typeface="Bell MT" pitchFamily="18" charset="0"/>
              </a:rPr>
              <a:t>zsh</a:t>
            </a:r>
            <a:r>
              <a:rPr lang="en-IN" sz="2800" i="1" dirty="0">
                <a:latin typeface="Bell MT" pitchFamily="18" charset="0"/>
              </a:rPr>
              <a:t>)</a:t>
            </a:r>
          </a:p>
          <a:p>
            <a:pPr marL="0" indent="0">
              <a:buNone/>
            </a:pPr>
            <a:r>
              <a:rPr lang="en-IN" sz="2800" dirty="0"/>
              <a:t>To know your shell use command : </a:t>
            </a:r>
            <a:r>
              <a:rPr lang="en-IN" sz="2800" i="1" dirty="0">
                <a:latin typeface="Bell MT" pitchFamily="18" charset="0"/>
              </a:rPr>
              <a:t>echo “$SHELL”</a:t>
            </a:r>
          </a:p>
        </p:txBody>
      </p:sp>
    </p:spTree>
    <p:extLst>
      <p:ext uri="{BB962C8B-B14F-4D97-AF65-F5344CB8AC3E}">
        <p14:creationId xmlns:p14="http://schemas.microsoft.com/office/powerpoint/2010/main" val="378853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Variables in Unix</a:t>
            </a:r>
          </a:p>
        </p:txBody>
      </p:sp>
      <p:sp>
        <p:nvSpPr>
          <p:cNvPr id="3" name="Content Placeholder 2"/>
          <p:cNvSpPr>
            <a:spLocks noGrp="1"/>
          </p:cNvSpPr>
          <p:nvPr>
            <p:ph sz="quarter" idx="1"/>
          </p:nvPr>
        </p:nvSpPr>
        <p:spPr>
          <a:xfrm>
            <a:off x="395536" y="1412776"/>
            <a:ext cx="8373616" cy="5112568"/>
          </a:xfrm>
        </p:spPr>
        <p:txBody>
          <a:bodyPr>
            <a:normAutofit/>
          </a:bodyPr>
          <a:lstStyle/>
          <a:p>
            <a:pPr marL="0" indent="0">
              <a:buNone/>
            </a:pPr>
            <a:r>
              <a:rPr lang="en-IN" dirty="0"/>
              <a:t>Variables are </a:t>
            </a:r>
            <a:r>
              <a:rPr lang="en-US" altLang="zh-CN" dirty="0"/>
              <a:t>symbolic names that represent values stored in memory.</a:t>
            </a:r>
          </a:p>
          <a:p>
            <a:pPr>
              <a:buFont typeface="Wingdings" pitchFamily="2" charset="2"/>
              <a:buChar char="ü"/>
            </a:pPr>
            <a:r>
              <a:rPr lang="en-US" sz="2000" b="1" dirty="0"/>
              <a:t>Global Variables </a:t>
            </a:r>
            <a:r>
              <a:rPr lang="en-US" sz="2000" dirty="0"/>
              <a:t>: environment and configuration variables. ex: HOSTNAME, SHELL, PS1 etc. (command to check the environment variable list “</a:t>
            </a:r>
            <a:r>
              <a:rPr lang="en-US" sz="2000" dirty="0" err="1"/>
              <a:t>printenv</a:t>
            </a:r>
            <a:r>
              <a:rPr lang="en-US" sz="2000" dirty="0"/>
              <a:t>”)</a:t>
            </a:r>
          </a:p>
          <a:p>
            <a:pPr>
              <a:buFont typeface="Wingdings" pitchFamily="2" charset="2"/>
              <a:buChar char="ü"/>
            </a:pPr>
            <a:r>
              <a:rPr lang="en-US" sz="2000" b="1" dirty="0"/>
              <a:t>Local Variables </a:t>
            </a:r>
            <a:r>
              <a:rPr lang="en-US" sz="2000" dirty="0"/>
              <a:t>: </a:t>
            </a:r>
            <a:r>
              <a:rPr lang="en-GB" sz="2000" dirty="0"/>
              <a:t>Within a shell script, you can create as many new variables as needed. Any variable created in this manner remains in existence only within that shell. </a:t>
            </a:r>
          </a:p>
          <a:p>
            <a:pPr>
              <a:buFont typeface="Wingdings" pitchFamily="2" charset="2"/>
              <a:buChar char="ü"/>
            </a:pPr>
            <a:r>
              <a:rPr lang="en-GB" sz="2000" b="1" dirty="0"/>
              <a:t>Special Variables </a:t>
            </a:r>
            <a:r>
              <a:rPr lang="en-GB" sz="2000" dirty="0"/>
              <a:t>: </a:t>
            </a:r>
            <a:r>
              <a:rPr lang="en-IN" sz="2000" dirty="0"/>
              <a:t>A script can </a:t>
            </a:r>
            <a:r>
              <a:rPr lang="en-IN" sz="2000" b="1" dirty="0"/>
              <a:t>export</a:t>
            </a:r>
            <a:r>
              <a:rPr lang="en-IN" sz="2000" dirty="0"/>
              <a:t> variables only to child processes </a:t>
            </a:r>
            <a:r>
              <a:rPr lang="en-IN" sz="2000" dirty="0" err="1"/>
              <a:t>i.e</a:t>
            </a:r>
            <a:r>
              <a:rPr lang="en-IN" sz="2000" dirty="0"/>
              <a:t>, only to commands or processes which that particular script initiates. ex : $0, $1 … $n, $@, $#, $*, $?, $$</a:t>
            </a:r>
          </a:p>
          <a:p>
            <a:pPr marL="0" indent="0">
              <a:buNone/>
            </a:pPr>
            <a:endParaRPr lang="en-IN" sz="2000" dirty="0"/>
          </a:p>
          <a:p>
            <a:pPr marL="0" indent="0">
              <a:buNone/>
            </a:pPr>
            <a:r>
              <a:rPr lang="en-GB" sz="2000" dirty="0"/>
              <a:t>Lets see how variable assignment happens and what does the : -  echo, read, </a:t>
            </a:r>
            <a:r>
              <a:rPr lang="en-GB" sz="2000" dirty="0" err="1"/>
              <a:t>readonly</a:t>
            </a:r>
            <a:r>
              <a:rPr lang="en-GB" sz="2000" dirty="0"/>
              <a:t>, unset command do.</a:t>
            </a:r>
            <a:endParaRPr lang="en-IN" sz="2000" dirty="0"/>
          </a:p>
        </p:txBody>
      </p:sp>
    </p:spTree>
    <p:extLst>
      <p:ext uri="{BB962C8B-B14F-4D97-AF65-F5344CB8AC3E}">
        <p14:creationId xmlns:p14="http://schemas.microsoft.com/office/powerpoint/2010/main" val="96672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04581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Operators</a:t>
            </a:r>
          </a:p>
        </p:txBody>
      </p:sp>
      <p:sp>
        <p:nvSpPr>
          <p:cNvPr id="3" name="Content Placeholder 2"/>
          <p:cNvSpPr>
            <a:spLocks noGrp="1"/>
          </p:cNvSpPr>
          <p:nvPr>
            <p:ph sz="quarter" idx="1"/>
          </p:nvPr>
        </p:nvSpPr>
        <p:spPr>
          <a:xfrm>
            <a:off x="457200" y="1268760"/>
            <a:ext cx="8229600" cy="5328592"/>
          </a:xfrm>
        </p:spPr>
        <p:txBody>
          <a:bodyPr>
            <a:normAutofit fontScale="92500" lnSpcReduction="10000"/>
          </a:bodyPr>
          <a:lstStyle/>
          <a:p>
            <a:r>
              <a:rPr lang="en-IN" b="1" dirty="0"/>
              <a:t>Arithmetic Operators : +, -, *, /, **, %</a:t>
            </a:r>
          </a:p>
          <a:p>
            <a:pPr marL="1143000" lvl="3" indent="-285750">
              <a:buFont typeface="Wingdings" pitchFamily="2" charset="2"/>
              <a:buChar char="Ø"/>
            </a:pPr>
            <a:r>
              <a:rPr lang="en-IN" sz="1600" dirty="0"/>
              <a:t>let </a:t>
            </a:r>
            <a:r>
              <a:rPr lang="en-IN" sz="1600" dirty="0" err="1"/>
              <a:t>var</a:t>
            </a:r>
            <a:r>
              <a:rPr lang="en-IN" sz="1600" dirty="0"/>
              <a:t>=10**2</a:t>
            </a:r>
          </a:p>
          <a:p>
            <a:pPr marL="1143000" lvl="3" indent="-285750">
              <a:buFont typeface="Wingdings" pitchFamily="2" charset="2"/>
              <a:buChar char="Ø"/>
            </a:pPr>
            <a:r>
              <a:rPr lang="en-IN" sz="1600" dirty="0" err="1"/>
              <a:t>var</a:t>
            </a:r>
            <a:r>
              <a:rPr lang="en-IN" sz="1600" dirty="0"/>
              <a:t>=$((10**2))</a:t>
            </a:r>
          </a:p>
          <a:p>
            <a:pPr marL="1143000" lvl="3" indent="-285750">
              <a:buFont typeface="Wingdings" pitchFamily="2" charset="2"/>
              <a:buChar char="Ø"/>
            </a:pPr>
            <a:r>
              <a:rPr lang="en-IN" sz="1600" dirty="0"/>
              <a:t>echo 2^100 | </a:t>
            </a:r>
            <a:r>
              <a:rPr lang="en-IN" sz="1600" dirty="0" err="1"/>
              <a:t>bc</a:t>
            </a:r>
            <a:endParaRPr lang="en-IN" sz="1600" dirty="0"/>
          </a:p>
          <a:p>
            <a:r>
              <a:rPr lang="en-IN" dirty="0"/>
              <a:t>Logical Operators : </a:t>
            </a:r>
          </a:p>
          <a:p>
            <a:pPr lvl="1">
              <a:buFont typeface="Wingdings" pitchFamily="2" charset="2"/>
              <a:buChar char="Ø"/>
            </a:pPr>
            <a:r>
              <a:rPr lang="en-IN" sz="1800" dirty="0"/>
              <a:t>   NOT</a:t>
            </a:r>
          </a:p>
          <a:p>
            <a:pPr marL="0" indent="0">
              <a:buNone/>
            </a:pPr>
            <a:r>
              <a:rPr lang="en-IN" sz="1600" dirty="0"/>
              <a:t>	if [ ! -f $FILENAME ] </a:t>
            </a:r>
          </a:p>
          <a:p>
            <a:pPr marL="0" indent="0">
              <a:buNone/>
            </a:pPr>
            <a:r>
              <a:rPr lang="en-IN" sz="1600" dirty="0"/>
              <a:t>	then ...</a:t>
            </a:r>
          </a:p>
          <a:p>
            <a:pPr lvl="1">
              <a:buFont typeface="Wingdings" pitchFamily="2" charset="2"/>
              <a:buChar char="Ø"/>
            </a:pPr>
            <a:r>
              <a:rPr lang="en-IN" sz="1800" dirty="0"/>
              <a:t>   AND</a:t>
            </a:r>
          </a:p>
          <a:p>
            <a:pPr marL="0" lvl="1" indent="0">
              <a:buNone/>
            </a:pPr>
            <a:r>
              <a:rPr lang="en-IN" sz="1600" dirty="0"/>
              <a:t>	if [ $condition1 ] &amp;&amp; [ $condition2 ]</a:t>
            </a:r>
          </a:p>
          <a:p>
            <a:pPr marL="0" lvl="1" indent="0">
              <a:buNone/>
            </a:pPr>
            <a:r>
              <a:rPr lang="en-IN" sz="1600" dirty="0"/>
              <a:t>	# Same as: if [ $condition1 -a $condition2 ] </a:t>
            </a:r>
          </a:p>
          <a:p>
            <a:pPr marL="0" lvl="1" indent="0">
              <a:buNone/>
            </a:pPr>
            <a:r>
              <a:rPr lang="en-IN" sz="1600" dirty="0"/>
              <a:t>	# Returns true if both condition1 and condition2 hold true... </a:t>
            </a:r>
          </a:p>
          <a:p>
            <a:pPr marL="0" lvl="1" indent="0">
              <a:buNone/>
            </a:pPr>
            <a:r>
              <a:rPr lang="en-IN" sz="1600" dirty="0"/>
              <a:t>	if [[ $condition1 &amp;&amp; $condition2 ]] # Also works.</a:t>
            </a:r>
          </a:p>
          <a:p>
            <a:pPr lvl="1">
              <a:buFont typeface="Wingdings" pitchFamily="2" charset="2"/>
              <a:buChar char="Ø"/>
            </a:pPr>
            <a:r>
              <a:rPr lang="en-IN" sz="1800" dirty="0"/>
              <a:t>   OR</a:t>
            </a:r>
          </a:p>
          <a:p>
            <a:pPr marL="457200" lvl="1" indent="0">
              <a:buNone/>
            </a:pPr>
            <a:r>
              <a:rPr lang="en-IN" sz="1600" dirty="0"/>
              <a:t>	if [ $condition1 ] || [ $condition2 ] </a:t>
            </a:r>
          </a:p>
          <a:p>
            <a:pPr marL="457200" lvl="1" indent="0">
              <a:buNone/>
            </a:pPr>
            <a:r>
              <a:rPr lang="en-IN" sz="1600" dirty="0"/>
              <a:t>	# Same as: if [ $condition1 -o $condition2 ] </a:t>
            </a:r>
          </a:p>
          <a:p>
            <a:pPr marL="457200" lvl="1" indent="0">
              <a:buNone/>
            </a:pPr>
            <a:r>
              <a:rPr lang="en-IN" sz="1600" dirty="0"/>
              <a:t>	# Returns true if either condition1 or condition2 holds true... </a:t>
            </a:r>
          </a:p>
          <a:p>
            <a:pPr marL="457200" lvl="1" indent="0">
              <a:buNone/>
            </a:pPr>
            <a:r>
              <a:rPr lang="en-IN" sz="1600" dirty="0"/>
              <a:t>	if [[ $condition1 || $condition2 ]] # Also works</a:t>
            </a:r>
            <a:r>
              <a:rPr lang="en-IN" sz="1800" dirty="0"/>
              <a:t>.</a:t>
            </a:r>
          </a:p>
          <a:p>
            <a:pPr marL="0" indent="0">
              <a:buNone/>
            </a:pPr>
            <a:endParaRPr lang="en-IN" sz="1600" dirty="0"/>
          </a:p>
        </p:txBody>
      </p:sp>
    </p:spTree>
    <p:extLst>
      <p:ext uri="{BB962C8B-B14F-4D97-AF65-F5344CB8AC3E}">
        <p14:creationId xmlns:p14="http://schemas.microsoft.com/office/powerpoint/2010/main" val="83473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Continued…Operators</a:t>
            </a:r>
          </a:p>
        </p:txBody>
      </p:sp>
      <p:sp>
        <p:nvSpPr>
          <p:cNvPr id="3" name="Content Placeholder 2"/>
          <p:cNvSpPr>
            <a:spLocks noGrp="1"/>
          </p:cNvSpPr>
          <p:nvPr>
            <p:ph sz="quarter" idx="1"/>
          </p:nvPr>
        </p:nvSpPr>
        <p:spPr>
          <a:xfrm>
            <a:off x="323528" y="1268760"/>
            <a:ext cx="8373616" cy="5112568"/>
          </a:xfrm>
        </p:spPr>
        <p:txBody>
          <a:bodyPr>
            <a:normAutofit fontScale="55000" lnSpcReduction="20000"/>
          </a:bodyPr>
          <a:lstStyle/>
          <a:p>
            <a:r>
              <a:rPr lang="en-IN" sz="6700" dirty="0"/>
              <a:t>Bit Wise Operator : &amp;, |,~, ^, &gt;&gt;, &lt;&lt;</a:t>
            </a:r>
          </a:p>
          <a:p>
            <a:pPr marL="0" indent="0">
              <a:buNone/>
            </a:pPr>
            <a:endParaRPr lang="en-IN" dirty="0"/>
          </a:p>
          <a:p>
            <a:pPr marL="0" indent="0">
              <a:buNone/>
            </a:pPr>
            <a:r>
              <a:rPr lang="en-IN" dirty="0"/>
              <a:t>Examples :</a:t>
            </a:r>
          </a:p>
          <a:p>
            <a:pPr>
              <a:buFont typeface="Wingdings" pitchFamily="2" charset="2"/>
              <a:buChar char="Ø"/>
            </a:pPr>
            <a:r>
              <a:rPr lang="en-IN" dirty="0"/>
              <a:t>echo $((1&lt;&lt;4))</a:t>
            </a:r>
          </a:p>
          <a:p>
            <a:pPr marL="0" indent="0">
              <a:buNone/>
            </a:pPr>
            <a:r>
              <a:rPr lang="en-IN" dirty="0"/>
              <a:t>0001</a:t>
            </a:r>
          </a:p>
          <a:p>
            <a:pPr marL="0" indent="0">
              <a:buNone/>
            </a:pPr>
            <a:r>
              <a:rPr lang="en-IN" dirty="0"/>
              <a:t>0* 2^3 + 0*2^2 + 0*2^1 + 1*2^0</a:t>
            </a:r>
          </a:p>
          <a:p>
            <a:pPr marL="0" indent="0">
              <a:buNone/>
            </a:pPr>
            <a:r>
              <a:rPr lang="en-IN" dirty="0"/>
              <a:t>0+0+0+1 = 1</a:t>
            </a:r>
          </a:p>
          <a:p>
            <a:pPr marL="0" indent="0">
              <a:buNone/>
            </a:pPr>
            <a:r>
              <a:rPr lang="en-IN" dirty="0"/>
              <a:t>10000</a:t>
            </a:r>
          </a:p>
          <a:p>
            <a:pPr marL="0" indent="0">
              <a:buNone/>
            </a:pPr>
            <a:r>
              <a:rPr lang="en-IN" dirty="0"/>
              <a:t>1* 2^4 + 0* 2^3 + 0*2^2 + 0*2^1 + 0*2^0</a:t>
            </a:r>
          </a:p>
          <a:p>
            <a:pPr marL="0" indent="0">
              <a:buNone/>
            </a:pPr>
            <a:r>
              <a:rPr lang="en-IN" dirty="0"/>
              <a:t>16 + 0 + 0 + 0 = 16</a:t>
            </a:r>
          </a:p>
          <a:p>
            <a:pPr marL="0" indent="0">
              <a:buNone/>
            </a:pPr>
            <a:endParaRPr lang="en-IN" dirty="0"/>
          </a:p>
          <a:p>
            <a:pPr>
              <a:buFont typeface="Wingdings" pitchFamily="2" charset="2"/>
              <a:buChar char="Ø"/>
            </a:pPr>
            <a:r>
              <a:rPr lang="en-IN" dirty="0"/>
              <a:t>echo $((255 &amp; 7))</a:t>
            </a:r>
          </a:p>
          <a:p>
            <a:pPr marL="0" indent="0">
              <a:buNone/>
            </a:pPr>
            <a:r>
              <a:rPr lang="en-IN" dirty="0"/>
              <a:t>255 : 		11111111</a:t>
            </a:r>
          </a:p>
          <a:p>
            <a:pPr marL="0" indent="0">
              <a:buNone/>
            </a:pPr>
            <a:r>
              <a:rPr lang="en-IN" dirty="0"/>
              <a:t>7 :			00000111</a:t>
            </a:r>
          </a:p>
          <a:p>
            <a:pPr marL="0" indent="0">
              <a:buNone/>
            </a:pPr>
            <a:r>
              <a:rPr lang="en-IN" dirty="0"/>
              <a:t>bitwise AND:00000111</a:t>
            </a:r>
          </a:p>
          <a:p>
            <a:pPr marL="0" indent="0">
              <a:buNone/>
            </a:pPr>
            <a:endParaRPr lang="en-IN" dirty="0"/>
          </a:p>
          <a:p>
            <a:pPr>
              <a:buFont typeface="Wingdings" pitchFamily="2" charset="2"/>
              <a:buChar char="Ø"/>
            </a:pPr>
            <a:r>
              <a:rPr lang="en-IN" dirty="0"/>
              <a:t>echo $((255 | 7))</a:t>
            </a:r>
          </a:p>
          <a:p>
            <a:pPr marL="0" indent="0">
              <a:buNone/>
            </a:pPr>
            <a:r>
              <a:rPr lang="en-IN" dirty="0"/>
              <a:t>255 : 		11111111</a:t>
            </a:r>
          </a:p>
          <a:p>
            <a:pPr marL="0" indent="0">
              <a:buNone/>
            </a:pPr>
            <a:r>
              <a:rPr lang="en-IN" dirty="0"/>
              <a:t>7 :			00000111</a:t>
            </a:r>
          </a:p>
          <a:p>
            <a:pPr marL="0" indent="0">
              <a:buNone/>
            </a:pPr>
            <a:r>
              <a:rPr lang="en-IN" dirty="0"/>
              <a:t>bitwise OR: 11111111</a:t>
            </a:r>
          </a:p>
        </p:txBody>
      </p:sp>
    </p:spTree>
    <p:extLst>
      <p:ext uri="{BB962C8B-B14F-4D97-AF65-F5344CB8AC3E}">
        <p14:creationId xmlns:p14="http://schemas.microsoft.com/office/powerpoint/2010/main" val="4251950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TotalTime>
  <Words>4017</Words>
  <Application>Microsoft Office PowerPoint</Application>
  <PresentationFormat>On-screen Show (4:3)</PresentationFormat>
  <Paragraphs>1150</Paragraphs>
  <Slides>52</Slides>
  <Notes>37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52</vt:i4>
      </vt:variant>
    </vt:vector>
  </HeadingPairs>
  <TitlesOfParts>
    <vt:vector size="67" baseType="lpstr">
      <vt:lpstr>ＭＳ Ｐゴシック</vt:lpstr>
      <vt:lpstr>宋体</vt:lpstr>
      <vt:lpstr>Aparajita</vt:lpstr>
      <vt:lpstr>Arial</vt:lpstr>
      <vt:lpstr>Bell MT</vt:lpstr>
      <vt:lpstr>Calibri</vt:lpstr>
      <vt:lpstr>Century Schoolbook</vt:lpstr>
      <vt:lpstr>Courier</vt:lpstr>
      <vt:lpstr>Courier New</vt:lpstr>
      <vt:lpstr>Roboto Slab Bold</vt:lpstr>
      <vt:lpstr>Roboto Slab Light</vt:lpstr>
      <vt:lpstr>华文楷体</vt:lpstr>
      <vt:lpstr>Wingdings</vt:lpstr>
      <vt:lpstr>Wingdings 2</vt:lpstr>
      <vt:lpstr>Oriel</vt:lpstr>
      <vt:lpstr>Advance Shell Scripting</vt:lpstr>
      <vt:lpstr>Topics</vt:lpstr>
      <vt:lpstr>PowerPoint Presentation</vt:lpstr>
      <vt:lpstr>Command Concepts</vt:lpstr>
      <vt:lpstr>File Permissions</vt:lpstr>
      <vt:lpstr>What are Shells</vt:lpstr>
      <vt:lpstr>Variables in Unix</vt:lpstr>
      <vt:lpstr>Operators</vt:lpstr>
      <vt:lpstr>Continued…Operators</vt:lpstr>
      <vt:lpstr>Continued…Operators</vt:lpstr>
      <vt:lpstr>Decision Logic</vt:lpstr>
      <vt:lpstr>Continues…Decision Logic</vt:lpstr>
      <vt:lpstr>PowerPoint Presentation</vt:lpstr>
      <vt:lpstr>Loops : While</vt:lpstr>
      <vt:lpstr>Loops : Until</vt:lpstr>
      <vt:lpstr>Loops : for</vt:lpstr>
      <vt:lpstr>Loops : case</vt:lpstr>
      <vt:lpstr>Loops : select</vt:lpstr>
      <vt:lpstr>Loop Control : Break</vt:lpstr>
      <vt:lpstr>PowerPoint Presentation</vt:lpstr>
      <vt:lpstr>Functions</vt:lpstr>
      <vt:lpstr>Process Management</vt:lpstr>
      <vt:lpstr>PowerPoint Presentation</vt:lpstr>
      <vt:lpstr>I/O Redirection</vt:lpstr>
      <vt:lpstr>I/O Redirection</vt:lpstr>
      <vt:lpstr>I/O Redirection</vt:lpstr>
      <vt:lpstr>Regular Expression</vt:lpstr>
      <vt:lpstr>Regular Expression</vt:lpstr>
      <vt:lpstr>Utilities : grep</vt:lpstr>
      <vt:lpstr>Utilities : sed</vt:lpstr>
      <vt:lpstr>Utilities : sed</vt:lpstr>
      <vt:lpstr>Utilities : sed</vt:lpstr>
      <vt:lpstr>Utilities : sed</vt:lpstr>
      <vt:lpstr>PowerPoint Presentation</vt:lpstr>
      <vt:lpstr>Utilities : find</vt:lpstr>
      <vt:lpstr>Utilities : find</vt:lpstr>
      <vt:lpstr>Utilities : find</vt:lpstr>
      <vt:lpstr>Utilities : awk</vt:lpstr>
      <vt:lpstr>Utilities : awk</vt:lpstr>
      <vt:lpstr>Utilities : awk</vt:lpstr>
      <vt:lpstr>Utilities : awk</vt:lpstr>
      <vt:lpstr>Utilities : awk</vt:lpstr>
      <vt:lpstr>PowerPoint Presentation</vt:lpstr>
      <vt:lpstr>Utilities : File Compression</vt:lpstr>
      <vt:lpstr>Utilities : File Compression</vt:lpstr>
      <vt:lpstr>Utilities : tar</vt:lpstr>
      <vt:lpstr>Utilities : tar</vt:lpstr>
      <vt:lpstr>Job Scheduling : Cron</vt:lpstr>
      <vt:lpstr>Job Scheduling : Cron</vt:lpstr>
      <vt:lpstr>Job Scheduling : Cron</vt:lpstr>
      <vt:lpstr>Shell Script Debugging</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Shell Scripting</dc:title>
  <dc:creator>Deepak Kumar</dc:creator>
  <cp:lastModifiedBy>Sayandip</cp:lastModifiedBy>
  <cp:revision>99</cp:revision>
  <dcterms:created xsi:type="dcterms:W3CDTF">2016-11-16T06:32:30Z</dcterms:created>
  <dcterms:modified xsi:type="dcterms:W3CDTF">2019-05-11T07:11:33Z</dcterms:modified>
</cp:coreProperties>
</file>