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8F467-31D9-4681-856B-D6F8862DC82B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9C67E-7002-4085-BA4F-E8950740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6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en-US" sz="1000" b="1" dirty="0" smtClean="0">
                <a:solidFill>
                  <a:srgbClr val="0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POINTS TO MAKE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000000"/>
              </a:solidFill>
              <a:latin typeface="Trebuchet MS" pitchFamily="34" charset="0"/>
              <a:ea typeface="Lucida Grande" charset="0"/>
              <a:cs typeface="Lucida Grande" charset="0"/>
              <a:sym typeface="Trebuchet MS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000" b="1" dirty="0" smtClean="0">
              <a:solidFill>
                <a:srgbClr val="000000"/>
              </a:solidFill>
              <a:latin typeface="Trebuchet MS" charset="0"/>
              <a:ea typeface="Lucida Grande" charset="0"/>
              <a:cs typeface="Lucida Grande" charset="0"/>
              <a:sym typeface="Trebuchet M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en-US" sz="1000" b="1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POINTS TO </a:t>
            </a:r>
            <a:r>
              <a:rPr lang="en-US" sz="1000" b="1" dirty="0" smtClean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MAKE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000000"/>
              </a:solidFill>
              <a:latin typeface="Trebuchet MS" charset="0"/>
              <a:ea typeface="Lucida Grande" charset="0"/>
              <a:cs typeface="Lucida Grande" charset="0"/>
              <a:sym typeface="Trebuchet M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en-US" sz="1000" b="1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POINTS TO </a:t>
            </a:r>
            <a:r>
              <a:rPr lang="en-US" sz="1000" b="1" dirty="0" smtClean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MAKE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000000"/>
              </a:solidFill>
              <a:latin typeface="Trebuchet MS" charset="0"/>
              <a:ea typeface="Lucida Grande" charset="0"/>
              <a:cs typeface="Lucida Grande" charset="0"/>
              <a:sym typeface="Trebuchet M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en-US" sz="1000" b="1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POINTS TO </a:t>
            </a:r>
            <a:r>
              <a:rPr lang="en-US" sz="1000" b="1" dirty="0" smtClean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MAKE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000000"/>
              </a:solidFill>
              <a:latin typeface="Trebuchet MS" charset="0"/>
              <a:ea typeface="Lucida Grande" charset="0"/>
              <a:cs typeface="Lucida Grande" charset="0"/>
              <a:sym typeface="Trebuchet M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en-US" sz="1000" b="1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POINTS TO </a:t>
            </a:r>
            <a:r>
              <a:rPr lang="en-US" sz="1000" b="1" dirty="0" smtClean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MAKE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000000"/>
              </a:solidFill>
              <a:latin typeface="Trebuchet MS" charset="0"/>
              <a:ea typeface="Lucida Grande" charset="0"/>
              <a:cs typeface="Lucida Grande" charset="0"/>
              <a:sym typeface="Trebuchet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en-US" sz="1000" b="1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POINTS TO </a:t>
            </a:r>
            <a:r>
              <a:rPr lang="en-US" sz="1000" b="1" dirty="0" smtClean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MAKE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000000"/>
              </a:solidFill>
              <a:latin typeface="Trebuchet MS" charset="0"/>
              <a:ea typeface="Lucida Grande" charset="0"/>
              <a:cs typeface="Lucida Grande" charset="0"/>
              <a:sym typeface="Trebuchet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en-US" sz="1000" b="1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POINTS TO </a:t>
            </a:r>
            <a:r>
              <a:rPr lang="en-US" sz="1000" b="1" dirty="0" smtClean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MAKE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000000"/>
              </a:solidFill>
              <a:latin typeface="Trebuchet MS" charset="0"/>
              <a:ea typeface="Lucida Grande" charset="0"/>
              <a:cs typeface="Lucida Grande" charset="0"/>
              <a:sym typeface="Trebuchet M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en-US" sz="1000" b="1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POINTS TO </a:t>
            </a:r>
            <a:r>
              <a:rPr lang="en-US" sz="1000" b="1" dirty="0" smtClean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MAKE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000000"/>
              </a:solidFill>
              <a:latin typeface="Trebuchet MS" charset="0"/>
              <a:ea typeface="Lucida Grande" charset="0"/>
              <a:cs typeface="Lucida Grande" charset="0"/>
              <a:sym typeface="Trebuchet M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4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12750"/>
            <a:ext cx="7037388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7300" y="1382713"/>
            <a:ext cx="3438525" cy="4352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82713"/>
            <a:ext cx="3438525" cy="4352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29BF0-5802-432B-9C3A-BFF86C62B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6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3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2413-B454-43AF-A07A-04D300A63711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60BE-986C-4F0E-A624-6FD6ECCE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F3B04-4858-4E83-B2B3-B6C328CC08B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9156" name="Line 2"/>
          <p:cNvSpPr>
            <a:spLocks noChangeShapeType="1"/>
          </p:cNvSpPr>
          <p:nvPr/>
        </p:nvSpPr>
        <p:spPr bwMode="auto">
          <a:xfrm>
            <a:off x="876300" y="1111250"/>
            <a:ext cx="0" cy="5414963"/>
          </a:xfrm>
          <a:prstGeom prst="line">
            <a:avLst/>
          </a:prstGeom>
          <a:noFill/>
          <a:ln w="4445">
            <a:solidFill>
              <a:srgbClr val="6D6E7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2819400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 smtClean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+mn-lt"/>
              </a:rPr>
              <a:t>Profiles</a:t>
            </a:r>
            <a:endParaRPr lang="en-US" sz="3600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3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Profiles Example – Activation using -p</a:t>
            </a:r>
            <a:endParaRPr lang="en-US" dirty="0" smtClean="0">
              <a:ea typeface="LF_Kai"/>
              <a:cs typeface="LF_Kai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8A08FD-4A2A-4917-A9AC-EBDBFFB044C2}" type="slidenum">
              <a:rPr lang="en-US" smtClean="0">
                <a:ea typeface="LF_Kai"/>
                <a:cs typeface="LF_Kai"/>
                <a:sym typeface="Arial" pitchFamily="34" charset="0"/>
              </a:rPr>
              <a:pPr>
                <a:defRPr/>
              </a:pPr>
              <a:t>10</a:t>
            </a:fld>
            <a:endParaRPr lang="en-US" smtClean="0">
              <a:ea typeface="LF_Kai"/>
              <a:cs typeface="LF_Kai"/>
              <a:sym typeface="Arial" pitchFamily="34" charset="0"/>
            </a:endParaRPr>
          </a:p>
        </p:txBody>
      </p:sp>
      <p:pic>
        <p:nvPicPr>
          <p:cNvPr id="7" name="Picture 6" descr="profil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990600"/>
            <a:ext cx="5410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Profiles Example – Activation using </a:t>
            </a:r>
            <a:r>
              <a:rPr lang="en-US" dirty="0" err="1" smtClean="0"/>
              <a:t>jdk</a:t>
            </a:r>
            <a:r>
              <a:rPr lang="en-US" dirty="0" smtClean="0"/>
              <a:t> version</a:t>
            </a:r>
            <a:endParaRPr lang="en-US" dirty="0" smtClean="0">
              <a:ea typeface="LF_Kai"/>
              <a:cs typeface="LF_Kai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8A08FD-4A2A-4917-A9AC-EBDBFFB044C2}" type="slidenum">
              <a:rPr lang="en-US" smtClean="0">
                <a:ea typeface="LF_Kai"/>
                <a:cs typeface="LF_Kai"/>
                <a:sym typeface="Arial" pitchFamily="34" charset="0"/>
              </a:rPr>
              <a:pPr>
                <a:defRPr/>
              </a:pPr>
              <a:t>11</a:t>
            </a:fld>
            <a:endParaRPr lang="en-US" smtClean="0">
              <a:ea typeface="LF_Kai"/>
              <a:cs typeface="LF_Kai"/>
              <a:sym typeface="Arial" pitchFamily="34" charset="0"/>
            </a:endParaRPr>
          </a:p>
        </p:txBody>
      </p:sp>
      <p:pic>
        <p:nvPicPr>
          <p:cNvPr id="5" name="Picture 4" descr="profiles_jd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600200"/>
            <a:ext cx="5400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Maven – Profiles</a:t>
            </a:r>
            <a:endParaRPr lang="en-US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idx="1"/>
          </p:nvPr>
        </p:nvSpPr>
        <p:spPr>
          <a:xfrm>
            <a:off x="1139825" y="2286001"/>
            <a:ext cx="7035800" cy="2895599"/>
          </a:xfrm>
          <a:ln/>
        </p:spPr>
        <p:txBody>
          <a:bodyPr/>
          <a:lstStyle/>
          <a:p>
            <a:pPr marL="361950" lvl="1" indent="-368300">
              <a:spcBef>
                <a:spcPts val="925"/>
              </a:spcBef>
            </a:pPr>
            <a:r>
              <a:rPr lang="en-US" sz="2400" dirty="0" smtClean="0"/>
              <a:t>Connecting to a different database for tests</a:t>
            </a:r>
          </a:p>
          <a:p>
            <a:pPr marL="361950" lvl="1" indent="-368300">
              <a:spcBef>
                <a:spcPts val="925"/>
              </a:spcBef>
            </a:pPr>
            <a:r>
              <a:rPr lang="en-US" sz="2400" dirty="0" smtClean="0"/>
              <a:t>Running on a different JVM</a:t>
            </a:r>
          </a:p>
          <a:p>
            <a:pPr marL="361950" lvl="1" indent="-368300">
              <a:spcBef>
                <a:spcPts val="925"/>
              </a:spcBef>
            </a:pPr>
            <a:r>
              <a:rPr lang="en-US" sz="2400" dirty="0" smtClean="0"/>
              <a:t>Referencing the local file system</a:t>
            </a:r>
          </a:p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  <a:buFont typeface="Wingdings" charset="2"/>
              <a:buChar char="n"/>
            </a:pPr>
            <a:r>
              <a:rPr lang="en-US" sz="2400" dirty="0" smtClean="0">
                <a:solidFill>
                  <a:srgbClr val="000000"/>
                </a:solidFill>
              </a:rPr>
              <a:t>DEV, QA, PROD builds will have different profiles specified using a subset of POM elements</a:t>
            </a:r>
            <a:endParaRPr lang="en-US" sz="23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E82E-F5E7-491E-8B4B-E34A506550F6}" type="slidenum">
              <a:rPr lang="en-US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1" y="1219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Profiles allows you to accommodate environmental variations in the build lifecycle. Variations like: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52650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To ensure maximum portability, encapsulate as much as you can in the POM</a:t>
            </a:r>
          </a:p>
        </p:txBody>
      </p:sp>
    </p:spTree>
    <p:extLst>
      <p:ext uri="{BB962C8B-B14F-4D97-AF65-F5344CB8AC3E}">
        <p14:creationId xmlns:p14="http://schemas.microsoft.com/office/powerpoint/2010/main" val="72970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Maven – Profiles [contd...]</a:t>
            </a:r>
            <a:endParaRPr lang="en-US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idx="1"/>
          </p:nvPr>
        </p:nvSpPr>
        <p:spPr>
          <a:xfrm>
            <a:off x="1139825" y="1268413"/>
            <a:ext cx="7035800" cy="4826000"/>
          </a:xfrm>
          <a:ln/>
        </p:spPr>
        <p:txBody>
          <a:bodyPr/>
          <a:lstStyle/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  <a:buFont typeface="Wingdings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Profiles can be defined in 3 ways:</a:t>
            </a:r>
          </a:p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527050" lvl="2" indent="-368300">
              <a:spcBef>
                <a:spcPts val="925"/>
              </a:spcBef>
            </a:pPr>
            <a:r>
              <a:rPr lang="en-US" sz="2200" dirty="0" smtClean="0"/>
              <a:t>The Maven settings file (typically &lt;user_home&gt;/.m2/settings.xml)</a:t>
            </a:r>
          </a:p>
          <a:p>
            <a:pPr marL="527050" lvl="2" indent="-368300">
              <a:spcBef>
                <a:spcPts val="925"/>
              </a:spcBef>
            </a:pPr>
            <a:r>
              <a:rPr lang="en-US" sz="2200" dirty="0" smtClean="0"/>
              <a:t>A file in the same directory as the POM, called profiles.xml</a:t>
            </a:r>
          </a:p>
          <a:p>
            <a:pPr marL="527050" lvl="2" indent="-368300">
              <a:spcBef>
                <a:spcPts val="925"/>
              </a:spcBef>
            </a:pPr>
            <a:r>
              <a:rPr lang="en-US" sz="2200" dirty="0" smtClean="0"/>
              <a:t>The POM itself</a:t>
            </a:r>
          </a:p>
          <a:p>
            <a:pPr marL="527050" lvl="2" indent="-368300">
              <a:spcBef>
                <a:spcPts val="925"/>
              </a:spcBef>
              <a:buNone/>
            </a:pPr>
            <a:endParaRPr lang="en-US" sz="2200" i="1" dirty="0" smtClean="0"/>
          </a:p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  <a:buFont typeface="Wingdings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Which one takes precedence ?</a:t>
            </a:r>
          </a:p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</a:pPr>
            <a:r>
              <a:rPr lang="en-US" sz="2200" dirty="0" smtClean="0">
                <a:solidFill>
                  <a:srgbClr val="000000"/>
                </a:solidFill>
              </a:rPr>
              <a:t>	POM =&gt; profiles.xml =&gt; settings.xml</a:t>
            </a:r>
          </a:p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  <a:buFont typeface="Wingdings" charset="2"/>
              <a:buChar char="n"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688975" lvl="2" indent="-342900">
              <a:buFont typeface="Wingdings" pitchFamily="2" charset="2"/>
              <a:buChar char="Ø"/>
            </a:pPr>
            <a:endParaRPr lang="en-US" sz="1200" dirty="0" smtClean="0"/>
          </a:p>
          <a:p>
            <a:pPr marL="688975" lvl="2" indent="-342900">
              <a:buNone/>
            </a:pPr>
            <a:endParaRPr lang="en-US" sz="23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E82E-F5E7-491E-8B4B-E34A506550F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Maven – Profiles [contd...]</a:t>
            </a:r>
            <a:endParaRPr lang="en-US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idx="1"/>
          </p:nvPr>
        </p:nvSpPr>
        <p:spPr>
          <a:xfrm>
            <a:off x="1139825" y="1268413"/>
            <a:ext cx="7035800" cy="4826000"/>
          </a:xfrm>
          <a:ln/>
        </p:spPr>
        <p:txBody>
          <a:bodyPr/>
          <a:lstStyle/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  <a:buFont typeface="Wingdings" charset="2"/>
              <a:buChar char="n"/>
            </a:pPr>
            <a:r>
              <a:rPr lang="en-US" sz="2200" dirty="0" smtClean="0">
                <a:solidFill>
                  <a:srgbClr val="000000"/>
                </a:solidFill>
              </a:rPr>
              <a:t>settings.xml profiles </a:t>
            </a:r>
          </a:p>
          <a:p>
            <a:pPr marL="527050" lvl="2" indent="-368300">
              <a:spcBef>
                <a:spcPts val="925"/>
              </a:spcBef>
            </a:pPr>
            <a:r>
              <a:rPr lang="en-US" sz="2200" dirty="0" smtClean="0"/>
              <a:t>potential to affect all builds</a:t>
            </a:r>
          </a:p>
          <a:p>
            <a:pPr marL="527050" lvl="2" indent="-368300">
              <a:spcBef>
                <a:spcPts val="925"/>
              </a:spcBef>
            </a:pPr>
            <a:r>
              <a:rPr lang="en-US" sz="2200" dirty="0" smtClean="0"/>
              <a:t>sort of a "global" location for profiles</a:t>
            </a:r>
          </a:p>
          <a:p>
            <a:pPr marL="523875" lvl="1" indent="-342900">
              <a:spcBef>
                <a:spcPts val="925"/>
              </a:spcBef>
              <a:buNone/>
            </a:pPr>
            <a:endParaRPr lang="en-US" sz="2000" dirty="0" smtClean="0"/>
          </a:p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  <a:buFont typeface="Wingdings" charset="2"/>
              <a:buChar char="n"/>
            </a:pPr>
            <a:r>
              <a:rPr lang="en-US" sz="2200" dirty="0" smtClean="0"/>
              <a:t>profiles.xml </a:t>
            </a:r>
          </a:p>
          <a:p>
            <a:pPr marL="527050" lvl="2" indent="-368300">
              <a:spcBef>
                <a:spcPts val="925"/>
              </a:spcBef>
            </a:pPr>
            <a:r>
              <a:rPr lang="en-US" sz="2200" dirty="0" smtClean="0"/>
              <a:t>allows you to augment a single project's build without altering the POM</a:t>
            </a:r>
          </a:p>
          <a:p>
            <a:pPr marL="523875" lvl="1" indent="-342900">
              <a:spcBef>
                <a:spcPts val="925"/>
              </a:spcBef>
              <a:buNone/>
            </a:pPr>
            <a:endParaRPr lang="en-US" sz="2000" dirty="0" smtClean="0"/>
          </a:p>
          <a:p>
            <a:pPr marL="342900" indent="-342900">
              <a:spcBef>
                <a:spcPts val="925"/>
              </a:spcBef>
              <a:buClr>
                <a:srgbClr val="7397BC"/>
              </a:buClr>
              <a:buSzPct val="92000"/>
              <a:buFont typeface="Wingdings" charset="2"/>
              <a:buChar char="n"/>
            </a:pPr>
            <a:r>
              <a:rPr lang="en-US" sz="2200" dirty="0" smtClean="0"/>
              <a:t>POM-based profiles </a:t>
            </a:r>
          </a:p>
          <a:p>
            <a:pPr marL="527050" lvl="2" indent="-368300">
              <a:spcBef>
                <a:spcPts val="925"/>
              </a:spcBef>
            </a:pPr>
            <a:r>
              <a:rPr lang="en-US" sz="2200" dirty="0" smtClean="0"/>
              <a:t>are preferred, since these profiles are portable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E82E-F5E7-491E-8B4B-E34A506550F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Maven –  Profile Elements</a:t>
            </a:r>
            <a:endParaRPr lang="en-US" dirty="0"/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876300" y="1111250"/>
            <a:ext cx="0" cy="5414963"/>
          </a:xfrm>
          <a:prstGeom prst="line">
            <a:avLst/>
          </a:prstGeom>
          <a:noFill/>
          <a:ln w="4445" cap="flat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1699" y="1524000"/>
            <a:ext cx="7601301" cy="3276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sz="2400" dirty="0" smtClean="0">
              <a:latin typeface="+mn-lt"/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1139824" y="1268413"/>
            <a:ext cx="7470775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sz="1400" dirty="0" smtClean="0">
              <a:solidFill>
                <a:srgbClr val="008080"/>
              </a:solidFill>
              <a:latin typeface="Courier New"/>
            </a:endParaRPr>
          </a:p>
          <a:p>
            <a:pPr algn="l"/>
            <a:endParaRPr lang="en-US" sz="1400" dirty="0" smtClean="0">
              <a:solidFill>
                <a:srgbClr val="008080"/>
              </a:solidFill>
              <a:latin typeface="Courier New"/>
            </a:endParaRPr>
          </a:p>
          <a:p>
            <a:pPr algn="l"/>
            <a:endParaRPr lang="en-US" sz="1400" dirty="0" smtClean="0">
              <a:solidFill>
                <a:srgbClr val="008080"/>
              </a:solidFill>
              <a:latin typeface="Courier New"/>
            </a:endParaRP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profiles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profile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id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test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id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activation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activation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build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build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modules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modules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repositories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repositories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err="1" smtClean="0">
                <a:solidFill>
                  <a:srgbClr val="3F7F7F"/>
                </a:solidFill>
                <a:latin typeface="Courier New"/>
              </a:rPr>
              <a:t>pluginRepositories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err="1" smtClean="0">
                <a:solidFill>
                  <a:srgbClr val="3F7F7F"/>
                </a:solidFill>
                <a:latin typeface="Courier New"/>
              </a:rPr>
              <a:t>pluginRepositories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dependencies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dependencies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reporting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reporting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err="1" smtClean="0">
                <a:solidFill>
                  <a:srgbClr val="3F7F7F"/>
                </a:solidFill>
                <a:latin typeface="Courier New"/>
              </a:rPr>
              <a:t>dependencyManagement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err="1" smtClean="0">
                <a:solidFill>
                  <a:srgbClr val="3F7F7F"/>
                </a:solidFill>
                <a:latin typeface="Courier New"/>
              </a:rPr>
              <a:t>dependencyManagement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en-US" sz="1400" b="1" dirty="0" err="1" smtClean="0">
                <a:solidFill>
                  <a:srgbClr val="3F7F7F"/>
                </a:solidFill>
                <a:latin typeface="Courier New"/>
              </a:rPr>
              <a:t>distributionManagement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dirty="0" smtClean="0">
                <a:latin typeface="Courier New"/>
              </a:rPr>
              <a:t>...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err="1" smtClean="0">
                <a:solidFill>
                  <a:srgbClr val="3F7F7F"/>
                </a:solidFill>
                <a:latin typeface="Courier New"/>
              </a:rPr>
              <a:t>distributionManagement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profile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algn="l"/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dirty="0" smtClean="0">
                <a:solidFill>
                  <a:srgbClr val="3F7F7F"/>
                </a:solidFill>
                <a:latin typeface="Courier New"/>
              </a:rPr>
              <a:t>profiles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&gt;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1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Maven –  Activating Profiles</a:t>
            </a:r>
            <a:endParaRPr lang="en-US" dirty="0"/>
          </a:p>
        </p:txBody>
      </p:sp>
      <p:sp>
        <p:nvSpPr>
          <p:cNvPr id="19457" name="Rectangle 1"/>
          <p:cNvSpPr>
            <a:spLocks/>
          </p:cNvSpPr>
          <p:nvPr/>
        </p:nvSpPr>
        <p:spPr bwMode="auto">
          <a:xfrm>
            <a:off x="1257300" y="6418263"/>
            <a:ext cx="3154363" cy="101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800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F I R M W I D E   E N G I N E E R I N G   &amp;   A R C H I T E C T U R E 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876300" y="1111250"/>
            <a:ext cx="0" cy="5414963"/>
          </a:xfrm>
          <a:prstGeom prst="line">
            <a:avLst/>
          </a:prstGeom>
          <a:noFill/>
          <a:ln w="4445" cap="flat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 rot="-5400000">
            <a:off x="-611187" y="5110163"/>
            <a:ext cx="2730500" cy="101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800" b="1" i="1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F A S T   </a:t>
            </a:r>
            <a:r>
              <a:rPr lang="en-US" sz="800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P O R T F O L I O  |  Presented by FC Frameworks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1699" y="1524000"/>
            <a:ext cx="7601301" cy="3276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Profiles can be activated explicitly using the </a:t>
            </a:r>
            <a:r>
              <a:rPr lang="en-US" sz="2400" b="1" i="1" dirty="0" smtClean="0">
                <a:latin typeface="Arial Narrow" pitchFamily="34" charset="0"/>
              </a:rPr>
              <a:t>–P </a:t>
            </a:r>
            <a:r>
              <a:rPr lang="en-US" sz="2400" dirty="0" smtClean="0">
                <a:latin typeface="+mn-lt"/>
              </a:rPr>
              <a:t>CLI option. This option takes an argument that contains a comma-delimited list of profile-ids</a:t>
            </a:r>
          </a:p>
          <a:p>
            <a:pPr algn="l"/>
            <a:endParaRPr lang="en-US" sz="1200" dirty="0" smtClean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      When this option is specified, no profiles other than   </a:t>
            </a:r>
          </a:p>
          <a:p>
            <a:pPr algn="l"/>
            <a:r>
              <a:rPr lang="en-US" sz="2400" dirty="0" smtClean="0">
                <a:latin typeface="+mn-lt"/>
              </a:rPr>
              <a:t>      those specified in the option argument will be </a:t>
            </a:r>
          </a:p>
          <a:p>
            <a:pPr algn="l"/>
            <a:r>
              <a:rPr lang="en-US" sz="2400" dirty="0" smtClean="0">
                <a:latin typeface="+mn-lt"/>
              </a:rPr>
              <a:t>      activated</a:t>
            </a: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For Ex:</a:t>
            </a:r>
          </a:p>
          <a:p>
            <a:pPr algn="l"/>
            <a:endParaRPr lang="en-US" sz="2400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4995446"/>
            <a:ext cx="6934200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mvn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–Pprofile1, profile2 install</a:t>
            </a:r>
          </a:p>
        </p:txBody>
      </p:sp>
    </p:spTree>
    <p:extLst>
      <p:ext uri="{BB962C8B-B14F-4D97-AF65-F5344CB8AC3E}">
        <p14:creationId xmlns:p14="http://schemas.microsoft.com/office/powerpoint/2010/main" val="377721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Maven –  Activating Profiles [contd...]</a:t>
            </a:r>
            <a:endParaRPr lang="en-US" dirty="0"/>
          </a:p>
        </p:txBody>
      </p:sp>
      <p:sp>
        <p:nvSpPr>
          <p:cNvPr id="19457" name="Rectangle 1"/>
          <p:cNvSpPr>
            <a:spLocks/>
          </p:cNvSpPr>
          <p:nvPr/>
        </p:nvSpPr>
        <p:spPr bwMode="auto">
          <a:xfrm>
            <a:off x="1257300" y="6418263"/>
            <a:ext cx="3154363" cy="101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800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F I R M W I D E   E N G I N E E R I N G   &amp;   A R C H I T E C T U R E 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876300" y="1111250"/>
            <a:ext cx="0" cy="5414963"/>
          </a:xfrm>
          <a:prstGeom prst="line">
            <a:avLst/>
          </a:prstGeom>
          <a:noFill/>
          <a:ln w="4445" cap="flat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 rot="-5400000">
            <a:off x="-611187" y="5110163"/>
            <a:ext cx="2730500" cy="101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800" b="1" i="1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F A S T   </a:t>
            </a:r>
            <a:r>
              <a:rPr lang="en-US" sz="800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P O R T F O L I O  |  Presented by FC Frameworks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1404625"/>
            <a:ext cx="7467600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sz="2400" dirty="0" smtClean="0">
                <a:latin typeface="+mn-lt"/>
              </a:rPr>
              <a:t>Profiles can be activated in the Maven settings, via the </a:t>
            </a:r>
            <a:r>
              <a:rPr lang="en-US" sz="2400" dirty="0" err="1" smtClean="0">
                <a:latin typeface="+mn-lt"/>
              </a:rPr>
              <a:t>activeProfiles</a:t>
            </a:r>
            <a:r>
              <a:rPr lang="en-US" sz="2400" dirty="0" smtClean="0">
                <a:latin typeface="+mn-lt"/>
              </a:rPr>
              <a:t> section. This section takes a list of </a:t>
            </a:r>
            <a:r>
              <a:rPr lang="en-US" sz="2400" dirty="0" err="1" smtClean="0">
                <a:latin typeface="+mn-lt"/>
              </a:rPr>
              <a:t>activeProfile</a:t>
            </a:r>
            <a:r>
              <a:rPr lang="en-US" sz="2400" dirty="0" smtClean="0">
                <a:latin typeface="+mn-lt"/>
              </a:rPr>
              <a:t> elements, each containing a profile-id. Potential to affect all the builds</a:t>
            </a:r>
          </a:p>
          <a:p>
            <a:pPr algn="l"/>
            <a:endParaRPr lang="en-US" sz="1050" dirty="0" smtClean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For Ex:</a:t>
            </a:r>
            <a:r>
              <a:rPr lang="en-US" sz="2000" i="1" dirty="0" smtClean="0">
                <a:latin typeface="+mn-lt"/>
              </a:rPr>
              <a:t>     </a:t>
            </a:r>
            <a:r>
              <a:rPr lang="en-US" sz="1600" i="1" dirty="0" smtClean="0">
                <a:latin typeface="+mn-lt"/>
              </a:rPr>
              <a:t> </a:t>
            </a:r>
            <a:endParaRPr lang="en-US" sz="1600" i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3467100"/>
            <a:ext cx="6934200" cy="28931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&lt;settings&gt;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[...]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&lt;profiles&gt;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&lt;profile&gt;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&lt;id&gt;development&lt;/id&gt;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[...]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&lt;/profile&gt;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&lt;/profiles&gt;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&lt;activeProfiles&gt;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activeProfile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&gt;development&lt;/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activeProfile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&lt;/activeProfiles&gt;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[...]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16700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Maven –  Activating Profiles [contd...]</a:t>
            </a:r>
            <a:endParaRPr lang="en-US" dirty="0"/>
          </a:p>
        </p:txBody>
      </p:sp>
      <p:sp>
        <p:nvSpPr>
          <p:cNvPr id="19457" name="Rectangle 1"/>
          <p:cNvSpPr>
            <a:spLocks/>
          </p:cNvSpPr>
          <p:nvPr/>
        </p:nvSpPr>
        <p:spPr bwMode="auto">
          <a:xfrm>
            <a:off x="1257300" y="6418263"/>
            <a:ext cx="3154363" cy="101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800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F I R M W I D E   E N G I N E E R I N G   &amp;   A R C H I T E C T U R E 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876300" y="1111250"/>
            <a:ext cx="0" cy="5414963"/>
          </a:xfrm>
          <a:prstGeom prst="line">
            <a:avLst/>
          </a:prstGeom>
          <a:noFill/>
          <a:ln w="4445" cap="flat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 rot="-5400000">
            <a:off x="-611187" y="5110163"/>
            <a:ext cx="2730500" cy="101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800" b="1" i="1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F A S T   </a:t>
            </a:r>
            <a:r>
              <a:rPr lang="en-US" sz="800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P O R T F O L I O  |  Presented by FC Frameworks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1699" y="1143000"/>
            <a:ext cx="73727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sz="2400" dirty="0" smtClean="0">
                <a:latin typeface="+mn-lt"/>
              </a:rPr>
              <a:t>Profiles can be triggered automatically based on the detected state of the build environment. These activators are specified via an activation section in the profile itself</a:t>
            </a: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Currently, this detection is limited to prefix-matching of the JDK version, the presence of a system property, or the value of a system property</a:t>
            </a:r>
            <a:endParaRPr lang="en-US" sz="1600" i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895362"/>
            <a:ext cx="6934200" cy="160043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&lt;profile&gt;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&lt;id&gt;jdk1.4_profile&lt;/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id&gt;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&lt;activation&gt;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jdk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&gt;1.4&lt;/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jdk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&lt;/activation&gt;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&lt;/profile&gt;</a:t>
            </a:r>
          </a:p>
        </p:txBody>
      </p:sp>
    </p:spTree>
    <p:extLst>
      <p:ext uri="{BB962C8B-B14F-4D97-AF65-F5344CB8AC3E}">
        <p14:creationId xmlns:p14="http://schemas.microsoft.com/office/powerpoint/2010/main" val="243621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Maven –  Activating Profiles [contd...]</a:t>
            </a:r>
            <a:endParaRPr lang="en-US" dirty="0"/>
          </a:p>
        </p:txBody>
      </p:sp>
      <p:sp>
        <p:nvSpPr>
          <p:cNvPr id="19457" name="Rectangle 1"/>
          <p:cNvSpPr>
            <a:spLocks/>
          </p:cNvSpPr>
          <p:nvPr/>
        </p:nvSpPr>
        <p:spPr bwMode="auto">
          <a:xfrm>
            <a:off x="1257300" y="6418263"/>
            <a:ext cx="3154363" cy="101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800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F I R M W I D E   E N G I N E E R I N G   &amp;   A R C H I T E C T U R E 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876300" y="1111250"/>
            <a:ext cx="0" cy="5414963"/>
          </a:xfrm>
          <a:prstGeom prst="line">
            <a:avLst/>
          </a:prstGeom>
          <a:noFill/>
          <a:ln w="4445" cap="flat">
            <a:solidFill>
              <a:srgbClr val="6D6E7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 rot="-5400000">
            <a:off x="-611187" y="5110163"/>
            <a:ext cx="2730500" cy="101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800" b="1" i="1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F A S T   </a:t>
            </a:r>
            <a:r>
              <a:rPr lang="en-US" sz="800">
                <a:solidFill>
                  <a:srgbClr val="6D6E71"/>
                </a:solidFill>
                <a:latin typeface="Arial" charset="0"/>
                <a:cs typeface="Arial" charset="0"/>
                <a:sym typeface="Arial" charset="0"/>
              </a:rPr>
              <a:t>P O R T F O L I O  |  Presented by FC Frameworks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1699" y="1143000"/>
            <a:ext cx="73727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This will activate the profile when the system  property "debug" is specified with any value</a:t>
            </a:r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3200" dirty="0" smtClean="0">
              <a:latin typeface="+mn-lt"/>
            </a:endParaRPr>
          </a:p>
          <a:p>
            <a:pPr algn="l"/>
            <a:r>
              <a:rPr lang="en-US" sz="2400" dirty="0" smtClean="0">
                <a:latin typeface="ArialMT"/>
              </a:rPr>
              <a:t>This last example will activate the profile when the system property "environment" is specified</a:t>
            </a:r>
          </a:p>
          <a:p>
            <a:pPr algn="l"/>
            <a:r>
              <a:rPr lang="en-US" sz="2400" dirty="0" smtClean="0">
                <a:latin typeface="ArialMT"/>
              </a:rPr>
              <a:t>with the value "test”</a:t>
            </a:r>
            <a:endParaRPr lang="en-US" sz="1600" i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2107049"/>
            <a:ext cx="6934200" cy="1169551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&lt;property&gt;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&lt;name&gt;debug&lt;/name&gt;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&lt;/property&gt;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&lt;/activation&gt;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4850249"/>
            <a:ext cx="6934200" cy="138499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&lt;activation&gt;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&lt;property&gt;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&lt;name&gt;environment&lt;/name&gt;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&lt;value&gt;test&lt;/value&gt;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&lt;/property&gt;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&lt;/activation&gt;</a:t>
            </a:r>
          </a:p>
        </p:txBody>
      </p:sp>
    </p:spTree>
    <p:extLst>
      <p:ext uri="{BB962C8B-B14F-4D97-AF65-F5344CB8AC3E}">
        <p14:creationId xmlns:p14="http://schemas.microsoft.com/office/powerpoint/2010/main" val="342824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780</Words>
  <Application>Microsoft Office PowerPoint</Application>
  <PresentationFormat>On-screen Show (4:3)</PresentationFormat>
  <Paragraphs>132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Profiles</vt:lpstr>
      <vt:lpstr>Maven – Profiles</vt:lpstr>
      <vt:lpstr>Maven – Profiles [contd...]</vt:lpstr>
      <vt:lpstr>Maven – Profiles [contd...]</vt:lpstr>
      <vt:lpstr>Maven –  Profile Elements</vt:lpstr>
      <vt:lpstr>Maven –  Activating Profiles</vt:lpstr>
      <vt:lpstr>Maven –  Activating Profiles [contd...]</vt:lpstr>
      <vt:lpstr>Maven –  Activating Profiles [contd...]</vt:lpstr>
      <vt:lpstr>Maven –  Activating Profiles [contd...]</vt:lpstr>
      <vt:lpstr>Profiles Example – Activation using -p</vt:lpstr>
      <vt:lpstr>Profiles Example – Activation using jdk 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Chiranjeevi Patel</dc:creator>
  <cp:lastModifiedBy>Chiranjeevi Patel</cp:lastModifiedBy>
  <cp:revision>1</cp:revision>
  <dcterms:created xsi:type="dcterms:W3CDTF">2014-01-30T16:55:00Z</dcterms:created>
  <dcterms:modified xsi:type="dcterms:W3CDTF">2014-01-30T16:57:42Z</dcterms:modified>
</cp:coreProperties>
</file>