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8" r:id="rId4"/>
    <p:sldId id="272" r:id="rId5"/>
    <p:sldId id="273" r:id="rId6"/>
    <p:sldId id="259" r:id="rId7"/>
    <p:sldId id="260" r:id="rId8"/>
    <p:sldId id="279" r:id="rId9"/>
    <p:sldId id="280" r:id="rId10"/>
    <p:sldId id="281" r:id="rId11"/>
    <p:sldId id="282" r:id="rId12"/>
    <p:sldId id="283" r:id="rId13"/>
    <p:sldId id="284" r:id="rId14"/>
    <p:sldId id="285" r:id="rId15"/>
    <p:sldId id="274" r:id="rId16"/>
    <p:sldId id="275" r:id="rId17"/>
    <p:sldId id="276" r:id="rId18"/>
    <p:sldId id="261" r:id="rId19"/>
    <p:sldId id="266" r:id="rId20"/>
    <p:sldId id="265" r:id="rId21"/>
    <p:sldId id="263" r:id="rId22"/>
    <p:sldId id="277" r:id="rId23"/>
    <p:sldId id="268" r:id="rId24"/>
    <p:sldId id="264" r:id="rId25"/>
    <p:sldId id="278" r:id="rId26"/>
    <p:sldId id="269"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ini" initials="S" lastIdx="1" clrIdx="0">
    <p:extLst>
      <p:ext uri="{19B8F6BF-5375-455C-9EA6-DF929625EA0E}">
        <p15:presenceInfo xmlns:p15="http://schemas.microsoft.com/office/powerpoint/2012/main" userId="Shashi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G:\sliit%20DS\3rd%20year%202nd%20seme\FDM\5.after%20mid\mini%20project\FDM%20mini%20project%20Final\flask%20project\project\CBC.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sliit%20DS\3rd%20year%202nd%20seme\FDM\5.after%20mid\mini%20project\FDM%20mini%20project%20Final\flask%20project\project\CBC.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sliit%20DS\3rd%20year%202nd%20seme\FDM\5.after%20mid\mini%20project\FDM%20mini%20project%20Final\flask%20project\project\CBC.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sliit%20DS\3rd%20year%202nd%20seme\FDM\5.after%20mid\mini%20project\FDM%20mini%20project%20Final\flask%20project\project\CBC.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sliit%20DS\3rd%20year%202nd%20seme\FDM\5.after%20mid\mini%20project\FDM%20mini%20project%20Final\flask%20project\project\CBC.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sliit%20DS\3rd%20year%202nd%20seme\FDM\5.after%20mid\mini%20project\FDM%20mini%20project%20Final\flask%20project\project\CBC.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sliit%20DS\3rd%20year%202nd%20seme\FDM\5.after%20mid\mini%20project\FDM%20mini%20project%20Final\flask%20project\project\CBC.xls"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 of the members at CBC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1061177792"/>
        <c:axId val="537467360"/>
      </c:barChart>
      <c:catAx>
        <c:axId val="106117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467360"/>
        <c:crosses val="autoZero"/>
        <c:auto val="1"/>
        <c:lblAlgn val="ctr"/>
        <c:lblOffset val="100"/>
        <c:noMultiLvlLbl val="0"/>
      </c:catAx>
      <c:valAx>
        <c:axId val="53746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177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B9-4FCA-9A9D-AF7530801D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B9-4FCA-9A9D-AF7530801DB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'[CBC.xls]Discriptive Analysis'!$C$1:$C$2</c:f>
              <c:strCache>
                <c:ptCount val="2"/>
                <c:pt idx="0">
                  <c:v>Female</c:v>
                </c:pt>
                <c:pt idx="1">
                  <c:v>Male</c:v>
                </c:pt>
              </c:strCache>
            </c:strRef>
          </c:cat>
          <c:val>
            <c:numRef>
              <c:f>'[CBC.xls]Discriptive Analysis'!$D$1:$D$2</c:f>
              <c:numCache>
                <c:formatCode>General</c:formatCode>
                <c:ptCount val="2"/>
                <c:pt idx="0">
                  <c:v>70.45</c:v>
                </c:pt>
                <c:pt idx="1">
                  <c:v>29.549999999999997</c:v>
                </c:pt>
              </c:numCache>
            </c:numRef>
          </c:val>
          <c:extLst>
            <c:ext xmlns:c16="http://schemas.microsoft.com/office/drawing/2014/chart" uri="{C3380CC4-5D6E-409C-BE32-E72D297353CC}">
              <c16:uniqueId val="{00000004-82B9-4FCA-9A9D-AF7530801DB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 of the members at CBC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'[CBC.xls]Discriptive Analysis'!$A$1:$A$2</c:f>
              <c:strCache>
                <c:ptCount val="2"/>
                <c:pt idx="0">
                  <c:v>Female</c:v>
                </c:pt>
                <c:pt idx="1">
                  <c:v>Male</c:v>
                </c:pt>
              </c:strCache>
            </c:strRef>
          </c:cat>
          <c:val>
            <c:numRef>
              <c:f>'[CBC.xls]Discriptive Analysis'!$B$1:$B$2</c:f>
              <c:numCache>
                <c:formatCode>General</c:formatCode>
                <c:ptCount val="2"/>
                <c:pt idx="0">
                  <c:v>294</c:v>
                </c:pt>
                <c:pt idx="1">
                  <c:v>1182</c:v>
                </c:pt>
              </c:numCache>
            </c:numRef>
          </c:val>
          <c:extLst>
            <c:ext xmlns:c16="http://schemas.microsoft.com/office/drawing/2014/chart" uri="{C3380CC4-5D6E-409C-BE32-E72D297353CC}">
              <c16:uniqueId val="{00000000-8F2C-4A4A-BF37-B5A88327A2F8}"/>
            </c:ext>
          </c:extLst>
        </c:ser>
        <c:dLbls>
          <c:dLblPos val="outEnd"/>
          <c:showLegendKey val="0"/>
          <c:showVal val="1"/>
          <c:showCatName val="0"/>
          <c:showSerName val="0"/>
          <c:showPercent val="0"/>
          <c:showBubbleSize val="0"/>
        </c:dLbls>
        <c:gapWidth val="219"/>
        <c:overlap val="-27"/>
        <c:axId val="1061177792"/>
        <c:axId val="537467360"/>
      </c:barChart>
      <c:catAx>
        <c:axId val="1061177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Gender</a:t>
                </a:r>
              </a:p>
              <a:p>
                <a:pPr>
                  <a:defRPr/>
                </a:pP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467360"/>
        <c:crosses val="autoZero"/>
        <c:auto val="1"/>
        <c:lblAlgn val="ctr"/>
        <c:lblOffset val="100"/>
        <c:noMultiLvlLbl val="0"/>
      </c:catAx>
      <c:valAx>
        <c:axId val="537467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177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[CBC.xls]Sheet3!PivotTable9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t>
            </a:r>
            <a:r>
              <a:rPr lang="en-US" baseline="0"/>
              <a:t> vs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c:f>
              <c:strCache>
                <c:ptCount val="1"/>
                <c:pt idx="0">
                  <c:v>Total</c:v>
                </c:pt>
              </c:strCache>
            </c:strRef>
          </c:cat>
          <c:val>
            <c:numRef>
              <c:f>Sheet3!$B$5</c:f>
              <c:numCache>
                <c:formatCode>General</c:formatCode>
                <c:ptCount val="1"/>
                <c:pt idx="0">
                  <c:v>248033</c:v>
                </c:pt>
              </c:numCache>
            </c:numRef>
          </c:val>
          <c:extLst>
            <c:ext xmlns:c16="http://schemas.microsoft.com/office/drawing/2014/chart" uri="{C3380CC4-5D6E-409C-BE32-E72D297353CC}">
              <c16:uniqueId val="{00000000-5AED-4B33-A859-8BEB0D2E9F85}"/>
            </c:ext>
          </c:extLst>
        </c:ser>
        <c:ser>
          <c:idx val="1"/>
          <c:order val="1"/>
          <c:tx>
            <c:strRef>
              <c:f>Sheet3!$C$3:$C$4</c:f>
              <c:strCache>
                <c:ptCount val="1"/>
                <c:pt idx="0">
                  <c:v>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c:f>
              <c:strCache>
                <c:ptCount val="1"/>
                <c:pt idx="0">
                  <c:v>Total</c:v>
                </c:pt>
              </c:strCache>
            </c:strRef>
          </c:cat>
          <c:val>
            <c:numRef>
              <c:f>Sheet3!$C$5</c:f>
              <c:numCache>
                <c:formatCode>General</c:formatCode>
                <c:ptCount val="1"/>
                <c:pt idx="0">
                  <c:v>584333</c:v>
                </c:pt>
              </c:numCache>
            </c:numRef>
          </c:val>
          <c:extLst>
            <c:ext xmlns:c16="http://schemas.microsoft.com/office/drawing/2014/chart" uri="{C3380CC4-5D6E-409C-BE32-E72D297353CC}">
              <c16:uniqueId val="{00000001-5AED-4B33-A859-8BEB0D2E9F85}"/>
            </c:ext>
          </c:extLst>
        </c:ser>
        <c:dLbls>
          <c:dLblPos val="outEnd"/>
          <c:showLegendKey val="0"/>
          <c:showVal val="1"/>
          <c:showCatName val="0"/>
          <c:showSerName val="0"/>
          <c:showPercent val="0"/>
          <c:showBubbleSize val="0"/>
        </c:dLbls>
        <c:gapWidth val="219"/>
        <c:overlap val="-27"/>
        <c:axId val="1061065392"/>
        <c:axId val="1061770736"/>
      </c:barChart>
      <c:catAx>
        <c:axId val="1061065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770736"/>
        <c:crosses val="autoZero"/>
        <c:auto val="1"/>
        <c:lblAlgn val="ctr"/>
        <c:lblOffset val="100"/>
        <c:noMultiLvlLbl val="0"/>
      </c:catAx>
      <c:valAx>
        <c:axId val="1061770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Money spent on books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065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Books freq</a:t>
            </a:r>
            <a:r>
              <a:rPr lang="en-US" baseline="0"/>
              <a:t> Vs Books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19"/>
        <c:overlap val="-27"/>
        <c:axId val="1061089792"/>
        <c:axId val="1200669248"/>
      </c:barChart>
      <c:catAx>
        <c:axId val="106108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669248"/>
        <c:crosses val="autoZero"/>
        <c:auto val="1"/>
        <c:lblAlgn val="ctr"/>
        <c:lblOffset val="100"/>
        <c:noMultiLvlLbl val="0"/>
      </c:catAx>
      <c:valAx>
        <c:axId val="120066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089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Books </a:t>
            </a:r>
            <a:r>
              <a:rPr lang="en-US" dirty="0" err="1"/>
              <a:t>freq</a:t>
            </a:r>
            <a:r>
              <a:rPr lang="en-US" baseline="0" dirty="0"/>
              <a:t> Vs Books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'[CBC.xls]Discriptive Analysis'!$B$69:$K$69</c:f>
              <c:strCache>
                <c:ptCount val="10"/>
                <c:pt idx="0">
                  <c:v>ChildBks</c:v>
                </c:pt>
                <c:pt idx="1">
                  <c:v>YouthBks</c:v>
                </c:pt>
                <c:pt idx="2">
                  <c:v>CookBks</c:v>
                </c:pt>
                <c:pt idx="3">
                  <c:v>DoItYBks</c:v>
                </c:pt>
                <c:pt idx="4">
                  <c:v>RefBks</c:v>
                </c:pt>
                <c:pt idx="5">
                  <c:v>ArtBks</c:v>
                </c:pt>
                <c:pt idx="6">
                  <c:v>GeogBks</c:v>
                </c:pt>
                <c:pt idx="7">
                  <c:v>ItalCook</c:v>
                </c:pt>
                <c:pt idx="8">
                  <c:v>ItalAtlas</c:v>
                </c:pt>
                <c:pt idx="9">
                  <c:v>ItalArt</c:v>
                </c:pt>
              </c:strCache>
            </c:strRef>
          </c:cat>
          <c:val>
            <c:numRef>
              <c:f>'[CBC.xls]Discriptive Analysis'!$B$70:$K$70</c:f>
              <c:numCache>
                <c:formatCode>General</c:formatCode>
                <c:ptCount val="10"/>
                <c:pt idx="0">
                  <c:v>2559</c:v>
                </c:pt>
                <c:pt idx="1">
                  <c:v>1219</c:v>
                </c:pt>
                <c:pt idx="2">
                  <c:v>2925</c:v>
                </c:pt>
                <c:pt idx="3">
                  <c:v>1403</c:v>
                </c:pt>
                <c:pt idx="4">
                  <c:v>1025</c:v>
                </c:pt>
                <c:pt idx="5">
                  <c:v>1156</c:v>
                </c:pt>
                <c:pt idx="6">
                  <c:v>1550</c:v>
                </c:pt>
                <c:pt idx="7">
                  <c:v>501</c:v>
                </c:pt>
                <c:pt idx="8">
                  <c:v>150</c:v>
                </c:pt>
                <c:pt idx="9">
                  <c:v>183</c:v>
                </c:pt>
              </c:numCache>
            </c:numRef>
          </c:val>
          <c:extLst>
            <c:ext xmlns:c16="http://schemas.microsoft.com/office/drawing/2014/chart" uri="{C3380CC4-5D6E-409C-BE32-E72D297353CC}">
              <c16:uniqueId val="{00000000-76D0-4744-A3D3-519E0A681A42}"/>
            </c:ext>
          </c:extLst>
        </c:ser>
        <c:dLbls>
          <c:showLegendKey val="0"/>
          <c:showVal val="0"/>
          <c:showCatName val="0"/>
          <c:showSerName val="0"/>
          <c:showPercent val="0"/>
          <c:showBubbleSize val="0"/>
        </c:dLbls>
        <c:gapWidth val="219"/>
        <c:overlap val="-27"/>
        <c:axId val="1061089792"/>
        <c:axId val="1200669248"/>
      </c:barChart>
      <c:catAx>
        <c:axId val="1061089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669248"/>
        <c:crosses val="autoZero"/>
        <c:auto val="1"/>
        <c:lblAlgn val="ctr"/>
        <c:lblOffset val="100"/>
        <c:noMultiLvlLbl val="0"/>
      </c:catAx>
      <c:valAx>
        <c:axId val="120066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089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solidFill>
                <a:latin typeface="+mn-lt"/>
                <a:ea typeface="+mn-ea"/>
                <a:cs typeface="+mn-cs"/>
              </a:defRPr>
            </a:pPr>
            <a:r>
              <a:rPr lang="en-US" sz="1400" b="0" i="0" u="none" strike="noStrike" kern="1200" spc="0" baseline="0" dirty="0">
                <a:solidFill>
                  <a:schemeClr val="tx1"/>
                </a:solidFill>
                <a:latin typeface="+mn-lt"/>
                <a:ea typeface="+mn-ea"/>
                <a:cs typeface="+mn-cs"/>
              </a:rPr>
              <a:t>Most recent purchase data</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'[CBC.xls]Discriptive Analysis'!$B$91:$B$95</c:f>
              <c:numCache>
                <c:formatCode>General</c:formatCode>
                <c:ptCount val="5"/>
                <c:pt idx="0">
                  <c:v>1</c:v>
                </c:pt>
                <c:pt idx="1">
                  <c:v>2</c:v>
                </c:pt>
                <c:pt idx="2">
                  <c:v>3</c:v>
                </c:pt>
                <c:pt idx="3">
                  <c:v>4</c:v>
                </c:pt>
              </c:numCache>
            </c:numRef>
          </c:cat>
          <c:val>
            <c:numRef>
              <c:f>'[CBC.xls]Discriptive Analysis'!$C$91:$C$95</c:f>
              <c:numCache>
                <c:formatCode>General</c:formatCode>
                <c:ptCount val="5"/>
                <c:pt idx="0">
                  <c:v>294</c:v>
                </c:pt>
                <c:pt idx="1">
                  <c:v>558</c:v>
                </c:pt>
                <c:pt idx="2">
                  <c:v>1322</c:v>
                </c:pt>
                <c:pt idx="3">
                  <c:v>1826</c:v>
                </c:pt>
              </c:numCache>
            </c:numRef>
          </c:val>
          <c:extLst>
            <c:ext xmlns:c16="http://schemas.microsoft.com/office/drawing/2014/chart" uri="{C3380CC4-5D6E-409C-BE32-E72D297353CC}">
              <c16:uniqueId val="{00000000-98B3-444B-8E0A-876D45FBD540}"/>
            </c:ext>
          </c:extLst>
        </c:ser>
        <c:dLbls>
          <c:dLblPos val="outEnd"/>
          <c:showLegendKey val="0"/>
          <c:showVal val="1"/>
          <c:showCatName val="0"/>
          <c:showSerName val="0"/>
          <c:showPercent val="0"/>
          <c:showBubbleSize val="0"/>
        </c:dLbls>
        <c:gapWidth val="219"/>
        <c:overlap val="-27"/>
        <c:axId val="1061029392"/>
        <c:axId val="1905781376"/>
      </c:barChart>
      <c:catAx>
        <c:axId val="1061029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RCode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5781376"/>
        <c:crosses val="autoZero"/>
        <c:auto val="1"/>
        <c:lblAlgn val="ctr"/>
        <c:lblOffset val="100"/>
        <c:noMultiLvlLbl val="0"/>
      </c:catAx>
      <c:valAx>
        <c:axId val="1905781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029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4A436-E4CA-40DA-BB39-2E9A8E61D76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DAB9365-0944-4862-A019-8FC4EC5FA6F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CBC Dataset</a:t>
          </a:r>
        </a:p>
      </dgm:t>
    </dgm:pt>
    <dgm:pt modelId="{F41B6FDF-BE53-4C8C-BF58-9562C5D009F8}" type="parTrans" cxnId="{2590C00C-5393-4B52-A995-5EDB7435073B}">
      <dgm:prSet/>
      <dgm:spPr/>
      <dgm:t>
        <a:bodyPr/>
        <a:lstStyle/>
        <a:p>
          <a:endParaRPr lang="en-US"/>
        </a:p>
      </dgm:t>
    </dgm:pt>
    <dgm:pt modelId="{E792F894-C8C4-4E54-8976-F63F9F0C3657}" type="sibTrans" cxnId="{2590C00C-5393-4B52-A995-5EDB7435073B}">
      <dgm:prSet/>
      <dgm:spPr/>
      <dgm:t>
        <a:bodyPr/>
        <a:lstStyle/>
        <a:p>
          <a:endParaRPr lang="en-US"/>
        </a:p>
      </dgm:t>
    </dgm:pt>
    <dgm:pt modelId="{08F1E2BF-5661-4AAD-B689-C0D8AEFA0240}">
      <dgm:prSet phldrT="[Text]">
        <dgm:style>
          <a:lnRef idx="1">
            <a:schemeClr val="accent5"/>
          </a:lnRef>
          <a:fillRef idx="2">
            <a:schemeClr val="accent5"/>
          </a:fillRef>
          <a:effectRef idx="1">
            <a:schemeClr val="accent5"/>
          </a:effectRef>
          <a:fontRef idx="minor">
            <a:schemeClr val="dk1"/>
          </a:fontRef>
        </dgm:style>
      </dgm:prSet>
      <dgm:spPr>
        <a:gradFill flip="none" rotWithShape="0">
          <a:gsLst>
            <a:gs pos="0">
              <a:schemeClr val="bg2">
                <a:lumMod val="60000"/>
                <a:lumOff val="40000"/>
                <a:tint val="66000"/>
                <a:satMod val="160000"/>
              </a:schemeClr>
            </a:gs>
            <a:gs pos="50000">
              <a:schemeClr val="bg2">
                <a:lumMod val="60000"/>
                <a:lumOff val="40000"/>
                <a:tint val="44500"/>
                <a:satMod val="160000"/>
              </a:schemeClr>
            </a:gs>
            <a:gs pos="100000">
              <a:schemeClr val="bg2">
                <a:lumMod val="60000"/>
                <a:lumOff val="40000"/>
                <a:tint val="23500"/>
                <a:satMod val="160000"/>
              </a:schemeClr>
            </a:gs>
          </a:gsLst>
          <a:lin ang="16200000" scaled="1"/>
          <a:tileRect/>
        </a:gradFill>
      </dgm:spPr>
      <dgm:t>
        <a:bodyPr/>
        <a:lstStyle/>
        <a:p>
          <a:r>
            <a:rPr lang="en-US" dirty="0"/>
            <a:t>Training Dataset</a:t>
          </a:r>
        </a:p>
      </dgm:t>
    </dgm:pt>
    <dgm:pt modelId="{F71CFD90-5906-45B2-98D1-B0D65468D32C}" type="parTrans" cxnId="{C028339A-B5CC-4902-A58D-E5A487E3F14A}">
      <dgm:prSet/>
      <dgm:spPr/>
      <dgm:t>
        <a:bodyPr/>
        <a:lstStyle/>
        <a:p>
          <a:endParaRPr lang="en-US"/>
        </a:p>
      </dgm:t>
    </dgm:pt>
    <dgm:pt modelId="{C1762669-B2FC-4A6B-B4D3-BB1A69F18210}" type="sibTrans" cxnId="{C028339A-B5CC-4902-A58D-E5A487E3F14A}">
      <dgm:prSet/>
      <dgm:spPr/>
      <dgm:t>
        <a:bodyPr/>
        <a:lstStyle/>
        <a:p>
          <a:endParaRPr lang="en-US"/>
        </a:p>
      </dgm:t>
    </dgm:pt>
    <dgm:pt modelId="{27CD6DAF-79DA-4822-ADEB-D8BB55001E7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Validation Dataset</a:t>
          </a:r>
        </a:p>
      </dgm:t>
    </dgm:pt>
    <dgm:pt modelId="{B1E3EDD0-AE29-4EFA-B1CE-7A62B1DAC1C9}" type="parTrans" cxnId="{24BCB244-13AC-4A92-8A60-5184514ECCD3}">
      <dgm:prSet/>
      <dgm:spPr/>
      <dgm:t>
        <a:bodyPr/>
        <a:lstStyle/>
        <a:p>
          <a:endParaRPr lang="en-US"/>
        </a:p>
      </dgm:t>
    </dgm:pt>
    <dgm:pt modelId="{C12DED40-101D-459F-9B14-5CB751AE916A}" type="sibTrans" cxnId="{24BCB244-13AC-4A92-8A60-5184514ECCD3}">
      <dgm:prSet/>
      <dgm:spPr/>
      <dgm:t>
        <a:bodyPr/>
        <a:lstStyle/>
        <a:p>
          <a:endParaRPr lang="en-US"/>
        </a:p>
      </dgm:t>
    </dgm:pt>
    <dgm:pt modelId="{77200834-B73C-43CB-8655-A786600E831A}">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solidFill>
                <a:schemeClr val="bg1"/>
              </a:solidFill>
            </a:rPr>
            <a:t>Test Dataset</a:t>
          </a:r>
        </a:p>
      </dgm:t>
    </dgm:pt>
    <dgm:pt modelId="{AD8BF1B5-0FBE-412A-9394-ECB670F3D184}" type="parTrans" cxnId="{9520BDAE-68D0-405F-819B-3500FA8EEDE8}">
      <dgm:prSet/>
      <dgm:spPr>
        <a:solidFill>
          <a:schemeClr val="accent2">
            <a:lumMod val="40000"/>
            <a:lumOff val="60000"/>
          </a:schemeClr>
        </a:solidFill>
      </dgm:spPr>
      <dgm:t>
        <a:bodyPr/>
        <a:lstStyle/>
        <a:p>
          <a:endParaRPr lang="en-US"/>
        </a:p>
      </dgm:t>
    </dgm:pt>
    <dgm:pt modelId="{B260767E-2F97-4C81-AE17-60C07C175380}" type="sibTrans" cxnId="{9520BDAE-68D0-405F-819B-3500FA8EEDE8}">
      <dgm:prSet/>
      <dgm:spPr/>
      <dgm:t>
        <a:bodyPr/>
        <a:lstStyle/>
        <a:p>
          <a:endParaRPr lang="en-US"/>
        </a:p>
      </dgm:t>
    </dgm:pt>
    <dgm:pt modelId="{1C8D52B9-6FFC-4CC8-AEB5-95208B64D9B7}" type="pres">
      <dgm:prSet presAssocID="{FD74A436-E4CA-40DA-BB39-2E9A8E61D76A}" presName="hierChild1" presStyleCnt="0">
        <dgm:presLayoutVars>
          <dgm:orgChart val="1"/>
          <dgm:chPref val="1"/>
          <dgm:dir/>
          <dgm:animOne val="branch"/>
          <dgm:animLvl val="lvl"/>
          <dgm:resizeHandles/>
        </dgm:presLayoutVars>
      </dgm:prSet>
      <dgm:spPr/>
    </dgm:pt>
    <dgm:pt modelId="{713695C8-624D-4145-BBEC-990BEF70C5CA}" type="pres">
      <dgm:prSet presAssocID="{1DAB9365-0944-4862-A019-8FC4EC5FA6FB}" presName="hierRoot1" presStyleCnt="0">
        <dgm:presLayoutVars>
          <dgm:hierBranch val="init"/>
        </dgm:presLayoutVars>
      </dgm:prSet>
      <dgm:spPr/>
    </dgm:pt>
    <dgm:pt modelId="{33070A60-062C-4BCB-9814-1F3D8AD80308}" type="pres">
      <dgm:prSet presAssocID="{1DAB9365-0944-4862-A019-8FC4EC5FA6FB}" presName="rootComposite1" presStyleCnt="0"/>
      <dgm:spPr/>
    </dgm:pt>
    <dgm:pt modelId="{A1F26F87-6E30-470F-A95F-90540CD08FC1}" type="pres">
      <dgm:prSet presAssocID="{1DAB9365-0944-4862-A019-8FC4EC5FA6FB}" presName="rootText1" presStyleLbl="node0" presStyleIdx="0" presStyleCnt="1">
        <dgm:presLayoutVars>
          <dgm:chPref val="3"/>
        </dgm:presLayoutVars>
      </dgm:prSet>
      <dgm:spPr/>
    </dgm:pt>
    <dgm:pt modelId="{11AFC46E-EA7B-40B5-927C-E1CCAD86220B}" type="pres">
      <dgm:prSet presAssocID="{1DAB9365-0944-4862-A019-8FC4EC5FA6FB}" presName="rootConnector1" presStyleLbl="node1" presStyleIdx="0" presStyleCnt="0"/>
      <dgm:spPr/>
    </dgm:pt>
    <dgm:pt modelId="{AA092E59-EB1B-4023-AB88-E01B1025E493}" type="pres">
      <dgm:prSet presAssocID="{1DAB9365-0944-4862-A019-8FC4EC5FA6FB}" presName="hierChild2" presStyleCnt="0"/>
      <dgm:spPr/>
    </dgm:pt>
    <dgm:pt modelId="{4AE0FBCB-6F55-46AB-874E-0B4A6380DD26}" type="pres">
      <dgm:prSet presAssocID="{F71CFD90-5906-45B2-98D1-B0D65468D32C}" presName="Name37" presStyleLbl="parChTrans1D2" presStyleIdx="0" presStyleCnt="3"/>
      <dgm:spPr/>
    </dgm:pt>
    <dgm:pt modelId="{CAF72A51-B523-40C1-84C1-9A2AE3458A0B}" type="pres">
      <dgm:prSet presAssocID="{08F1E2BF-5661-4AAD-B689-C0D8AEFA0240}" presName="hierRoot2" presStyleCnt="0">
        <dgm:presLayoutVars>
          <dgm:hierBranch val="init"/>
        </dgm:presLayoutVars>
      </dgm:prSet>
      <dgm:spPr/>
    </dgm:pt>
    <dgm:pt modelId="{63F5BDC2-9DB4-4F39-986C-3BE24C9CC362}" type="pres">
      <dgm:prSet presAssocID="{08F1E2BF-5661-4AAD-B689-C0D8AEFA0240}" presName="rootComposite" presStyleCnt="0"/>
      <dgm:spPr/>
    </dgm:pt>
    <dgm:pt modelId="{F2A5E95B-F10E-4039-9921-C14E07F1B103}" type="pres">
      <dgm:prSet presAssocID="{08F1E2BF-5661-4AAD-B689-C0D8AEFA0240}" presName="rootText" presStyleLbl="node2" presStyleIdx="0" presStyleCnt="3">
        <dgm:presLayoutVars>
          <dgm:chPref val="3"/>
        </dgm:presLayoutVars>
      </dgm:prSet>
      <dgm:spPr/>
    </dgm:pt>
    <dgm:pt modelId="{258DE692-5296-4CF6-8A32-53EF397C67F6}" type="pres">
      <dgm:prSet presAssocID="{08F1E2BF-5661-4AAD-B689-C0D8AEFA0240}" presName="rootConnector" presStyleLbl="node2" presStyleIdx="0" presStyleCnt="3"/>
      <dgm:spPr/>
    </dgm:pt>
    <dgm:pt modelId="{1A886ACF-11FB-4343-92A1-693362589BB7}" type="pres">
      <dgm:prSet presAssocID="{08F1E2BF-5661-4AAD-B689-C0D8AEFA0240}" presName="hierChild4" presStyleCnt="0"/>
      <dgm:spPr/>
    </dgm:pt>
    <dgm:pt modelId="{DB8703F5-FE85-4C2C-A57D-E892755BC04E}" type="pres">
      <dgm:prSet presAssocID="{08F1E2BF-5661-4AAD-B689-C0D8AEFA0240}" presName="hierChild5" presStyleCnt="0"/>
      <dgm:spPr/>
    </dgm:pt>
    <dgm:pt modelId="{14EECBBF-DA66-4F8D-B93C-10F9BCF0F475}" type="pres">
      <dgm:prSet presAssocID="{B1E3EDD0-AE29-4EFA-B1CE-7A62B1DAC1C9}" presName="Name37" presStyleLbl="parChTrans1D2" presStyleIdx="1" presStyleCnt="3"/>
      <dgm:spPr/>
    </dgm:pt>
    <dgm:pt modelId="{E8AA2D42-C730-4040-A49C-838D4FFD067D}" type="pres">
      <dgm:prSet presAssocID="{27CD6DAF-79DA-4822-ADEB-D8BB55001E72}" presName="hierRoot2" presStyleCnt="0">
        <dgm:presLayoutVars>
          <dgm:hierBranch val="init"/>
        </dgm:presLayoutVars>
      </dgm:prSet>
      <dgm:spPr/>
    </dgm:pt>
    <dgm:pt modelId="{32A2EACA-422F-4FB1-B26A-9345792EBEB1}" type="pres">
      <dgm:prSet presAssocID="{27CD6DAF-79DA-4822-ADEB-D8BB55001E72}" presName="rootComposite" presStyleCnt="0"/>
      <dgm:spPr/>
    </dgm:pt>
    <dgm:pt modelId="{8F6007C8-3386-4C1B-B25D-914C09C6686F}" type="pres">
      <dgm:prSet presAssocID="{27CD6DAF-79DA-4822-ADEB-D8BB55001E72}" presName="rootText" presStyleLbl="node2" presStyleIdx="1" presStyleCnt="3">
        <dgm:presLayoutVars>
          <dgm:chPref val="3"/>
        </dgm:presLayoutVars>
      </dgm:prSet>
      <dgm:spPr/>
    </dgm:pt>
    <dgm:pt modelId="{A732540A-938A-4A99-85CB-6527088186DF}" type="pres">
      <dgm:prSet presAssocID="{27CD6DAF-79DA-4822-ADEB-D8BB55001E72}" presName="rootConnector" presStyleLbl="node2" presStyleIdx="1" presStyleCnt="3"/>
      <dgm:spPr/>
    </dgm:pt>
    <dgm:pt modelId="{73F16D63-9817-463D-BE93-D8C0D1AABDE6}" type="pres">
      <dgm:prSet presAssocID="{27CD6DAF-79DA-4822-ADEB-D8BB55001E72}" presName="hierChild4" presStyleCnt="0"/>
      <dgm:spPr/>
    </dgm:pt>
    <dgm:pt modelId="{171FD7D0-4A49-4D27-B70E-B39F9ADE6626}" type="pres">
      <dgm:prSet presAssocID="{27CD6DAF-79DA-4822-ADEB-D8BB55001E72}" presName="hierChild5" presStyleCnt="0"/>
      <dgm:spPr/>
    </dgm:pt>
    <dgm:pt modelId="{0F5CC6DC-CF71-4AB0-A088-4C8B167FB423}" type="pres">
      <dgm:prSet presAssocID="{AD8BF1B5-0FBE-412A-9394-ECB670F3D184}" presName="Name37" presStyleLbl="parChTrans1D2" presStyleIdx="2" presStyleCnt="3"/>
      <dgm:spPr/>
    </dgm:pt>
    <dgm:pt modelId="{549C7772-4ADE-436F-AD5C-2E7923E884F1}" type="pres">
      <dgm:prSet presAssocID="{77200834-B73C-43CB-8655-A786600E831A}" presName="hierRoot2" presStyleCnt="0">
        <dgm:presLayoutVars>
          <dgm:hierBranch val="init"/>
        </dgm:presLayoutVars>
      </dgm:prSet>
      <dgm:spPr/>
    </dgm:pt>
    <dgm:pt modelId="{ED9C55A5-25F1-4546-9E37-17781E06B69D}" type="pres">
      <dgm:prSet presAssocID="{77200834-B73C-43CB-8655-A786600E831A}" presName="rootComposite" presStyleCnt="0"/>
      <dgm:spPr/>
    </dgm:pt>
    <dgm:pt modelId="{9A94A971-307F-4614-B8B8-6A06F8F6A797}" type="pres">
      <dgm:prSet presAssocID="{77200834-B73C-43CB-8655-A786600E831A}" presName="rootText" presStyleLbl="node2" presStyleIdx="2" presStyleCnt="3">
        <dgm:presLayoutVars>
          <dgm:chPref val="3"/>
        </dgm:presLayoutVars>
      </dgm:prSet>
      <dgm:spPr/>
    </dgm:pt>
    <dgm:pt modelId="{23D67A29-B716-409B-A428-1CEEDA2F01FB}" type="pres">
      <dgm:prSet presAssocID="{77200834-B73C-43CB-8655-A786600E831A}" presName="rootConnector" presStyleLbl="node2" presStyleIdx="2" presStyleCnt="3"/>
      <dgm:spPr/>
    </dgm:pt>
    <dgm:pt modelId="{10408955-AE62-48B5-8568-3447C3D2D2BC}" type="pres">
      <dgm:prSet presAssocID="{77200834-B73C-43CB-8655-A786600E831A}" presName="hierChild4" presStyleCnt="0"/>
      <dgm:spPr/>
    </dgm:pt>
    <dgm:pt modelId="{96CDB54F-C006-4D8D-9F8B-F70534402BEA}" type="pres">
      <dgm:prSet presAssocID="{77200834-B73C-43CB-8655-A786600E831A}" presName="hierChild5" presStyleCnt="0"/>
      <dgm:spPr/>
    </dgm:pt>
    <dgm:pt modelId="{1BE4D26F-B328-4803-825E-27C15C3DDD45}" type="pres">
      <dgm:prSet presAssocID="{1DAB9365-0944-4862-A019-8FC4EC5FA6FB}" presName="hierChild3" presStyleCnt="0"/>
      <dgm:spPr/>
    </dgm:pt>
  </dgm:ptLst>
  <dgm:cxnLst>
    <dgm:cxn modelId="{3482DF00-86E6-484B-9502-86DC9A5934FA}" type="presOf" srcId="{08F1E2BF-5661-4AAD-B689-C0D8AEFA0240}" destId="{258DE692-5296-4CF6-8A32-53EF397C67F6}" srcOrd="1" destOrd="0" presId="urn:microsoft.com/office/officeart/2005/8/layout/orgChart1"/>
    <dgm:cxn modelId="{E316890B-0FED-49FA-8C62-49106857D4ED}" type="presOf" srcId="{08F1E2BF-5661-4AAD-B689-C0D8AEFA0240}" destId="{F2A5E95B-F10E-4039-9921-C14E07F1B103}" srcOrd="0" destOrd="0" presId="urn:microsoft.com/office/officeart/2005/8/layout/orgChart1"/>
    <dgm:cxn modelId="{2590C00C-5393-4B52-A995-5EDB7435073B}" srcId="{FD74A436-E4CA-40DA-BB39-2E9A8E61D76A}" destId="{1DAB9365-0944-4862-A019-8FC4EC5FA6FB}" srcOrd="0" destOrd="0" parTransId="{F41B6FDF-BE53-4C8C-BF58-9562C5D009F8}" sibTransId="{E792F894-C8C4-4E54-8976-F63F9F0C3657}"/>
    <dgm:cxn modelId="{CB939A29-898D-4CD1-A110-EBCBBF8EE495}" type="presOf" srcId="{27CD6DAF-79DA-4822-ADEB-D8BB55001E72}" destId="{8F6007C8-3386-4C1B-B25D-914C09C6686F}" srcOrd="0" destOrd="0" presId="urn:microsoft.com/office/officeart/2005/8/layout/orgChart1"/>
    <dgm:cxn modelId="{93AD175E-CCCC-4451-8475-567C3E2C938F}" type="presOf" srcId="{AD8BF1B5-0FBE-412A-9394-ECB670F3D184}" destId="{0F5CC6DC-CF71-4AB0-A088-4C8B167FB423}" srcOrd="0" destOrd="0" presId="urn:microsoft.com/office/officeart/2005/8/layout/orgChart1"/>
    <dgm:cxn modelId="{24BCB244-13AC-4A92-8A60-5184514ECCD3}" srcId="{1DAB9365-0944-4862-A019-8FC4EC5FA6FB}" destId="{27CD6DAF-79DA-4822-ADEB-D8BB55001E72}" srcOrd="1" destOrd="0" parTransId="{B1E3EDD0-AE29-4EFA-B1CE-7A62B1DAC1C9}" sibTransId="{C12DED40-101D-459F-9B14-5CB751AE916A}"/>
    <dgm:cxn modelId="{442F5768-462B-4D96-9FE4-4ABEAA03F07F}" type="presOf" srcId="{F71CFD90-5906-45B2-98D1-B0D65468D32C}" destId="{4AE0FBCB-6F55-46AB-874E-0B4A6380DD26}" srcOrd="0" destOrd="0" presId="urn:microsoft.com/office/officeart/2005/8/layout/orgChart1"/>
    <dgm:cxn modelId="{98E0824F-FA96-43CB-BD1C-7C539DAC7E32}" type="presOf" srcId="{77200834-B73C-43CB-8655-A786600E831A}" destId="{9A94A971-307F-4614-B8B8-6A06F8F6A797}" srcOrd="0" destOrd="0" presId="urn:microsoft.com/office/officeart/2005/8/layout/orgChart1"/>
    <dgm:cxn modelId="{30AEEA74-2D9D-4B29-9167-76FC786D8C3C}" type="presOf" srcId="{B1E3EDD0-AE29-4EFA-B1CE-7A62B1DAC1C9}" destId="{14EECBBF-DA66-4F8D-B93C-10F9BCF0F475}" srcOrd="0" destOrd="0" presId="urn:microsoft.com/office/officeart/2005/8/layout/orgChart1"/>
    <dgm:cxn modelId="{C028339A-B5CC-4902-A58D-E5A487E3F14A}" srcId="{1DAB9365-0944-4862-A019-8FC4EC5FA6FB}" destId="{08F1E2BF-5661-4AAD-B689-C0D8AEFA0240}" srcOrd="0" destOrd="0" parTransId="{F71CFD90-5906-45B2-98D1-B0D65468D32C}" sibTransId="{C1762669-B2FC-4A6B-B4D3-BB1A69F18210}"/>
    <dgm:cxn modelId="{9BFFC1A4-423C-4185-8204-69AFFCD9056E}" type="presOf" srcId="{1DAB9365-0944-4862-A019-8FC4EC5FA6FB}" destId="{A1F26F87-6E30-470F-A95F-90540CD08FC1}" srcOrd="0" destOrd="0" presId="urn:microsoft.com/office/officeart/2005/8/layout/orgChart1"/>
    <dgm:cxn modelId="{78E161AC-23DA-433F-BA5F-C2B8B1B6ADDE}" type="presOf" srcId="{FD74A436-E4CA-40DA-BB39-2E9A8E61D76A}" destId="{1C8D52B9-6FFC-4CC8-AEB5-95208B64D9B7}" srcOrd="0" destOrd="0" presId="urn:microsoft.com/office/officeart/2005/8/layout/orgChart1"/>
    <dgm:cxn modelId="{101094AE-5500-44AB-B4D4-8AE1240A2897}" type="presOf" srcId="{27CD6DAF-79DA-4822-ADEB-D8BB55001E72}" destId="{A732540A-938A-4A99-85CB-6527088186DF}" srcOrd="1" destOrd="0" presId="urn:microsoft.com/office/officeart/2005/8/layout/orgChart1"/>
    <dgm:cxn modelId="{9520BDAE-68D0-405F-819B-3500FA8EEDE8}" srcId="{1DAB9365-0944-4862-A019-8FC4EC5FA6FB}" destId="{77200834-B73C-43CB-8655-A786600E831A}" srcOrd="2" destOrd="0" parTransId="{AD8BF1B5-0FBE-412A-9394-ECB670F3D184}" sibTransId="{B260767E-2F97-4C81-AE17-60C07C175380}"/>
    <dgm:cxn modelId="{0A86F5FB-3176-4A39-B782-0F0161379F94}" type="presOf" srcId="{77200834-B73C-43CB-8655-A786600E831A}" destId="{23D67A29-B716-409B-A428-1CEEDA2F01FB}" srcOrd="1" destOrd="0" presId="urn:microsoft.com/office/officeart/2005/8/layout/orgChart1"/>
    <dgm:cxn modelId="{3B89CBFC-2AEB-4FC0-B3F5-51DEDD25FA2C}" type="presOf" srcId="{1DAB9365-0944-4862-A019-8FC4EC5FA6FB}" destId="{11AFC46E-EA7B-40B5-927C-E1CCAD86220B}" srcOrd="1" destOrd="0" presId="urn:microsoft.com/office/officeart/2005/8/layout/orgChart1"/>
    <dgm:cxn modelId="{8564E8E1-EBB5-4D33-9981-F7BFE23CE091}" type="presParOf" srcId="{1C8D52B9-6FFC-4CC8-AEB5-95208B64D9B7}" destId="{713695C8-624D-4145-BBEC-990BEF70C5CA}" srcOrd="0" destOrd="0" presId="urn:microsoft.com/office/officeart/2005/8/layout/orgChart1"/>
    <dgm:cxn modelId="{E7D28E97-DBB8-4EF3-AF0F-1DA21015CA8C}" type="presParOf" srcId="{713695C8-624D-4145-BBEC-990BEF70C5CA}" destId="{33070A60-062C-4BCB-9814-1F3D8AD80308}" srcOrd="0" destOrd="0" presId="urn:microsoft.com/office/officeart/2005/8/layout/orgChart1"/>
    <dgm:cxn modelId="{58D5D5C5-7138-4155-90D7-5DDBFC323714}" type="presParOf" srcId="{33070A60-062C-4BCB-9814-1F3D8AD80308}" destId="{A1F26F87-6E30-470F-A95F-90540CD08FC1}" srcOrd="0" destOrd="0" presId="urn:microsoft.com/office/officeart/2005/8/layout/orgChart1"/>
    <dgm:cxn modelId="{E9ADB2EF-A04E-4DF7-BB5C-D0BAC4448FD7}" type="presParOf" srcId="{33070A60-062C-4BCB-9814-1F3D8AD80308}" destId="{11AFC46E-EA7B-40B5-927C-E1CCAD86220B}" srcOrd="1" destOrd="0" presId="urn:microsoft.com/office/officeart/2005/8/layout/orgChart1"/>
    <dgm:cxn modelId="{519CD5EB-B930-4266-B825-CA6EDCB5B771}" type="presParOf" srcId="{713695C8-624D-4145-BBEC-990BEF70C5CA}" destId="{AA092E59-EB1B-4023-AB88-E01B1025E493}" srcOrd="1" destOrd="0" presId="urn:microsoft.com/office/officeart/2005/8/layout/orgChart1"/>
    <dgm:cxn modelId="{46E5BCB6-ADA7-4D8F-BBAB-A98144B02926}" type="presParOf" srcId="{AA092E59-EB1B-4023-AB88-E01B1025E493}" destId="{4AE0FBCB-6F55-46AB-874E-0B4A6380DD26}" srcOrd="0" destOrd="0" presId="urn:microsoft.com/office/officeart/2005/8/layout/orgChart1"/>
    <dgm:cxn modelId="{0B49DFB6-2C1F-4232-81B6-38691CDDDFA6}" type="presParOf" srcId="{AA092E59-EB1B-4023-AB88-E01B1025E493}" destId="{CAF72A51-B523-40C1-84C1-9A2AE3458A0B}" srcOrd="1" destOrd="0" presId="urn:microsoft.com/office/officeart/2005/8/layout/orgChart1"/>
    <dgm:cxn modelId="{8857E863-1D88-44AD-B4B6-9C8734C253AC}" type="presParOf" srcId="{CAF72A51-B523-40C1-84C1-9A2AE3458A0B}" destId="{63F5BDC2-9DB4-4F39-986C-3BE24C9CC362}" srcOrd="0" destOrd="0" presId="urn:microsoft.com/office/officeart/2005/8/layout/orgChart1"/>
    <dgm:cxn modelId="{7A03E5BE-645E-4F46-A020-A60914D38C45}" type="presParOf" srcId="{63F5BDC2-9DB4-4F39-986C-3BE24C9CC362}" destId="{F2A5E95B-F10E-4039-9921-C14E07F1B103}" srcOrd="0" destOrd="0" presId="urn:microsoft.com/office/officeart/2005/8/layout/orgChart1"/>
    <dgm:cxn modelId="{68B994E7-530F-41F0-AF62-E40D4634321E}" type="presParOf" srcId="{63F5BDC2-9DB4-4F39-986C-3BE24C9CC362}" destId="{258DE692-5296-4CF6-8A32-53EF397C67F6}" srcOrd="1" destOrd="0" presId="urn:microsoft.com/office/officeart/2005/8/layout/orgChart1"/>
    <dgm:cxn modelId="{9192BEC6-3624-42F3-AEAB-C3C8AEBB30A7}" type="presParOf" srcId="{CAF72A51-B523-40C1-84C1-9A2AE3458A0B}" destId="{1A886ACF-11FB-4343-92A1-693362589BB7}" srcOrd="1" destOrd="0" presId="urn:microsoft.com/office/officeart/2005/8/layout/orgChart1"/>
    <dgm:cxn modelId="{A248F7DF-115A-4BE7-BE9E-4A1FAD80B332}" type="presParOf" srcId="{CAF72A51-B523-40C1-84C1-9A2AE3458A0B}" destId="{DB8703F5-FE85-4C2C-A57D-E892755BC04E}" srcOrd="2" destOrd="0" presId="urn:microsoft.com/office/officeart/2005/8/layout/orgChart1"/>
    <dgm:cxn modelId="{EDB97D2C-1186-40B6-84D1-7F351EB0A684}" type="presParOf" srcId="{AA092E59-EB1B-4023-AB88-E01B1025E493}" destId="{14EECBBF-DA66-4F8D-B93C-10F9BCF0F475}" srcOrd="2" destOrd="0" presId="urn:microsoft.com/office/officeart/2005/8/layout/orgChart1"/>
    <dgm:cxn modelId="{93A65B60-2AC8-41F1-8870-00C190FB430B}" type="presParOf" srcId="{AA092E59-EB1B-4023-AB88-E01B1025E493}" destId="{E8AA2D42-C730-4040-A49C-838D4FFD067D}" srcOrd="3" destOrd="0" presId="urn:microsoft.com/office/officeart/2005/8/layout/orgChart1"/>
    <dgm:cxn modelId="{56F23B43-5342-4E3A-AC15-3499FA4D836F}" type="presParOf" srcId="{E8AA2D42-C730-4040-A49C-838D4FFD067D}" destId="{32A2EACA-422F-4FB1-B26A-9345792EBEB1}" srcOrd="0" destOrd="0" presId="urn:microsoft.com/office/officeart/2005/8/layout/orgChart1"/>
    <dgm:cxn modelId="{202BC2EA-9DDE-4BE4-832B-ACF88D25E324}" type="presParOf" srcId="{32A2EACA-422F-4FB1-B26A-9345792EBEB1}" destId="{8F6007C8-3386-4C1B-B25D-914C09C6686F}" srcOrd="0" destOrd="0" presId="urn:microsoft.com/office/officeart/2005/8/layout/orgChart1"/>
    <dgm:cxn modelId="{D09635B3-8A6D-4265-A970-3ECB1DF540A4}" type="presParOf" srcId="{32A2EACA-422F-4FB1-B26A-9345792EBEB1}" destId="{A732540A-938A-4A99-85CB-6527088186DF}" srcOrd="1" destOrd="0" presId="urn:microsoft.com/office/officeart/2005/8/layout/orgChart1"/>
    <dgm:cxn modelId="{5831AA1B-F9EC-4154-AA0A-ECDD1D21836F}" type="presParOf" srcId="{E8AA2D42-C730-4040-A49C-838D4FFD067D}" destId="{73F16D63-9817-463D-BE93-D8C0D1AABDE6}" srcOrd="1" destOrd="0" presId="urn:microsoft.com/office/officeart/2005/8/layout/orgChart1"/>
    <dgm:cxn modelId="{9A4FDD52-73A2-4E04-AE51-8317B93E0270}" type="presParOf" srcId="{E8AA2D42-C730-4040-A49C-838D4FFD067D}" destId="{171FD7D0-4A49-4D27-B70E-B39F9ADE6626}" srcOrd="2" destOrd="0" presId="urn:microsoft.com/office/officeart/2005/8/layout/orgChart1"/>
    <dgm:cxn modelId="{33222293-4A0A-40FF-A828-8552CE2378C6}" type="presParOf" srcId="{AA092E59-EB1B-4023-AB88-E01B1025E493}" destId="{0F5CC6DC-CF71-4AB0-A088-4C8B167FB423}" srcOrd="4" destOrd="0" presId="urn:microsoft.com/office/officeart/2005/8/layout/orgChart1"/>
    <dgm:cxn modelId="{99B52543-E64D-4833-9F6C-235569E3A20E}" type="presParOf" srcId="{AA092E59-EB1B-4023-AB88-E01B1025E493}" destId="{549C7772-4ADE-436F-AD5C-2E7923E884F1}" srcOrd="5" destOrd="0" presId="urn:microsoft.com/office/officeart/2005/8/layout/orgChart1"/>
    <dgm:cxn modelId="{8E673E7D-7347-4127-B004-3740FE5805D5}" type="presParOf" srcId="{549C7772-4ADE-436F-AD5C-2E7923E884F1}" destId="{ED9C55A5-25F1-4546-9E37-17781E06B69D}" srcOrd="0" destOrd="0" presId="urn:microsoft.com/office/officeart/2005/8/layout/orgChart1"/>
    <dgm:cxn modelId="{5219A85D-163C-4064-BE71-0F7699658D19}" type="presParOf" srcId="{ED9C55A5-25F1-4546-9E37-17781E06B69D}" destId="{9A94A971-307F-4614-B8B8-6A06F8F6A797}" srcOrd="0" destOrd="0" presId="urn:microsoft.com/office/officeart/2005/8/layout/orgChart1"/>
    <dgm:cxn modelId="{7E580777-1842-435F-ABE6-7CE451A1CDB2}" type="presParOf" srcId="{ED9C55A5-25F1-4546-9E37-17781E06B69D}" destId="{23D67A29-B716-409B-A428-1CEEDA2F01FB}" srcOrd="1" destOrd="0" presId="urn:microsoft.com/office/officeart/2005/8/layout/orgChart1"/>
    <dgm:cxn modelId="{DE455D90-5280-4738-A571-635B84A44635}" type="presParOf" srcId="{549C7772-4ADE-436F-AD5C-2E7923E884F1}" destId="{10408955-AE62-48B5-8568-3447C3D2D2BC}" srcOrd="1" destOrd="0" presId="urn:microsoft.com/office/officeart/2005/8/layout/orgChart1"/>
    <dgm:cxn modelId="{B899AB12-6D3E-4BA1-9ADB-D3C88F02EE9D}" type="presParOf" srcId="{549C7772-4ADE-436F-AD5C-2E7923E884F1}" destId="{96CDB54F-C006-4D8D-9F8B-F70534402BEA}" srcOrd="2" destOrd="0" presId="urn:microsoft.com/office/officeart/2005/8/layout/orgChart1"/>
    <dgm:cxn modelId="{FDDD65F7-451E-44D3-A2C8-B1611387DA3C}" type="presParOf" srcId="{713695C8-624D-4145-BBEC-990BEF70C5CA}" destId="{1BE4D26F-B328-4803-825E-27C15C3DDD4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CC6DC-CF71-4AB0-A088-4C8B167FB423}">
      <dsp:nvSpPr>
        <dsp:cNvPr id="0" name=""/>
        <dsp:cNvSpPr/>
      </dsp:nvSpPr>
      <dsp:spPr>
        <a:xfrm>
          <a:off x="5363311" y="2594027"/>
          <a:ext cx="3794582" cy="658563"/>
        </a:xfrm>
        <a:custGeom>
          <a:avLst/>
          <a:gdLst/>
          <a:ahLst/>
          <a:cxnLst/>
          <a:rect l="0" t="0" r="0" b="0"/>
          <a:pathLst>
            <a:path>
              <a:moveTo>
                <a:pt x="0" y="0"/>
              </a:moveTo>
              <a:lnTo>
                <a:pt x="0" y="329281"/>
              </a:lnTo>
              <a:lnTo>
                <a:pt x="3794582" y="329281"/>
              </a:lnTo>
              <a:lnTo>
                <a:pt x="3794582" y="65856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EECBBF-DA66-4F8D-B93C-10F9BCF0F475}">
      <dsp:nvSpPr>
        <dsp:cNvPr id="0" name=""/>
        <dsp:cNvSpPr/>
      </dsp:nvSpPr>
      <dsp:spPr>
        <a:xfrm>
          <a:off x="5317591" y="2594027"/>
          <a:ext cx="91440" cy="658563"/>
        </a:xfrm>
        <a:custGeom>
          <a:avLst/>
          <a:gdLst/>
          <a:ahLst/>
          <a:cxnLst/>
          <a:rect l="0" t="0" r="0" b="0"/>
          <a:pathLst>
            <a:path>
              <a:moveTo>
                <a:pt x="45720" y="0"/>
              </a:moveTo>
              <a:lnTo>
                <a:pt x="45720" y="65856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E0FBCB-6F55-46AB-874E-0B4A6380DD26}">
      <dsp:nvSpPr>
        <dsp:cNvPr id="0" name=""/>
        <dsp:cNvSpPr/>
      </dsp:nvSpPr>
      <dsp:spPr>
        <a:xfrm>
          <a:off x="1568729" y="2594027"/>
          <a:ext cx="3794582" cy="658563"/>
        </a:xfrm>
        <a:custGeom>
          <a:avLst/>
          <a:gdLst/>
          <a:ahLst/>
          <a:cxnLst/>
          <a:rect l="0" t="0" r="0" b="0"/>
          <a:pathLst>
            <a:path>
              <a:moveTo>
                <a:pt x="3794582" y="0"/>
              </a:moveTo>
              <a:lnTo>
                <a:pt x="3794582" y="329281"/>
              </a:lnTo>
              <a:lnTo>
                <a:pt x="0" y="329281"/>
              </a:lnTo>
              <a:lnTo>
                <a:pt x="0" y="65856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F26F87-6E30-470F-A95F-90540CD08FC1}">
      <dsp:nvSpPr>
        <dsp:cNvPr id="0" name=""/>
        <dsp:cNvSpPr/>
      </dsp:nvSpPr>
      <dsp:spPr>
        <a:xfrm>
          <a:off x="3795302" y="1026017"/>
          <a:ext cx="3136018" cy="1568009"/>
        </a:xfrm>
        <a:prstGeom prst="rect">
          <a:avLst/>
        </a:prstGeom>
        <a:gradFill rotWithShape="1">
          <a:gsLst>
            <a:gs pos="0">
              <a:schemeClr val="accent2">
                <a:tint val="48000"/>
                <a:satMod val="105000"/>
                <a:lumMod val="110000"/>
              </a:schemeClr>
            </a:gs>
            <a:gs pos="100000">
              <a:schemeClr val="accent2">
                <a:tint val="78000"/>
                <a:satMod val="109000"/>
                <a:lumMod val="100000"/>
              </a:schemeClr>
            </a:gs>
          </a:gsLst>
          <a:lin ang="5400000" scaled="0"/>
        </a:gradFill>
        <a:ln w="127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dirty="0"/>
            <a:t>CBC Dataset</a:t>
          </a:r>
        </a:p>
      </dsp:txBody>
      <dsp:txXfrm>
        <a:off x="3795302" y="1026017"/>
        <a:ext cx="3136018" cy="1568009"/>
      </dsp:txXfrm>
    </dsp:sp>
    <dsp:sp modelId="{F2A5E95B-F10E-4039-9921-C14E07F1B103}">
      <dsp:nvSpPr>
        <dsp:cNvPr id="0" name=""/>
        <dsp:cNvSpPr/>
      </dsp:nvSpPr>
      <dsp:spPr>
        <a:xfrm>
          <a:off x="720" y="3252590"/>
          <a:ext cx="3136018" cy="1568009"/>
        </a:xfrm>
        <a:prstGeom prst="rect">
          <a:avLst/>
        </a:prstGeom>
        <a:gradFill flip="none" rotWithShape="0">
          <a:gsLst>
            <a:gs pos="0">
              <a:schemeClr val="bg2">
                <a:lumMod val="60000"/>
                <a:lumOff val="40000"/>
                <a:tint val="66000"/>
                <a:satMod val="160000"/>
              </a:schemeClr>
            </a:gs>
            <a:gs pos="50000">
              <a:schemeClr val="bg2">
                <a:lumMod val="60000"/>
                <a:lumOff val="40000"/>
                <a:tint val="44500"/>
                <a:satMod val="160000"/>
              </a:schemeClr>
            </a:gs>
            <a:gs pos="100000">
              <a:schemeClr val="bg2">
                <a:lumMod val="60000"/>
                <a:lumOff val="40000"/>
                <a:tint val="23500"/>
                <a:satMod val="160000"/>
              </a:schemeClr>
            </a:gs>
          </a:gsLst>
          <a:lin ang="16200000" scaled="1"/>
          <a:tileRect/>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dirty="0"/>
            <a:t>Training Dataset</a:t>
          </a:r>
        </a:p>
      </dsp:txBody>
      <dsp:txXfrm>
        <a:off x="720" y="3252590"/>
        <a:ext cx="3136018" cy="1568009"/>
      </dsp:txXfrm>
    </dsp:sp>
    <dsp:sp modelId="{8F6007C8-3386-4C1B-B25D-914C09C6686F}">
      <dsp:nvSpPr>
        <dsp:cNvPr id="0" name=""/>
        <dsp:cNvSpPr/>
      </dsp:nvSpPr>
      <dsp:spPr>
        <a:xfrm>
          <a:off x="3795302" y="3252590"/>
          <a:ext cx="3136018" cy="1568009"/>
        </a:xfrm>
        <a:prstGeom prst="rect">
          <a:avLst/>
        </a:prstGeom>
        <a:gradFill rotWithShape="1">
          <a:gsLst>
            <a:gs pos="0">
              <a:schemeClr val="accent4">
                <a:tint val="48000"/>
                <a:satMod val="105000"/>
                <a:lumMod val="110000"/>
              </a:schemeClr>
            </a:gs>
            <a:gs pos="100000">
              <a:schemeClr val="accent4">
                <a:tint val="78000"/>
                <a:satMod val="109000"/>
                <a:lumMod val="100000"/>
              </a:schemeClr>
            </a:gs>
          </a:gsLst>
          <a:lin ang="5400000" scaled="0"/>
        </a:gradFill>
        <a:ln w="12700"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dirty="0"/>
            <a:t>Validation Dataset</a:t>
          </a:r>
        </a:p>
      </dsp:txBody>
      <dsp:txXfrm>
        <a:off x="3795302" y="3252590"/>
        <a:ext cx="3136018" cy="1568009"/>
      </dsp:txXfrm>
    </dsp:sp>
    <dsp:sp modelId="{9A94A971-307F-4614-B8B8-6A06F8F6A797}">
      <dsp:nvSpPr>
        <dsp:cNvPr id="0" name=""/>
        <dsp:cNvSpPr/>
      </dsp:nvSpPr>
      <dsp:spPr>
        <a:xfrm>
          <a:off x="7589884" y="3252590"/>
          <a:ext cx="3136018" cy="1568009"/>
        </a:xfrm>
        <a:prstGeom prst="rect">
          <a:avLst/>
        </a:prstGeom>
        <a:gradFill rotWithShape="1">
          <a:gsLst>
            <a:gs pos="0">
              <a:schemeClr val="accent5">
                <a:tint val="94000"/>
                <a:satMod val="100000"/>
                <a:lumMod val="104000"/>
              </a:schemeClr>
            </a:gs>
            <a:gs pos="69000">
              <a:schemeClr val="accent5">
                <a:shade val="86000"/>
                <a:satMod val="130000"/>
                <a:lumMod val="102000"/>
              </a:schemeClr>
            </a:gs>
            <a:gs pos="100000">
              <a:schemeClr val="accent5">
                <a:shade val="72000"/>
                <a:satMod val="130000"/>
                <a:lumMod val="100000"/>
              </a:schemeClr>
            </a:gs>
          </a:gsLst>
          <a:lin ang="5400000" scaled="0"/>
        </a:gradFill>
        <a:ln w="12700" cap="flat" cmpd="sng" algn="ctr">
          <a:solidFill>
            <a:schemeClr val="accent5"/>
          </a:solidFill>
          <a:prstDash val="solid"/>
        </a:ln>
        <a:effectLst>
          <a:outerShdw blurRad="50800" dist="38100" dir="5400000" sy="96000" rotWithShape="0">
            <a:srgbClr val="000000">
              <a:alpha val="54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dirty="0">
              <a:solidFill>
                <a:schemeClr val="bg1"/>
              </a:solidFill>
            </a:rPr>
            <a:t>Test Dataset</a:t>
          </a:r>
        </a:p>
      </dsp:txBody>
      <dsp:txXfrm>
        <a:off x="7589884" y="3252590"/>
        <a:ext cx="3136018" cy="15680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2018-11-02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2018-11-02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2018-11-02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2018-11-02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2018-11-02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2018-11-02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382C-8273-41C3-86DD-07683EC1A5D2}"/>
              </a:ext>
            </a:extLst>
          </p:cNvPr>
          <p:cNvSpPr>
            <a:spLocks noGrp="1"/>
          </p:cNvSpPr>
          <p:nvPr>
            <p:ph type="ctrTitle"/>
          </p:nvPr>
        </p:nvSpPr>
        <p:spPr>
          <a:xfrm>
            <a:off x="1442869" y="443346"/>
            <a:ext cx="9001462" cy="1057708"/>
          </a:xfrm>
        </p:spPr>
        <p:txBody>
          <a:bodyPr>
            <a:normAutofit fontScale="90000"/>
          </a:bodyPr>
          <a:lstStyle/>
          <a:p>
            <a:r>
              <a:rPr lang="en-US" dirty="0"/>
              <a:t>Charles Book club(CBC)</a:t>
            </a:r>
          </a:p>
        </p:txBody>
      </p:sp>
      <p:sp>
        <p:nvSpPr>
          <p:cNvPr id="3" name="Subtitle 2">
            <a:extLst>
              <a:ext uri="{FF2B5EF4-FFF2-40B4-BE49-F238E27FC236}">
                <a16:creationId xmlns:a16="http://schemas.microsoft.com/office/drawing/2014/main" id="{B349C251-4FC8-47A4-A7FB-34CD39321E65}"/>
              </a:ext>
            </a:extLst>
          </p:cNvPr>
          <p:cNvSpPr>
            <a:spLocks noGrp="1"/>
          </p:cNvSpPr>
          <p:nvPr>
            <p:ph type="subTitle" idx="1"/>
          </p:nvPr>
        </p:nvSpPr>
        <p:spPr>
          <a:xfrm>
            <a:off x="6585153" y="1966955"/>
            <a:ext cx="5021274" cy="3533052"/>
          </a:xfrm>
        </p:spPr>
        <p:txBody>
          <a:bodyPr>
            <a:normAutofit fontScale="85000" lnSpcReduction="20000"/>
          </a:bodyPr>
          <a:lstStyle/>
          <a:p>
            <a:pPr algn="l"/>
            <a:r>
              <a:rPr lang="en-US" dirty="0">
                <a:solidFill>
                  <a:srgbClr val="FF0000"/>
                </a:solidFill>
              </a:rPr>
              <a:t>                      Team Members:</a:t>
            </a:r>
          </a:p>
          <a:p>
            <a:pPr marL="1995488" indent="-1995488" algn="l"/>
            <a:r>
              <a:rPr lang="en-GB" dirty="0">
                <a:effectLst>
                  <a:outerShdw blurRad="38100" dist="25400" dir="5400000" algn="ctr">
                    <a:srgbClr val="6E747A">
                      <a:alpha val="43000"/>
                    </a:srgbClr>
                  </a:outerShdw>
                </a:effectLst>
              </a:rPr>
              <a:t>K. T. P. M </a:t>
            </a:r>
            <a:r>
              <a:rPr lang="en-GB" dirty="0" err="1">
                <a:effectLst>
                  <a:outerShdw blurRad="38100" dist="25400" dir="5400000" algn="ctr">
                    <a:srgbClr val="6E747A">
                      <a:alpha val="43000"/>
                    </a:srgbClr>
                  </a:outerShdw>
                </a:effectLst>
              </a:rPr>
              <a:t>Kariyawasam</a:t>
            </a:r>
            <a:r>
              <a:rPr lang="en-GB" dirty="0">
                <a:effectLst>
                  <a:outerShdw blurRad="38100" dist="25400" dir="5400000" algn="ctr">
                    <a:srgbClr val="6E747A">
                      <a:alpha val="43000"/>
                    </a:srgbClr>
                  </a:outerShdw>
                </a:effectLst>
              </a:rPr>
              <a:t>       IT16063310</a:t>
            </a:r>
          </a:p>
          <a:p>
            <a:pPr lvl="0" algn="l"/>
            <a:r>
              <a:rPr lang="en-GB" dirty="0">
                <a:effectLst>
                  <a:outerShdw blurRad="38100" dist="25400" dir="5400000" algn="ctr">
                    <a:srgbClr val="6E747A">
                      <a:alpha val="43000"/>
                    </a:srgbClr>
                  </a:outerShdw>
                </a:effectLst>
              </a:rPr>
              <a:t>A. A. Arshad                         IT16032316</a:t>
            </a:r>
            <a:endParaRPr lang="en-US" dirty="0">
              <a:effectLst/>
            </a:endParaRPr>
          </a:p>
          <a:p>
            <a:pPr lvl="0" algn="l"/>
            <a:r>
              <a:rPr lang="en-GB" dirty="0">
                <a:effectLst>
                  <a:outerShdw blurRad="38100" dist="25400" dir="5400000" algn="ctr">
                    <a:srgbClr val="6E747A">
                      <a:alpha val="43000"/>
                    </a:srgbClr>
                  </a:outerShdw>
                </a:effectLst>
              </a:rPr>
              <a:t>A. </a:t>
            </a:r>
            <a:r>
              <a:rPr lang="en-GB" dirty="0" err="1">
                <a:effectLst>
                  <a:outerShdw blurRad="38100" dist="25400" dir="5400000" algn="ctr">
                    <a:srgbClr val="6E747A">
                      <a:alpha val="43000"/>
                    </a:srgbClr>
                  </a:outerShdw>
                </a:effectLst>
              </a:rPr>
              <a:t>Arraamuthan</a:t>
            </a:r>
            <a:r>
              <a:rPr lang="en-GB" dirty="0">
                <a:effectLst>
                  <a:outerShdw blurRad="38100" dist="25400" dir="5400000" algn="ctr">
                    <a:srgbClr val="6E747A">
                      <a:alpha val="43000"/>
                    </a:srgbClr>
                  </a:outerShdw>
                </a:effectLst>
              </a:rPr>
              <a:t>                   IT16086326</a:t>
            </a:r>
          </a:p>
          <a:p>
            <a:pPr algn="l"/>
            <a:r>
              <a:rPr lang="en-GB" dirty="0">
                <a:effectLst>
                  <a:outerShdw blurRad="38100" dist="25400" dir="5400000" algn="ctr">
                    <a:srgbClr val="6E747A">
                      <a:alpha val="43000"/>
                    </a:srgbClr>
                  </a:outerShdw>
                </a:effectLst>
              </a:rPr>
              <a:t>S. I </a:t>
            </a:r>
            <a:r>
              <a:rPr lang="en-GB" dirty="0" err="1">
                <a:effectLst>
                  <a:outerShdw blurRad="38100" dist="25400" dir="5400000" algn="ctr">
                    <a:srgbClr val="6E747A">
                      <a:alpha val="43000"/>
                    </a:srgbClr>
                  </a:outerShdw>
                </a:effectLst>
              </a:rPr>
              <a:t>Krusanth</a:t>
            </a:r>
            <a:r>
              <a:rPr lang="en-GB" dirty="0">
                <a:effectLst>
                  <a:outerShdw blurRad="38100" dist="25400" dir="5400000" algn="ctr">
                    <a:srgbClr val="6E747A">
                      <a:alpha val="43000"/>
                    </a:srgbClr>
                  </a:outerShdw>
                </a:effectLst>
              </a:rPr>
              <a:t>                         IT16122338</a:t>
            </a:r>
          </a:p>
          <a:p>
            <a:pPr algn="l"/>
            <a:r>
              <a:rPr lang="en-GB" dirty="0">
                <a:effectLst>
                  <a:outerShdw blurRad="38100" dist="25400" dir="5400000" algn="ctr">
                    <a:srgbClr val="6E747A">
                      <a:alpha val="43000"/>
                    </a:srgbClr>
                  </a:outerShdw>
                </a:effectLst>
              </a:rPr>
              <a:t> Gowshalini Rajalingam    IT16113800</a:t>
            </a:r>
          </a:p>
          <a:p>
            <a:pPr algn="l"/>
            <a:r>
              <a:rPr lang="en-GB" dirty="0">
                <a:effectLst>
                  <a:outerShdw blurRad="38100" dist="25400" dir="5400000" algn="ctr">
                    <a:srgbClr val="6E747A">
                      <a:alpha val="43000"/>
                    </a:srgbClr>
                  </a:outerShdw>
                </a:effectLst>
              </a:rPr>
              <a:t>S. Y. Senanayake                 IT16125308</a:t>
            </a:r>
          </a:p>
          <a:p>
            <a:pPr algn="l"/>
            <a:r>
              <a:rPr lang="en-GB" dirty="0">
                <a:effectLst>
                  <a:outerShdw blurRad="38100" dist="25400" dir="5400000" algn="ctr">
                    <a:srgbClr val="6E747A">
                      <a:alpha val="43000"/>
                    </a:srgbClr>
                  </a:outerShdw>
                </a:effectLst>
              </a:rPr>
              <a:t>L N </a:t>
            </a:r>
            <a:r>
              <a:rPr lang="en-GB" dirty="0" err="1">
                <a:effectLst>
                  <a:outerShdw blurRad="38100" dist="25400" dir="5400000" algn="ctr">
                    <a:srgbClr val="6E747A">
                      <a:alpha val="43000"/>
                    </a:srgbClr>
                  </a:outerShdw>
                </a:effectLst>
              </a:rPr>
              <a:t>kodithuwakku</a:t>
            </a:r>
            <a:r>
              <a:rPr lang="en-GB" dirty="0">
                <a:effectLst>
                  <a:outerShdw blurRad="38100" dist="25400" dir="5400000" algn="ctr">
                    <a:srgbClr val="6E747A">
                      <a:alpha val="43000"/>
                    </a:srgbClr>
                  </a:outerShdw>
                </a:effectLst>
              </a:rPr>
              <a:t>              IT16038660</a:t>
            </a:r>
            <a:endParaRPr lang="en-US" dirty="0">
              <a:effectLst/>
            </a:endParaRPr>
          </a:p>
          <a:p>
            <a:pPr lvl="0"/>
            <a:endParaRPr lang="en-US" dirty="0">
              <a:effectLst/>
            </a:endParaRPr>
          </a:p>
          <a:p>
            <a:endParaRPr lang="en-US" dirty="0"/>
          </a:p>
          <a:p>
            <a:endParaRPr lang="en-US" dirty="0"/>
          </a:p>
        </p:txBody>
      </p:sp>
      <p:pic>
        <p:nvPicPr>
          <p:cNvPr id="4" name="Picture 3">
            <a:extLst>
              <a:ext uri="{FF2B5EF4-FFF2-40B4-BE49-F238E27FC236}">
                <a16:creationId xmlns:a16="http://schemas.microsoft.com/office/drawing/2014/main" id="{938CB862-8ED4-4936-8ABE-CDD025DD7834}"/>
              </a:ext>
            </a:extLst>
          </p:cNvPr>
          <p:cNvPicPr>
            <a:picLocks noChangeAspect="1"/>
          </p:cNvPicPr>
          <p:nvPr/>
        </p:nvPicPr>
        <p:blipFill>
          <a:blip r:embed="rId2"/>
          <a:stretch>
            <a:fillRect/>
          </a:stretch>
        </p:blipFill>
        <p:spPr>
          <a:xfrm>
            <a:off x="769542" y="2261507"/>
            <a:ext cx="5495925" cy="3238500"/>
          </a:xfrm>
          <a:prstGeom prst="rect">
            <a:avLst/>
          </a:prstGeom>
        </p:spPr>
      </p:pic>
    </p:spTree>
    <p:extLst>
      <p:ext uri="{BB962C8B-B14F-4D97-AF65-F5344CB8AC3E}">
        <p14:creationId xmlns:p14="http://schemas.microsoft.com/office/powerpoint/2010/main" val="152521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2F3-CFB2-40C9-B34E-A9A7DE0BE793}"/>
              </a:ext>
            </a:extLst>
          </p:cNvPr>
          <p:cNvSpPr>
            <a:spLocks noGrp="1"/>
          </p:cNvSpPr>
          <p:nvPr>
            <p:ph type="title"/>
          </p:nvPr>
        </p:nvSpPr>
        <p:spPr/>
        <p:txBody>
          <a:bodyPr/>
          <a:lstStyle/>
          <a:p>
            <a:r>
              <a:rPr lang="en-US" dirty="0"/>
              <a:t>Gender Analysis</a:t>
            </a:r>
          </a:p>
        </p:txBody>
      </p:sp>
      <p:graphicFrame>
        <p:nvGraphicFramePr>
          <p:cNvPr id="4" name="Content Placeholder 3">
            <a:extLst>
              <a:ext uri="{FF2B5EF4-FFF2-40B4-BE49-F238E27FC236}">
                <a16:creationId xmlns:a16="http://schemas.microsoft.com/office/drawing/2014/main" id="{7050CE31-533D-4B6C-AA21-9977930F7339}"/>
              </a:ext>
            </a:extLst>
          </p:cNvPr>
          <p:cNvGraphicFramePr>
            <a:graphicFrameLocks noGrp="1"/>
          </p:cNvGraphicFramePr>
          <p:nvPr>
            <p:ph idx="1"/>
            <p:extLst>
              <p:ext uri="{D42A27DB-BD31-4B8C-83A1-F6EECF244321}">
                <p14:modId xmlns:p14="http://schemas.microsoft.com/office/powerpoint/2010/main" val="1790725692"/>
              </p:ext>
            </p:extLst>
          </p:nvPr>
        </p:nvGraphicFramePr>
        <p:xfrm>
          <a:off x="924530" y="1581149"/>
          <a:ext cx="4572000" cy="38187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3F2A54A-6B25-4AEC-9985-165117877737}"/>
              </a:ext>
            </a:extLst>
          </p:cNvPr>
          <p:cNvGraphicFramePr>
            <a:graphicFrameLocks/>
          </p:cNvGraphicFramePr>
          <p:nvPr>
            <p:extLst>
              <p:ext uri="{D42A27DB-BD31-4B8C-83A1-F6EECF244321}">
                <p14:modId xmlns:p14="http://schemas.microsoft.com/office/powerpoint/2010/main" val="3842099462"/>
              </p:ext>
            </p:extLst>
          </p:nvPr>
        </p:nvGraphicFramePr>
        <p:xfrm>
          <a:off x="6330040" y="1875923"/>
          <a:ext cx="5161005" cy="3229203"/>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834087A3-2EB6-444E-9E0E-855F0E14A5A2}"/>
              </a:ext>
            </a:extLst>
          </p:cNvPr>
          <p:cNvSpPr/>
          <p:nvPr/>
        </p:nvSpPr>
        <p:spPr>
          <a:xfrm>
            <a:off x="521896" y="5441063"/>
            <a:ext cx="11137557" cy="1200329"/>
          </a:xfrm>
          <a:prstGeom prst="rect">
            <a:avLst/>
          </a:prstGeom>
        </p:spPr>
        <p:txBody>
          <a:bodyPr wrap="square">
            <a:spAutoFit/>
          </a:bodyPr>
          <a:lstStyle/>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PT Sans"/>
              </a:rPr>
              <a:t>As the gender is considered as a nominal data, and there is no order to the segments, pie chart and bar chart can be used to display different percentages representing male and female customers at CBC.</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PT Sans"/>
              </a:rPr>
              <a:t>Females make up 70.45% of the customers whereas males make up only 29.55% of the total customers. </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PT Sans"/>
              </a:rPr>
              <a:t>The total number of female customers is more than the total number of male customers </a:t>
            </a:r>
            <a:endParaRPr lang="en-US" dirty="0">
              <a:ln w="0"/>
              <a:effectLst>
                <a:outerShdw blurRad="38100" dist="19050" dir="2700000" algn="tl" rotWithShape="0">
                  <a:schemeClr val="dk1">
                    <a:alpha val="40000"/>
                  </a:schemeClr>
                </a:outerShdw>
              </a:effectLst>
            </a:endParaRPr>
          </a:p>
        </p:txBody>
      </p:sp>
      <p:graphicFrame>
        <p:nvGraphicFramePr>
          <p:cNvPr id="7" name="Chart 6">
            <a:extLst>
              <a:ext uri="{FF2B5EF4-FFF2-40B4-BE49-F238E27FC236}">
                <a16:creationId xmlns:a16="http://schemas.microsoft.com/office/drawing/2014/main" id="{7050CE31-533D-4B6C-AA21-9977930F7339}"/>
              </a:ext>
            </a:extLst>
          </p:cNvPr>
          <p:cNvGraphicFramePr>
            <a:graphicFrameLocks/>
          </p:cNvGraphicFramePr>
          <p:nvPr>
            <p:extLst>
              <p:ext uri="{D42A27DB-BD31-4B8C-83A1-F6EECF244321}">
                <p14:modId xmlns:p14="http://schemas.microsoft.com/office/powerpoint/2010/main" val="3778510921"/>
              </p:ext>
            </p:extLst>
          </p:nvPr>
        </p:nvGraphicFramePr>
        <p:xfrm>
          <a:off x="1148019" y="1977081"/>
          <a:ext cx="5759408" cy="34639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1569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B343-AAA2-4DA0-8B54-94E2A11636A2}"/>
              </a:ext>
            </a:extLst>
          </p:cNvPr>
          <p:cNvSpPr>
            <a:spLocks noGrp="1"/>
          </p:cNvSpPr>
          <p:nvPr>
            <p:ph type="title"/>
          </p:nvPr>
        </p:nvSpPr>
        <p:spPr/>
        <p:txBody>
          <a:bodyPr/>
          <a:lstStyle/>
          <a:p>
            <a:r>
              <a:rPr lang="en-US" dirty="0">
                <a:effectLst/>
              </a:rPr>
              <a:t>Monetary VS Gender</a:t>
            </a:r>
            <a:endParaRPr lang="en-US" dirty="0"/>
          </a:p>
        </p:txBody>
      </p:sp>
      <p:sp>
        <p:nvSpPr>
          <p:cNvPr id="3" name="Content Placeholder 2">
            <a:extLst>
              <a:ext uri="{FF2B5EF4-FFF2-40B4-BE49-F238E27FC236}">
                <a16:creationId xmlns:a16="http://schemas.microsoft.com/office/drawing/2014/main" id="{9CCA83B9-58DC-4F16-8816-E1F3BFF2963E}"/>
              </a:ext>
            </a:extLst>
          </p:cNvPr>
          <p:cNvSpPr>
            <a:spLocks noGrp="1"/>
          </p:cNvSpPr>
          <p:nvPr>
            <p:ph idx="1"/>
          </p:nvPr>
        </p:nvSpPr>
        <p:spPr/>
        <p:txBody>
          <a:bodyPr/>
          <a:lstStyle/>
          <a:p>
            <a:r>
              <a:rPr lang="en-US" dirty="0">
                <a:effectLst/>
              </a:rPr>
              <a:t> A typical customer spends $76.35 on Average to by books.</a:t>
            </a:r>
          </a:p>
          <a:p>
            <a:r>
              <a:rPr lang="en-US" dirty="0">
                <a:effectLst/>
              </a:rPr>
              <a:t>Female customers are spending more money to buy books at CBC.</a:t>
            </a:r>
            <a:endParaRPr lang="en-US" dirty="0"/>
          </a:p>
        </p:txBody>
      </p:sp>
      <p:graphicFrame>
        <p:nvGraphicFramePr>
          <p:cNvPr id="8" name="Table 7">
            <a:extLst>
              <a:ext uri="{FF2B5EF4-FFF2-40B4-BE49-F238E27FC236}">
                <a16:creationId xmlns:a16="http://schemas.microsoft.com/office/drawing/2014/main" id="{A38570D1-EE43-43AE-8AFC-B8F2A176D5F4}"/>
              </a:ext>
            </a:extLst>
          </p:cNvPr>
          <p:cNvGraphicFramePr>
            <a:graphicFrameLocks noGrp="1"/>
          </p:cNvGraphicFramePr>
          <p:nvPr>
            <p:extLst>
              <p:ext uri="{D42A27DB-BD31-4B8C-83A1-F6EECF244321}">
                <p14:modId xmlns:p14="http://schemas.microsoft.com/office/powerpoint/2010/main" val="1804758813"/>
              </p:ext>
            </p:extLst>
          </p:nvPr>
        </p:nvGraphicFramePr>
        <p:xfrm>
          <a:off x="1552319" y="3850568"/>
          <a:ext cx="2636622" cy="2231016"/>
        </p:xfrm>
        <a:graphic>
          <a:graphicData uri="http://schemas.openxmlformats.org/drawingml/2006/table">
            <a:tbl>
              <a:tblPr>
                <a:tableStyleId>{5C22544A-7EE6-4342-B048-85BDC9FD1C3A}</a:tableStyleId>
              </a:tblPr>
              <a:tblGrid>
                <a:gridCol w="1318311">
                  <a:extLst>
                    <a:ext uri="{9D8B030D-6E8A-4147-A177-3AD203B41FA5}">
                      <a16:colId xmlns:a16="http://schemas.microsoft.com/office/drawing/2014/main" val="1021794187"/>
                    </a:ext>
                  </a:extLst>
                </a:gridCol>
                <a:gridCol w="1318311">
                  <a:extLst>
                    <a:ext uri="{9D8B030D-6E8A-4147-A177-3AD203B41FA5}">
                      <a16:colId xmlns:a16="http://schemas.microsoft.com/office/drawing/2014/main" val="3280051002"/>
                    </a:ext>
                  </a:extLst>
                </a:gridCol>
              </a:tblGrid>
              <a:tr h="280943">
                <a:tc>
                  <a:txBody>
                    <a:bodyPr/>
                    <a:lstStyle/>
                    <a:p>
                      <a:pPr algn="l" fontAlgn="b"/>
                      <a:r>
                        <a:rPr lang="en-US" sz="1000" u="none" strike="noStrike">
                          <a:effectLst/>
                        </a:rPr>
                        <a:t>Sum of M</a:t>
                      </a:r>
                      <a:endParaRPr lang="en-US" sz="1000" b="0" i="0" u="none" strike="noStrike">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427272369"/>
                  </a:ext>
                </a:extLst>
              </a:tr>
              <a:tr h="280943">
                <a:tc>
                  <a:txBody>
                    <a:bodyPr/>
                    <a:lstStyle/>
                    <a:p>
                      <a:pPr algn="l" fontAlgn="b"/>
                      <a:r>
                        <a:rPr lang="en-US" sz="1000" u="none" strike="noStrike">
                          <a:effectLst/>
                        </a:rPr>
                        <a:t>Gender</a:t>
                      </a:r>
                      <a:endParaRPr lang="en-US" sz="1000" b="0" i="0" u="none" strike="noStrike">
                        <a:effectLst/>
                        <a:latin typeface="Arial" panose="020B0604020202020204" pitchFamily="34" charset="0"/>
                      </a:endParaRPr>
                    </a:p>
                  </a:txBody>
                  <a:tcPr marL="9525" marR="9525" marT="9525" marB="0" anchor="b"/>
                </a:tc>
                <a:tc>
                  <a:txBody>
                    <a:bodyPr/>
                    <a:lstStyle/>
                    <a:p>
                      <a:pPr algn="l" fontAlgn="b"/>
                      <a:r>
                        <a:rPr lang="en-US" sz="1000" u="none" strike="noStrike">
                          <a:effectLst/>
                        </a:rPr>
                        <a:t>Total</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35561178"/>
                  </a:ext>
                </a:extLst>
              </a:tr>
              <a:tr h="280943">
                <a:tc>
                  <a:txBody>
                    <a:bodyPr/>
                    <a:lstStyle/>
                    <a:p>
                      <a:pPr algn="r" fontAlgn="b"/>
                      <a:r>
                        <a:rPr lang="en-US" sz="1000" u="none" strike="noStrike">
                          <a:effectLst/>
                        </a:rPr>
                        <a:t>0</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248033</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44742112"/>
                  </a:ext>
                </a:extLst>
              </a:tr>
              <a:tr h="280943">
                <a:tc>
                  <a:txBody>
                    <a:bodyPr/>
                    <a:lstStyle/>
                    <a:p>
                      <a:pPr algn="r" fontAlgn="b"/>
                      <a:r>
                        <a:rPr lang="en-US" sz="1000" u="none" strike="noStrike">
                          <a:effectLst/>
                        </a:rPr>
                        <a:t>1</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584333</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411252287"/>
                  </a:ext>
                </a:extLst>
              </a:tr>
              <a:tr h="545358">
                <a:tc>
                  <a:txBody>
                    <a:bodyPr/>
                    <a:lstStyle/>
                    <a:p>
                      <a:pPr algn="l" fontAlgn="b"/>
                      <a:r>
                        <a:rPr lang="en-US" sz="1000" u="none" strike="noStrike">
                          <a:effectLst/>
                        </a:rPr>
                        <a:t>Grand Total</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832366</a:t>
                      </a:r>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577107350"/>
                  </a:ext>
                </a:extLst>
              </a:tr>
              <a:tr h="280943">
                <a:tc>
                  <a:txBody>
                    <a:bodyPr/>
                    <a:lstStyle/>
                    <a:p>
                      <a:pPr algn="l" fontAlgn="b"/>
                      <a:r>
                        <a:rPr lang="en-US" sz="1000" u="none" strike="noStrike">
                          <a:effectLst/>
                        </a:rPr>
                        <a:t>Avg</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208.0915</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454718006"/>
                  </a:ext>
                </a:extLst>
              </a:tr>
              <a:tr h="280943">
                <a:tc>
                  <a:txBody>
                    <a:bodyPr/>
                    <a:lstStyle/>
                    <a:p>
                      <a:pPr algn="l" fontAlgn="b"/>
                      <a:endParaRPr lang="en-US" sz="1000" b="0" i="0" u="none" strike="noStrike">
                        <a:effectLst/>
                        <a:latin typeface="Arial" panose="020B0604020202020204" pitchFamily="34" charset="0"/>
                      </a:endParaRPr>
                    </a:p>
                  </a:txBody>
                  <a:tcPr marL="9525" marR="9525" marT="9525" marB="0" anchor="b"/>
                </a:tc>
                <a:tc>
                  <a:txBody>
                    <a:bodyPr/>
                    <a:lstStyle/>
                    <a:p>
                      <a:pPr algn="l" fontAlgn="b"/>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194312861"/>
                  </a:ext>
                </a:extLst>
              </a:tr>
            </a:tbl>
          </a:graphicData>
        </a:graphic>
      </p:graphicFrame>
      <p:graphicFrame>
        <p:nvGraphicFramePr>
          <p:cNvPr id="9" name="Chart 8">
            <a:extLst>
              <a:ext uri="{FF2B5EF4-FFF2-40B4-BE49-F238E27FC236}">
                <a16:creationId xmlns:a16="http://schemas.microsoft.com/office/drawing/2014/main" id="{29309190-00FC-4121-8E9D-E3FA534D15F5}"/>
              </a:ext>
            </a:extLst>
          </p:cNvPr>
          <p:cNvGraphicFramePr>
            <a:graphicFrameLocks/>
          </p:cNvGraphicFramePr>
          <p:nvPr>
            <p:extLst>
              <p:ext uri="{D42A27DB-BD31-4B8C-83A1-F6EECF244321}">
                <p14:modId xmlns:p14="http://schemas.microsoft.com/office/powerpoint/2010/main" val="2174151015"/>
              </p:ext>
            </p:extLst>
          </p:nvPr>
        </p:nvGraphicFramePr>
        <p:xfrm>
          <a:off x="4947850" y="3052119"/>
          <a:ext cx="5790172" cy="3534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090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6F2D-8308-45F8-8104-8333E9E0AAFB}"/>
              </a:ext>
            </a:extLst>
          </p:cNvPr>
          <p:cNvSpPr>
            <a:spLocks noGrp="1"/>
          </p:cNvSpPr>
          <p:nvPr>
            <p:ph type="title"/>
          </p:nvPr>
        </p:nvSpPr>
        <p:spPr>
          <a:xfrm>
            <a:off x="919119" y="239256"/>
            <a:ext cx="10353761" cy="1326321"/>
          </a:xfrm>
        </p:spPr>
        <p:txBody>
          <a:bodyPr/>
          <a:lstStyle/>
          <a:p>
            <a:r>
              <a:rPr lang="en-US" dirty="0"/>
              <a:t>Popularity of books</a:t>
            </a:r>
          </a:p>
        </p:txBody>
      </p:sp>
      <p:graphicFrame>
        <p:nvGraphicFramePr>
          <p:cNvPr id="5" name="Content Placeholder 4">
            <a:extLst>
              <a:ext uri="{FF2B5EF4-FFF2-40B4-BE49-F238E27FC236}">
                <a16:creationId xmlns:a16="http://schemas.microsoft.com/office/drawing/2014/main" id="{F5014D88-26CA-4BB7-865E-1920C8A30E86}"/>
              </a:ext>
            </a:extLst>
          </p:cNvPr>
          <p:cNvGraphicFramePr>
            <a:graphicFrameLocks noGrp="1"/>
          </p:cNvGraphicFramePr>
          <p:nvPr>
            <p:ph idx="1"/>
            <p:extLst>
              <p:ext uri="{D42A27DB-BD31-4B8C-83A1-F6EECF244321}">
                <p14:modId xmlns:p14="http://schemas.microsoft.com/office/powerpoint/2010/main" val="3656979154"/>
              </p:ext>
            </p:extLst>
          </p:nvPr>
        </p:nvGraphicFramePr>
        <p:xfrm>
          <a:off x="473032" y="5126895"/>
          <a:ext cx="6096000" cy="7715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505756203"/>
                    </a:ext>
                  </a:extLst>
                </a:gridCol>
                <a:gridCol w="609600">
                  <a:extLst>
                    <a:ext uri="{9D8B030D-6E8A-4147-A177-3AD203B41FA5}">
                      <a16:colId xmlns:a16="http://schemas.microsoft.com/office/drawing/2014/main" val="2961462021"/>
                    </a:ext>
                  </a:extLst>
                </a:gridCol>
                <a:gridCol w="609600">
                  <a:extLst>
                    <a:ext uri="{9D8B030D-6E8A-4147-A177-3AD203B41FA5}">
                      <a16:colId xmlns:a16="http://schemas.microsoft.com/office/drawing/2014/main" val="2616317669"/>
                    </a:ext>
                  </a:extLst>
                </a:gridCol>
                <a:gridCol w="609600">
                  <a:extLst>
                    <a:ext uri="{9D8B030D-6E8A-4147-A177-3AD203B41FA5}">
                      <a16:colId xmlns:a16="http://schemas.microsoft.com/office/drawing/2014/main" val="2814142011"/>
                    </a:ext>
                  </a:extLst>
                </a:gridCol>
                <a:gridCol w="609600">
                  <a:extLst>
                    <a:ext uri="{9D8B030D-6E8A-4147-A177-3AD203B41FA5}">
                      <a16:colId xmlns:a16="http://schemas.microsoft.com/office/drawing/2014/main" val="972898144"/>
                    </a:ext>
                  </a:extLst>
                </a:gridCol>
                <a:gridCol w="609600">
                  <a:extLst>
                    <a:ext uri="{9D8B030D-6E8A-4147-A177-3AD203B41FA5}">
                      <a16:colId xmlns:a16="http://schemas.microsoft.com/office/drawing/2014/main" val="520076010"/>
                    </a:ext>
                  </a:extLst>
                </a:gridCol>
                <a:gridCol w="609600">
                  <a:extLst>
                    <a:ext uri="{9D8B030D-6E8A-4147-A177-3AD203B41FA5}">
                      <a16:colId xmlns:a16="http://schemas.microsoft.com/office/drawing/2014/main" val="1048681649"/>
                    </a:ext>
                  </a:extLst>
                </a:gridCol>
                <a:gridCol w="609600">
                  <a:extLst>
                    <a:ext uri="{9D8B030D-6E8A-4147-A177-3AD203B41FA5}">
                      <a16:colId xmlns:a16="http://schemas.microsoft.com/office/drawing/2014/main" val="703942627"/>
                    </a:ext>
                  </a:extLst>
                </a:gridCol>
                <a:gridCol w="609600">
                  <a:extLst>
                    <a:ext uri="{9D8B030D-6E8A-4147-A177-3AD203B41FA5}">
                      <a16:colId xmlns:a16="http://schemas.microsoft.com/office/drawing/2014/main" val="2444276479"/>
                    </a:ext>
                  </a:extLst>
                </a:gridCol>
                <a:gridCol w="609600">
                  <a:extLst>
                    <a:ext uri="{9D8B030D-6E8A-4147-A177-3AD203B41FA5}">
                      <a16:colId xmlns:a16="http://schemas.microsoft.com/office/drawing/2014/main" val="1513596429"/>
                    </a:ext>
                  </a:extLst>
                </a:gridCol>
              </a:tblGrid>
              <a:tr h="609600">
                <a:tc>
                  <a:txBody>
                    <a:bodyPr/>
                    <a:lstStyle/>
                    <a:p>
                      <a:pPr algn="r" fontAlgn="b"/>
                      <a:r>
                        <a:rPr lang="en-US" sz="1000" u="none" strike="noStrike">
                          <a:effectLst/>
                        </a:rPr>
                        <a:t>ChildBks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YouthBks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CookBks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DoItYBks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RefBks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ArtBks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GeogBks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ItalCook</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ItalAtlas</a:t>
                      </a:r>
                      <a:endParaRPr lang="en-US" sz="1000" b="0" i="0" u="none" strike="noStrike">
                        <a:effectLst/>
                        <a:latin typeface="Arial" panose="020B0604020202020204" pitchFamily="34" charset="0"/>
                      </a:endParaRPr>
                    </a:p>
                  </a:txBody>
                  <a:tcPr marL="9525" marR="9525" marT="9525" marB="0" vert="vert270" anchor="b"/>
                </a:tc>
                <a:tc>
                  <a:txBody>
                    <a:bodyPr/>
                    <a:lstStyle/>
                    <a:p>
                      <a:pPr algn="r" fontAlgn="b"/>
                      <a:r>
                        <a:rPr lang="en-US" sz="1000" u="none" strike="noStrike">
                          <a:effectLst/>
                        </a:rPr>
                        <a:t>ItalArt</a:t>
                      </a:r>
                      <a:endParaRPr lang="en-US" sz="1000" b="0" i="0" u="none" strike="noStrike">
                        <a:effectLst/>
                        <a:latin typeface="Arial" panose="020B0604020202020204" pitchFamily="34" charset="0"/>
                      </a:endParaRPr>
                    </a:p>
                  </a:txBody>
                  <a:tcPr marL="9525" marR="9525" marT="9525" marB="0" vert="vert270" anchor="b"/>
                </a:tc>
                <a:extLst>
                  <a:ext uri="{0D108BD9-81ED-4DB2-BD59-A6C34878D82A}">
                    <a16:rowId xmlns:a16="http://schemas.microsoft.com/office/drawing/2014/main" val="123803185"/>
                  </a:ext>
                </a:extLst>
              </a:tr>
              <a:tr h="161925">
                <a:tc>
                  <a:txBody>
                    <a:bodyPr/>
                    <a:lstStyle/>
                    <a:p>
                      <a:pPr algn="r" fontAlgn="b"/>
                      <a:r>
                        <a:rPr lang="en-US" sz="1000" u="none" strike="noStrike">
                          <a:effectLst/>
                        </a:rPr>
                        <a:t>2559</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1219</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2925</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1403</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1025</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1156</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1550</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501</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150</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183</a:t>
                      </a:r>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996488566"/>
                  </a:ext>
                </a:extLst>
              </a:tr>
            </a:tbl>
          </a:graphicData>
        </a:graphic>
      </p:graphicFrame>
      <p:graphicFrame>
        <p:nvGraphicFramePr>
          <p:cNvPr id="6" name="Chart 5">
            <a:extLst>
              <a:ext uri="{FF2B5EF4-FFF2-40B4-BE49-F238E27FC236}">
                <a16:creationId xmlns:a16="http://schemas.microsoft.com/office/drawing/2014/main" id="{5384483C-5A70-4872-8EA5-46E5D3CAB845}"/>
              </a:ext>
            </a:extLst>
          </p:cNvPr>
          <p:cNvGraphicFramePr>
            <a:graphicFrameLocks/>
          </p:cNvGraphicFramePr>
          <p:nvPr>
            <p:extLst>
              <p:ext uri="{D42A27DB-BD31-4B8C-83A1-F6EECF244321}">
                <p14:modId xmlns:p14="http://schemas.microsoft.com/office/powerpoint/2010/main" val="2299389689"/>
              </p:ext>
            </p:extLst>
          </p:nvPr>
        </p:nvGraphicFramePr>
        <p:xfrm>
          <a:off x="588040" y="1371600"/>
          <a:ext cx="6096000" cy="3424237"/>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a:extLst>
              <a:ext uri="{FF2B5EF4-FFF2-40B4-BE49-F238E27FC236}">
                <a16:creationId xmlns:a16="http://schemas.microsoft.com/office/drawing/2014/main" id="{FF8CA055-4FD1-4D42-8DCD-2FB6F24C0AA8}"/>
              </a:ext>
            </a:extLst>
          </p:cNvPr>
          <p:cNvSpPr txBox="1">
            <a:spLocks/>
          </p:cNvSpPr>
          <p:nvPr/>
        </p:nvSpPr>
        <p:spPr>
          <a:xfrm>
            <a:off x="6832681" y="1581432"/>
            <a:ext cx="4609675"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Child and Cook books are most popular books among other books.</a:t>
            </a:r>
          </a:p>
          <a:p>
            <a:r>
              <a:rPr lang="en-US" dirty="0"/>
              <a:t>The popularity is approximately similar for Youth,  </a:t>
            </a:r>
            <a:r>
              <a:rPr lang="en-US" dirty="0" err="1"/>
              <a:t>DoItY</a:t>
            </a:r>
            <a:r>
              <a:rPr lang="en-US" dirty="0"/>
              <a:t>, Ref, Art, Geo Books.</a:t>
            </a:r>
          </a:p>
          <a:p>
            <a:r>
              <a:rPr lang="en-US" dirty="0"/>
              <a:t>The popularity of </a:t>
            </a:r>
            <a:r>
              <a:rPr lang="en-US" dirty="0" err="1"/>
              <a:t>ItalCook</a:t>
            </a:r>
            <a:r>
              <a:rPr lang="en-US" dirty="0"/>
              <a:t>, </a:t>
            </a:r>
            <a:r>
              <a:rPr lang="en-US" dirty="0" err="1"/>
              <a:t>ItalAtlas</a:t>
            </a:r>
            <a:r>
              <a:rPr lang="en-US" dirty="0"/>
              <a:t>, </a:t>
            </a:r>
            <a:r>
              <a:rPr lang="en-US" dirty="0" err="1"/>
              <a:t>ItalArt</a:t>
            </a:r>
            <a:r>
              <a:rPr lang="en-US" dirty="0"/>
              <a:t> are less.</a:t>
            </a:r>
          </a:p>
          <a:p>
            <a:endParaRPr lang="en-US" dirty="0"/>
          </a:p>
        </p:txBody>
      </p:sp>
      <p:graphicFrame>
        <p:nvGraphicFramePr>
          <p:cNvPr id="8" name="Chart 7">
            <a:extLst>
              <a:ext uri="{FF2B5EF4-FFF2-40B4-BE49-F238E27FC236}">
                <a16:creationId xmlns:a16="http://schemas.microsoft.com/office/drawing/2014/main" id="{5384483C-5A70-4872-8EA5-46E5D3CAB845}"/>
              </a:ext>
            </a:extLst>
          </p:cNvPr>
          <p:cNvGraphicFramePr>
            <a:graphicFrameLocks/>
          </p:cNvGraphicFramePr>
          <p:nvPr>
            <p:extLst>
              <p:ext uri="{D42A27DB-BD31-4B8C-83A1-F6EECF244321}">
                <p14:modId xmlns:p14="http://schemas.microsoft.com/office/powerpoint/2010/main" val="3133694508"/>
              </p:ext>
            </p:extLst>
          </p:nvPr>
        </p:nvGraphicFramePr>
        <p:xfrm>
          <a:off x="439398" y="1371367"/>
          <a:ext cx="6244641" cy="35836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717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1A7C-AAAB-458B-822C-17A28F8CBEA3}"/>
              </a:ext>
            </a:extLst>
          </p:cNvPr>
          <p:cNvSpPr>
            <a:spLocks noGrp="1"/>
          </p:cNvSpPr>
          <p:nvPr>
            <p:ph type="title"/>
          </p:nvPr>
        </p:nvSpPr>
        <p:spPr/>
        <p:txBody>
          <a:bodyPr/>
          <a:lstStyle/>
          <a:p>
            <a:r>
              <a:rPr lang="en-US" dirty="0"/>
              <a:t>Most recent purchase data</a:t>
            </a:r>
          </a:p>
        </p:txBody>
      </p:sp>
      <p:sp>
        <p:nvSpPr>
          <p:cNvPr id="3" name="Content Placeholder 2">
            <a:extLst>
              <a:ext uri="{FF2B5EF4-FFF2-40B4-BE49-F238E27FC236}">
                <a16:creationId xmlns:a16="http://schemas.microsoft.com/office/drawing/2014/main" id="{0971F256-6788-47C5-8C5C-697BEC869E77}"/>
              </a:ext>
            </a:extLst>
          </p:cNvPr>
          <p:cNvSpPr>
            <a:spLocks noGrp="1"/>
          </p:cNvSpPr>
          <p:nvPr>
            <p:ph idx="1"/>
          </p:nvPr>
        </p:nvSpPr>
        <p:spPr/>
        <p:txBody>
          <a:bodyPr/>
          <a:lstStyle/>
          <a:p>
            <a:r>
              <a:rPr lang="en-US" dirty="0">
                <a:effectLst/>
              </a:rPr>
              <a:t>By looking closely at the histogram of the recent purchase data, we can see that most customers at CBC purchased their latest books in more than 13 months since the previous purchases.</a:t>
            </a:r>
          </a:p>
          <a:p>
            <a:r>
              <a:rPr lang="en-US" dirty="0">
                <a:effectLst/>
              </a:rPr>
              <a:t>Customer Frequency is increasing with recency.</a:t>
            </a:r>
          </a:p>
          <a:p>
            <a:r>
              <a:rPr lang="en-US" dirty="0" err="1">
                <a:effectLst/>
              </a:rPr>
              <a:t>Rcode</a:t>
            </a:r>
            <a:r>
              <a:rPr lang="en-US" dirty="0">
                <a:effectLst/>
              </a:rPr>
              <a:t> Range: 0-2=1, 3-6=2, 7-12=3, 13+=4</a:t>
            </a:r>
          </a:p>
          <a:p>
            <a:endParaRPr lang="en-US" dirty="0">
              <a:effectLst/>
            </a:endParaRPr>
          </a:p>
          <a:p>
            <a:endParaRPr lang="en-US" dirty="0"/>
          </a:p>
        </p:txBody>
      </p:sp>
      <p:graphicFrame>
        <p:nvGraphicFramePr>
          <p:cNvPr id="5" name="Chart 4">
            <a:extLst>
              <a:ext uri="{FF2B5EF4-FFF2-40B4-BE49-F238E27FC236}">
                <a16:creationId xmlns:a16="http://schemas.microsoft.com/office/drawing/2014/main" id="{0EB3CEC1-53BE-41BC-B097-87ED2DF46DDB}"/>
              </a:ext>
            </a:extLst>
          </p:cNvPr>
          <p:cNvGraphicFramePr>
            <a:graphicFrameLocks/>
          </p:cNvGraphicFramePr>
          <p:nvPr>
            <p:extLst>
              <p:ext uri="{D42A27DB-BD31-4B8C-83A1-F6EECF244321}">
                <p14:modId xmlns:p14="http://schemas.microsoft.com/office/powerpoint/2010/main" val="540880506"/>
              </p:ext>
            </p:extLst>
          </p:nvPr>
        </p:nvGraphicFramePr>
        <p:xfrm>
          <a:off x="6117197" y="3429000"/>
          <a:ext cx="5482886" cy="3555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9FD55763-4159-409A-B529-F86297472088}"/>
              </a:ext>
            </a:extLst>
          </p:cNvPr>
          <p:cNvGraphicFramePr>
            <a:graphicFrameLocks noGrp="1"/>
          </p:cNvGraphicFramePr>
          <p:nvPr>
            <p:extLst>
              <p:ext uri="{D42A27DB-BD31-4B8C-83A1-F6EECF244321}">
                <p14:modId xmlns:p14="http://schemas.microsoft.com/office/powerpoint/2010/main" val="7912116"/>
              </p:ext>
            </p:extLst>
          </p:nvPr>
        </p:nvGraphicFramePr>
        <p:xfrm>
          <a:off x="2707748" y="4566726"/>
          <a:ext cx="1915298" cy="1681674"/>
        </p:xfrm>
        <a:graphic>
          <a:graphicData uri="http://schemas.openxmlformats.org/drawingml/2006/table">
            <a:tbl>
              <a:tblPr>
                <a:tableStyleId>{5C22544A-7EE6-4342-B048-85BDC9FD1C3A}</a:tableStyleId>
              </a:tblPr>
              <a:tblGrid>
                <a:gridCol w="957649">
                  <a:extLst>
                    <a:ext uri="{9D8B030D-6E8A-4147-A177-3AD203B41FA5}">
                      <a16:colId xmlns:a16="http://schemas.microsoft.com/office/drawing/2014/main" val="880754293"/>
                    </a:ext>
                  </a:extLst>
                </a:gridCol>
                <a:gridCol w="957649">
                  <a:extLst>
                    <a:ext uri="{9D8B030D-6E8A-4147-A177-3AD203B41FA5}">
                      <a16:colId xmlns:a16="http://schemas.microsoft.com/office/drawing/2014/main" val="2009820527"/>
                    </a:ext>
                  </a:extLst>
                </a:gridCol>
              </a:tblGrid>
              <a:tr h="549458">
                <a:tc>
                  <a:txBody>
                    <a:bodyPr/>
                    <a:lstStyle/>
                    <a:p>
                      <a:pPr algn="l" fontAlgn="b"/>
                      <a:r>
                        <a:rPr lang="en-US" sz="1000" u="none" strike="noStrike">
                          <a:effectLst/>
                        </a:rPr>
                        <a:t>Rcode</a:t>
                      </a:r>
                      <a:endParaRPr lang="en-US" sz="1000" b="0" i="0" u="none" strike="noStrike">
                        <a:effectLst/>
                        <a:latin typeface="Arial" panose="020B0604020202020204" pitchFamily="34" charset="0"/>
                      </a:endParaRPr>
                    </a:p>
                  </a:txBody>
                  <a:tcPr marL="9525" marR="9525" marT="9525" marB="0" anchor="b"/>
                </a:tc>
                <a:tc>
                  <a:txBody>
                    <a:bodyPr/>
                    <a:lstStyle/>
                    <a:p>
                      <a:pPr algn="l" fontAlgn="b"/>
                      <a:r>
                        <a:rPr lang="en-US" sz="1000" u="none" strike="noStrike">
                          <a:effectLst/>
                        </a:rPr>
                        <a:t>Frequency</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40959458"/>
                  </a:ext>
                </a:extLst>
              </a:tr>
              <a:tr h="283054">
                <a:tc>
                  <a:txBody>
                    <a:bodyPr/>
                    <a:lstStyle/>
                    <a:p>
                      <a:pPr algn="r" fontAlgn="b"/>
                      <a:r>
                        <a:rPr lang="en-US" sz="1000" u="none" strike="noStrike">
                          <a:effectLst/>
                        </a:rPr>
                        <a:t>1</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294</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175730817"/>
                  </a:ext>
                </a:extLst>
              </a:tr>
              <a:tr h="283054">
                <a:tc>
                  <a:txBody>
                    <a:bodyPr/>
                    <a:lstStyle/>
                    <a:p>
                      <a:pPr algn="r" fontAlgn="b"/>
                      <a:r>
                        <a:rPr lang="en-US" sz="1000" u="none" strike="noStrike" dirty="0">
                          <a:effectLst/>
                        </a:rPr>
                        <a:t>2</a:t>
                      </a:r>
                      <a:endParaRPr lang="en-US" sz="1000" b="0" i="0" u="none" strike="noStrike" dirty="0">
                        <a:effectLst/>
                        <a:latin typeface="Arial" panose="020B0604020202020204" pitchFamily="34" charset="0"/>
                      </a:endParaRPr>
                    </a:p>
                  </a:txBody>
                  <a:tcPr marL="9525" marR="9525" marT="9525" marB="0" anchor="b"/>
                </a:tc>
                <a:tc>
                  <a:txBody>
                    <a:bodyPr/>
                    <a:lstStyle/>
                    <a:p>
                      <a:pPr algn="r" fontAlgn="b"/>
                      <a:r>
                        <a:rPr lang="en-US" sz="1000" u="none" strike="noStrike">
                          <a:effectLst/>
                        </a:rPr>
                        <a:t>558</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457438001"/>
                  </a:ext>
                </a:extLst>
              </a:tr>
              <a:tr h="283054">
                <a:tc>
                  <a:txBody>
                    <a:bodyPr/>
                    <a:lstStyle/>
                    <a:p>
                      <a:pPr algn="r" fontAlgn="b"/>
                      <a:r>
                        <a:rPr lang="en-US" sz="1000" u="none" strike="noStrike" dirty="0">
                          <a:effectLst/>
                        </a:rPr>
                        <a:t>3</a:t>
                      </a:r>
                      <a:endParaRPr lang="en-US" sz="1000" b="0" i="0" u="none" strike="noStrike" dirty="0">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1322</a:t>
                      </a:r>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917034597"/>
                  </a:ext>
                </a:extLst>
              </a:tr>
              <a:tr h="283054">
                <a:tc>
                  <a:txBody>
                    <a:bodyPr/>
                    <a:lstStyle/>
                    <a:p>
                      <a:pPr algn="r" fontAlgn="b"/>
                      <a:r>
                        <a:rPr lang="en-US" sz="1000" u="none" strike="noStrike">
                          <a:effectLst/>
                        </a:rPr>
                        <a:t>4</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1826</a:t>
                      </a:r>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461651766"/>
                  </a:ext>
                </a:extLst>
              </a:tr>
            </a:tbl>
          </a:graphicData>
        </a:graphic>
      </p:graphicFrame>
    </p:spTree>
    <p:extLst>
      <p:ext uri="{BB962C8B-B14F-4D97-AF65-F5344CB8AC3E}">
        <p14:creationId xmlns:p14="http://schemas.microsoft.com/office/powerpoint/2010/main" val="323391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BE7E-F657-488A-86D5-E4C3332845BD}"/>
              </a:ext>
            </a:extLst>
          </p:cNvPr>
          <p:cNvSpPr>
            <a:spLocks noGrp="1"/>
          </p:cNvSpPr>
          <p:nvPr>
            <p:ph type="title"/>
          </p:nvPr>
        </p:nvSpPr>
        <p:spPr/>
        <p:txBody>
          <a:bodyPr/>
          <a:lstStyle/>
          <a:p>
            <a:r>
              <a:rPr lang="en-US" sz="3600" dirty="0"/>
              <a:t>2.Predictive Analysis</a:t>
            </a:r>
            <a:br>
              <a:rPr lang="en-US" sz="3600" dirty="0"/>
            </a:br>
            <a:endParaRPr lang="en-US" dirty="0"/>
          </a:p>
        </p:txBody>
      </p:sp>
      <p:sp>
        <p:nvSpPr>
          <p:cNvPr id="3" name="Content Placeholder 2">
            <a:extLst>
              <a:ext uri="{FF2B5EF4-FFF2-40B4-BE49-F238E27FC236}">
                <a16:creationId xmlns:a16="http://schemas.microsoft.com/office/drawing/2014/main" id="{03FB870A-EAE8-4BB3-BF71-7BA4553BF81A}"/>
              </a:ext>
            </a:extLst>
          </p:cNvPr>
          <p:cNvSpPr>
            <a:spLocks noGrp="1"/>
          </p:cNvSpPr>
          <p:nvPr>
            <p:ph idx="1"/>
          </p:nvPr>
        </p:nvSpPr>
        <p:spPr/>
        <p:txBody>
          <a:bodyPr/>
          <a:lstStyle/>
          <a:p>
            <a:r>
              <a:rPr lang="en-US" dirty="0"/>
              <a:t>To make prediction</a:t>
            </a:r>
          </a:p>
          <a:p>
            <a:endParaRPr lang="en-US" dirty="0"/>
          </a:p>
        </p:txBody>
      </p:sp>
    </p:spTree>
    <p:extLst>
      <p:ext uri="{BB962C8B-B14F-4D97-AF65-F5344CB8AC3E}">
        <p14:creationId xmlns:p14="http://schemas.microsoft.com/office/powerpoint/2010/main" val="251109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3EE9-030E-4B1B-8E30-9FE27CC812D1}"/>
              </a:ext>
            </a:extLst>
          </p:cNvPr>
          <p:cNvSpPr>
            <a:spLocks noGrp="1"/>
          </p:cNvSpPr>
          <p:nvPr>
            <p:ph type="title"/>
          </p:nvPr>
        </p:nvSpPr>
        <p:spPr/>
        <p:txBody>
          <a:bodyPr/>
          <a:lstStyle/>
          <a:p>
            <a:r>
              <a:rPr lang="en-US" dirty="0"/>
              <a:t>Hint for the Analysis</a:t>
            </a:r>
          </a:p>
        </p:txBody>
      </p:sp>
      <p:sp>
        <p:nvSpPr>
          <p:cNvPr id="3" name="Content Placeholder 2">
            <a:extLst>
              <a:ext uri="{FF2B5EF4-FFF2-40B4-BE49-F238E27FC236}">
                <a16:creationId xmlns:a16="http://schemas.microsoft.com/office/drawing/2014/main" id="{5B199166-B331-445B-A512-AA941CCC7167}"/>
              </a:ext>
            </a:extLst>
          </p:cNvPr>
          <p:cNvSpPr>
            <a:spLocks noGrp="1"/>
          </p:cNvSpPr>
          <p:nvPr>
            <p:ph idx="1"/>
          </p:nvPr>
        </p:nvSpPr>
        <p:spPr/>
        <p:txBody>
          <a:bodyPr>
            <a:normAutofit/>
          </a:bodyPr>
          <a:lstStyle/>
          <a:p>
            <a:r>
              <a:rPr lang="en-US" sz="2400" dirty="0"/>
              <a:t>The classification technique could be used to create segments based on product proximity to similar products of the products offered as well as the propensity to purchase. </a:t>
            </a:r>
          </a:p>
        </p:txBody>
      </p:sp>
      <p:sp>
        <p:nvSpPr>
          <p:cNvPr id="4" name="Rectangle 3">
            <a:extLst>
              <a:ext uri="{FF2B5EF4-FFF2-40B4-BE49-F238E27FC236}">
                <a16:creationId xmlns:a16="http://schemas.microsoft.com/office/drawing/2014/main" id="{20777999-F892-4FEB-BCB3-6457F9568382}"/>
              </a:ext>
            </a:extLst>
          </p:cNvPr>
          <p:cNvSpPr/>
          <p:nvPr/>
        </p:nvSpPr>
        <p:spPr>
          <a:xfrm>
            <a:off x="3417386" y="4598540"/>
            <a:ext cx="5036956" cy="76944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4400" dirty="0">
                <a:ln w="0"/>
                <a:solidFill>
                  <a:schemeClr val="accent1"/>
                </a:solidFill>
                <a:effectLst>
                  <a:outerShdw blurRad="38100" dist="25400" dir="5400000" algn="ctr" rotWithShape="0">
                    <a:srgbClr val="6E747A">
                      <a:alpha val="43000"/>
                    </a:srgbClr>
                  </a:outerShdw>
                </a:effectLst>
              </a:rPr>
              <a:t>RFM Segmentation</a:t>
            </a:r>
          </a:p>
        </p:txBody>
      </p:sp>
    </p:spTree>
    <p:extLst>
      <p:ext uri="{BB962C8B-B14F-4D97-AF65-F5344CB8AC3E}">
        <p14:creationId xmlns:p14="http://schemas.microsoft.com/office/powerpoint/2010/main" val="275364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FEF9-5670-48FE-9792-8B8CE8481B08}"/>
              </a:ext>
            </a:extLst>
          </p:cNvPr>
          <p:cNvSpPr>
            <a:spLocks noGrp="1"/>
          </p:cNvSpPr>
          <p:nvPr>
            <p:ph type="title"/>
          </p:nvPr>
        </p:nvSpPr>
        <p:spPr/>
        <p:txBody>
          <a:bodyPr/>
          <a:lstStyle/>
          <a:p>
            <a:r>
              <a:rPr lang="en-US" dirty="0"/>
              <a:t>RFM Segmentation</a:t>
            </a:r>
          </a:p>
        </p:txBody>
      </p:sp>
      <p:sp>
        <p:nvSpPr>
          <p:cNvPr id="3" name="Content Placeholder 2">
            <a:extLst>
              <a:ext uri="{FF2B5EF4-FFF2-40B4-BE49-F238E27FC236}">
                <a16:creationId xmlns:a16="http://schemas.microsoft.com/office/drawing/2014/main" id="{5481BE75-5772-4FC6-9600-55207D993566}"/>
              </a:ext>
            </a:extLst>
          </p:cNvPr>
          <p:cNvSpPr>
            <a:spLocks noGrp="1"/>
          </p:cNvSpPr>
          <p:nvPr>
            <p:ph idx="1"/>
          </p:nvPr>
        </p:nvSpPr>
        <p:spPr>
          <a:xfrm>
            <a:off x="913795" y="2096064"/>
            <a:ext cx="10353762" cy="3695136"/>
          </a:xfrm>
        </p:spPr>
        <p:txBody>
          <a:bodyPr/>
          <a:lstStyle/>
          <a:p>
            <a:r>
              <a:rPr lang="en-US" dirty="0"/>
              <a:t>The segmentation process in database marketing aims to partition customers in a list of prospects into homogenous groups (segments) that are similar with respect to buying behavior.</a:t>
            </a:r>
          </a:p>
          <a:p>
            <a:r>
              <a:rPr lang="en-US" dirty="0"/>
              <a:t>The homogeneity criterion we need for segmentation is propensity to purchase the offering. </a:t>
            </a:r>
            <a:r>
              <a:rPr lang="en-US" sz="2400" dirty="0">
                <a:ln w="0"/>
                <a:solidFill>
                  <a:schemeClr val="accent1"/>
                </a:solidFill>
                <a:effectLst>
                  <a:outerShdw blurRad="38100" dist="25400" dir="5400000" algn="ctr" rotWithShape="0">
                    <a:srgbClr val="6E747A">
                      <a:alpha val="43000"/>
                    </a:srgbClr>
                  </a:outerShdw>
                </a:effectLst>
              </a:rPr>
              <a:t>But since we cannot measure this attribute, </a:t>
            </a:r>
          </a:p>
          <a:p>
            <a:endParaRPr lang="en-US" dirty="0"/>
          </a:p>
        </p:txBody>
      </p:sp>
    </p:spTree>
    <p:extLst>
      <p:ext uri="{BB962C8B-B14F-4D97-AF65-F5344CB8AC3E}">
        <p14:creationId xmlns:p14="http://schemas.microsoft.com/office/powerpoint/2010/main" val="251204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F682-ABFE-4755-B585-4F2CA01C300B}"/>
              </a:ext>
            </a:extLst>
          </p:cNvPr>
          <p:cNvSpPr>
            <a:spLocks noGrp="1"/>
          </p:cNvSpPr>
          <p:nvPr>
            <p:ph type="title"/>
          </p:nvPr>
        </p:nvSpPr>
        <p:spPr/>
        <p:txBody>
          <a:bodyPr/>
          <a:lstStyle/>
          <a:p>
            <a:r>
              <a:rPr lang="en-US" dirty="0"/>
              <a:t>RFM Segmentation</a:t>
            </a:r>
          </a:p>
        </p:txBody>
      </p:sp>
      <p:sp>
        <p:nvSpPr>
          <p:cNvPr id="3" name="Content Placeholder 2">
            <a:extLst>
              <a:ext uri="{FF2B5EF4-FFF2-40B4-BE49-F238E27FC236}">
                <a16:creationId xmlns:a16="http://schemas.microsoft.com/office/drawing/2014/main" id="{6B1A8EA7-A651-4435-AC66-F03870215110}"/>
              </a:ext>
            </a:extLst>
          </p:cNvPr>
          <p:cNvSpPr>
            <a:spLocks noGrp="1"/>
          </p:cNvSpPr>
          <p:nvPr>
            <p:ph idx="1"/>
          </p:nvPr>
        </p:nvSpPr>
        <p:spPr/>
        <p:txBody>
          <a:bodyPr/>
          <a:lstStyle/>
          <a:p>
            <a:r>
              <a:rPr lang="en-US" dirty="0"/>
              <a:t>R - Recency - time since last purchase</a:t>
            </a:r>
          </a:p>
          <a:p>
            <a:r>
              <a:rPr lang="en-US" dirty="0"/>
              <a:t>F - Frequency - the number of previous purchases from the company over a period </a:t>
            </a:r>
          </a:p>
          <a:p>
            <a:r>
              <a:rPr lang="en-US" dirty="0"/>
              <a:t>M - Monetary - the amount of money spent on the company's products over a period</a:t>
            </a:r>
          </a:p>
          <a:p>
            <a:pPr marL="0" indent="0">
              <a:buNone/>
            </a:pPr>
            <a:endParaRPr lang="en-US" sz="2400" dirty="0">
              <a:ln w="0"/>
              <a:solidFill>
                <a:schemeClr val="accent1"/>
              </a:solidFill>
              <a:effectLst>
                <a:outerShdw blurRad="38100" dist="25400" dir="5400000" algn="ctr" rotWithShape="0">
                  <a:srgbClr val="6E747A">
                    <a:alpha val="43000"/>
                  </a:srgbClr>
                </a:outerShdw>
              </a:effectLst>
            </a:endParaRPr>
          </a:p>
          <a:p>
            <a:pPr marL="0" indent="0">
              <a:buNone/>
            </a:pPr>
            <a:r>
              <a:rPr lang="en-US" sz="2400" dirty="0">
                <a:ln w="0"/>
                <a:solidFill>
                  <a:schemeClr val="accent1"/>
                </a:solidFill>
                <a:effectLst>
                  <a:outerShdw blurRad="38100" dist="25400" dir="5400000" algn="ctr" rotWithShape="0">
                    <a:srgbClr val="6E747A">
                      <a:alpha val="43000"/>
                    </a:srgbClr>
                  </a:outerShdw>
                </a:effectLst>
              </a:rPr>
              <a:t>The more products bought from the company in the past, and the more money spent in the past buying the company's products, the more likely is the customer to purchase the product offered.  </a:t>
            </a:r>
          </a:p>
        </p:txBody>
      </p:sp>
    </p:spTree>
    <p:extLst>
      <p:ext uri="{BB962C8B-B14F-4D97-AF65-F5344CB8AC3E}">
        <p14:creationId xmlns:p14="http://schemas.microsoft.com/office/powerpoint/2010/main" val="359863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3E28-929A-4B05-B757-37AE6C0B80D9}"/>
              </a:ext>
            </a:extLst>
          </p:cNvPr>
          <p:cNvSpPr>
            <a:spLocks noGrp="1"/>
          </p:cNvSpPr>
          <p:nvPr>
            <p:ph type="title"/>
          </p:nvPr>
        </p:nvSpPr>
        <p:spPr>
          <a:xfrm>
            <a:off x="387928" y="235527"/>
            <a:ext cx="10353761" cy="581891"/>
          </a:xfrm>
        </p:spPr>
        <p:txBody>
          <a:bodyPr/>
          <a:lstStyle/>
          <a:p>
            <a:r>
              <a:rPr lang="en-US" dirty="0"/>
              <a:t>Predictive analysis </a:t>
            </a:r>
            <a:r>
              <a:rPr lang="en-US" dirty="0" err="1"/>
              <a:t>WorkFlow</a:t>
            </a:r>
            <a:endParaRPr lang="en-US" dirty="0"/>
          </a:p>
        </p:txBody>
      </p:sp>
      <p:sp>
        <p:nvSpPr>
          <p:cNvPr id="6" name="Rectangle: Rounded Corners 5">
            <a:extLst>
              <a:ext uri="{FF2B5EF4-FFF2-40B4-BE49-F238E27FC236}">
                <a16:creationId xmlns:a16="http://schemas.microsoft.com/office/drawing/2014/main" id="{DA121282-22BE-43D0-A1BA-118975A7C62A}"/>
              </a:ext>
            </a:extLst>
          </p:cNvPr>
          <p:cNvSpPr/>
          <p:nvPr/>
        </p:nvSpPr>
        <p:spPr>
          <a:xfrm>
            <a:off x="2036617" y="1413162"/>
            <a:ext cx="2826327" cy="8451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Problem Identification</a:t>
            </a:r>
          </a:p>
        </p:txBody>
      </p:sp>
      <p:sp>
        <p:nvSpPr>
          <p:cNvPr id="7" name="Rectangle: Rounded Corners 6">
            <a:extLst>
              <a:ext uri="{FF2B5EF4-FFF2-40B4-BE49-F238E27FC236}">
                <a16:creationId xmlns:a16="http://schemas.microsoft.com/office/drawing/2014/main" id="{EFB19B94-12E5-4E00-B4E9-6247AC2E8D42}"/>
              </a:ext>
            </a:extLst>
          </p:cNvPr>
          <p:cNvSpPr/>
          <p:nvPr/>
        </p:nvSpPr>
        <p:spPr>
          <a:xfrm>
            <a:off x="7329058" y="3429000"/>
            <a:ext cx="2826327" cy="8451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Build Models</a:t>
            </a:r>
          </a:p>
        </p:txBody>
      </p:sp>
      <p:sp>
        <p:nvSpPr>
          <p:cNvPr id="9" name="Rectangle: Rounded Corners 8">
            <a:extLst>
              <a:ext uri="{FF2B5EF4-FFF2-40B4-BE49-F238E27FC236}">
                <a16:creationId xmlns:a16="http://schemas.microsoft.com/office/drawing/2014/main" id="{958AF76C-324B-4F99-8789-69DC5FE72E1F}"/>
              </a:ext>
            </a:extLst>
          </p:cNvPr>
          <p:cNvSpPr/>
          <p:nvPr/>
        </p:nvSpPr>
        <p:spPr>
          <a:xfrm>
            <a:off x="2036617" y="3241963"/>
            <a:ext cx="2826327" cy="8451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Select Best Model</a:t>
            </a:r>
          </a:p>
        </p:txBody>
      </p:sp>
      <p:sp>
        <p:nvSpPr>
          <p:cNvPr id="10" name="Rectangle: Rounded Corners 9">
            <a:extLst>
              <a:ext uri="{FF2B5EF4-FFF2-40B4-BE49-F238E27FC236}">
                <a16:creationId xmlns:a16="http://schemas.microsoft.com/office/drawing/2014/main" id="{9DDD78D3-B8F1-449F-B5D7-E088EB1A0236}"/>
              </a:ext>
            </a:extLst>
          </p:cNvPr>
          <p:cNvSpPr/>
          <p:nvPr/>
        </p:nvSpPr>
        <p:spPr>
          <a:xfrm>
            <a:off x="7329058" y="1447798"/>
            <a:ext cx="2826327" cy="8451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Preprocess Data and Segmentation</a:t>
            </a:r>
          </a:p>
        </p:txBody>
      </p:sp>
      <p:sp>
        <p:nvSpPr>
          <p:cNvPr id="11" name="Rectangle: Rounded Corners 10">
            <a:extLst>
              <a:ext uri="{FF2B5EF4-FFF2-40B4-BE49-F238E27FC236}">
                <a16:creationId xmlns:a16="http://schemas.microsoft.com/office/drawing/2014/main" id="{F5F526DC-CF29-4722-96B2-FAED42F3A60D}"/>
              </a:ext>
            </a:extLst>
          </p:cNvPr>
          <p:cNvSpPr/>
          <p:nvPr/>
        </p:nvSpPr>
        <p:spPr>
          <a:xfrm>
            <a:off x="2036617" y="5168863"/>
            <a:ext cx="2826327" cy="8451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Prediction</a:t>
            </a:r>
          </a:p>
        </p:txBody>
      </p:sp>
      <p:sp>
        <p:nvSpPr>
          <p:cNvPr id="12" name="Arrow: Right 11">
            <a:extLst>
              <a:ext uri="{FF2B5EF4-FFF2-40B4-BE49-F238E27FC236}">
                <a16:creationId xmlns:a16="http://schemas.microsoft.com/office/drawing/2014/main" id="{F57AFDBA-5BF0-409A-9EEC-76B28676F46F}"/>
              </a:ext>
            </a:extLst>
          </p:cNvPr>
          <p:cNvSpPr/>
          <p:nvPr/>
        </p:nvSpPr>
        <p:spPr>
          <a:xfrm>
            <a:off x="5320145" y="1634836"/>
            <a:ext cx="1524000" cy="41563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Arrow: Right 14">
            <a:extLst>
              <a:ext uri="{FF2B5EF4-FFF2-40B4-BE49-F238E27FC236}">
                <a16:creationId xmlns:a16="http://schemas.microsoft.com/office/drawing/2014/main" id="{A5271121-2744-480B-851D-08C5EF7D36DE}"/>
              </a:ext>
            </a:extLst>
          </p:cNvPr>
          <p:cNvSpPr/>
          <p:nvPr/>
        </p:nvSpPr>
        <p:spPr>
          <a:xfrm rot="5400000">
            <a:off x="8257312" y="2653144"/>
            <a:ext cx="969817" cy="41563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34253371-623D-4618-B8BB-749DE1C34955}"/>
              </a:ext>
            </a:extLst>
          </p:cNvPr>
          <p:cNvSpPr/>
          <p:nvPr/>
        </p:nvSpPr>
        <p:spPr>
          <a:xfrm rot="10800000">
            <a:off x="5347854" y="3567547"/>
            <a:ext cx="1524000" cy="41563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9D5A6FC4-D6D7-4A5E-96B6-BA569BEDA061}"/>
              </a:ext>
            </a:extLst>
          </p:cNvPr>
          <p:cNvSpPr/>
          <p:nvPr/>
        </p:nvSpPr>
        <p:spPr>
          <a:xfrm>
            <a:off x="5375564" y="5292438"/>
            <a:ext cx="1524000" cy="41563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6C6A741C-79CD-4E56-B914-A108E921B7C4}"/>
              </a:ext>
            </a:extLst>
          </p:cNvPr>
          <p:cNvSpPr/>
          <p:nvPr/>
        </p:nvSpPr>
        <p:spPr>
          <a:xfrm rot="5400000">
            <a:off x="2957948" y="4441501"/>
            <a:ext cx="969817" cy="41563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BDEDD3A-218C-4E31-98E9-E721717A1349}"/>
              </a:ext>
            </a:extLst>
          </p:cNvPr>
          <p:cNvSpPr/>
          <p:nvPr/>
        </p:nvSpPr>
        <p:spPr>
          <a:xfrm>
            <a:off x="7329056" y="5175789"/>
            <a:ext cx="2826327" cy="8451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Visualization</a:t>
            </a:r>
          </a:p>
          <a:p>
            <a:pPr algn="ctr"/>
            <a:r>
              <a:rPr lang="en-US" dirty="0"/>
              <a:t>(Dash Board)</a:t>
            </a:r>
          </a:p>
        </p:txBody>
      </p:sp>
    </p:spTree>
    <p:extLst>
      <p:ext uri="{BB962C8B-B14F-4D97-AF65-F5344CB8AC3E}">
        <p14:creationId xmlns:p14="http://schemas.microsoft.com/office/powerpoint/2010/main" val="290079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9FD8-8ABD-4F8F-AA4B-A0EE209B1F6C}"/>
              </a:ext>
            </a:extLst>
          </p:cNvPr>
          <p:cNvSpPr>
            <a:spLocks noGrp="1"/>
          </p:cNvSpPr>
          <p:nvPr>
            <p:ph type="title"/>
          </p:nvPr>
        </p:nvSpPr>
        <p:spPr>
          <a:xfrm>
            <a:off x="802959" y="100697"/>
            <a:ext cx="10353761" cy="1326321"/>
          </a:xfrm>
        </p:spPr>
        <p:txBody>
          <a:bodyPr/>
          <a:lstStyle/>
          <a:p>
            <a:r>
              <a:rPr lang="en-US" dirty="0"/>
              <a:t>Data preprocessing</a:t>
            </a:r>
          </a:p>
        </p:txBody>
      </p:sp>
      <p:sp>
        <p:nvSpPr>
          <p:cNvPr id="3" name="Content Placeholder 2">
            <a:extLst>
              <a:ext uri="{FF2B5EF4-FFF2-40B4-BE49-F238E27FC236}">
                <a16:creationId xmlns:a16="http://schemas.microsoft.com/office/drawing/2014/main" id="{00E5DF0E-3D3C-481D-9B5A-6DEC1F86433D}"/>
              </a:ext>
            </a:extLst>
          </p:cNvPr>
          <p:cNvSpPr>
            <a:spLocks noGrp="1"/>
          </p:cNvSpPr>
          <p:nvPr>
            <p:ph idx="1"/>
          </p:nvPr>
        </p:nvSpPr>
        <p:spPr>
          <a:xfrm>
            <a:off x="802957" y="1427018"/>
            <a:ext cx="11222787" cy="5209309"/>
          </a:xfrm>
        </p:spPr>
        <p:txBody>
          <a:bodyPr/>
          <a:lstStyle/>
          <a:p>
            <a:pPr>
              <a:lnSpc>
                <a:spcPct val="150000"/>
              </a:lnSpc>
            </a:pPr>
            <a:r>
              <a:rPr lang="en-US" dirty="0"/>
              <a:t>Removing records which have null values.(but no missing values found in CBC dataset)</a:t>
            </a:r>
          </a:p>
          <a:p>
            <a:pPr>
              <a:lnSpc>
                <a:spcPct val="150000"/>
              </a:lnSpc>
            </a:pPr>
            <a:r>
              <a:rPr lang="en-US" dirty="0"/>
              <a:t>Remove duplicate records</a:t>
            </a:r>
          </a:p>
          <a:p>
            <a:pPr>
              <a:lnSpc>
                <a:spcPct val="150000"/>
              </a:lnSpc>
            </a:pPr>
            <a:r>
              <a:rPr lang="en-US" dirty="0"/>
              <a:t>Transform all data into numerical values (int64)</a:t>
            </a:r>
          </a:p>
          <a:p>
            <a:pPr marL="457200" lvl="1" indent="0">
              <a:lnSpc>
                <a:spcPct val="150000"/>
              </a:lnSpc>
              <a:buNone/>
            </a:pPr>
            <a:r>
              <a:rPr lang="en-US" dirty="0"/>
              <a:t>* To pass categorical variables</a:t>
            </a:r>
          </a:p>
          <a:p>
            <a:r>
              <a:rPr lang="en-US" dirty="0"/>
              <a:t>Normalized data</a:t>
            </a:r>
          </a:p>
          <a:p>
            <a:r>
              <a:rPr lang="en-US" dirty="0"/>
              <a:t>Select attributes which should represent the model.</a:t>
            </a:r>
          </a:p>
          <a:p>
            <a:pPr lvl="1"/>
            <a:r>
              <a:rPr lang="en-US" dirty="0"/>
              <a:t>highly co- relevant attributes selected</a:t>
            </a:r>
          </a:p>
          <a:p>
            <a:pPr lvl="2"/>
            <a:endParaRPr lang="en-US" dirty="0"/>
          </a:p>
          <a:p>
            <a:pPr lvl="1"/>
            <a:endParaRPr lang="en-US" dirty="0"/>
          </a:p>
          <a:p>
            <a:pPr marL="457200" lvl="1" indent="0">
              <a:buNone/>
            </a:pPr>
            <a:endParaRPr lang="en-US" dirty="0"/>
          </a:p>
        </p:txBody>
      </p:sp>
      <p:pic>
        <p:nvPicPr>
          <p:cNvPr id="7" name="Picture 6">
            <a:extLst>
              <a:ext uri="{FF2B5EF4-FFF2-40B4-BE49-F238E27FC236}">
                <a16:creationId xmlns:a16="http://schemas.microsoft.com/office/drawing/2014/main" id="{4462C714-8FC0-4AF0-8592-0BD987AD5BAA}"/>
              </a:ext>
            </a:extLst>
          </p:cNvPr>
          <p:cNvPicPr/>
          <p:nvPr/>
        </p:nvPicPr>
        <p:blipFill>
          <a:blip r:embed="rId2">
            <a:extLst>
              <a:ext uri="{28A0092B-C50C-407E-A947-70E740481C1C}">
                <a14:useLocalDpi xmlns:a14="http://schemas.microsoft.com/office/drawing/2010/main" val="0"/>
              </a:ext>
            </a:extLst>
          </a:blip>
          <a:stretch>
            <a:fillRect/>
          </a:stretch>
        </p:blipFill>
        <p:spPr>
          <a:xfrm>
            <a:off x="7356765" y="2937163"/>
            <a:ext cx="4253344" cy="3699163"/>
          </a:xfrm>
          <a:prstGeom prst="rect">
            <a:avLst/>
          </a:prstGeom>
        </p:spPr>
      </p:pic>
      <p:sp>
        <p:nvSpPr>
          <p:cNvPr id="6" name="Star: 5 Points 5">
            <a:extLst>
              <a:ext uri="{FF2B5EF4-FFF2-40B4-BE49-F238E27FC236}">
                <a16:creationId xmlns:a16="http://schemas.microsoft.com/office/drawing/2014/main" id="{9A52784A-05DF-4584-81D0-275D118C8834}"/>
              </a:ext>
            </a:extLst>
          </p:cNvPr>
          <p:cNvSpPr/>
          <p:nvPr/>
        </p:nvSpPr>
        <p:spPr>
          <a:xfrm>
            <a:off x="7800109" y="4031673"/>
            <a:ext cx="221672" cy="22167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3FBB19F6-567C-475E-9A78-E75FF1B48D15}"/>
              </a:ext>
            </a:extLst>
          </p:cNvPr>
          <p:cNvSpPr/>
          <p:nvPr/>
        </p:nvSpPr>
        <p:spPr>
          <a:xfrm>
            <a:off x="7813963" y="4294907"/>
            <a:ext cx="221672" cy="22167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D1F0DD35-54A6-436B-B730-35A2C147D528}"/>
              </a:ext>
            </a:extLst>
          </p:cNvPr>
          <p:cNvSpPr/>
          <p:nvPr/>
        </p:nvSpPr>
        <p:spPr>
          <a:xfrm>
            <a:off x="7800109" y="4585853"/>
            <a:ext cx="221672" cy="22167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C30AA816-ADE1-45E0-85EE-246E91E49B79}"/>
              </a:ext>
            </a:extLst>
          </p:cNvPr>
          <p:cNvSpPr/>
          <p:nvPr/>
        </p:nvSpPr>
        <p:spPr>
          <a:xfrm>
            <a:off x="8257309" y="3796145"/>
            <a:ext cx="221672" cy="22167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AF229D86-DCF0-41A5-8127-E98C29008E4E}"/>
              </a:ext>
            </a:extLst>
          </p:cNvPr>
          <p:cNvSpPr/>
          <p:nvPr/>
        </p:nvSpPr>
        <p:spPr>
          <a:xfrm>
            <a:off x="8478981" y="5430982"/>
            <a:ext cx="221672" cy="22167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0F5E553D-B96E-402E-A72E-793500C3CA54}"/>
              </a:ext>
            </a:extLst>
          </p:cNvPr>
          <p:cNvSpPr/>
          <p:nvPr/>
        </p:nvSpPr>
        <p:spPr>
          <a:xfrm>
            <a:off x="8672943" y="4904509"/>
            <a:ext cx="221672" cy="22167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45E4192D-FCA4-4A6F-B797-256132C0770E}"/>
              </a:ext>
            </a:extLst>
          </p:cNvPr>
          <p:cNvSpPr/>
          <p:nvPr/>
        </p:nvSpPr>
        <p:spPr>
          <a:xfrm>
            <a:off x="8478981" y="5167745"/>
            <a:ext cx="221672" cy="22167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00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5D97-4243-4744-84CF-3B8777FF7AC6}"/>
              </a:ext>
            </a:extLst>
          </p:cNvPr>
          <p:cNvSpPr>
            <a:spLocks noGrp="1"/>
          </p:cNvSpPr>
          <p:nvPr>
            <p:ph type="title"/>
          </p:nvPr>
        </p:nvSpPr>
        <p:spPr/>
        <p:txBody>
          <a:bodyPr/>
          <a:lstStyle/>
          <a:p>
            <a:r>
              <a:rPr lang="en-US" dirty="0"/>
              <a:t>Introduction to Charles book club</a:t>
            </a:r>
          </a:p>
        </p:txBody>
      </p:sp>
      <p:sp>
        <p:nvSpPr>
          <p:cNvPr id="3" name="Content Placeholder 2">
            <a:extLst>
              <a:ext uri="{FF2B5EF4-FFF2-40B4-BE49-F238E27FC236}">
                <a16:creationId xmlns:a16="http://schemas.microsoft.com/office/drawing/2014/main" id="{CCC1AC8A-1CCB-4D2B-80C6-3259C653B8AB}"/>
              </a:ext>
            </a:extLst>
          </p:cNvPr>
          <p:cNvSpPr>
            <a:spLocks noGrp="1"/>
          </p:cNvSpPr>
          <p:nvPr>
            <p:ph idx="1"/>
          </p:nvPr>
        </p:nvSpPr>
        <p:spPr/>
        <p:txBody>
          <a:bodyPr/>
          <a:lstStyle/>
          <a:p>
            <a:r>
              <a:rPr lang="en-US" dirty="0"/>
              <a:t>The Charles Book Club (CBC) was established in December 1986.</a:t>
            </a:r>
          </a:p>
          <a:p>
            <a:r>
              <a:rPr lang="en-US" dirty="0"/>
              <a:t>CBC is strictly a distributor and does not publish any of the books that it sells. </a:t>
            </a:r>
          </a:p>
          <a:p>
            <a:r>
              <a:rPr lang="en-US" dirty="0"/>
              <a:t>CBC built and maintained a detailed database about its club members. </a:t>
            </a:r>
          </a:p>
        </p:txBody>
      </p:sp>
    </p:spTree>
    <p:extLst>
      <p:ext uri="{BB962C8B-B14F-4D97-AF65-F5344CB8AC3E}">
        <p14:creationId xmlns:p14="http://schemas.microsoft.com/office/powerpoint/2010/main" val="429361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FAF8-782C-48EA-8242-7863E49B23B1}"/>
              </a:ext>
            </a:extLst>
          </p:cNvPr>
          <p:cNvSpPr>
            <a:spLocks noGrp="1"/>
          </p:cNvSpPr>
          <p:nvPr>
            <p:ph type="title"/>
          </p:nvPr>
        </p:nvSpPr>
        <p:spPr>
          <a:xfrm>
            <a:off x="816813" y="124690"/>
            <a:ext cx="10353761" cy="1326321"/>
          </a:xfrm>
        </p:spPr>
        <p:txBody>
          <a:bodyPr/>
          <a:lstStyle/>
          <a:p>
            <a:r>
              <a:rPr lang="en-US" dirty="0"/>
              <a:t>Data segmentation</a:t>
            </a:r>
          </a:p>
        </p:txBody>
      </p:sp>
      <p:graphicFrame>
        <p:nvGraphicFramePr>
          <p:cNvPr id="5" name="Content Placeholder 4">
            <a:extLst>
              <a:ext uri="{FF2B5EF4-FFF2-40B4-BE49-F238E27FC236}">
                <a16:creationId xmlns:a16="http://schemas.microsoft.com/office/drawing/2014/main" id="{954159EE-07A0-4154-BDF5-7C0B05DF6221}"/>
              </a:ext>
            </a:extLst>
          </p:cNvPr>
          <p:cNvGraphicFramePr>
            <a:graphicFrameLocks noGrp="1"/>
          </p:cNvGraphicFramePr>
          <p:nvPr>
            <p:ph idx="1"/>
            <p:extLst>
              <p:ext uri="{D42A27DB-BD31-4B8C-83A1-F6EECF244321}">
                <p14:modId xmlns:p14="http://schemas.microsoft.com/office/powerpoint/2010/main" val="1072471103"/>
              </p:ext>
            </p:extLst>
          </p:nvPr>
        </p:nvGraphicFramePr>
        <p:xfrm>
          <a:off x="648564" y="595746"/>
          <a:ext cx="10726623" cy="5846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ame 5">
            <a:extLst>
              <a:ext uri="{FF2B5EF4-FFF2-40B4-BE49-F238E27FC236}">
                <a16:creationId xmlns:a16="http://schemas.microsoft.com/office/drawing/2014/main" id="{B23E4C60-EC73-4884-9CAD-6E7B0357D0EA}"/>
              </a:ext>
            </a:extLst>
          </p:cNvPr>
          <p:cNvSpPr/>
          <p:nvPr/>
        </p:nvSpPr>
        <p:spPr>
          <a:xfrm>
            <a:off x="1163782" y="5659653"/>
            <a:ext cx="1731817" cy="602601"/>
          </a:xfrm>
          <a:prstGeom prst="fram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FC4E54A2-7328-43A3-A352-344CF5B25C6C}"/>
              </a:ext>
            </a:extLst>
          </p:cNvPr>
          <p:cNvSpPr/>
          <p:nvPr/>
        </p:nvSpPr>
        <p:spPr>
          <a:xfrm>
            <a:off x="5172207" y="5671318"/>
            <a:ext cx="1643231" cy="602601"/>
          </a:xfrm>
          <a:prstGeom prst="fram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BB4FE579-6EDD-4093-B656-8F4853EEB0FB}"/>
              </a:ext>
            </a:extLst>
          </p:cNvPr>
          <p:cNvSpPr/>
          <p:nvPr/>
        </p:nvSpPr>
        <p:spPr>
          <a:xfrm>
            <a:off x="8922327" y="5659651"/>
            <a:ext cx="1607128" cy="602601"/>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C903774-448C-45C2-A096-6E39ED224C6F}"/>
              </a:ext>
            </a:extLst>
          </p:cNvPr>
          <p:cNvSpPr txBox="1"/>
          <p:nvPr/>
        </p:nvSpPr>
        <p:spPr>
          <a:xfrm>
            <a:off x="1662545" y="5776285"/>
            <a:ext cx="955963" cy="369332"/>
          </a:xfrm>
          <a:prstGeom prst="rect">
            <a:avLst/>
          </a:prstGeom>
          <a:noFill/>
        </p:spPr>
        <p:txBody>
          <a:bodyPr wrap="square" rtlCol="0">
            <a:spAutoFit/>
          </a:bodyPr>
          <a:lstStyle/>
          <a:p>
            <a:r>
              <a:rPr lang="en-US" dirty="0"/>
              <a:t>45%</a:t>
            </a:r>
          </a:p>
        </p:txBody>
      </p:sp>
      <p:sp>
        <p:nvSpPr>
          <p:cNvPr id="12" name="TextBox 11">
            <a:extLst>
              <a:ext uri="{FF2B5EF4-FFF2-40B4-BE49-F238E27FC236}">
                <a16:creationId xmlns:a16="http://schemas.microsoft.com/office/drawing/2014/main" id="{095CF0EF-5D20-44B9-8009-413AB80C9337}"/>
              </a:ext>
            </a:extLst>
          </p:cNvPr>
          <p:cNvSpPr txBox="1"/>
          <p:nvPr/>
        </p:nvSpPr>
        <p:spPr>
          <a:xfrm>
            <a:off x="5655119" y="5773038"/>
            <a:ext cx="713509" cy="369332"/>
          </a:xfrm>
          <a:prstGeom prst="rect">
            <a:avLst/>
          </a:prstGeom>
          <a:noFill/>
        </p:spPr>
        <p:txBody>
          <a:bodyPr wrap="square" rtlCol="0">
            <a:spAutoFit/>
          </a:bodyPr>
          <a:lstStyle/>
          <a:p>
            <a:r>
              <a:rPr lang="en-US" dirty="0"/>
              <a:t>35%</a:t>
            </a:r>
          </a:p>
        </p:txBody>
      </p:sp>
      <p:sp>
        <p:nvSpPr>
          <p:cNvPr id="13" name="TextBox 12">
            <a:extLst>
              <a:ext uri="{FF2B5EF4-FFF2-40B4-BE49-F238E27FC236}">
                <a16:creationId xmlns:a16="http://schemas.microsoft.com/office/drawing/2014/main" id="{59DB7927-42E1-492E-836E-A44B65E45CEF}"/>
              </a:ext>
            </a:extLst>
          </p:cNvPr>
          <p:cNvSpPr txBox="1"/>
          <p:nvPr/>
        </p:nvSpPr>
        <p:spPr>
          <a:xfrm>
            <a:off x="9421091" y="5787953"/>
            <a:ext cx="955963"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784746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9F0F-7D51-4AF6-A6E4-987A724DB3E6}"/>
              </a:ext>
            </a:extLst>
          </p:cNvPr>
          <p:cNvSpPr>
            <a:spLocks noGrp="1"/>
          </p:cNvSpPr>
          <p:nvPr>
            <p:ph type="title"/>
          </p:nvPr>
        </p:nvSpPr>
        <p:spPr>
          <a:xfrm>
            <a:off x="913795" y="263237"/>
            <a:ext cx="10353761" cy="1108363"/>
          </a:xfrm>
        </p:spPr>
        <p:txBody>
          <a:bodyPr/>
          <a:lstStyle/>
          <a:p>
            <a:r>
              <a:rPr lang="en-US" dirty="0"/>
              <a:t>Model selection</a:t>
            </a:r>
          </a:p>
        </p:txBody>
      </p:sp>
      <p:sp>
        <p:nvSpPr>
          <p:cNvPr id="6" name="Arrow: Bent-Up 5">
            <a:extLst>
              <a:ext uri="{FF2B5EF4-FFF2-40B4-BE49-F238E27FC236}">
                <a16:creationId xmlns:a16="http://schemas.microsoft.com/office/drawing/2014/main" id="{EA574602-E330-44DC-A9F7-81CAFD15C955}"/>
              </a:ext>
            </a:extLst>
          </p:cNvPr>
          <p:cNvSpPr/>
          <p:nvPr/>
        </p:nvSpPr>
        <p:spPr>
          <a:xfrm rot="10800000">
            <a:off x="2371009" y="2307871"/>
            <a:ext cx="3202781" cy="1108361"/>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Bent-Up 6">
            <a:extLst>
              <a:ext uri="{FF2B5EF4-FFF2-40B4-BE49-F238E27FC236}">
                <a16:creationId xmlns:a16="http://schemas.microsoft.com/office/drawing/2014/main" id="{10117FA1-F747-4F06-9659-3B1B843D7531}"/>
              </a:ext>
            </a:extLst>
          </p:cNvPr>
          <p:cNvSpPr/>
          <p:nvPr/>
        </p:nvSpPr>
        <p:spPr>
          <a:xfrm flipV="1">
            <a:off x="6327264" y="2307872"/>
            <a:ext cx="2843374" cy="1108360"/>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Sign 7">
            <a:extLst>
              <a:ext uri="{FF2B5EF4-FFF2-40B4-BE49-F238E27FC236}">
                <a16:creationId xmlns:a16="http://schemas.microsoft.com/office/drawing/2014/main" id="{81A00DCF-F36D-4665-AD39-B79C373765AC}"/>
              </a:ext>
            </a:extLst>
          </p:cNvPr>
          <p:cNvSpPr/>
          <p:nvPr/>
        </p:nvSpPr>
        <p:spPr>
          <a:xfrm>
            <a:off x="5718781" y="-429492"/>
            <a:ext cx="490842" cy="4364182"/>
          </a:xfrm>
          <a:prstGeom prst="mathMinu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ame 9">
            <a:extLst>
              <a:ext uri="{FF2B5EF4-FFF2-40B4-BE49-F238E27FC236}">
                <a16:creationId xmlns:a16="http://schemas.microsoft.com/office/drawing/2014/main" id="{ED9E15FF-B9EE-44C4-8844-AD729FB9A2FF}"/>
              </a:ext>
            </a:extLst>
          </p:cNvPr>
          <p:cNvSpPr/>
          <p:nvPr/>
        </p:nvSpPr>
        <p:spPr>
          <a:xfrm>
            <a:off x="7433242" y="3539835"/>
            <a:ext cx="3581367" cy="1415434"/>
          </a:xfrm>
          <a:prstGeom prst="frame">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CEBBB129-1BC9-4D91-8F03-EB4C501084C4}"/>
              </a:ext>
            </a:extLst>
          </p:cNvPr>
          <p:cNvGrpSpPr/>
          <p:nvPr/>
        </p:nvGrpSpPr>
        <p:grpSpPr>
          <a:xfrm>
            <a:off x="1044726" y="3539836"/>
            <a:ext cx="3930432" cy="1415434"/>
            <a:chOff x="1198419" y="2424545"/>
            <a:chExt cx="3105550" cy="609599"/>
          </a:xfrm>
        </p:grpSpPr>
        <p:sp>
          <p:nvSpPr>
            <p:cNvPr id="9" name="Frame 8">
              <a:extLst>
                <a:ext uri="{FF2B5EF4-FFF2-40B4-BE49-F238E27FC236}">
                  <a16:creationId xmlns:a16="http://schemas.microsoft.com/office/drawing/2014/main" id="{0E5D1DA3-8C37-4F4A-AE57-962E1015C56C}"/>
                </a:ext>
              </a:extLst>
            </p:cNvPr>
            <p:cNvSpPr/>
            <p:nvPr/>
          </p:nvSpPr>
          <p:spPr>
            <a:xfrm>
              <a:off x="1198419" y="2424545"/>
              <a:ext cx="3105550" cy="609599"/>
            </a:xfrm>
            <a:prstGeom prst="frame">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34BDA8F-AECC-4B4C-A774-D71FCFD3F14A}"/>
                </a:ext>
              </a:extLst>
            </p:cNvPr>
            <p:cNvSpPr txBox="1"/>
            <p:nvPr/>
          </p:nvSpPr>
          <p:spPr>
            <a:xfrm>
              <a:off x="1263426" y="2523867"/>
              <a:ext cx="3040543" cy="410915"/>
            </a:xfrm>
            <a:prstGeom prst="rect">
              <a:avLst/>
            </a:prstGeom>
            <a:noFill/>
          </p:spPr>
          <p:txBody>
            <a:bodyPr wrap="square" rtlCol="0">
              <a:spAutoFit/>
            </a:bodyPr>
            <a:lstStyle/>
            <a:p>
              <a:pPr algn="ctr"/>
              <a:r>
                <a:rPr lang="en-US" sz="2800" dirty="0"/>
                <a:t>Based on Model Accuracy</a:t>
              </a:r>
            </a:p>
          </p:txBody>
        </p:sp>
      </p:grpSp>
      <p:sp>
        <p:nvSpPr>
          <p:cNvPr id="17" name="TextBox 16">
            <a:extLst>
              <a:ext uri="{FF2B5EF4-FFF2-40B4-BE49-F238E27FC236}">
                <a16:creationId xmlns:a16="http://schemas.microsoft.com/office/drawing/2014/main" id="{0B281D33-538A-406C-AD3E-1E394F5503FF}"/>
              </a:ext>
            </a:extLst>
          </p:cNvPr>
          <p:cNvSpPr txBox="1"/>
          <p:nvPr/>
        </p:nvSpPr>
        <p:spPr>
          <a:xfrm flipH="1">
            <a:off x="1955679" y="2994401"/>
            <a:ext cx="415330" cy="584775"/>
          </a:xfrm>
          <a:prstGeom prst="rect">
            <a:avLst/>
          </a:prstGeom>
          <a:noFill/>
        </p:spPr>
        <p:txBody>
          <a:bodyPr wrap="square" rtlCol="0">
            <a:spAutoFit/>
          </a:bodyPr>
          <a:lstStyle/>
          <a:p>
            <a:r>
              <a:rPr lang="en-US" sz="3200" dirty="0"/>
              <a:t>1</a:t>
            </a:r>
          </a:p>
        </p:txBody>
      </p:sp>
      <p:sp>
        <p:nvSpPr>
          <p:cNvPr id="20" name="TextBox 19">
            <a:extLst>
              <a:ext uri="{FF2B5EF4-FFF2-40B4-BE49-F238E27FC236}">
                <a16:creationId xmlns:a16="http://schemas.microsoft.com/office/drawing/2014/main" id="{C545018E-1EB6-43AC-BE9C-5FDD096CE7DE}"/>
              </a:ext>
            </a:extLst>
          </p:cNvPr>
          <p:cNvSpPr txBox="1"/>
          <p:nvPr/>
        </p:nvSpPr>
        <p:spPr>
          <a:xfrm flipH="1">
            <a:off x="8198268" y="2994402"/>
            <a:ext cx="424869" cy="584775"/>
          </a:xfrm>
          <a:prstGeom prst="rect">
            <a:avLst/>
          </a:prstGeom>
          <a:noFill/>
        </p:spPr>
        <p:txBody>
          <a:bodyPr wrap="square" rtlCol="0">
            <a:spAutoFit/>
          </a:bodyPr>
          <a:lstStyle/>
          <a:p>
            <a:r>
              <a:rPr lang="en-US" sz="3200" dirty="0"/>
              <a:t>2</a:t>
            </a:r>
          </a:p>
        </p:txBody>
      </p:sp>
      <p:sp>
        <p:nvSpPr>
          <p:cNvPr id="15" name="TextBox 14">
            <a:extLst>
              <a:ext uri="{FF2B5EF4-FFF2-40B4-BE49-F238E27FC236}">
                <a16:creationId xmlns:a16="http://schemas.microsoft.com/office/drawing/2014/main" id="{E209B676-5CF8-4924-B491-B98221487CAA}"/>
              </a:ext>
            </a:extLst>
          </p:cNvPr>
          <p:cNvSpPr txBox="1"/>
          <p:nvPr/>
        </p:nvSpPr>
        <p:spPr>
          <a:xfrm>
            <a:off x="7881718" y="3759737"/>
            <a:ext cx="2684413" cy="954107"/>
          </a:xfrm>
          <a:prstGeom prst="rect">
            <a:avLst/>
          </a:prstGeom>
          <a:noFill/>
        </p:spPr>
        <p:txBody>
          <a:bodyPr wrap="square" rtlCol="0">
            <a:spAutoFit/>
          </a:bodyPr>
          <a:lstStyle/>
          <a:p>
            <a:pPr algn="ctr"/>
            <a:r>
              <a:rPr lang="en-US" sz="2800" dirty="0"/>
              <a:t>Based on the Log Loss score</a:t>
            </a:r>
          </a:p>
        </p:txBody>
      </p:sp>
    </p:spTree>
    <p:extLst>
      <p:ext uri="{BB962C8B-B14F-4D97-AF65-F5344CB8AC3E}">
        <p14:creationId xmlns:p14="http://schemas.microsoft.com/office/powerpoint/2010/main" val="93078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D9B0-5A0D-43A4-8592-6F60A537707A}"/>
              </a:ext>
            </a:extLst>
          </p:cNvPr>
          <p:cNvSpPr>
            <a:spLocks noGrp="1"/>
          </p:cNvSpPr>
          <p:nvPr>
            <p:ph type="title"/>
          </p:nvPr>
        </p:nvSpPr>
        <p:spPr/>
        <p:txBody>
          <a:bodyPr/>
          <a:lstStyle/>
          <a:p>
            <a:r>
              <a:rPr lang="en-US" dirty="0"/>
              <a:t>Log Loss score </a:t>
            </a:r>
          </a:p>
        </p:txBody>
      </p:sp>
      <p:sp>
        <p:nvSpPr>
          <p:cNvPr id="3" name="Content Placeholder 2">
            <a:extLst>
              <a:ext uri="{FF2B5EF4-FFF2-40B4-BE49-F238E27FC236}">
                <a16:creationId xmlns:a16="http://schemas.microsoft.com/office/drawing/2014/main" id="{2635A9D1-E37D-4AD9-8912-CFEB8287F4A9}"/>
              </a:ext>
            </a:extLst>
          </p:cNvPr>
          <p:cNvSpPr>
            <a:spLocks noGrp="1"/>
          </p:cNvSpPr>
          <p:nvPr>
            <p:ph idx="1"/>
          </p:nvPr>
        </p:nvSpPr>
        <p:spPr/>
        <p:txBody>
          <a:bodyPr/>
          <a:lstStyle/>
          <a:p>
            <a:r>
              <a:rPr lang="en-US" dirty="0">
                <a:effectLst/>
              </a:rPr>
              <a:t>Log loss, also called “logistic loss,” “logarithmic loss,” or “cross entropy” can be used as a measure for evaluating predicted probabilities.</a:t>
            </a:r>
          </a:p>
          <a:p>
            <a:r>
              <a:rPr lang="en-US" dirty="0">
                <a:effectLst/>
              </a:rPr>
              <a:t>Each predicted probability is compared to the actual class output value (0 or 1) and a score is calculated that penalizes the probability based on the distance from the expected value.</a:t>
            </a:r>
          </a:p>
          <a:p>
            <a:r>
              <a:rPr lang="en-US" dirty="0">
                <a:effectLst/>
              </a:rPr>
              <a:t>The penalty is logarithmic, offering a small score for small differences (0.1 or 0.2) and enormous score for a large difference (0.9 or 1.0).</a:t>
            </a:r>
            <a:endParaRPr lang="en-US" dirty="0"/>
          </a:p>
        </p:txBody>
      </p:sp>
    </p:spTree>
    <p:extLst>
      <p:ext uri="{BB962C8B-B14F-4D97-AF65-F5344CB8AC3E}">
        <p14:creationId xmlns:p14="http://schemas.microsoft.com/office/powerpoint/2010/main" val="308938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F8B0-5FB7-4BBE-915F-52918466D1B5}"/>
              </a:ext>
            </a:extLst>
          </p:cNvPr>
          <p:cNvSpPr>
            <a:spLocks noGrp="1"/>
          </p:cNvSpPr>
          <p:nvPr>
            <p:ph type="title"/>
          </p:nvPr>
        </p:nvSpPr>
        <p:spPr>
          <a:xfrm>
            <a:off x="913795" y="609601"/>
            <a:ext cx="10353761" cy="1177636"/>
          </a:xfrm>
        </p:spPr>
        <p:txBody>
          <a:bodyPr>
            <a:normAutofit fontScale="90000"/>
          </a:bodyPr>
          <a:lstStyle/>
          <a:p>
            <a:pPr algn="l"/>
            <a:r>
              <a:rPr lang="en-US" sz="2400" dirty="0"/>
              <a:t>1) Select model based on Accuracy and Log Loss score</a:t>
            </a:r>
            <a:br>
              <a:rPr lang="en-US" dirty="0"/>
            </a:br>
            <a:endParaRPr lang="en-US" dirty="0"/>
          </a:p>
        </p:txBody>
      </p:sp>
      <p:sp>
        <p:nvSpPr>
          <p:cNvPr id="4" name="Content Placeholder 3">
            <a:extLst>
              <a:ext uri="{FF2B5EF4-FFF2-40B4-BE49-F238E27FC236}">
                <a16:creationId xmlns:a16="http://schemas.microsoft.com/office/drawing/2014/main" id="{F8D1C266-6567-45E9-8DB5-5269CFBBC437}"/>
              </a:ext>
            </a:extLst>
          </p:cNvPr>
          <p:cNvSpPr txBox="1">
            <a:spLocks noGrp="1"/>
          </p:cNvSpPr>
          <p:nvPr>
            <p:ph idx="1"/>
          </p:nvPr>
        </p:nvSpPr>
        <p:spPr>
          <a:xfrm>
            <a:off x="789709" y="1581150"/>
            <a:ext cx="10353675" cy="1424364"/>
          </a:xfrm>
          <a:prstGeom prst="rect">
            <a:avLst/>
          </a:prstGeom>
          <a:noFill/>
        </p:spPr>
        <p:txBody>
          <a:bodyPr wrap="square" rtlCol="0">
            <a:spAutoFit/>
          </a:bodyPr>
          <a:lstStyle/>
          <a:p>
            <a:endParaRPr lang="en-US" dirty="0"/>
          </a:p>
          <a:p>
            <a:r>
              <a:rPr lang="en-US" dirty="0"/>
              <a:t> We randomly selected seven models(7) which are suitable for classification problem.</a:t>
            </a:r>
          </a:p>
          <a:p>
            <a:pPr marL="0" indent="0">
              <a:buNone/>
            </a:pPr>
            <a:endParaRPr lang="en-US" dirty="0"/>
          </a:p>
        </p:txBody>
      </p:sp>
      <p:graphicFrame>
        <p:nvGraphicFramePr>
          <p:cNvPr id="12" name="Table 11">
            <a:extLst>
              <a:ext uri="{FF2B5EF4-FFF2-40B4-BE49-F238E27FC236}">
                <a16:creationId xmlns:a16="http://schemas.microsoft.com/office/drawing/2014/main" id="{3AE4D639-582C-4F8B-8337-B59E7A621E3D}"/>
              </a:ext>
            </a:extLst>
          </p:cNvPr>
          <p:cNvGraphicFramePr>
            <a:graphicFrameLocks noGrp="1"/>
          </p:cNvGraphicFramePr>
          <p:nvPr>
            <p:extLst>
              <p:ext uri="{D42A27DB-BD31-4B8C-83A1-F6EECF244321}">
                <p14:modId xmlns:p14="http://schemas.microsoft.com/office/powerpoint/2010/main" val="2980182804"/>
              </p:ext>
            </p:extLst>
          </p:nvPr>
        </p:nvGraphicFramePr>
        <p:xfrm>
          <a:off x="1648941" y="2820490"/>
          <a:ext cx="8127999" cy="323596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2669973802"/>
                    </a:ext>
                  </a:extLst>
                </a:gridCol>
                <a:gridCol w="2709333">
                  <a:extLst>
                    <a:ext uri="{9D8B030D-6E8A-4147-A177-3AD203B41FA5}">
                      <a16:colId xmlns:a16="http://schemas.microsoft.com/office/drawing/2014/main" val="3613416501"/>
                    </a:ext>
                  </a:extLst>
                </a:gridCol>
                <a:gridCol w="2709333">
                  <a:extLst>
                    <a:ext uri="{9D8B030D-6E8A-4147-A177-3AD203B41FA5}">
                      <a16:colId xmlns:a16="http://schemas.microsoft.com/office/drawing/2014/main" val="1517575832"/>
                    </a:ext>
                  </a:extLst>
                </a:gridCol>
              </a:tblGrid>
              <a:tr h="370840">
                <a:tc>
                  <a:txBody>
                    <a:bodyPr/>
                    <a:lstStyle/>
                    <a:p>
                      <a:r>
                        <a:rPr lang="en-US" dirty="0"/>
                        <a:t>Model</a:t>
                      </a:r>
                    </a:p>
                  </a:txBody>
                  <a:tcPr/>
                </a:tc>
                <a:tc>
                  <a:txBody>
                    <a:bodyPr/>
                    <a:lstStyle/>
                    <a:p>
                      <a:r>
                        <a:rPr lang="en-US" dirty="0"/>
                        <a:t>Accuracy score</a:t>
                      </a:r>
                    </a:p>
                  </a:txBody>
                  <a:tcPr/>
                </a:tc>
                <a:tc>
                  <a:txBody>
                    <a:bodyPr/>
                    <a:lstStyle/>
                    <a:p>
                      <a:r>
                        <a:rPr lang="en-US" dirty="0"/>
                        <a:t>Log loss score</a:t>
                      </a:r>
                    </a:p>
                  </a:txBody>
                  <a:tcPr/>
                </a:tc>
                <a:extLst>
                  <a:ext uri="{0D108BD9-81ED-4DB2-BD59-A6C34878D82A}">
                    <a16:rowId xmlns:a16="http://schemas.microsoft.com/office/drawing/2014/main" val="2478703238"/>
                  </a:ext>
                </a:extLst>
              </a:tr>
              <a:tr h="370840">
                <a:tc>
                  <a:txBody>
                    <a:bodyPr/>
                    <a:lstStyle/>
                    <a:p>
                      <a:r>
                        <a:rPr lang="en-US" dirty="0" err="1"/>
                        <a:t>LogisticRegression</a:t>
                      </a:r>
                      <a:endParaRPr lang="en-US" dirty="0"/>
                    </a:p>
                  </a:txBody>
                  <a:tcPr/>
                </a:tc>
                <a:tc>
                  <a:txBody>
                    <a:bodyPr/>
                    <a:lstStyle/>
                    <a:p>
                      <a:r>
                        <a:rPr lang="en-US" dirty="0"/>
                        <a:t>0.9035714285714286</a:t>
                      </a:r>
                    </a:p>
                  </a:txBody>
                  <a:tcPr/>
                </a:tc>
                <a:tc>
                  <a:txBody>
                    <a:bodyPr/>
                    <a:lstStyle/>
                    <a:p>
                      <a:r>
                        <a:rPr lang="en-US" dirty="0"/>
                        <a:t>2.885432116625744</a:t>
                      </a:r>
                    </a:p>
                  </a:txBody>
                  <a:tcPr/>
                </a:tc>
                <a:extLst>
                  <a:ext uri="{0D108BD9-81ED-4DB2-BD59-A6C34878D82A}">
                    <a16:rowId xmlns:a16="http://schemas.microsoft.com/office/drawing/2014/main" val="3370602580"/>
                  </a:ext>
                </a:extLst>
              </a:tr>
              <a:tr h="370840">
                <a:tc>
                  <a:txBody>
                    <a:bodyPr/>
                    <a:lstStyle/>
                    <a:p>
                      <a:r>
                        <a:rPr lang="en-US" dirty="0" err="1"/>
                        <a:t>GradientBoostingClassifier</a:t>
                      </a:r>
                      <a:endParaRPr lang="en-US" dirty="0"/>
                    </a:p>
                  </a:txBody>
                  <a:tcPr/>
                </a:tc>
                <a:tc>
                  <a:txBody>
                    <a:bodyPr/>
                    <a:lstStyle/>
                    <a:p>
                      <a:r>
                        <a:rPr lang="en-US" dirty="0"/>
                        <a:t>0.9035714285714286</a:t>
                      </a:r>
                    </a:p>
                  </a:txBody>
                  <a:tcPr/>
                </a:tc>
                <a:tc>
                  <a:txBody>
                    <a:bodyPr/>
                    <a:lstStyle/>
                    <a:p>
                      <a:r>
                        <a:rPr lang="en-US" dirty="0"/>
                        <a:t>0.3758663458725302</a:t>
                      </a:r>
                    </a:p>
                  </a:txBody>
                  <a:tcPr/>
                </a:tc>
                <a:extLst>
                  <a:ext uri="{0D108BD9-81ED-4DB2-BD59-A6C34878D82A}">
                    <a16:rowId xmlns:a16="http://schemas.microsoft.com/office/drawing/2014/main" val="4267384904"/>
                  </a:ext>
                </a:extLst>
              </a:tr>
              <a:tr h="370840">
                <a:tc>
                  <a:txBody>
                    <a:bodyPr/>
                    <a:lstStyle/>
                    <a:p>
                      <a:r>
                        <a:rPr lang="en-US" dirty="0" err="1"/>
                        <a:t>KNeighborsClassifier</a:t>
                      </a:r>
                      <a:endParaRPr lang="en-US" dirty="0"/>
                    </a:p>
                  </a:txBody>
                  <a:tcPr/>
                </a:tc>
                <a:tc>
                  <a:txBody>
                    <a:bodyPr/>
                    <a:lstStyle/>
                    <a:p>
                      <a:r>
                        <a:rPr lang="en-US" dirty="0"/>
                        <a:t>0.9035714285714286</a:t>
                      </a:r>
                    </a:p>
                  </a:txBody>
                  <a:tcPr/>
                </a:tc>
                <a:tc>
                  <a:txBody>
                    <a:bodyPr/>
                    <a:lstStyle/>
                    <a:p>
                      <a:r>
                        <a:rPr lang="en-US" dirty="0"/>
                        <a:t>2.918710097663723</a:t>
                      </a:r>
                    </a:p>
                  </a:txBody>
                  <a:tcPr/>
                </a:tc>
                <a:extLst>
                  <a:ext uri="{0D108BD9-81ED-4DB2-BD59-A6C34878D82A}">
                    <a16:rowId xmlns:a16="http://schemas.microsoft.com/office/drawing/2014/main" val="1763026593"/>
                  </a:ext>
                </a:extLst>
              </a:tr>
              <a:tr h="370840">
                <a:tc>
                  <a:txBody>
                    <a:bodyPr/>
                    <a:lstStyle/>
                    <a:p>
                      <a:r>
                        <a:rPr lang="en-US" dirty="0" err="1"/>
                        <a:t>GaussianNB</a:t>
                      </a:r>
                      <a:endParaRPr lang="en-US" dirty="0"/>
                    </a:p>
                  </a:txBody>
                  <a:tcPr/>
                </a:tc>
                <a:tc>
                  <a:txBody>
                    <a:bodyPr/>
                    <a:lstStyle/>
                    <a:p>
                      <a:r>
                        <a:rPr lang="en-US" dirty="0"/>
                        <a:t> 0.09642857142857143</a:t>
                      </a:r>
                    </a:p>
                  </a:txBody>
                  <a:tcPr/>
                </a:tc>
                <a:tc>
                  <a:txBody>
                    <a:bodyPr/>
                    <a:lstStyle/>
                    <a:p>
                      <a:r>
                        <a:rPr lang="en-US" dirty="0"/>
                        <a:t>31.62098182098807</a:t>
                      </a:r>
                    </a:p>
                  </a:txBody>
                  <a:tcPr/>
                </a:tc>
                <a:extLst>
                  <a:ext uri="{0D108BD9-81ED-4DB2-BD59-A6C34878D82A}">
                    <a16:rowId xmlns:a16="http://schemas.microsoft.com/office/drawing/2014/main" val="4274011882"/>
                  </a:ext>
                </a:extLst>
              </a:tr>
              <a:tr h="370840">
                <a:tc>
                  <a:txBody>
                    <a:bodyPr/>
                    <a:lstStyle/>
                    <a:p>
                      <a:r>
                        <a:rPr lang="en-US" dirty="0" err="1"/>
                        <a:t>svm</a:t>
                      </a:r>
                      <a:endParaRPr lang="en-US" dirty="0"/>
                    </a:p>
                  </a:txBody>
                  <a:tcPr/>
                </a:tc>
                <a:tc>
                  <a:txBody>
                    <a:bodyPr/>
                    <a:lstStyle/>
                    <a:p>
                      <a:r>
                        <a:rPr lang="en-US" dirty="0"/>
                        <a:t> 0.9035714285714286</a:t>
                      </a:r>
                    </a:p>
                  </a:txBody>
                  <a:tcPr/>
                </a:tc>
                <a:tc>
                  <a:txBody>
                    <a:bodyPr/>
                    <a:lstStyle/>
                    <a:p>
                      <a:r>
                        <a:rPr lang="en-US" dirty="0"/>
                        <a:t>0.38561602407570225</a:t>
                      </a:r>
                    </a:p>
                  </a:txBody>
                  <a:tcPr/>
                </a:tc>
                <a:extLst>
                  <a:ext uri="{0D108BD9-81ED-4DB2-BD59-A6C34878D82A}">
                    <a16:rowId xmlns:a16="http://schemas.microsoft.com/office/drawing/2014/main" val="1422130984"/>
                  </a:ext>
                </a:extLst>
              </a:tr>
              <a:tr h="370840">
                <a:tc>
                  <a:txBody>
                    <a:bodyPr/>
                    <a:lstStyle/>
                    <a:p>
                      <a:r>
                        <a:rPr lang="en-US" dirty="0" err="1"/>
                        <a:t>DecisionTree</a:t>
                      </a:r>
                      <a:endParaRPr lang="en-US" dirty="0"/>
                    </a:p>
                  </a:txBody>
                  <a:tcPr/>
                </a:tc>
                <a:tc>
                  <a:txBody>
                    <a:bodyPr/>
                    <a:lstStyle/>
                    <a:p>
                      <a:r>
                        <a:rPr lang="en-US" dirty="0"/>
                        <a:t>0.555</a:t>
                      </a:r>
                    </a:p>
                  </a:txBody>
                  <a:tcPr/>
                </a:tc>
                <a:tc>
                  <a:txBody>
                    <a:bodyPr/>
                    <a:lstStyle/>
                    <a:p>
                      <a:r>
                        <a:rPr lang="en-US" dirty="0"/>
                        <a:t>16.05223875713422</a:t>
                      </a:r>
                    </a:p>
                  </a:txBody>
                  <a:tcPr/>
                </a:tc>
                <a:extLst>
                  <a:ext uri="{0D108BD9-81ED-4DB2-BD59-A6C34878D82A}">
                    <a16:rowId xmlns:a16="http://schemas.microsoft.com/office/drawing/2014/main" val="2644487169"/>
                  </a:ext>
                </a:extLst>
              </a:tr>
              <a:tr h="370840">
                <a:tc>
                  <a:txBody>
                    <a:bodyPr/>
                    <a:lstStyle/>
                    <a:p>
                      <a:r>
                        <a:rPr lang="en-US" dirty="0" err="1"/>
                        <a:t>RandomForestClassifier</a:t>
                      </a:r>
                      <a:endParaRPr lang="en-US" dirty="0"/>
                    </a:p>
                  </a:txBody>
                  <a:tcPr/>
                </a:tc>
                <a:tc>
                  <a:txBody>
                    <a:bodyPr/>
                    <a:lstStyle/>
                    <a:p>
                      <a:r>
                        <a:rPr lang="en-US" dirty="0"/>
                        <a:t> 0.9035714285714286</a:t>
                      </a:r>
                    </a:p>
                  </a:txBody>
                  <a:tcPr/>
                </a:tc>
                <a:tc>
                  <a:txBody>
                    <a:bodyPr/>
                    <a:lstStyle/>
                    <a:p>
                      <a:r>
                        <a:rPr lang="en-US" dirty="0"/>
                        <a:t>0.547846218533718</a:t>
                      </a:r>
                    </a:p>
                  </a:txBody>
                  <a:tcPr/>
                </a:tc>
                <a:extLst>
                  <a:ext uri="{0D108BD9-81ED-4DB2-BD59-A6C34878D82A}">
                    <a16:rowId xmlns:a16="http://schemas.microsoft.com/office/drawing/2014/main" val="3266258590"/>
                  </a:ext>
                </a:extLst>
              </a:tr>
            </a:tbl>
          </a:graphicData>
        </a:graphic>
      </p:graphicFrame>
    </p:spTree>
    <p:extLst>
      <p:ext uri="{BB962C8B-B14F-4D97-AF65-F5344CB8AC3E}">
        <p14:creationId xmlns:p14="http://schemas.microsoft.com/office/powerpoint/2010/main" val="2573271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9701-A807-460F-8991-479DE4F990A7}"/>
              </a:ext>
            </a:extLst>
          </p:cNvPr>
          <p:cNvSpPr>
            <a:spLocks noGrp="1"/>
          </p:cNvSpPr>
          <p:nvPr>
            <p:ph type="title"/>
          </p:nvPr>
        </p:nvSpPr>
        <p:spPr>
          <a:xfrm>
            <a:off x="747540" y="166255"/>
            <a:ext cx="10353761" cy="1326321"/>
          </a:xfrm>
        </p:spPr>
        <p:txBody>
          <a:bodyPr/>
          <a:lstStyle/>
          <a:p>
            <a:r>
              <a:rPr lang="en-US" dirty="0"/>
              <a:t>Predict results</a:t>
            </a:r>
          </a:p>
        </p:txBody>
      </p:sp>
      <p:sp>
        <p:nvSpPr>
          <p:cNvPr id="3" name="Content Placeholder 2">
            <a:extLst>
              <a:ext uri="{FF2B5EF4-FFF2-40B4-BE49-F238E27FC236}">
                <a16:creationId xmlns:a16="http://schemas.microsoft.com/office/drawing/2014/main" id="{15DAB2D1-078A-4951-86AA-03AA75016324}"/>
              </a:ext>
            </a:extLst>
          </p:cNvPr>
          <p:cNvSpPr>
            <a:spLocks noGrp="1"/>
          </p:cNvSpPr>
          <p:nvPr>
            <p:ph idx="1"/>
          </p:nvPr>
        </p:nvSpPr>
        <p:spPr>
          <a:xfrm>
            <a:off x="747540" y="1237082"/>
            <a:ext cx="10353762" cy="5066736"/>
          </a:xfrm>
        </p:spPr>
        <p:txBody>
          <a:bodyPr/>
          <a:lstStyle/>
          <a:p>
            <a:r>
              <a:rPr lang="en-US" dirty="0">
                <a:effectLst/>
              </a:rPr>
              <a:t>As we were asked to compute a score for each customer and use this score and a cutoff value to extract a target customer list for direct mail promotion we used probability scoring technique to score each customer.</a:t>
            </a:r>
          </a:p>
          <a:p>
            <a:endParaRPr lang="en-GB" dirty="0">
              <a:effectLst/>
            </a:endParaRPr>
          </a:p>
          <a:p>
            <a:endParaRPr lang="en-US" dirty="0"/>
          </a:p>
          <a:p>
            <a:endParaRPr lang="en-US" dirty="0"/>
          </a:p>
          <a:p>
            <a:endParaRPr lang="en-US" dirty="0"/>
          </a:p>
          <a:p>
            <a:endParaRPr lang="en-US" dirty="0"/>
          </a:p>
          <a:p>
            <a:r>
              <a:rPr lang="en-US" dirty="0"/>
              <a:t>The optimal cut off would be where </a:t>
            </a:r>
            <a:r>
              <a:rPr lang="en-US" dirty="0" err="1"/>
              <a:t>tpr</a:t>
            </a:r>
            <a:r>
              <a:rPr lang="en-US" dirty="0"/>
              <a:t> is high and </a:t>
            </a:r>
            <a:r>
              <a:rPr lang="en-US" dirty="0" err="1"/>
              <a:t>fpr</a:t>
            </a:r>
            <a:r>
              <a:rPr lang="en-US" dirty="0"/>
              <a:t> is low</a:t>
            </a:r>
          </a:p>
          <a:p>
            <a:r>
              <a:rPr lang="en-US" dirty="0"/>
              <a:t> </a:t>
            </a:r>
            <a:r>
              <a:rPr lang="en-US" dirty="0" err="1"/>
              <a:t>tpr</a:t>
            </a:r>
            <a:r>
              <a:rPr lang="en-US" dirty="0"/>
              <a:t> - (1-fpr) is zero or near to zero is the optimal cut off point</a:t>
            </a:r>
          </a:p>
        </p:txBody>
      </p:sp>
      <p:pic>
        <p:nvPicPr>
          <p:cNvPr id="5" name="Picture 4">
            <a:extLst>
              <a:ext uri="{FF2B5EF4-FFF2-40B4-BE49-F238E27FC236}">
                <a16:creationId xmlns:a16="http://schemas.microsoft.com/office/drawing/2014/main" id="{E1636D5D-7B1E-4ADD-81DE-24DAD144569E}"/>
              </a:ext>
            </a:extLst>
          </p:cNvPr>
          <p:cNvPicPr>
            <a:picLocks noChangeAspect="1"/>
          </p:cNvPicPr>
          <p:nvPr/>
        </p:nvPicPr>
        <p:blipFill>
          <a:blip r:embed="rId2"/>
          <a:stretch>
            <a:fillRect/>
          </a:stretch>
        </p:blipFill>
        <p:spPr>
          <a:xfrm>
            <a:off x="2206197" y="2708648"/>
            <a:ext cx="5071934" cy="1811405"/>
          </a:xfrm>
          <a:prstGeom prst="rect">
            <a:avLst/>
          </a:prstGeom>
        </p:spPr>
      </p:pic>
    </p:spTree>
    <p:extLst>
      <p:ext uri="{BB962C8B-B14F-4D97-AF65-F5344CB8AC3E}">
        <p14:creationId xmlns:p14="http://schemas.microsoft.com/office/powerpoint/2010/main" val="61631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61E2-C379-4AA8-9B57-B4AF94B778C9}"/>
              </a:ext>
            </a:extLst>
          </p:cNvPr>
          <p:cNvSpPr>
            <a:spLocks noGrp="1"/>
          </p:cNvSpPr>
          <p:nvPr>
            <p:ph type="title"/>
          </p:nvPr>
        </p:nvSpPr>
        <p:spPr/>
        <p:txBody>
          <a:bodyPr/>
          <a:lstStyle/>
          <a:p>
            <a:r>
              <a:rPr lang="en-US" dirty="0"/>
              <a:t>Optimal Cut off value</a:t>
            </a:r>
          </a:p>
        </p:txBody>
      </p:sp>
      <p:sp>
        <p:nvSpPr>
          <p:cNvPr id="3" name="Content Placeholder 2">
            <a:extLst>
              <a:ext uri="{FF2B5EF4-FFF2-40B4-BE49-F238E27FC236}">
                <a16:creationId xmlns:a16="http://schemas.microsoft.com/office/drawing/2014/main" id="{578E1738-0C31-4A66-9708-981475ACC079}"/>
              </a:ext>
            </a:extLst>
          </p:cNvPr>
          <p:cNvSpPr>
            <a:spLocks noGrp="1"/>
          </p:cNvSpPr>
          <p:nvPr>
            <p:ph idx="1"/>
          </p:nvPr>
        </p:nvSpPr>
        <p:spPr>
          <a:xfrm>
            <a:off x="913794" y="1581432"/>
            <a:ext cx="10353762" cy="3695136"/>
          </a:xfrm>
        </p:spPr>
        <p:txBody>
          <a:bodyPr/>
          <a:lstStyle/>
          <a:p>
            <a:r>
              <a:rPr lang="en-GB" dirty="0">
                <a:effectLst/>
              </a:rPr>
              <a:t>The optimal cut off value is found where the true positive rate is high and false positive rate is low. The cut off value is 0.300772</a:t>
            </a:r>
          </a:p>
          <a:p>
            <a:pPr marL="0" indent="0">
              <a:buNone/>
            </a:pPr>
            <a:endParaRPr lang="en-US" dirty="0"/>
          </a:p>
        </p:txBody>
      </p:sp>
      <p:pic>
        <p:nvPicPr>
          <p:cNvPr id="4" name="Picture 3">
            <a:extLst>
              <a:ext uri="{FF2B5EF4-FFF2-40B4-BE49-F238E27FC236}">
                <a16:creationId xmlns:a16="http://schemas.microsoft.com/office/drawing/2014/main" id="{951B09DF-0520-447F-A2FE-3FACCD5D1A10}"/>
              </a:ext>
            </a:extLst>
          </p:cNvPr>
          <p:cNvPicPr/>
          <p:nvPr/>
        </p:nvPicPr>
        <p:blipFill rotWithShape="1">
          <a:blip r:embed="rId2">
            <a:extLst>
              <a:ext uri="{28A0092B-C50C-407E-A947-70E740481C1C}">
                <a14:useLocalDpi xmlns:a14="http://schemas.microsoft.com/office/drawing/2010/main" val="0"/>
              </a:ext>
            </a:extLst>
          </a:blip>
          <a:srcRect l="1276" t="25098"/>
          <a:stretch/>
        </p:blipFill>
        <p:spPr bwMode="auto">
          <a:xfrm>
            <a:off x="1688500" y="5512294"/>
            <a:ext cx="8373846" cy="1220415"/>
          </a:xfrm>
          <a:prstGeom prst="rect">
            <a:avLst/>
          </a:prstGeom>
          <a:ln>
            <a:solidFill>
              <a:schemeClr val="bg2">
                <a:lumMod val="90000"/>
              </a:schemeClr>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DBBE5FE-5110-4773-AFEA-578D7BFC26EF}"/>
              </a:ext>
            </a:extLst>
          </p:cNvPr>
          <p:cNvPicPr>
            <a:picLocks noChangeAspect="1"/>
          </p:cNvPicPr>
          <p:nvPr/>
        </p:nvPicPr>
        <p:blipFill>
          <a:blip r:embed="rId3"/>
          <a:stretch>
            <a:fillRect/>
          </a:stretch>
        </p:blipFill>
        <p:spPr>
          <a:xfrm>
            <a:off x="3731311" y="2401447"/>
            <a:ext cx="4288224" cy="2950210"/>
          </a:xfrm>
          <a:prstGeom prst="rect">
            <a:avLst/>
          </a:prstGeom>
        </p:spPr>
      </p:pic>
    </p:spTree>
    <p:extLst>
      <p:ext uri="{BB962C8B-B14F-4D97-AF65-F5344CB8AC3E}">
        <p14:creationId xmlns:p14="http://schemas.microsoft.com/office/powerpoint/2010/main" val="305661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A834-BA19-499B-BD28-BD8879F9CDFE}"/>
              </a:ext>
            </a:extLst>
          </p:cNvPr>
          <p:cNvSpPr>
            <a:spLocks noGrp="1"/>
          </p:cNvSpPr>
          <p:nvPr>
            <p:ph type="title"/>
          </p:nvPr>
        </p:nvSpPr>
        <p:spPr>
          <a:xfrm>
            <a:off x="816813" y="0"/>
            <a:ext cx="10353761" cy="1326321"/>
          </a:xfrm>
        </p:spPr>
        <p:txBody>
          <a:bodyPr/>
          <a:lstStyle/>
          <a:p>
            <a:r>
              <a:rPr lang="en-US" dirty="0"/>
              <a:t>Visualization</a:t>
            </a:r>
          </a:p>
        </p:txBody>
      </p:sp>
      <p:sp>
        <p:nvSpPr>
          <p:cNvPr id="3" name="Content Placeholder 2">
            <a:extLst>
              <a:ext uri="{FF2B5EF4-FFF2-40B4-BE49-F238E27FC236}">
                <a16:creationId xmlns:a16="http://schemas.microsoft.com/office/drawing/2014/main" id="{5294FB40-4C26-41EC-93E3-4CFAE1EDF3C6}"/>
              </a:ext>
            </a:extLst>
          </p:cNvPr>
          <p:cNvSpPr>
            <a:spLocks noGrp="1"/>
          </p:cNvSpPr>
          <p:nvPr>
            <p:ph idx="1"/>
          </p:nvPr>
        </p:nvSpPr>
        <p:spPr>
          <a:xfrm>
            <a:off x="1021210" y="916647"/>
            <a:ext cx="10149364" cy="4767462"/>
          </a:xfrm>
        </p:spPr>
        <p:txBody>
          <a:bodyPr/>
          <a:lstStyle/>
          <a:p>
            <a:r>
              <a:rPr lang="en-US" dirty="0"/>
              <a:t>We have created the dashboard which can predict </a:t>
            </a:r>
          </a:p>
          <a:p>
            <a:pPr marL="800100" lvl="1" indent="-342900">
              <a:buFont typeface="+mj-lt"/>
              <a:buAutoNum type="arabicPeriod"/>
            </a:pPr>
            <a:r>
              <a:rPr lang="en-US" dirty="0"/>
              <a:t>For a given book category of a new title List of target users</a:t>
            </a:r>
          </a:p>
          <a:p>
            <a:pPr marL="800100" lvl="1" indent="-342900">
              <a:buFont typeface="+mj-lt"/>
              <a:buAutoNum type="arabicPeriod"/>
            </a:pPr>
            <a:r>
              <a:rPr lang="en-US" dirty="0"/>
              <a:t>For a given customer from csv file the predicted results whether the customer will by the offered book or not</a:t>
            </a:r>
          </a:p>
          <a:p>
            <a:pPr marL="800100" lvl="1" indent="-342900">
              <a:buFont typeface="+mj-lt"/>
              <a:buAutoNum type="arabicPeriod"/>
            </a:pPr>
            <a:r>
              <a:rPr lang="en-US" dirty="0"/>
              <a:t>For customer out of the sample prediction.</a:t>
            </a:r>
          </a:p>
          <a:p>
            <a:r>
              <a:rPr lang="en-US" dirty="0"/>
              <a:t>We use python flask to create the dashboard</a:t>
            </a:r>
          </a:p>
          <a:p>
            <a:r>
              <a:rPr lang="en-US" dirty="0"/>
              <a:t>index page</a:t>
            </a:r>
          </a:p>
          <a:p>
            <a:pPr marL="457200" lvl="1" indent="0">
              <a:buNone/>
            </a:pPr>
            <a:endParaRPr lang="en-US" dirty="0"/>
          </a:p>
        </p:txBody>
      </p:sp>
      <p:pic>
        <p:nvPicPr>
          <p:cNvPr id="7" name="Picture 6">
            <a:extLst>
              <a:ext uri="{FF2B5EF4-FFF2-40B4-BE49-F238E27FC236}">
                <a16:creationId xmlns:a16="http://schemas.microsoft.com/office/drawing/2014/main" id="{8FED999E-CEC5-4C3C-8BDF-FE7E405E7D1D}"/>
              </a:ext>
            </a:extLst>
          </p:cNvPr>
          <p:cNvPicPr>
            <a:picLocks noChangeAspect="1"/>
          </p:cNvPicPr>
          <p:nvPr/>
        </p:nvPicPr>
        <p:blipFill>
          <a:blip r:embed="rId2"/>
          <a:stretch>
            <a:fillRect/>
          </a:stretch>
        </p:blipFill>
        <p:spPr>
          <a:xfrm>
            <a:off x="5627266" y="3429000"/>
            <a:ext cx="3734464" cy="3311611"/>
          </a:xfrm>
          <a:prstGeom prst="rect">
            <a:avLst/>
          </a:prstGeom>
        </p:spPr>
      </p:pic>
    </p:spTree>
    <p:extLst>
      <p:ext uri="{BB962C8B-B14F-4D97-AF65-F5344CB8AC3E}">
        <p14:creationId xmlns:p14="http://schemas.microsoft.com/office/powerpoint/2010/main" val="1297471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748D-2C01-4D65-BC12-0A8FCD25321B}"/>
              </a:ext>
            </a:extLst>
          </p:cNvPr>
          <p:cNvSpPr>
            <a:spLocks noGrp="1"/>
          </p:cNvSpPr>
          <p:nvPr>
            <p:ph type="title"/>
          </p:nvPr>
        </p:nvSpPr>
        <p:spPr>
          <a:xfrm>
            <a:off x="678268" y="1939637"/>
            <a:ext cx="10353761" cy="3228108"/>
          </a:xfrm>
        </p:spPr>
        <p:txBody>
          <a:bodyPr>
            <a:normAutofit/>
          </a:bodyPr>
          <a:lstStyle/>
          <a:p>
            <a:r>
              <a:rPr lang="en-US" sz="6600" dirty="0"/>
              <a:t>Thank You</a:t>
            </a:r>
          </a:p>
        </p:txBody>
      </p:sp>
    </p:spTree>
    <p:extLst>
      <p:ext uri="{BB962C8B-B14F-4D97-AF65-F5344CB8AC3E}">
        <p14:creationId xmlns:p14="http://schemas.microsoft.com/office/powerpoint/2010/main" val="346589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0209-0F67-4400-B8D4-A6C7B4801DA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E877D5AF-5B69-4AD5-A5C8-0AF91CDA2EFD}"/>
              </a:ext>
            </a:extLst>
          </p:cNvPr>
          <p:cNvSpPr>
            <a:spLocks noGrp="1"/>
          </p:cNvSpPr>
          <p:nvPr>
            <p:ph idx="1"/>
          </p:nvPr>
        </p:nvSpPr>
        <p:spPr/>
        <p:txBody>
          <a:bodyPr>
            <a:normAutofit/>
          </a:bodyPr>
          <a:lstStyle/>
          <a:p>
            <a:r>
              <a:rPr lang="en-US" sz="2400" dirty="0">
                <a:effectLst/>
              </a:rPr>
              <a:t>The main goal of this study is to generate a suitable customer list which would positively impact the selling of specialty books.</a:t>
            </a:r>
          </a:p>
          <a:p>
            <a:r>
              <a:rPr lang="en-US" sz="2400" dirty="0"/>
              <a:t>CBC sent mailings to its club members containing its latest offerings to  allow them to know their customers better and enable multiple targeted campaigns where each target audience would receive appropriate mailings .</a:t>
            </a:r>
          </a:p>
        </p:txBody>
      </p:sp>
    </p:spTree>
    <p:extLst>
      <p:ext uri="{BB962C8B-B14F-4D97-AF65-F5344CB8AC3E}">
        <p14:creationId xmlns:p14="http://schemas.microsoft.com/office/powerpoint/2010/main" val="37005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4B59-5B99-43F2-9F3E-48C379C0E56D}"/>
              </a:ext>
            </a:extLst>
          </p:cNvPr>
          <p:cNvSpPr>
            <a:spLocks noGrp="1"/>
          </p:cNvSpPr>
          <p:nvPr>
            <p:ph type="title"/>
          </p:nvPr>
        </p:nvSpPr>
        <p:spPr/>
        <p:txBody>
          <a:bodyPr/>
          <a:lstStyle/>
          <a:p>
            <a:r>
              <a:rPr lang="en-US" dirty="0"/>
              <a:t>two-step approach</a:t>
            </a:r>
          </a:p>
        </p:txBody>
      </p:sp>
      <p:sp>
        <p:nvSpPr>
          <p:cNvPr id="3" name="Content Placeholder 2">
            <a:extLst>
              <a:ext uri="{FF2B5EF4-FFF2-40B4-BE49-F238E27FC236}">
                <a16:creationId xmlns:a16="http://schemas.microsoft.com/office/drawing/2014/main" id="{BB037058-2387-4CFF-B094-DFCBDB81A78A}"/>
              </a:ext>
            </a:extLst>
          </p:cNvPr>
          <p:cNvSpPr>
            <a:spLocks noGrp="1"/>
          </p:cNvSpPr>
          <p:nvPr>
            <p:ph idx="1"/>
          </p:nvPr>
        </p:nvSpPr>
        <p:spPr/>
        <p:txBody>
          <a:bodyPr/>
          <a:lstStyle/>
          <a:p>
            <a:r>
              <a:rPr lang="en-US" dirty="0"/>
              <a:t>For each new title, </a:t>
            </a:r>
          </a:p>
          <a:p>
            <a:pPr marL="800100" lvl="1" indent="-342900">
              <a:buFont typeface="+mj-lt"/>
              <a:buAutoNum type="arabicPeriod"/>
            </a:pPr>
            <a:r>
              <a:rPr lang="en-US" dirty="0"/>
              <a:t>Conduct a market test involving a random sample of customers from the database to enable analysis of customer response. The analysis would create and calibrate response models for the current book offerings. </a:t>
            </a:r>
          </a:p>
          <a:p>
            <a:pPr marL="800100" lvl="1" indent="-342900">
              <a:buFont typeface="+mj-lt"/>
              <a:buAutoNum type="arabicPeriod"/>
            </a:pPr>
            <a:r>
              <a:rPr lang="en-US" dirty="0"/>
              <a:t>Based on the response models, compute a score for each customer in the database. </a:t>
            </a:r>
          </a:p>
          <a:p>
            <a:pPr marL="800100" lvl="1" indent="-342900">
              <a:buFont typeface="+mj-lt"/>
              <a:buAutoNum type="arabicPeriod"/>
            </a:pPr>
            <a:endParaRPr lang="en-US" dirty="0"/>
          </a:p>
          <a:p>
            <a:r>
              <a:rPr lang="en-US" dirty="0"/>
              <a:t>Use this score and a cutoff value to extract a target customer list for direct mail promotion. </a:t>
            </a:r>
          </a:p>
        </p:txBody>
      </p:sp>
    </p:spTree>
    <p:extLst>
      <p:ext uri="{BB962C8B-B14F-4D97-AF65-F5344CB8AC3E}">
        <p14:creationId xmlns:p14="http://schemas.microsoft.com/office/powerpoint/2010/main" val="180405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7D5-656C-42EB-ABC2-C4A6A0CE4B77}"/>
              </a:ext>
            </a:extLst>
          </p:cNvPr>
          <p:cNvSpPr>
            <a:spLocks noGrp="1"/>
          </p:cNvSpPr>
          <p:nvPr>
            <p:ph type="title"/>
          </p:nvPr>
        </p:nvSpPr>
        <p:spPr/>
        <p:txBody>
          <a:bodyPr/>
          <a:lstStyle/>
          <a:p>
            <a:r>
              <a:rPr lang="en-US" dirty="0"/>
              <a:t>Art History of Florence </a:t>
            </a:r>
          </a:p>
        </p:txBody>
      </p:sp>
      <p:sp>
        <p:nvSpPr>
          <p:cNvPr id="3" name="Content Placeholder 2">
            <a:extLst>
              <a:ext uri="{FF2B5EF4-FFF2-40B4-BE49-F238E27FC236}">
                <a16:creationId xmlns:a16="http://schemas.microsoft.com/office/drawing/2014/main" id="{E4C3DC55-910A-4B20-9CC0-9C6105BEA531}"/>
              </a:ext>
            </a:extLst>
          </p:cNvPr>
          <p:cNvSpPr>
            <a:spLocks noGrp="1"/>
          </p:cNvSpPr>
          <p:nvPr>
            <p:ph idx="1"/>
          </p:nvPr>
        </p:nvSpPr>
        <p:spPr/>
        <p:txBody>
          <a:bodyPr/>
          <a:lstStyle/>
          <a:p>
            <a:r>
              <a:rPr lang="en-US" dirty="0"/>
              <a:t>A new title, "The Art History of Florence", is ready for release.</a:t>
            </a:r>
          </a:p>
          <a:p>
            <a:r>
              <a:rPr lang="en-US" dirty="0"/>
              <a:t>CBC has sent a test mailing to a random sample of 4,000 customers from its customer base. </a:t>
            </a:r>
          </a:p>
          <a:p>
            <a:r>
              <a:rPr lang="en-US" dirty="0"/>
              <a:t>The customer responses have been collated with past purchase data. </a:t>
            </a:r>
          </a:p>
          <a:p>
            <a:r>
              <a:rPr lang="en-US" dirty="0"/>
              <a:t>Each row corresponds to one market test customer. Each column is a variable, with the header row giving the name of the variable. </a:t>
            </a:r>
          </a:p>
        </p:txBody>
      </p:sp>
      <p:pic>
        <p:nvPicPr>
          <p:cNvPr id="4" name="Picture 3">
            <a:extLst>
              <a:ext uri="{FF2B5EF4-FFF2-40B4-BE49-F238E27FC236}">
                <a16:creationId xmlns:a16="http://schemas.microsoft.com/office/drawing/2014/main" id="{6471989D-3E44-4979-B12A-0281EBCDB0C7}"/>
              </a:ext>
            </a:extLst>
          </p:cNvPr>
          <p:cNvPicPr>
            <a:picLocks noChangeAspect="1"/>
          </p:cNvPicPr>
          <p:nvPr/>
        </p:nvPicPr>
        <p:blipFill rotWithShape="1">
          <a:blip r:embed="rId2"/>
          <a:srcRect l="20829" t="37520" r="20829" b="39972"/>
          <a:stretch/>
        </p:blipFill>
        <p:spPr>
          <a:xfrm>
            <a:off x="1186183" y="4833192"/>
            <a:ext cx="7218219" cy="1565563"/>
          </a:xfrm>
          <a:prstGeom prst="rect">
            <a:avLst/>
          </a:prstGeom>
        </p:spPr>
      </p:pic>
    </p:spTree>
    <p:extLst>
      <p:ext uri="{BB962C8B-B14F-4D97-AF65-F5344CB8AC3E}">
        <p14:creationId xmlns:p14="http://schemas.microsoft.com/office/powerpoint/2010/main" val="215730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7DA3-3A70-4DF3-8030-AE9937A4D5A8}"/>
              </a:ext>
            </a:extLst>
          </p:cNvPr>
          <p:cNvSpPr>
            <a:spLocks noGrp="1"/>
          </p:cNvSpPr>
          <p:nvPr>
            <p:ph type="title"/>
          </p:nvPr>
        </p:nvSpPr>
        <p:spPr>
          <a:xfrm>
            <a:off x="470450" y="0"/>
            <a:ext cx="10353761" cy="1326321"/>
          </a:xfrm>
        </p:spPr>
        <p:txBody>
          <a:bodyPr/>
          <a:lstStyle/>
          <a:p>
            <a:r>
              <a:rPr lang="en-US" dirty="0"/>
              <a:t>Our Dataset</a:t>
            </a:r>
          </a:p>
        </p:txBody>
      </p:sp>
      <p:sp>
        <p:nvSpPr>
          <p:cNvPr id="3" name="Content Placeholder 2">
            <a:extLst>
              <a:ext uri="{FF2B5EF4-FFF2-40B4-BE49-F238E27FC236}">
                <a16:creationId xmlns:a16="http://schemas.microsoft.com/office/drawing/2014/main" id="{317C4FA0-5BAE-4DE2-9F00-037059BCDE22}"/>
              </a:ext>
            </a:extLst>
          </p:cNvPr>
          <p:cNvSpPr>
            <a:spLocks noGrp="1"/>
          </p:cNvSpPr>
          <p:nvPr>
            <p:ph idx="1"/>
          </p:nvPr>
        </p:nvSpPr>
        <p:spPr>
          <a:xfrm>
            <a:off x="802959" y="1112390"/>
            <a:ext cx="10353762" cy="5537791"/>
          </a:xfrm>
        </p:spPr>
        <p:txBody>
          <a:bodyPr>
            <a:normAutofit fontScale="92500" lnSpcReduction="20000"/>
          </a:bodyPr>
          <a:lstStyle/>
          <a:p>
            <a:r>
              <a:rPr lang="en-US" dirty="0">
                <a:effectLst/>
              </a:rPr>
              <a:t>The dataset consists of 4000 samples with each record consisting of 24 features. Each feature is described below with their corresponding definition.</a:t>
            </a:r>
          </a:p>
          <a:p>
            <a:pPr lvl="1"/>
            <a:endParaRPr lang="en-US" dirty="0">
              <a:effectLst/>
            </a:endParaRPr>
          </a:p>
          <a:p>
            <a:pPr lvl="1"/>
            <a:r>
              <a:rPr lang="en-US" b="1" dirty="0">
                <a:effectLst/>
              </a:rPr>
              <a:t>Seq#</a:t>
            </a:r>
            <a:r>
              <a:rPr lang="en-US" dirty="0">
                <a:effectLst/>
              </a:rPr>
              <a:t> -Sequence number in the training data</a:t>
            </a:r>
          </a:p>
          <a:p>
            <a:pPr lvl="1"/>
            <a:r>
              <a:rPr lang="en-US" b="1" dirty="0">
                <a:effectLst/>
              </a:rPr>
              <a:t>ID#</a:t>
            </a:r>
            <a:r>
              <a:rPr lang="en-US" dirty="0">
                <a:effectLst/>
              </a:rPr>
              <a:t> -Customer Identification number in test database</a:t>
            </a:r>
          </a:p>
          <a:p>
            <a:pPr lvl="1"/>
            <a:r>
              <a:rPr lang="en-US" b="1" dirty="0">
                <a:effectLst/>
              </a:rPr>
              <a:t>Gender</a:t>
            </a:r>
            <a:r>
              <a:rPr lang="en-US" dirty="0">
                <a:effectLst/>
              </a:rPr>
              <a:t> -O=Male 1=Female</a:t>
            </a:r>
          </a:p>
          <a:p>
            <a:pPr lvl="1"/>
            <a:r>
              <a:rPr lang="en-US" b="1" dirty="0">
                <a:effectLst/>
              </a:rPr>
              <a:t>M </a:t>
            </a:r>
            <a:r>
              <a:rPr lang="en-US" dirty="0">
                <a:effectLst/>
              </a:rPr>
              <a:t>–(Monetary)Total money spent on books</a:t>
            </a:r>
          </a:p>
          <a:p>
            <a:pPr lvl="1"/>
            <a:r>
              <a:rPr lang="en-US" b="1" dirty="0">
                <a:effectLst/>
              </a:rPr>
              <a:t>R</a:t>
            </a:r>
            <a:r>
              <a:rPr lang="en-US" dirty="0">
                <a:effectLst/>
              </a:rPr>
              <a:t> –(Recency)Months since last purchase</a:t>
            </a:r>
          </a:p>
          <a:p>
            <a:pPr lvl="1"/>
            <a:r>
              <a:rPr lang="en-US" b="1" dirty="0">
                <a:effectLst/>
              </a:rPr>
              <a:t>F</a:t>
            </a:r>
            <a:r>
              <a:rPr lang="en-US" dirty="0">
                <a:effectLst/>
              </a:rPr>
              <a:t> -(Frequency)Total number of purchases</a:t>
            </a:r>
          </a:p>
          <a:p>
            <a:pPr lvl="1"/>
            <a:r>
              <a:rPr lang="en-US" b="1" dirty="0" err="1">
                <a:effectLst/>
              </a:rPr>
              <a:t>FirstPurch</a:t>
            </a:r>
            <a:r>
              <a:rPr lang="en-US" dirty="0">
                <a:effectLst/>
              </a:rPr>
              <a:t>- Months since first purchase</a:t>
            </a:r>
          </a:p>
          <a:p>
            <a:pPr lvl="1"/>
            <a:r>
              <a:rPr lang="en-US" b="1" dirty="0" err="1">
                <a:effectLst/>
              </a:rPr>
              <a:t>ChildBks</a:t>
            </a:r>
            <a:r>
              <a:rPr lang="en-US" b="1" dirty="0">
                <a:effectLst/>
              </a:rPr>
              <a:t>-</a:t>
            </a:r>
            <a:r>
              <a:rPr lang="en-US" dirty="0">
                <a:effectLst/>
              </a:rPr>
              <a:t> Number of purchases from the category: Child books</a:t>
            </a:r>
          </a:p>
          <a:p>
            <a:pPr lvl="1"/>
            <a:r>
              <a:rPr lang="en-US" b="1" dirty="0" err="1">
                <a:effectLst/>
              </a:rPr>
              <a:t>YouthBks</a:t>
            </a:r>
            <a:r>
              <a:rPr lang="en-US" b="1" dirty="0">
                <a:effectLst/>
              </a:rPr>
              <a:t>-</a:t>
            </a:r>
            <a:r>
              <a:rPr lang="en-US" dirty="0">
                <a:effectLst/>
              </a:rPr>
              <a:t> Number of purchases from the category: Youth books</a:t>
            </a:r>
          </a:p>
          <a:p>
            <a:pPr lvl="1"/>
            <a:r>
              <a:rPr lang="en-US" b="1" dirty="0" err="1">
                <a:effectLst/>
              </a:rPr>
              <a:t>CookBks</a:t>
            </a:r>
            <a:r>
              <a:rPr lang="en-US" b="1" dirty="0">
                <a:effectLst/>
              </a:rPr>
              <a:t>-</a:t>
            </a:r>
            <a:r>
              <a:rPr lang="en-US" dirty="0">
                <a:effectLst/>
              </a:rPr>
              <a:t> Number of purchases from the category: Cookbooks</a:t>
            </a:r>
          </a:p>
          <a:p>
            <a:pPr lvl="1"/>
            <a:r>
              <a:rPr lang="en-US" b="1" dirty="0" err="1">
                <a:effectLst/>
              </a:rPr>
              <a:t>DoItYBks</a:t>
            </a:r>
            <a:r>
              <a:rPr lang="en-US" b="1" dirty="0">
                <a:effectLst/>
              </a:rPr>
              <a:t>-</a:t>
            </a:r>
            <a:r>
              <a:rPr lang="en-US" dirty="0">
                <a:effectLst/>
              </a:rPr>
              <a:t> Number of purchases from the category: Do It Yourself books </a:t>
            </a:r>
          </a:p>
          <a:p>
            <a:pPr lvl="1"/>
            <a:r>
              <a:rPr lang="en-US" b="1" dirty="0" err="1">
                <a:effectLst/>
              </a:rPr>
              <a:t>RefBks</a:t>
            </a:r>
            <a:r>
              <a:rPr lang="en-US" dirty="0">
                <a:effectLst/>
              </a:rPr>
              <a:t>- Number of purchases from the category: Reference books (</a:t>
            </a:r>
            <a:r>
              <a:rPr lang="en-US" dirty="0" err="1">
                <a:effectLst/>
              </a:rPr>
              <a:t>Atlases,Encyclopedias</a:t>
            </a:r>
            <a:r>
              <a:rPr lang="en-US" dirty="0">
                <a:effectLst/>
              </a:rPr>
              <a:t>, Dictionaries)</a:t>
            </a:r>
          </a:p>
          <a:p>
            <a:pPr lvl="1"/>
            <a:r>
              <a:rPr lang="en-US" b="1" dirty="0" err="1">
                <a:effectLst/>
              </a:rPr>
              <a:t>ArtBks</a:t>
            </a:r>
            <a:r>
              <a:rPr lang="en-US" b="1" dirty="0">
                <a:effectLst/>
              </a:rPr>
              <a:t>- </a:t>
            </a:r>
            <a:r>
              <a:rPr lang="en-US" dirty="0">
                <a:effectLst/>
              </a:rPr>
              <a:t>Number of purchases from the category: Art books</a:t>
            </a:r>
          </a:p>
          <a:p>
            <a:pPr lvl="1"/>
            <a:endParaRPr lang="en-US" dirty="0">
              <a:effectLst/>
            </a:endParaRPr>
          </a:p>
          <a:p>
            <a:endParaRPr lang="en-US" dirty="0"/>
          </a:p>
        </p:txBody>
      </p:sp>
    </p:spTree>
    <p:extLst>
      <p:ext uri="{BB962C8B-B14F-4D97-AF65-F5344CB8AC3E}">
        <p14:creationId xmlns:p14="http://schemas.microsoft.com/office/powerpoint/2010/main" val="187595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68B0-2DD6-46C4-B065-C68E21168F99}"/>
              </a:ext>
            </a:extLst>
          </p:cNvPr>
          <p:cNvSpPr>
            <a:spLocks noGrp="1"/>
          </p:cNvSpPr>
          <p:nvPr>
            <p:ph type="title"/>
          </p:nvPr>
        </p:nvSpPr>
        <p:spPr>
          <a:xfrm>
            <a:off x="470449" y="249382"/>
            <a:ext cx="10353761" cy="457200"/>
          </a:xfrm>
        </p:spPr>
        <p:txBody>
          <a:bodyPr>
            <a:normAutofit fontScale="90000"/>
          </a:bodyPr>
          <a:lstStyle/>
          <a:p>
            <a:pPr algn="l"/>
            <a:r>
              <a:rPr lang="en-US" dirty="0">
                <a:latin typeface="Bodoni MT" panose="02070603080606020203" pitchFamily="18" charset="0"/>
              </a:rPr>
              <a:t>Continued..</a:t>
            </a:r>
          </a:p>
        </p:txBody>
      </p:sp>
      <p:sp>
        <p:nvSpPr>
          <p:cNvPr id="3" name="Content Placeholder 2">
            <a:extLst>
              <a:ext uri="{FF2B5EF4-FFF2-40B4-BE49-F238E27FC236}">
                <a16:creationId xmlns:a16="http://schemas.microsoft.com/office/drawing/2014/main" id="{F1892B01-18D3-4518-8222-1B042C2F567F}"/>
              </a:ext>
            </a:extLst>
          </p:cNvPr>
          <p:cNvSpPr>
            <a:spLocks noGrp="1"/>
          </p:cNvSpPr>
          <p:nvPr>
            <p:ph idx="1"/>
          </p:nvPr>
        </p:nvSpPr>
        <p:spPr>
          <a:xfrm>
            <a:off x="913795" y="1066801"/>
            <a:ext cx="10353762" cy="5666508"/>
          </a:xfrm>
        </p:spPr>
        <p:txBody>
          <a:bodyPr>
            <a:normAutofit lnSpcReduction="10000"/>
          </a:bodyPr>
          <a:lstStyle/>
          <a:p>
            <a:r>
              <a:rPr lang="en-US" b="1" dirty="0" err="1">
                <a:effectLst/>
              </a:rPr>
              <a:t>GeoBks</a:t>
            </a:r>
            <a:r>
              <a:rPr lang="en-US" dirty="0">
                <a:effectLst/>
              </a:rPr>
              <a:t>-Number of purchases from the category: Geography books</a:t>
            </a:r>
          </a:p>
          <a:p>
            <a:r>
              <a:rPr lang="en-US" b="1" dirty="0" err="1">
                <a:effectLst/>
              </a:rPr>
              <a:t>ItalCook</a:t>
            </a:r>
            <a:r>
              <a:rPr lang="en-US" dirty="0">
                <a:effectLst/>
              </a:rPr>
              <a:t>- Number of purchases of book title: "Secrets of Italian Cooking"</a:t>
            </a:r>
          </a:p>
          <a:p>
            <a:r>
              <a:rPr lang="en-US" b="1" dirty="0" err="1">
                <a:effectLst/>
              </a:rPr>
              <a:t>ItalAtlas</a:t>
            </a:r>
            <a:r>
              <a:rPr lang="en-US" dirty="0">
                <a:effectLst/>
              </a:rPr>
              <a:t> -Number of purchases of book title: "Historical Atlas of Italy"</a:t>
            </a:r>
          </a:p>
          <a:p>
            <a:r>
              <a:rPr lang="en-US" b="1" dirty="0" err="1">
                <a:effectLst/>
              </a:rPr>
              <a:t>ItalArt</a:t>
            </a:r>
            <a:r>
              <a:rPr lang="en-US" b="1" dirty="0">
                <a:effectLst/>
              </a:rPr>
              <a:t> </a:t>
            </a:r>
            <a:r>
              <a:rPr lang="en-US" dirty="0">
                <a:effectLst/>
              </a:rPr>
              <a:t>-Number of purchases of book title: "Italian Art"</a:t>
            </a:r>
          </a:p>
          <a:p>
            <a:r>
              <a:rPr lang="en-US" b="1" dirty="0">
                <a:effectLst/>
              </a:rPr>
              <a:t>Florence</a:t>
            </a:r>
            <a:r>
              <a:rPr lang="en-US" dirty="0">
                <a:effectLst/>
              </a:rPr>
              <a:t> - =1 'The Art History of Florence" was bought, = 0 if not</a:t>
            </a:r>
          </a:p>
          <a:p>
            <a:r>
              <a:rPr lang="en-US" b="1" dirty="0">
                <a:effectLst/>
              </a:rPr>
              <a:t>Related purchase</a:t>
            </a:r>
            <a:r>
              <a:rPr lang="en-US" dirty="0">
                <a:effectLst/>
              </a:rPr>
              <a:t> - Number of related books purchased</a:t>
            </a:r>
          </a:p>
          <a:p>
            <a:r>
              <a:rPr lang="en-US" b="1" dirty="0" err="1">
                <a:effectLst/>
              </a:rPr>
              <a:t>Mcode</a:t>
            </a:r>
            <a:r>
              <a:rPr lang="en-US" b="1" dirty="0">
                <a:effectLst/>
              </a:rPr>
              <a:t>- </a:t>
            </a:r>
            <a:r>
              <a:rPr lang="en-US" dirty="0">
                <a:effectLst/>
              </a:rPr>
              <a:t>Range corresponds to total money spent;</a:t>
            </a:r>
            <a:r>
              <a:rPr lang="en-US" b="1" dirty="0">
                <a:effectLst/>
              </a:rPr>
              <a:t> </a:t>
            </a:r>
            <a:r>
              <a:rPr lang="en-US" dirty="0">
                <a:effectLst/>
              </a:rPr>
              <a:t>0-25=1, 26-50=2, 51-100=3, 101-200=4, 201+=5</a:t>
            </a:r>
          </a:p>
          <a:p>
            <a:r>
              <a:rPr lang="en-US" b="1" dirty="0" err="1">
                <a:effectLst/>
              </a:rPr>
              <a:t>Rcode</a:t>
            </a:r>
            <a:r>
              <a:rPr lang="en-US" b="1" dirty="0">
                <a:effectLst/>
              </a:rPr>
              <a:t>-</a:t>
            </a:r>
            <a:r>
              <a:rPr lang="en-US" dirty="0">
                <a:effectLst/>
              </a:rPr>
              <a:t> Range corresponds to recent purchase ;0-2=1, 3-6=2, 7-12=3, 13+=4</a:t>
            </a:r>
          </a:p>
          <a:p>
            <a:r>
              <a:rPr lang="en-US" b="1" dirty="0" err="1">
                <a:effectLst/>
              </a:rPr>
              <a:t>Fcode</a:t>
            </a:r>
            <a:r>
              <a:rPr lang="en-US" b="1" dirty="0">
                <a:effectLst/>
              </a:rPr>
              <a:t>- </a:t>
            </a:r>
            <a:r>
              <a:rPr lang="en-US" dirty="0">
                <a:effectLst/>
              </a:rPr>
              <a:t>Range corresponds to total number of purchases ;1=1, 2=2, 3+=3</a:t>
            </a:r>
          </a:p>
          <a:p>
            <a:r>
              <a:rPr lang="en-US" b="1" dirty="0" err="1">
                <a:effectLst/>
              </a:rPr>
              <a:t>Yes_Florence-</a:t>
            </a:r>
            <a:r>
              <a:rPr lang="en-US" dirty="0" err="1">
                <a:effectLst/>
              </a:rPr>
              <a:t>bought_art_history_of_florence</a:t>
            </a:r>
            <a:r>
              <a:rPr lang="en-US" dirty="0">
                <a:effectLst/>
              </a:rPr>
              <a:t>=1, else 0</a:t>
            </a:r>
          </a:p>
          <a:p>
            <a:r>
              <a:rPr lang="en-US" b="1" dirty="0" err="1">
                <a:effectLst/>
              </a:rPr>
              <a:t>No_Florence-</a:t>
            </a:r>
            <a:r>
              <a:rPr lang="en-US" dirty="0" err="1">
                <a:effectLst/>
              </a:rPr>
              <a:t>bought_art_history_of_florence</a:t>
            </a:r>
            <a:r>
              <a:rPr lang="en-US" dirty="0">
                <a:effectLst/>
              </a:rPr>
              <a:t>=0, else 1</a:t>
            </a:r>
          </a:p>
          <a:p>
            <a:endParaRPr lang="en-US" dirty="0"/>
          </a:p>
        </p:txBody>
      </p:sp>
    </p:spTree>
    <p:extLst>
      <p:ext uri="{BB962C8B-B14F-4D97-AF65-F5344CB8AC3E}">
        <p14:creationId xmlns:p14="http://schemas.microsoft.com/office/powerpoint/2010/main" val="230740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58BB-5E34-4F06-A47B-C7849CC1BEF0}"/>
              </a:ext>
            </a:extLst>
          </p:cNvPr>
          <p:cNvSpPr>
            <a:spLocks noGrp="1"/>
          </p:cNvSpPr>
          <p:nvPr>
            <p:ph type="title"/>
          </p:nvPr>
        </p:nvSpPr>
        <p:spPr>
          <a:xfrm>
            <a:off x="764784" y="318389"/>
            <a:ext cx="10353761" cy="1326321"/>
          </a:xfrm>
        </p:spPr>
        <p:txBody>
          <a:bodyPr/>
          <a:lstStyle/>
          <a:p>
            <a:r>
              <a:rPr lang="en-US" dirty="0"/>
              <a:t>Analysis</a:t>
            </a:r>
          </a:p>
        </p:txBody>
      </p:sp>
      <p:sp>
        <p:nvSpPr>
          <p:cNvPr id="4" name="Arrow: Bent-Up 3">
            <a:extLst>
              <a:ext uri="{FF2B5EF4-FFF2-40B4-BE49-F238E27FC236}">
                <a16:creationId xmlns:a16="http://schemas.microsoft.com/office/drawing/2014/main" id="{75D583B9-EED9-4099-8E49-C9E9CEB475AA}"/>
              </a:ext>
            </a:extLst>
          </p:cNvPr>
          <p:cNvSpPr/>
          <p:nvPr/>
        </p:nvSpPr>
        <p:spPr>
          <a:xfrm rot="10800000">
            <a:off x="2371009" y="2307871"/>
            <a:ext cx="3202781" cy="1108361"/>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Up 4">
            <a:extLst>
              <a:ext uri="{FF2B5EF4-FFF2-40B4-BE49-F238E27FC236}">
                <a16:creationId xmlns:a16="http://schemas.microsoft.com/office/drawing/2014/main" id="{23A9684F-5832-48B3-A5BC-C351ABD1FA9D}"/>
              </a:ext>
            </a:extLst>
          </p:cNvPr>
          <p:cNvSpPr/>
          <p:nvPr/>
        </p:nvSpPr>
        <p:spPr>
          <a:xfrm flipV="1">
            <a:off x="6327264" y="2307872"/>
            <a:ext cx="3051514" cy="1121128"/>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Sign 5">
            <a:extLst>
              <a:ext uri="{FF2B5EF4-FFF2-40B4-BE49-F238E27FC236}">
                <a16:creationId xmlns:a16="http://schemas.microsoft.com/office/drawing/2014/main" id="{C14E7606-2C4C-4EE3-94FF-8661FD662F02}"/>
              </a:ext>
            </a:extLst>
          </p:cNvPr>
          <p:cNvSpPr/>
          <p:nvPr/>
        </p:nvSpPr>
        <p:spPr>
          <a:xfrm>
            <a:off x="5696244" y="-246170"/>
            <a:ext cx="490842" cy="4364182"/>
          </a:xfrm>
          <a:prstGeom prst="mathMinu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ame 6">
            <a:extLst>
              <a:ext uri="{FF2B5EF4-FFF2-40B4-BE49-F238E27FC236}">
                <a16:creationId xmlns:a16="http://schemas.microsoft.com/office/drawing/2014/main" id="{49EC28E1-E1A8-4719-A3FA-E29ED0C52E51}"/>
              </a:ext>
            </a:extLst>
          </p:cNvPr>
          <p:cNvSpPr/>
          <p:nvPr/>
        </p:nvSpPr>
        <p:spPr>
          <a:xfrm>
            <a:off x="7433242" y="3539835"/>
            <a:ext cx="3581367" cy="1415434"/>
          </a:xfrm>
          <a:prstGeom prst="frame">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a:extLst>
              <a:ext uri="{FF2B5EF4-FFF2-40B4-BE49-F238E27FC236}">
                <a16:creationId xmlns:a16="http://schemas.microsoft.com/office/drawing/2014/main" id="{BE3EBE2B-7B8C-4492-9BC4-05BAB13D52CE}"/>
              </a:ext>
            </a:extLst>
          </p:cNvPr>
          <p:cNvGrpSpPr/>
          <p:nvPr/>
        </p:nvGrpSpPr>
        <p:grpSpPr>
          <a:xfrm>
            <a:off x="1044726" y="3539836"/>
            <a:ext cx="4154671" cy="1415434"/>
            <a:chOff x="1198419" y="2424545"/>
            <a:chExt cx="3282728" cy="609599"/>
          </a:xfrm>
        </p:grpSpPr>
        <p:sp>
          <p:nvSpPr>
            <p:cNvPr id="9" name="Frame 8">
              <a:extLst>
                <a:ext uri="{FF2B5EF4-FFF2-40B4-BE49-F238E27FC236}">
                  <a16:creationId xmlns:a16="http://schemas.microsoft.com/office/drawing/2014/main" id="{244E734C-7D03-482C-BB8D-DA06DC075144}"/>
                </a:ext>
              </a:extLst>
            </p:cNvPr>
            <p:cNvSpPr/>
            <p:nvPr/>
          </p:nvSpPr>
          <p:spPr>
            <a:xfrm>
              <a:off x="1198419" y="2424545"/>
              <a:ext cx="3105550" cy="609599"/>
            </a:xfrm>
            <a:prstGeom prst="frame">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D8B73B11-D5A6-4486-A090-59987F316D33}"/>
                </a:ext>
              </a:extLst>
            </p:cNvPr>
            <p:cNvSpPr txBox="1"/>
            <p:nvPr/>
          </p:nvSpPr>
          <p:spPr>
            <a:xfrm>
              <a:off x="1819863" y="2527595"/>
              <a:ext cx="2661284" cy="410915"/>
            </a:xfrm>
            <a:prstGeom prst="rect">
              <a:avLst/>
            </a:prstGeom>
            <a:noFill/>
          </p:spPr>
          <p:txBody>
            <a:bodyPr wrap="square" rtlCol="0">
              <a:spAutoFit/>
            </a:bodyPr>
            <a:lstStyle/>
            <a:p>
              <a:r>
                <a:rPr lang="en-US" sz="2800" dirty="0"/>
                <a:t>Descriptive Analysis</a:t>
              </a:r>
            </a:p>
          </p:txBody>
        </p:sp>
      </p:grpSp>
      <p:sp>
        <p:nvSpPr>
          <p:cNvPr id="11" name="TextBox 10">
            <a:extLst>
              <a:ext uri="{FF2B5EF4-FFF2-40B4-BE49-F238E27FC236}">
                <a16:creationId xmlns:a16="http://schemas.microsoft.com/office/drawing/2014/main" id="{4ED09C1A-3E73-4E18-B952-DAC403D605DE}"/>
              </a:ext>
            </a:extLst>
          </p:cNvPr>
          <p:cNvSpPr txBox="1"/>
          <p:nvPr/>
        </p:nvSpPr>
        <p:spPr>
          <a:xfrm>
            <a:off x="7881718" y="3759737"/>
            <a:ext cx="2684413" cy="954107"/>
          </a:xfrm>
          <a:prstGeom prst="rect">
            <a:avLst/>
          </a:prstGeom>
          <a:noFill/>
        </p:spPr>
        <p:txBody>
          <a:bodyPr wrap="square" rtlCol="0">
            <a:spAutoFit/>
          </a:bodyPr>
          <a:lstStyle/>
          <a:p>
            <a:pPr algn="ctr"/>
            <a:r>
              <a:rPr lang="en-US" sz="2800" dirty="0"/>
              <a:t>Predictive Analysis</a:t>
            </a:r>
          </a:p>
        </p:txBody>
      </p:sp>
      <p:sp>
        <p:nvSpPr>
          <p:cNvPr id="12" name="TextBox 11">
            <a:extLst>
              <a:ext uri="{FF2B5EF4-FFF2-40B4-BE49-F238E27FC236}">
                <a16:creationId xmlns:a16="http://schemas.microsoft.com/office/drawing/2014/main" id="{83664E2A-0B62-469C-ABA8-1C4A3C6FFDC4}"/>
              </a:ext>
            </a:extLst>
          </p:cNvPr>
          <p:cNvSpPr txBox="1"/>
          <p:nvPr/>
        </p:nvSpPr>
        <p:spPr>
          <a:xfrm flipH="1">
            <a:off x="1825185" y="2955060"/>
            <a:ext cx="400833" cy="584775"/>
          </a:xfrm>
          <a:prstGeom prst="rect">
            <a:avLst/>
          </a:prstGeom>
          <a:noFill/>
        </p:spPr>
        <p:txBody>
          <a:bodyPr wrap="square" rtlCol="0">
            <a:spAutoFit/>
          </a:bodyPr>
          <a:lstStyle/>
          <a:p>
            <a:r>
              <a:rPr lang="en-US" sz="3200" dirty="0"/>
              <a:t>1</a:t>
            </a:r>
          </a:p>
        </p:txBody>
      </p:sp>
      <p:sp>
        <p:nvSpPr>
          <p:cNvPr id="13" name="TextBox 12">
            <a:extLst>
              <a:ext uri="{FF2B5EF4-FFF2-40B4-BE49-F238E27FC236}">
                <a16:creationId xmlns:a16="http://schemas.microsoft.com/office/drawing/2014/main" id="{6516413C-C6AA-4D15-B628-2A46C07A82CF}"/>
              </a:ext>
            </a:extLst>
          </p:cNvPr>
          <p:cNvSpPr txBox="1"/>
          <p:nvPr/>
        </p:nvSpPr>
        <p:spPr>
          <a:xfrm flipH="1">
            <a:off x="8237485" y="2964937"/>
            <a:ext cx="415330" cy="584775"/>
          </a:xfrm>
          <a:prstGeom prst="rect">
            <a:avLst/>
          </a:prstGeom>
          <a:noFill/>
        </p:spPr>
        <p:txBody>
          <a:bodyPr wrap="square" rtlCol="0">
            <a:spAutoFit/>
          </a:bodyPr>
          <a:lstStyle/>
          <a:p>
            <a:r>
              <a:rPr lang="en-US" sz="3200" dirty="0"/>
              <a:t>2</a:t>
            </a:r>
          </a:p>
        </p:txBody>
      </p:sp>
    </p:spTree>
    <p:extLst>
      <p:ext uri="{BB962C8B-B14F-4D97-AF65-F5344CB8AC3E}">
        <p14:creationId xmlns:p14="http://schemas.microsoft.com/office/powerpoint/2010/main" val="259459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BE7E-F657-488A-86D5-E4C3332845BD}"/>
              </a:ext>
            </a:extLst>
          </p:cNvPr>
          <p:cNvSpPr>
            <a:spLocks noGrp="1"/>
          </p:cNvSpPr>
          <p:nvPr>
            <p:ph type="title"/>
          </p:nvPr>
        </p:nvSpPr>
        <p:spPr/>
        <p:txBody>
          <a:bodyPr/>
          <a:lstStyle/>
          <a:p>
            <a:r>
              <a:rPr lang="en-US" sz="3600" dirty="0"/>
              <a:t>1.Descriptive Analysis</a:t>
            </a:r>
            <a:br>
              <a:rPr lang="en-US" sz="3600" dirty="0"/>
            </a:br>
            <a:endParaRPr lang="en-US" dirty="0"/>
          </a:p>
        </p:txBody>
      </p:sp>
      <p:sp>
        <p:nvSpPr>
          <p:cNvPr id="3" name="Content Placeholder 2">
            <a:extLst>
              <a:ext uri="{FF2B5EF4-FFF2-40B4-BE49-F238E27FC236}">
                <a16:creationId xmlns:a16="http://schemas.microsoft.com/office/drawing/2014/main" id="{03FB870A-EAE8-4BB3-BF71-7BA4553BF81A}"/>
              </a:ext>
            </a:extLst>
          </p:cNvPr>
          <p:cNvSpPr>
            <a:spLocks noGrp="1"/>
          </p:cNvSpPr>
          <p:nvPr>
            <p:ph idx="1"/>
          </p:nvPr>
        </p:nvSpPr>
        <p:spPr/>
        <p:txBody>
          <a:bodyPr/>
          <a:lstStyle/>
          <a:p>
            <a:r>
              <a:rPr lang="en-US" dirty="0"/>
              <a:t>To understand the customer base</a:t>
            </a:r>
          </a:p>
          <a:p>
            <a:r>
              <a:rPr lang="en-US" dirty="0"/>
              <a:t>The areas of descriptive analysis</a:t>
            </a:r>
          </a:p>
          <a:p>
            <a:pPr marL="800100" lvl="1" indent="-342900">
              <a:buFont typeface="+mj-lt"/>
              <a:buAutoNum type="arabicPeriod"/>
            </a:pPr>
            <a:r>
              <a:rPr lang="en-US" dirty="0"/>
              <a:t>Gender Analysis</a:t>
            </a:r>
          </a:p>
          <a:p>
            <a:pPr marL="800100" lvl="1" indent="-342900">
              <a:buFont typeface="+mj-lt"/>
              <a:buAutoNum type="arabicPeriod"/>
            </a:pPr>
            <a:r>
              <a:rPr lang="en-US" dirty="0">
                <a:effectLst/>
              </a:rPr>
              <a:t>Monetary VS Gender (Analyzing money spent on books )</a:t>
            </a:r>
          </a:p>
          <a:p>
            <a:pPr marL="800100" lvl="1" indent="-342900">
              <a:buFont typeface="+mj-lt"/>
              <a:buAutoNum type="arabicPeriod"/>
            </a:pPr>
            <a:r>
              <a:rPr lang="en-US" dirty="0"/>
              <a:t>Popularity of books</a:t>
            </a:r>
          </a:p>
          <a:p>
            <a:pPr marL="800100" lvl="1" indent="-342900">
              <a:buFont typeface="+mj-lt"/>
              <a:buAutoNum type="arabicPeriod"/>
            </a:pPr>
            <a:r>
              <a:rPr lang="en-US" dirty="0"/>
              <a:t>Most recent purchase data</a:t>
            </a:r>
          </a:p>
          <a:p>
            <a:endParaRPr lang="en-US" dirty="0"/>
          </a:p>
        </p:txBody>
      </p:sp>
    </p:spTree>
    <p:extLst>
      <p:ext uri="{BB962C8B-B14F-4D97-AF65-F5344CB8AC3E}">
        <p14:creationId xmlns:p14="http://schemas.microsoft.com/office/powerpoint/2010/main" val="2456243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1780</TotalTime>
  <Words>1487</Words>
  <Application>Microsoft Office PowerPoint</Application>
  <PresentationFormat>Widescreen</PresentationFormat>
  <Paragraphs>234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Bodoni MT</vt:lpstr>
      <vt:lpstr>Bookman Old Style</vt:lpstr>
      <vt:lpstr>PT Sans</vt:lpstr>
      <vt:lpstr>Rockwell</vt:lpstr>
      <vt:lpstr>Damask</vt:lpstr>
      <vt:lpstr>Charles Book club(CBC)</vt:lpstr>
      <vt:lpstr>Introduction to Charles book club</vt:lpstr>
      <vt:lpstr>The Problem</vt:lpstr>
      <vt:lpstr>two-step approach</vt:lpstr>
      <vt:lpstr>Art History of Florence </vt:lpstr>
      <vt:lpstr>Our Dataset</vt:lpstr>
      <vt:lpstr>Continued..</vt:lpstr>
      <vt:lpstr>Analysis</vt:lpstr>
      <vt:lpstr>1.Descriptive Analysis </vt:lpstr>
      <vt:lpstr>Gender Analysis</vt:lpstr>
      <vt:lpstr>Monetary VS Gender</vt:lpstr>
      <vt:lpstr>Popularity of books</vt:lpstr>
      <vt:lpstr>Most recent purchase data</vt:lpstr>
      <vt:lpstr>2.Predictive Analysis </vt:lpstr>
      <vt:lpstr>Hint for the Analysis</vt:lpstr>
      <vt:lpstr>RFM Segmentation</vt:lpstr>
      <vt:lpstr>RFM Segmentation</vt:lpstr>
      <vt:lpstr>Predictive analysis WorkFlow</vt:lpstr>
      <vt:lpstr>Data preprocessing</vt:lpstr>
      <vt:lpstr>Data segmentation</vt:lpstr>
      <vt:lpstr>Model selection</vt:lpstr>
      <vt:lpstr>Log Loss score </vt:lpstr>
      <vt:lpstr>1) Select model based on Accuracy and Log Loss score </vt:lpstr>
      <vt:lpstr>Predict results</vt:lpstr>
      <vt:lpstr>Optimal Cut off value</vt:lpstr>
      <vt:lpstr>Visualization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Charles Book club</dc:title>
  <dc:creator>Shashini</dc:creator>
  <cp:lastModifiedBy>Gowshalini Rajalingam</cp:lastModifiedBy>
  <cp:revision>59</cp:revision>
  <dcterms:created xsi:type="dcterms:W3CDTF">2018-10-31T04:08:27Z</dcterms:created>
  <dcterms:modified xsi:type="dcterms:W3CDTF">2018-11-02T19:10:02Z</dcterms:modified>
</cp:coreProperties>
</file>