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9F3-4154-4BE0-87C7-2702A914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DBE5-3836-4D45-B74B-17B9D651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82D6-7537-4199-8ED8-ED35EF78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704C-E953-4067-962A-C8A68BB8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0029-6052-4B89-B50C-3AA15393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E7EA-FA90-453A-A2B2-74AB9D35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4BCE-5632-4615-A4DA-11D033D2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48A9-F700-42CE-981C-F395DF0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1E55-38DA-46C7-AFCD-14A87751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8FA7-0C67-4DDB-8081-A0ECF3A1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0CEDD-0D9F-4C17-A316-1DDBEB438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DBE7E-65F5-4778-A92F-E86ECBC0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107E-ADA9-419A-BFF3-E78B6497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C92-0F73-4674-9D27-59F8C7F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62C4-DAD3-4C92-B9ED-64AF112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18AF-FFA5-48B4-B8C7-D60E2B3D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3AF-C99B-4714-8C7D-353735F4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5A6-70AD-4E85-9EA6-6A3E239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26BD-2BA7-4B03-9CC0-B368F832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46B2-FED3-436A-B8A0-7AB5C5F2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6689-EA6C-405A-9F83-62F8EC5F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AFFC-9AE5-46C2-B89C-22372837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8AA9-4574-44F5-AD6C-E45C3CCC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87DF-2653-4F55-9ABC-EB1242D5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3B83-C3B7-4F24-9362-E4E78B52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03ED-C765-41E6-B142-D563F492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7EA9-E334-49EA-B228-963E993ED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7342C-A108-46CB-A03A-E760F80DC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9292-0B46-4A9E-BD20-26C9A243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89BA-01B0-4232-86E4-6737DC7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C63C-3BA0-460F-AEAA-1B6E4B19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D8EA-B804-48D2-9C46-7009770A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A56D3-1705-4196-9986-F7DF61C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AB76E-CBE5-41AA-B584-71A3B4264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DB4DF-8442-4114-8D5C-95D862AC3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1EA52-84CF-4178-A159-4D71C261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12BA8-DF3E-45F7-8974-7B16224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D7F34-71E4-4150-AF99-804DA229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224EB-67BF-4D3F-8330-43A414C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01A4-E3E9-41C8-A114-47A7E5EB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C30B2-6D1E-46FD-975B-F8D02F2B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1E5EF-33AA-4F40-B7AD-B43D7347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B4645-DA0E-4940-B6DE-ED65B73C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C538C-AB44-4ED9-8FF6-06C17799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95F82-6784-436A-A1D6-AF5A62C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CCA3-42B4-42BE-BF49-96B87D58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E32D-2125-4BD3-A1CF-63889F6C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74A8-B5A0-4F56-AED5-20439BC0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32D47-BC98-4EC6-8CE2-DA3CB700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B7B-6A75-45DD-9E86-7D5E5CE0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4FB76-3FA1-4946-A4C0-8C8460D6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C4A8-F5EA-4CE9-9420-049C204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ECD9-FC89-4743-9269-16F6E7A4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B1D88-90AC-47BD-8D80-10FE323B6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1EEB-4CC0-4569-8A58-A3C832E2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39E7-A83D-4F45-8B9D-B70F8020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A1CE-C402-4AD0-B1DF-3F63025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705C-C5BE-48C0-9B10-08EAFE89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F7FF0-CF7A-49AC-A73F-941FD81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500A4-F431-41E1-9141-139B8E89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E56A-8753-4EBD-B343-09733A52B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EB98-98CD-45F4-813D-0A70E744CC9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222A-1082-42F7-B312-A20DAC2B8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105D-FA66-4063-A2F3-978C3D62E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2FBD-FC05-49DA-B830-513A9A8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B802-5F96-466C-B9A0-83BD3760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A869-BD64-455C-83FD-D2587C061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CS5651</a:t>
            </a:r>
          </a:p>
          <a:p>
            <a:r>
              <a:rPr lang="en-US" dirty="0"/>
              <a:t>Assignment – Survey Analysis</a:t>
            </a:r>
          </a:p>
          <a:p>
            <a:r>
              <a:rPr lang="en-US" dirty="0"/>
              <a:t>Gowshalini Rajalingam</a:t>
            </a:r>
          </a:p>
          <a:p>
            <a:r>
              <a:rPr lang="en-US" dirty="0"/>
              <a:t>219335N</a:t>
            </a:r>
          </a:p>
        </p:txBody>
      </p:sp>
    </p:spTree>
    <p:extLst>
      <p:ext uri="{BB962C8B-B14F-4D97-AF65-F5344CB8AC3E}">
        <p14:creationId xmlns:p14="http://schemas.microsoft.com/office/powerpoint/2010/main" val="30460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DDF5-B24F-4825-8806-4DAA690F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 – Comparing two dependent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81A53-2DE3-4164-990C-F5BD84CB8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Do the data provide sufficient evidence to support the statement that the mean time spent after covid on e-learning per week is increased? Alpha = 0.05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: Mean time spent before covid on e-learning per week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Mean time spent after covid on e-learning per week</a:t>
                </a:r>
              </a:p>
              <a:p>
                <a:r>
                  <a:rPr lang="en-US" dirty="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0 )			 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&lt; 0 )</a:t>
                </a:r>
              </a:p>
              <a:p>
                <a:r>
                  <a:rPr lang="en-US" dirty="0"/>
                  <a:t>Paired t-test</a:t>
                </a:r>
              </a:p>
              <a:p>
                <a:pPr lvl="1"/>
                <a:r>
                  <a:rPr lang="en-US" dirty="0"/>
                  <a:t>Calculate the difference (d) between each pair of value</a:t>
                </a:r>
              </a:p>
              <a:p>
                <a:pPr lvl="1"/>
                <a:r>
                  <a:rPr lang="en-US" dirty="0"/>
                  <a:t>Compute the mean (m) and the standard deviation (s) of d</a:t>
                </a:r>
              </a:p>
              <a:p>
                <a:pPr lvl="1"/>
                <a:r>
                  <a:rPr lang="en-US" dirty="0"/>
                  <a:t>Apply in the T-Test equation</a:t>
                </a:r>
              </a:p>
              <a:p>
                <a:pPr lvl="1"/>
                <a:r>
                  <a:rPr lang="en-US" dirty="0"/>
                  <a:t>Calculate P value</a:t>
                </a:r>
              </a:p>
              <a:p>
                <a:pPr lvl="1"/>
                <a:r>
                  <a:rPr lang="en-US" dirty="0"/>
                  <a:t>Conclusion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81A53-2DE3-4164-990C-F5BD84CB8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1949BB-6066-4402-BEE7-628D71448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6"/>
          <a:stretch/>
        </p:blipFill>
        <p:spPr>
          <a:xfrm>
            <a:off x="9139526" y="4562475"/>
            <a:ext cx="1457325" cy="81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72EFF-BFC7-4172-B266-62DD27D8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497" y="5587568"/>
            <a:ext cx="2933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6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8CA8-47C9-4A43-8873-18143B87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4" y="409575"/>
            <a:ext cx="10487025" cy="5767388"/>
          </a:xfrm>
        </p:spPr>
        <p:txBody>
          <a:bodyPr/>
          <a:lstStyle/>
          <a:p>
            <a:endParaRPr lang="en-US" sz="2000" b="0" i="0" dirty="0">
              <a:solidFill>
                <a:srgbClr val="3B88AE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3B88AE"/>
                </a:solidFill>
                <a:latin typeface="Open Sans" panose="020B0606030504020204" pitchFamily="34" charset="0"/>
              </a:rPr>
              <a:t>Mean and </a:t>
            </a:r>
            <a:r>
              <a:rPr lang="en-US" sz="2000" dirty="0" err="1">
                <a:solidFill>
                  <a:srgbClr val="3B88AE"/>
                </a:solidFill>
                <a:latin typeface="Open Sans" panose="020B0606030504020204" pitchFamily="34" charset="0"/>
              </a:rPr>
              <a:t>sd</a:t>
            </a:r>
            <a:endParaRPr lang="en-US" sz="2000" dirty="0">
              <a:solidFill>
                <a:srgbClr val="3B88AE"/>
              </a:solidFill>
              <a:latin typeface="Open Sans" panose="020B0606030504020204" pitchFamily="34" charset="0"/>
            </a:endParaRPr>
          </a:p>
          <a:p>
            <a:endParaRPr lang="en-US" sz="2000" b="0" i="0" dirty="0">
              <a:solidFill>
                <a:srgbClr val="3B88AE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3B88AE"/>
                </a:solidFill>
                <a:effectLst/>
                <a:latin typeface="Open Sans" panose="020B0606030504020204" pitchFamily="34" charset="0"/>
              </a:rPr>
              <a:t>Assumption 1: Are the two samples paired?</a:t>
            </a:r>
          </a:p>
          <a:p>
            <a:pPr lvl="1" algn="just"/>
            <a:r>
              <a:rPr lang="en-US" sz="1600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Yes, since the data have been collected from same sample twice.</a:t>
            </a:r>
          </a:p>
          <a:p>
            <a:r>
              <a:rPr lang="en-US" sz="2000" b="0" i="0" dirty="0">
                <a:solidFill>
                  <a:srgbClr val="3B88AE"/>
                </a:solidFill>
                <a:effectLst/>
                <a:latin typeface="Open Sans" panose="020B0606030504020204" pitchFamily="34" charset="0"/>
              </a:rPr>
              <a:t>Assumption 2: Is this a large sample?</a:t>
            </a:r>
          </a:p>
          <a:p>
            <a:pPr lvl="1"/>
            <a:r>
              <a:rPr lang="en-US" sz="1600" dirty="0">
                <a:solidFill>
                  <a:srgbClr val="021B34"/>
                </a:solidFill>
                <a:latin typeface="Open Sans" panose="020B0606030504020204" pitchFamily="34" charset="0"/>
              </a:rPr>
              <a:t>Yes. Because n&gt;30</a:t>
            </a:r>
          </a:p>
          <a:p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T-Test</a:t>
            </a:r>
            <a:b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85C3B-AD58-4FDC-9360-D88D627A9AD1}"/>
              </a:ext>
            </a:extLst>
          </p:cNvPr>
          <p:cNvGrpSpPr/>
          <p:nvPr/>
        </p:nvGrpSpPr>
        <p:grpSpPr>
          <a:xfrm>
            <a:off x="1124526" y="3604937"/>
            <a:ext cx="10824376" cy="2145507"/>
            <a:chOff x="1419225" y="1940069"/>
            <a:chExt cx="10824376" cy="21455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3C4006-4665-4785-8C77-75456AF9A871}"/>
                </a:ext>
              </a:extLst>
            </p:cNvPr>
            <p:cNvSpPr txBox="1"/>
            <p:nvPr/>
          </p:nvSpPr>
          <p:spPr>
            <a:xfrm>
              <a:off x="7845981" y="2406794"/>
              <a:ext cx="4397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t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is the </a:t>
              </a: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t-test statistic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value (t = 8.1511),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df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is the degrees of freedom (df= 65),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p-value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is the significance level of the </a:t>
              </a: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t-test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(p-value = 1).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conf.int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is the </a:t>
              </a: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confidence interval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(conf.int) of the mean differences at 95% is also shown (conf.int= [-Inf, 5.110902])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en-US" sz="1200" b="1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sample estimates</a:t>
              </a:r>
              <a:r>
                <a:rPr lang="en-US" sz="1200" b="0" i="0" dirty="0">
                  <a:solidFill>
                    <a:srgbClr val="021B34"/>
                  </a:solidFill>
                  <a:effectLst/>
                  <a:latin typeface="Open Sans" panose="020B0606030504020204" pitchFamily="34" charset="0"/>
                </a:rPr>
                <a:t> is the mean differences between pairs (mean = 4.24).</a:t>
              </a:r>
            </a:p>
            <a:p>
              <a:endParaRPr lang="en-US" sz="12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09778E-121E-418F-8180-9459DCB1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5" y="1940069"/>
              <a:ext cx="6248400" cy="4667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2C5B9B-B435-4B9E-A93B-E6AE1869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225" y="2542526"/>
              <a:ext cx="5048250" cy="154305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7F37E93-83AB-4054-97EB-B45D3B4E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147" y="708457"/>
            <a:ext cx="2143125" cy="76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B28581-BD31-4DE2-8957-E4F3A7E86A8C}"/>
              </a:ext>
            </a:extLst>
          </p:cNvPr>
          <p:cNvSpPr txBox="1"/>
          <p:nvPr/>
        </p:nvSpPr>
        <p:spPr>
          <a:xfrm>
            <a:off x="1029854" y="5739280"/>
            <a:ext cx="101322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8948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478948"/>
                </a:solidFill>
                <a:effectLst/>
                <a:latin typeface="Open Sans" panose="020B0606030504020204" pitchFamily="34" charset="0"/>
              </a:rPr>
              <a:t>p-value</a:t>
            </a:r>
            <a:r>
              <a:rPr lang="en-US" b="0" i="0" dirty="0">
                <a:solidFill>
                  <a:srgbClr val="478948"/>
                </a:solidFill>
                <a:effectLst/>
                <a:latin typeface="Open Sans" panose="020B0606030504020204" pitchFamily="34" charset="0"/>
              </a:rPr>
              <a:t> of the test is 1 which is greater than the significance level alpha = 0.05. We don’t reject null hypothesis at 5% significant level. We don’t have enough evidence to conclude that m</a:t>
            </a:r>
            <a:r>
              <a:rPr lang="en-US" dirty="0">
                <a:solidFill>
                  <a:srgbClr val="478948"/>
                </a:solidFill>
                <a:latin typeface="Open Sans" panose="020B0606030504020204" pitchFamily="34" charset="0"/>
              </a:rPr>
              <a:t>ean time spent after covid on e-learning per week is greater than mean time spent before covid on e-learning per week at </a:t>
            </a:r>
            <a:r>
              <a:rPr lang="en-US" b="0" i="0" dirty="0">
                <a:solidFill>
                  <a:srgbClr val="478948"/>
                </a:solidFill>
                <a:effectLst/>
                <a:latin typeface="Open Sans" panose="020B0606030504020204" pitchFamily="34" charset="0"/>
              </a:rPr>
              <a:t>5% significant level.</a:t>
            </a:r>
            <a:endParaRPr lang="en-US" dirty="0">
              <a:solidFill>
                <a:srgbClr val="478948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478948"/>
                </a:solidFill>
                <a:latin typeface="Open Sans" panose="020B0606030504020204" pitchFamily="34" charset="0"/>
              </a:rPr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5C09-ACB0-420A-AB0B-B8167820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 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4D053-A9FC-4711-BCC6-2E7F40CC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982" y="1825625"/>
            <a:ext cx="8876036" cy="4351338"/>
          </a:xfrm>
        </p:spPr>
      </p:pic>
    </p:spTree>
    <p:extLst>
      <p:ext uri="{BB962C8B-B14F-4D97-AF65-F5344CB8AC3E}">
        <p14:creationId xmlns:p14="http://schemas.microsoft.com/office/powerpoint/2010/main" val="154502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6C00-910B-435E-AD53-0AFD7010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FCD3-B712-4FBD-BA7D-741CFEE2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total of 70 undergraduate students from all over the Sri Lanka participated in the study. Out of 70 only 66 are studying via online. 44 (66.67%) were females, 22 (33.33%) were males belonging to the age group 19-25 years with mean age of 20.28±2 years. </a:t>
            </a:r>
          </a:p>
          <a:p>
            <a:pPr algn="l"/>
            <a:r>
              <a:rPr lang="en-US" dirty="0"/>
              <a:t>The dis-satisfied and very dis-satisfied percentage in availability of resources for e-learning is 9.09%. Therefore, there is need to provide necessary resources.</a:t>
            </a:r>
          </a:p>
          <a:p>
            <a:r>
              <a:rPr lang="en-US" dirty="0"/>
              <a:t>Students had neutral KAP towards e-learning and accepted supplementation of e-learning in regular traditional teaching methods. Lack of knowledge in computer skills along with poor technological infra-structure and resources at the institution could be a challenge for implementation of e-learning.</a:t>
            </a:r>
          </a:p>
          <a:p>
            <a:pPr algn="l"/>
            <a:r>
              <a:rPr lang="en-US" dirty="0"/>
              <a:t>According to the user feed back majority of the students are felt that Directly interact with teachers/ lecturers is better than Online education.</a:t>
            </a:r>
          </a:p>
          <a:p>
            <a:r>
              <a:rPr lang="en-US" dirty="0"/>
              <a:t>In future w</a:t>
            </a:r>
            <a:r>
              <a:rPr lang="en-US" sz="2800" dirty="0"/>
              <a:t>e can analyze binary data, ranked data and quantitative data with the chi-square test, rank sum test and t-test, respectively. We will do multivariate analysis to find the impact factors of KAP on e-learning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8B9-6025-49F0-B540-6A42A44E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50C-C9DA-48AA-8D72-F2DEBB28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paired test: http://www.sthda.com/english/wiki/paired-samples-t-test-in-r</a:t>
            </a:r>
          </a:p>
        </p:txBody>
      </p:sp>
    </p:spTree>
    <p:extLst>
      <p:ext uri="{BB962C8B-B14F-4D97-AF65-F5344CB8AC3E}">
        <p14:creationId xmlns:p14="http://schemas.microsoft.com/office/powerpoint/2010/main" val="18860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173-1A3A-4FF5-A32B-E5F37E6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6151-9C1F-43D7-A992-B893F0CD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One of the foundational parts of the student-teacher-university connection is communication in the university environment. </a:t>
            </a:r>
          </a:p>
          <a:p>
            <a:r>
              <a:rPr lang="en-US" sz="2000" dirty="0"/>
              <a:t>As more institutions migrate to the red scenario, which means that nearly the entire educational process transfers to the online system on educational teaching and learning platforms, the COVID-19 pandemic has proved the usefulness of these platforms. </a:t>
            </a:r>
          </a:p>
          <a:p>
            <a:r>
              <a:rPr lang="en-US" sz="2000" dirty="0"/>
              <a:t>As a result, the purpose of the study is to conduct a survey and evaluate the knowledge, attitude, and practice of undergraduate students on e-learning platforms.</a:t>
            </a:r>
          </a:p>
          <a:p>
            <a:endParaRPr lang="en-US" sz="2000" dirty="0"/>
          </a:p>
        </p:txBody>
      </p:sp>
      <p:pic>
        <p:nvPicPr>
          <p:cNvPr id="5" name="Picture 4" descr="Back shot of a row of graduates">
            <a:extLst>
              <a:ext uri="{FF2B5EF4-FFF2-40B4-BE49-F238E27FC236}">
                <a16:creationId xmlns:a16="http://schemas.microsoft.com/office/drawing/2014/main" id="{D8CD2BDA-FD41-49C6-99CB-AD0923465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3" r="319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5C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5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2C3-EA15-457C-93D6-93E5B03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3DAB-057D-42DE-9DD2-48B5ED6B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dirty="0"/>
              <a:t>Do e-learning platforms create a positive impact in the education of undergraduate students in terms of knowledge, attitude, and practice?</a:t>
            </a:r>
          </a:p>
        </p:txBody>
      </p:sp>
      <p:pic>
        <p:nvPicPr>
          <p:cNvPr id="5" name="Picture 4" descr="Books stacked on a wooden table">
            <a:extLst>
              <a:ext uri="{FF2B5EF4-FFF2-40B4-BE49-F238E27FC236}">
                <a16:creationId xmlns:a16="http://schemas.microsoft.com/office/drawing/2014/main" id="{15F3615D-BC65-43E9-8EE7-E58C4C82B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5" r="51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2C0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A1A5-28A0-4843-8957-FDCD0847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557E-8F41-44DB-9961-554A4CB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500" dirty="0"/>
              <a:t>Data collected month – October 2021</a:t>
            </a:r>
          </a:p>
          <a:p>
            <a:r>
              <a:rPr lang="en-US" sz="1500" dirty="0"/>
              <a:t>Data collection method – Telephone calls, Google Form</a:t>
            </a:r>
          </a:p>
          <a:p>
            <a:r>
              <a:rPr lang="en-US" sz="1500" dirty="0"/>
              <a:t>Questionnaire structure – </a:t>
            </a:r>
          </a:p>
          <a:p>
            <a:pPr marL="457200" lvl="1" indent="0">
              <a:buNone/>
            </a:pPr>
            <a:r>
              <a:rPr lang="en-US" sz="1500" dirty="0"/>
              <a:t>1) Basic Information     </a:t>
            </a:r>
          </a:p>
          <a:p>
            <a:pPr marL="457200" lvl="1" indent="0">
              <a:buNone/>
            </a:pPr>
            <a:r>
              <a:rPr lang="en-US" sz="1500" dirty="0"/>
              <a:t>2) Availability of e-learning resources     </a:t>
            </a:r>
          </a:p>
          <a:p>
            <a:pPr marL="457200" lvl="1" indent="0">
              <a:buNone/>
            </a:pPr>
            <a:r>
              <a:rPr lang="en-US" sz="1500" dirty="0"/>
              <a:t>3) Attitude towards e-learning     </a:t>
            </a:r>
          </a:p>
          <a:p>
            <a:pPr marL="457200" lvl="1" indent="0">
              <a:buNone/>
            </a:pPr>
            <a:r>
              <a:rPr lang="en-US" sz="1500" dirty="0"/>
              <a:t>4) Practice e-learning     </a:t>
            </a:r>
          </a:p>
          <a:p>
            <a:pPr marL="457200" lvl="1" indent="0">
              <a:buNone/>
            </a:pPr>
            <a:r>
              <a:rPr lang="en-US" sz="1500" dirty="0"/>
              <a:t>5) Knowledge towards e-learning     </a:t>
            </a:r>
          </a:p>
          <a:p>
            <a:pPr marL="457200" lvl="1" indent="0">
              <a:buNone/>
            </a:pPr>
            <a:r>
              <a:rPr lang="en-US" sz="1500" dirty="0"/>
              <a:t>6) User feedback</a:t>
            </a:r>
          </a:p>
          <a:p>
            <a:r>
              <a:rPr lang="en-US" sz="1500" dirty="0"/>
              <a:t>Totally 70 responses covering undergraduate students from 8 districts of Sri Lanka</a:t>
            </a:r>
          </a:p>
          <a:p>
            <a:r>
              <a:rPr lang="en-US" sz="1500" dirty="0"/>
              <a:t>Initially, a pilot study have been done among 5 participants to identify the issue in the questionnaire. Then the modifications have been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BD919-079A-4658-A374-EBC535E2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"/>
          <a:stretch/>
        </p:blipFill>
        <p:spPr>
          <a:xfrm>
            <a:off x="8378905" y="1872233"/>
            <a:ext cx="3299834" cy="342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1604D-B3DE-4881-AFCF-3ABC51F4A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71"/>
          <a:stretch/>
        </p:blipFill>
        <p:spPr>
          <a:xfrm>
            <a:off x="2286890" y="-2286"/>
            <a:ext cx="2968358" cy="232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F5341-A3C6-4B8D-B918-BB6624AA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0" t="38396" r="41" b="26636"/>
          <a:stretch/>
        </p:blipFill>
        <p:spPr>
          <a:xfrm>
            <a:off x="5146929" y="888696"/>
            <a:ext cx="2387727" cy="11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F3AF2-F606-42BF-BDCF-2042C940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 -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CCDE-FB2B-402D-9518-0529D0AE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5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questionnaire was distributed among around all over the universities in Sri Lanka after brief introduction of study to the participants. </a:t>
            </a:r>
          </a:p>
          <a:p>
            <a:r>
              <a:rPr lang="en-US" sz="2200" dirty="0"/>
              <a:t>Analysis Plan</a:t>
            </a:r>
            <a:endParaRPr lang="en-US" sz="2600" dirty="0"/>
          </a:p>
          <a:p>
            <a:pPr lvl="1"/>
            <a:r>
              <a:rPr lang="en-US" sz="2200" dirty="0"/>
              <a:t>Initially a descriptive analysis will be done to understand the patterns and insights for KAP(Knowledge, Attitude, Practice).</a:t>
            </a:r>
          </a:p>
          <a:p>
            <a:pPr lvl="1"/>
            <a:r>
              <a:rPr lang="en-US" sz="2200" dirty="0"/>
              <a:t>Since the current education system has been moved rapidly to e-learning platforms due to Covid19 pandemic; the suitable way to evaluate KAP (knowledge, attitude and practice) among undergraduate students on e-learning platforms will be comparing before and after Covid19 pandemic.</a:t>
            </a:r>
          </a:p>
          <a:p>
            <a:pPr lvl="1"/>
            <a:r>
              <a:rPr lang="en-US" sz="2200" dirty="0"/>
              <a:t>Conclusion/ Discussion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11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A38-B992-47DD-9D27-536A2C1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of internet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930A-65D1-4DB2-AAA6-23A827F9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Regarding availability of computers and internet facility for purpose of e-learning, 35 (53.03%) owned a personal laptop or computer; majority 65 (98.48%) of them had access to internet facility as shown in Table2.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F5EA0-5B02-4CBE-8049-B118A391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00" y="2837755"/>
            <a:ext cx="5038725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1B445-D0FB-4CB5-AD55-B4193A766AF1}"/>
              </a:ext>
            </a:extLst>
          </p:cNvPr>
          <p:cNvSpPr txBox="1"/>
          <p:nvPr/>
        </p:nvSpPr>
        <p:spPr>
          <a:xfrm>
            <a:off x="3162300" y="349498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7C921-55F5-4F5B-9372-D3DB1E6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37" y="2818705"/>
            <a:ext cx="4105275" cy="82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94A7E-273E-4693-A89E-81498DD218F7}"/>
              </a:ext>
            </a:extLst>
          </p:cNvPr>
          <p:cNvSpPr txBox="1"/>
          <p:nvPr/>
        </p:nvSpPr>
        <p:spPr>
          <a:xfrm>
            <a:off x="9045144" y="349498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319861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26B-7870-4F94-A899-01884FD0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Knowledge towards 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AC3A-4256-47BE-9465-6FCDF9E0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 average all have given around 4 points for confidence in browsing internet, using MS packages, using </a:t>
            </a:r>
            <a:r>
              <a:rPr lang="en-US" sz="2000" dirty="0" err="1"/>
              <a:t>moodle</a:t>
            </a:r>
            <a:r>
              <a:rPr lang="en-US" sz="2000" dirty="0"/>
              <a:t> and using e-learning platforms.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ms response chart. Question title: Rate your knowledge towards e-learning (1 - Less confident 5 - highly confident ). Number of responses: .">
            <a:extLst>
              <a:ext uri="{FF2B5EF4-FFF2-40B4-BE49-F238E27FC236}">
                <a16:creationId xmlns:a16="http://schemas.microsoft.com/office/drawing/2014/main" id="{96F8C758-0C49-473A-94ED-4C7D70F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3169604"/>
            <a:ext cx="4974336" cy="24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19386-1EFE-49CF-A717-1877B165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436976"/>
            <a:ext cx="4974336" cy="19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B8DA9-092E-4768-BDE6-5D5525B4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Attitude towards e-learning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9F5DC3D2-E2A6-4632-8383-E3397791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1800" dirty="0"/>
              <a:t>E-learning is method of learning and teaching using electronic media</a:t>
            </a:r>
          </a:p>
          <a:p>
            <a:r>
              <a:rPr lang="en-US" sz="1800" dirty="0"/>
              <a:t>E-learning is useful in my academic performance</a:t>
            </a:r>
          </a:p>
          <a:p>
            <a:r>
              <a:rPr lang="en-US" sz="1800" dirty="0"/>
              <a:t>I review e-learning material prior to my learning sessions</a:t>
            </a:r>
          </a:p>
          <a:p>
            <a:r>
              <a:rPr lang="en-US" sz="1800" dirty="0"/>
              <a:t>I find e-learning useful in my self-assessment</a:t>
            </a:r>
          </a:p>
          <a:p>
            <a:r>
              <a:rPr lang="en-US" sz="1800" dirty="0"/>
              <a:t>I find e-learning useful in exam preparation</a:t>
            </a:r>
          </a:p>
          <a:p>
            <a:r>
              <a:rPr lang="en-US" sz="1800" dirty="0"/>
              <a:t>E-learning improves standardization of teaching</a:t>
            </a:r>
          </a:p>
          <a:p>
            <a:r>
              <a:rPr lang="en-US" sz="1800" dirty="0"/>
              <a:t>Computer or web based training should be made available to supplement lectures</a:t>
            </a:r>
          </a:p>
        </p:txBody>
      </p:sp>
      <p:pic>
        <p:nvPicPr>
          <p:cNvPr id="2052" name="Picture 4" descr="Forms response chart. Question title: Attitude towards e-learning. Number of responses: .">
            <a:extLst>
              <a:ext uri="{FF2B5EF4-FFF2-40B4-BE49-F238E27FC236}">
                <a16:creationId xmlns:a16="http://schemas.microsoft.com/office/drawing/2014/main" id="{A6E03190-B69D-4641-A44E-999F94E1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745440"/>
            <a:ext cx="11164824" cy="346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608B9-0BDE-4523-9C5D-2DA5C24B90C2}"/>
              </a:ext>
            </a:extLst>
          </p:cNvPr>
          <p:cNvSpPr txBox="1"/>
          <p:nvPr/>
        </p:nvSpPr>
        <p:spPr>
          <a:xfrm>
            <a:off x="4984205" y="2943350"/>
            <a:ext cx="58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Majority are neutral in attitude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FEF7F-D427-4B73-A339-58A05BC1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Practice towards e-learning</a:t>
            </a:r>
          </a:p>
        </p:txBody>
      </p:sp>
      <p:cxnSp>
        <p:nvCxnSpPr>
          <p:cNvPr id="3079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Forms response chart. Question title: Time spent on e-learning per week. Number of responses: .">
            <a:extLst>
              <a:ext uri="{FF2B5EF4-FFF2-40B4-BE49-F238E27FC236}">
                <a16:creationId xmlns:a16="http://schemas.microsoft.com/office/drawing/2014/main" id="{A2DE1C48-DEFC-4C20-8CCD-BEDFED2F7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133" y="2662309"/>
            <a:ext cx="5455917" cy="26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0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orms response chart. Question title: Rate different modes of e-learning (1 - Like less 5 - Like the most). Number of responses: .">
            <a:extLst>
              <a:ext uri="{FF2B5EF4-FFF2-40B4-BE49-F238E27FC236}">
                <a16:creationId xmlns:a16="http://schemas.microsoft.com/office/drawing/2014/main" id="{356D3F44-293F-40BE-9C24-9953D7E9D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348" y="3010123"/>
            <a:ext cx="5704563" cy="20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2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965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Statistical Inference</vt:lpstr>
      <vt:lpstr>Introduction</vt:lpstr>
      <vt:lpstr>Research Question</vt:lpstr>
      <vt:lpstr>Data</vt:lpstr>
      <vt:lpstr>Method - Analysis</vt:lpstr>
      <vt:lpstr>Availability of internet resources</vt:lpstr>
      <vt:lpstr>Knowledge towards e-learning</vt:lpstr>
      <vt:lpstr>Attitude towards e-learning</vt:lpstr>
      <vt:lpstr>Practice towards e-learning</vt:lpstr>
      <vt:lpstr>Statistical Test – Comparing two dependent population</vt:lpstr>
      <vt:lpstr>PowerPoint Presentation</vt:lpstr>
      <vt:lpstr>User feed back</vt:lpstr>
      <vt:lpstr>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Gowshalini Rajalingam</dc:creator>
  <cp:lastModifiedBy>Gowshalini Rajalingam</cp:lastModifiedBy>
  <cp:revision>11</cp:revision>
  <dcterms:created xsi:type="dcterms:W3CDTF">2021-11-24T02:37:05Z</dcterms:created>
  <dcterms:modified xsi:type="dcterms:W3CDTF">2021-11-27T01:42:28Z</dcterms:modified>
</cp:coreProperties>
</file>