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505" r:id="rId5"/>
    <p:sldId id="506" r:id="rId6"/>
    <p:sldId id="507" r:id="rId7"/>
    <p:sldId id="511" r:id="rId8"/>
    <p:sldId id="512" r:id="rId9"/>
    <p:sldId id="513" r:id="rId10"/>
    <p:sldId id="514" r:id="rId11"/>
    <p:sldId id="486" r:id="rId12"/>
    <p:sldId id="508" r:id="rId13"/>
    <p:sldId id="509" r:id="rId14"/>
    <p:sldId id="510" r:id="rId15"/>
    <p:sldId id="515" r:id="rId16"/>
    <p:sldId id="516" r:id="rId17"/>
    <p:sldId id="485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76" autoAdjust="0"/>
  </p:normalViewPr>
  <p:slideViewPr>
    <p:cSldViewPr snapToGrid="0">
      <p:cViewPr varScale="1">
        <p:scale>
          <a:sx n="77" d="100"/>
          <a:sy n="77" d="100"/>
        </p:scale>
        <p:origin x="72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142C9-B9C6-43E6-A94F-82DB6A5BB1A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5305E-2880-4D3D-BA48-1FF7DF309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588"/>
            <a:ext cx="119888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3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3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2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238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0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9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05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489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46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0" y="6267450"/>
          <a:ext cx="12192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CorelDRAW" r:id="rId16" imgW="10128885" imgH="696087" progId="CorelDRAW.Graphic.12">
                  <p:embed/>
                </p:oleObj>
              </mc:Choice>
              <mc:Fallback>
                <p:oleObj name="CorelDRAW" r:id="rId16" imgW="10128885" imgH="696087" progId="CorelDRAW.Graphic.12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67450"/>
                        <a:ext cx="12192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6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7695" y="1542585"/>
            <a:ext cx="11923414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Overlap Save and Overlap ADD Method</a:t>
            </a:r>
            <a:endParaRPr lang="en-US" sz="2100" b="1" dirty="0" smtClean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2860520"/>
            <a:ext cx="118887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defRPr/>
            </a:pPr>
            <a:r>
              <a:rPr lang="en-US" sz="2400" b="1" i="1" dirty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Dr. Satyakam Baraha</a:t>
            </a:r>
          </a:p>
          <a:p>
            <a:pPr algn="ctr">
              <a:defRPr/>
            </a:pPr>
            <a:r>
              <a:rPr lang="en-US" sz="2400" b="1" i="1" dirty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Assistant Professor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695" y="126749"/>
            <a:ext cx="11914360" cy="6563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026" y="406146"/>
            <a:ext cx="1190502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2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Digital Signal Processing Lab (</a:t>
            </a:r>
            <a:r>
              <a:rPr lang="en-IN" sz="32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UEC2412</a:t>
            </a:r>
            <a:r>
              <a:rPr lang="en-US" sz="32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)</a:t>
            </a:r>
            <a:endParaRPr lang="en-US" sz="32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423311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Problem on Overlap Save Method</a:t>
            </a:r>
            <a:endParaRPr lang="en-US" sz="27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4979" y="931142"/>
                <a:ext cx="114707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Step6 : 	Discard (M-1)=2 samples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y(n)={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),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)}=</m:t>
                    </m:r>
                  </m:oMath>
                </a14:m>
                <a:r>
                  <a:rPr lang="en-IN" dirty="0" smtClean="0"/>
                  <a:t>{3, 2, 2, 0, 4, 6, 5, 3, 3, 4, 3, 1}</a:t>
                </a:r>
                <a:endParaRPr lang="en-I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9" y="931142"/>
                <a:ext cx="11470740" cy="1477328"/>
              </a:xfrm>
              <a:prstGeom prst="rect">
                <a:avLst/>
              </a:prstGeom>
              <a:blipFill>
                <a:blip r:embed="rId2"/>
                <a:stretch>
                  <a:fillRect l="-584" b="-2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82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423311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Overlap ADD Method</a:t>
            </a:r>
            <a:endParaRPr lang="en-US" sz="27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34979" y="931142"/>
                <a:ext cx="11453200" cy="5384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h(n) : Length – M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x(n) : Long duration sequence segmented into blocks of length L.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Step1 : Select value of 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M</m:t>
                        </m:r>
                      </m:sup>
                    </m:sSup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Step2 : The length of  h(n)  is made N by padding (L-1) number of zeros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N=L+M-1)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24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dirty="0"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400" dirty="0"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={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(0), 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(1), </m:t>
                      </m:r>
                      <m:r>
                        <a:rPr lang="en-I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−1), 0, 0, 0,</m:t>
                      </m:r>
                      <m:r>
                        <a:rPr lang="en-I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 0}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Step3 : The sequence x(n) is divided into subsequences of length N as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)={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(0), 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(1), </m:t>
                      </m:r>
                      <m:r>
                        <a:rPr lang="en-I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−1)</m:t>
                      </m:r>
                      <m:r>
                        <m:rPr>
                          <m:nor/>
                        </m:rPr>
                        <a:rPr lang="en-IN" sz="2400" b="0" i="0" dirty="0" smtClean="0"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0, 0, 0,</m:t>
                      </m:r>
                      <m:r>
                        <a:rPr lang="en-I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, 0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9" y="931142"/>
                <a:ext cx="11453200" cy="5384166"/>
              </a:xfrm>
              <a:prstGeom prst="rect">
                <a:avLst/>
              </a:prstGeom>
              <a:blipFill>
                <a:blip r:embed="rId2"/>
                <a:stretch>
                  <a:fillRect l="-7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2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423311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Overlap ADD Method</a:t>
            </a:r>
            <a:endParaRPr lang="en-US" sz="27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34979" y="931142"/>
                <a:ext cx="11453200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)={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), 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+1),</m:t>
                      </m:r>
                      <m:r>
                        <a:rPr lang="en-I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(2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−1),0, 0, 0,</m:t>
                      </m:r>
                      <m:r>
                        <a:rPr lang="en-I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, 0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)={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(2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), 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(2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+1),</m:t>
                      </m:r>
                      <m:r>
                        <a:rPr lang="en-I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(3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−1),0, 0, 0,</m:t>
                      </m:r>
                      <m:r>
                        <a:rPr lang="en-I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400" dirty="0">
                          <a:cs typeface="Times New Roman" panose="02020603050405020304" pitchFamily="18" charset="0"/>
                        </a:rPr>
                        <m:t>, 0}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Step4 : Calculate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n-US" sz="2400" dirty="0">
                    <a:cs typeface="Times New Roman" panose="02020603050405020304" pitchFamily="18" charset="0"/>
                  </a:rPr>
                  <a:t>	 </a:t>
                </a:r>
                <a:r>
                  <a:rPr lang="en-US" sz="2400" dirty="0">
                    <a:cs typeface="Times New Roman" panose="02020603050405020304" pitchFamily="18" charset="0"/>
                  </a:rPr>
                  <a:t>    and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IDFT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n-US" sz="2400" dirty="0">
                    <a:cs typeface="Times New Roman" panose="02020603050405020304" pitchFamily="18" charset="0"/>
                  </a:rPr>
                  <a:t>	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US" sz="2400" dirty="0"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cs typeface="Times New Roman" panose="02020603050405020304" pitchFamily="18" charset="0"/>
                  </a:rPr>
                  <a:t>Or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⊛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Times New Roman" panose="02020603050405020304" pitchFamily="18" charset="0"/>
                  </a:rPr>
                  <a:t>Step5 : Repeat Step4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400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9" y="931142"/>
                <a:ext cx="11453200" cy="5262979"/>
              </a:xfrm>
              <a:prstGeom prst="rect">
                <a:avLst/>
              </a:prstGeom>
              <a:blipFill>
                <a:blip r:embed="rId2"/>
                <a:stretch>
                  <a:fillRect l="-7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1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423311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Overlap ADD Method</a:t>
            </a:r>
            <a:endParaRPr lang="en-US" sz="27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2006349" y="3030610"/>
              <a:ext cx="81279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417226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362112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225254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IN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IN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IN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0270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2006349" y="3030610"/>
              <a:ext cx="81279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417226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362112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225254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5" t="-1639" r="-20022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450" t="-1639" r="-10067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639" r="-449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027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354288" y="3001340"/>
                <a:ext cx="4683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288" y="3001340"/>
                <a:ext cx="46839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>
            <a:off x="3399183" y="3401450"/>
            <a:ext cx="9939" cy="737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070348" y="3401450"/>
            <a:ext cx="22339" cy="1448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8919324" y="3401450"/>
            <a:ext cx="16139" cy="2400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18342"/>
              </p:ext>
            </p:extLst>
          </p:nvPr>
        </p:nvGraphicFramePr>
        <p:xfrm>
          <a:off x="2324399" y="4172194"/>
          <a:ext cx="30029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042">
                  <a:extLst>
                    <a:ext uri="{9D8B030D-6E8A-4147-A177-3AD203B41FA5}">
                      <a16:colId xmlns:a16="http://schemas.microsoft.com/office/drawing/2014/main" val="1256247031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3125817871"/>
                    </a:ext>
                  </a:extLst>
                </a:gridCol>
              </a:tblGrid>
              <a:tr h="305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(M-1) zeros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57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41566"/>
              </p:ext>
            </p:extLst>
          </p:nvPr>
        </p:nvGraphicFramePr>
        <p:xfrm>
          <a:off x="4686606" y="4850290"/>
          <a:ext cx="34820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156">
                  <a:extLst>
                    <a:ext uri="{9D8B030D-6E8A-4147-A177-3AD203B41FA5}">
                      <a16:colId xmlns:a16="http://schemas.microsoft.com/office/drawing/2014/main" val="1256247031"/>
                    </a:ext>
                  </a:extLst>
                </a:gridCol>
                <a:gridCol w="1384852">
                  <a:extLst>
                    <a:ext uri="{9D8B030D-6E8A-4147-A177-3AD203B41FA5}">
                      <a16:colId xmlns:a16="http://schemas.microsoft.com/office/drawing/2014/main" val="3125817871"/>
                    </a:ext>
                  </a:extLst>
                </a:gridCol>
              </a:tblGrid>
              <a:tr h="305314"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(M-1) zeros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57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966581"/>
                  </p:ext>
                </p:extLst>
              </p:nvPr>
            </p:nvGraphicFramePr>
            <p:xfrm>
              <a:off x="7517044" y="5802107"/>
              <a:ext cx="348200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7156">
                      <a:extLst>
                        <a:ext uri="{9D8B030D-6E8A-4147-A177-3AD203B41FA5}">
                          <a16:colId xmlns:a16="http://schemas.microsoft.com/office/drawing/2014/main" val="1256247031"/>
                        </a:ext>
                      </a:extLst>
                    </a:gridCol>
                    <a:gridCol w="1384852">
                      <a:extLst>
                        <a:ext uri="{9D8B030D-6E8A-4147-A177-3AD203B41FA5}">
                          <a16:colId xmlns:a16="http://schemas.microsoft.com/office/drawing/2014/main" val="3125817871"/>
                        </a:ext>
                      </a:extLst>
                    </a:gridCol>
                  </a:tblGrid>
                  <a:tr h="305314"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-1) </m:t>
                                </m:r>
                                <m:r>
                                  <m:rPr>
                                    <m:nor/>
                                  </m:rP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zeros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657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966581"/>
                  </p:ext>
                </p:extLst>
              </p:nvPr>
            </p:nvGraphicFramePr>
            <p:xfrm>
              <a:off x="7517044" y="5802107"/>
              <a:ext cx="348200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7156">
                      <a:extLst>
                        <a:ext uri="{9D8B030D-6E8A-4147-A177-3AD203B41FA5}">
                          <a16:colId xmlns:a16="http://schemas.microsoft.com/office/drawing/2014/main" val="1256247031"/>
                        </a:ext>
                      </a:extLst>
                    </a:gridCol>
                    <a:gridCol w="1384852">
                      <a:extLst>
                        <a:ext uri="{9D8B030D-6E8A-4147-A177-3AD203B41FA5}">
                          <a16:colId xmlns:a16="http://schemas.microsoft.com/office/drawing/2014/main" val="312581787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423" t="-1639" r="-881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657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917336" y="3001340"/>
            <a:ext cx="785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x(n) :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006349" y="2869473"/>
            <a:ext cx="2714738" cy="99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55765" y="2410447"/>
            <a:ext cx="124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L samples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34979" y="931142"/>
            <a:ext cx="11453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Times New Roman" panose="02020603050405020304" pitchFamily="18" charset="0"/>
              </a:rPr>
              <a:t>Step6 : </a:t>
            </a:r>
            <a:r>
              <a:rPr lang="en-IN" sz="2200" dirty="0" smtClean="0">
                <a:cs typeface="Times New Roman" panose="02020603050405020304" pitchFamily="18" charset="0"/>
              </a:rPr>
              <a:t>Add all (M-1) samples of each output sequence to first (M-1) samples of succeeding output sequence</a:t>
            </a:r>
            <a:r>
              <a:rPr lang="en-US" sz="2200" dirty="0" smtClean="0">
                <a:cs typeface="Times New Roman" panose="02020603050405020304" pitchFamily="18" charset="0"/>
              </a:rPr>
              <a:t>. Such sequences are fitted one after another to get the final sequence.</a:t>
            </a:r>
            <a:endParaRPr lang="en-US" sz="2200" dirty="0"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2200" dirty="0"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2200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185690" y="4144334"/>
                <a:ext cx="8713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:</a:t>
                </a:r>
                <a:endParaRPr lang="en-IN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90" y="4144334"/>
                <a:ext cx="871393" cy="400110"/>
              </a:xfrm>
              <a:prstGeom prst="rect">
                <a:avLst/>
              </a:prstGeom>
              <a:blipFill>
                <a:blip r:embed="rId5"/>
                <a:stretch>
                  <a:fillRect t="-9231" r="-5634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769108" y="4811104"/>
                <a:ext cx="8713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:</a:t>
                </a:r>
                <a:endParaRPr lang="en-IN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08" y="4811104"/>
                <a:ext cx="871393" cy="400110"/>
              </a:xfrm>
              <a:prstGeom prst="rect">
                <a:avLst/>
              </a:prstGeom>
              <a:blipFill>
                <a:blip r:embed="rId6"/>
                <a:stretch>
                  <a:fillRect t="-7576" r="-6294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546511" y="5741145"/>
                <a:ext cx="8713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:</a:t>
                </a:r>
                <a:endParaRPr lang="en-IN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511" y="5741145"/>
                <a:ext cx="871393" cy="400110"/>
              </a:xfrm>
              <a:prstGeom prst="rect">
                <a:avLst/>
              </a:prstGeom>
              <a:blipFill>
                <a:blip r:embed="rId7"/>
                <a:stretch>
                  <a:fillRect t="-9231" r="-5594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02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423311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Overlap ADD Method</a:t>
            </a:r>
            <a:endParaRPr lang="en-US" sz="27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73087"/>
              </p:ext>
            </p:extLst>
          </p:nvPr>
        </p:nvGraphicFramePr>
        <p:xfrm>
          <a:off x="1582281" y="4960546"/>
          <a:ext cx="9688691" cy="3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20">
                  <a:extLst>
                    <a:ext uri="{9D8B030D-6E8A-4147-A177-3AD203B41FA5}">
                      <a16:colId xmlns:a16="http://schemas.microsoft.com/office/drawing/2014/main" val="154172269"/>
                    </a:ext>
                  </a:extLst>
                </a:gridCol>
                <a:gridCol w="1969039">
                  <a:extLst>
                    <a:ext uri="{9D8B030D-6E8A-4147-A177-3AD203B41FA5}">
                      <a16:colId xmlns:a16="http://schemas.microsoft.com/office/drawing/2014/main" val="2236211282"/>
                    </a:ext>
                  </a:extLst>
                </a:gridCol>
                <a:gridCol w="1495208">
                  <a:extLst>
                    <a:ext uri="{9D8B030D-6E8A-4147-A177-3AD203B41FA5}">
                      <a16:colId xmlns:a16="http://schemas.microsoft.com/office/drawing/2014/main" val="522525456"/>
                    </a:ext>
                  </a:extLst>
                </a:gridCol>
                <a:gridCol w="1495208">
                  <a:extLst>
                    <a:ext uri="{9D8B030D-6E8A-4147-A177-3AD203B41FA5}">
                      <a16:colId xmlns:a16="http://schemas.microsoft.com/office/drawing/2014/main" val="559507083"/>
                    </a:ext>
                  </a:extLst>
                </a:gridCol>
                <a:gridCol w="1495208">
                  <a:extLst>
                    <a:ext uri="{9D8B030D-6E8A-4147-A177-3AD203B41FA5}">
                      <a16:colId xmlns:a16="http://schemas.microsoft.com/office/drawing/2014/main" val="2469227735"/>
                    </a:ext>
                  </a:extLst>
                </a:gridCol>
                <a:gridCol w="1495208">
                  <a:extLst>
                    <a:ext uri="{9D8B030D-6E8A-4147-A177-3AD203B41FA5}">
                      <a16:colId xmlns:a16="http://schemas.microsoft.com/office/drawing/2014/main" val="3654319223"/>
                    </a:ext>
                  </a:extLst>
                </a:gridCol>
              </a:tblGrid>
              <a:tr h="370008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2705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109"/>
              </p:ext>
            </p:extLst>
          </p:nvPr>
        </p:nvGraphicFramePr>
        <p:xfrm>
          <a:off x="1708174" y="1776865"/>
          <a:ext cx="31719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683">
                  <a:extLst>
                    <a:ext uri="{9D8B030D-6E8A-4147-A177-3AD203B41FA5}">
                      <a16:colId xmlns:a16="http://schemas.microsoft.com/office/drawing/2014/main" val="1256247031"/>
                    </a:ext>
                  </a:extLst>
                </a:gridCol>
                <a:gridCol w="1564257">
                  <a:extLst>
                    <a:ext uri="{9D8B030D-6E8A-4147-A177-3AD203B41FA5}">
                      <a16:colId xmlns:a16="http://schemas.microsoft.com/office/drawing/2014/main" val="3125817871"/>
                    </a:ext>
                  </a:extLst>
                </a:gridCol>
              </a:tblGrid>
              <a:tr h="305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(M-1) samples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57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84241"/>
              </p:ext>
            </p:extLst>
          </p:nvPr>
        </p:nvGraphicFramePr>
        <p:xfrm>
          <a:off x="3294145" y="2450125"/>
          <a:ext cx="53032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232">
                  <a:extLst>
                    <a:ext uri="{9D8B030D-6E8A-4147-A177-3AD203B41FA5}">
                      <a16:colId xmlns:a16="http://schemas.microsoft.com/office/drawing/2014/main" val="1256247031"/>
                    </a:ext>
                  </a:extLst>
                </a:gridCol>
                <a:gridCol w="1875986">
                  <a:extLst>
                    <a:ext uri="{9D8B030D-6E8A-4147-A177-3AD203B41FA5}">
                      <a16:colId xmlns:a16="http://schemas.microsoft.com/office/drawing/2014/main" val="3125817871"/>
                    </a:ext>
                  </a:extLst>
                </a:gridCol>
                <a:gridCol w="1875986">
                  <a:extLst>
                    <a:ext uri="{9D8B030D-6E8A-4147-A177-3AD203B41FA5}">
                      <a16:colId xmlns:a16="http://schemas.microsoft.com/office/drawing/2014/main" val="3139044498"/>
                    </a:ext>
                  </a:extLst>
                </a:gridCol>
              </a:tblGrid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(M-1) samples</a:t>
                      </a:r>
                      <a:endParaRPr lang="en-IN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M-1 Samples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57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14955"/>
              </p:ext>
            </p:extLst>
          </p:nvPr>
        </p:nvGraphicFramePr>
        <p:xfrm>
          <a:off x="6724450" y="3422483"/>
          <a:ext cx="454652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959">
                  <a:extLst>
                    <a:ext uri="{9D8B030D-6E8A-4147-A177-3AD203B41FA5}">
                      <a16:colId xmlns:a16="http://schemas.microsoft.com/office/drawing/2014/main" val="1256247031"/>
                    </a:ext>
                  </a:extLst>
                </a:gridCol>
                <a:gridCol w="1258767">
                  <a:extLst>
                    <a:ext uri="{9D8B030D-6E8A-4147-A177-3AD203B41FA5}">
                      <a16:colId xmlns:a16="http://schemas.microsoft.com/office/drawing/2014/main" val="3125817871"/>
                    </a:ext>
                  </a:extLst>
                </a:gridCol>
                <a:gridCol w="1424797">
                  <a:extLst>
                    <a:ext uri="{9D8B030D-6E8A-4147-A177-3AD203B41FA5}">
                      <a16:colId xmlns:a16="http://schemas.microsoft.com/office/drawing/2014/main" val="1321860172"/>
                    </a:ext>
                  </a:extLst>
                </a:gridCol>
              </a:tblGrid>
              <a:tr h="305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M-1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M-1 Samples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57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1111" y="4879829"/>
            <a:ext cx="785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y(n</a:t>
            </a:r>
            <a:r>
              <a:rPr lang="en-US" dirty="0">
                <a:cs typeface="Times New Roman" panose="02020603050405020304" pitchFamily="18" charset="0"/>
              </a:rPr>
              <a:t>) :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69465" y="1749005"/>
                <a:ext cx="8713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b="0" i="0" smtClean="0"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:</a:t>
                </a:r>
                <a:endParaRPr lang="en-IN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5" y="1749005"/>
                <a:ext cx="871393" cy="400110"/>
              </a:xfrm>
              <a:prstGeom prst="rect">
                <a:avLst/>
              </a:prstGeom>
              <a:blipFill>
                <a:blip r:embed="rId2"/>
                <a:stretch>
                  <a:fillRect t="-9091" r="-5594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472447" y="2417724"/>
                <a:ext cx="8713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b="0" i="0" smtClean="0"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:</a:t>
                </a:r>
                <a:endParaRPr lang="en-IN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447" y="2417724"/>
                <a:ext cx="871393" cy="400110"/>
              </a:xfrm>
              <a:prstGeom prst="rect">
                <a:avLst/>
              </a:prstGeom>
              <a:blipFill>
                <a:blip r:embed="rId3"/>
                <a:stretch>
                  <a:fillRect t="-9231" r="-5594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888524" y="3542468"/>
                <a:ext cx="8713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:</a:t>
                </a:r>
                <a:endParaRPr lang="en-IN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24" y="3542468"/>
                <a:ext cx="871393" cy="400110"/>
              </a:xfrm>
              <a:prstGeom prst="rect">
                <a:avLst/>
              </a:prstGeom>
              <a:blipFill>
                <a:blip r:embed="rId4"/>
                <a:stretch>
                  <a:fillRect t="-7576" r="-5594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887311" y="2123600"/>
            <a:ext cx="435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+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428955" y="2923330"/>
            <a:ext cx="435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+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26365" y="2123600"/>
            <a:ext cx="9939" cy="2805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3203994" y="1162878"/>
            <a:ext cx="1691439" cy="2160562"/>
          </a:xfrm>
          <a:prstGeom prst="ellips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7" idx="4"/>
          </p:cNvCxnSpPr>
          <p:nvPr/>
        </p:nvCxnSpPr>
        <p:spPr bwMode="auto">
          <a:xfrm>
            <a:off x="4049714" y="3323440"/>
            <a:ext cx="5451" cy="1605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709474" y="2847454"/>
            <a:ext cx="9939" cy="2113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6746738" y="1988022"/>
            <a:ext cx="1691439" cy="2160562"/>
          </a:xfrm>
          <a:prstGeom prst="ellipse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7592457" y="4148584"/>
            <a:ext cx="0" cy="780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9243391" y="4062563"/>
            <a:ext cx="0" cy="897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10654748" y="4062563"/>
            <a:ext cx="9939" cy="897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2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423311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Problem on Overlap Add Method</a:t>
            </a:r>
            <a:endParaRPr lang="en-US" sz="27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4979" y="931142"/>
                <a:ext cx="11470740" cy="571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Q: Find y(n) for h(n)={3, 2, 1, 1} and x(n)={1, 2, 3, 3, 2, 1, -1, -2, -3, 5, 6, -1, 2, 0, 2, 1} using overlap add method. Assume the block length as 7.</a:t>
                </a: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Solution: </a:t>
                </a:r>
                <a:r>
                  <a:rPr lang="en-IN" dirty="0"/>
                  <a:t>h(n</a:t>
                </a:r>
                <a:r>
                  <a:rPr lang="en-IN" dirty="0" smtClean="0"/>
                  <a:t>)={</a:t>
                </a:r>
                <a:r>
                  <a:rPr lang="en-IN" dirty="0"/>
                  <a:t>3, 2, 1, 1</a:t>
                </a:r>
                <a:r>
                  <a:rPr lang="en-IN" dirty="0" smtClean="0"/>
                  <a:t>}	Hence M = 4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Step1: </a:t>
                </a:r>
                <a:r>
                  <a:rPr lang="en-US" dirty="0"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I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dirty="0" smtClean="0"/>
                  <a:t> = 16 (Actual), but in question it is given N=7.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	</a:t>
                </a:r>
                <a:r>
                  <a:rPr lang="en-IN" dirty="0" smtClean="0"/>
                  <a:t>We know N = L+M-1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dirty="0" smtClean="0"/>
                  <a:t> L = N-M+1 = 7-4+1 = 4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Step2 : Pad (L-1)=3 number of zeros to h(n).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	h(n)={</a:t>
                </a:r>
                <a:r>
                  <a:rPr lang="en-IN" dirty="0"/>
                  <a:t>3, 2, 1, 1</a:t>
                </a:r>
                <a:r>
                  <a:rPr lang="en-IN" dirty="0" smtClean="0"/>
                  <a:t>, 0, 0, 0}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Step3 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)={1,</m:t>
                    </m:r>
                    <m:r>
                      <m:rPr>
                        <m:nor/>
                      </m:rPr>
                      <a:rPr lang="en-IN" dirty="0"/>
                      <m:t> 2, 3, 3, 0,</m:t>
                    </m:r>
                    <m:r>
                      <m:rPr>
                        <m:nor/>
                      </m:rPr>
                      <a:rPr lang="en-IN" b="0" i="0" dirty="0" smtClean="0"/>
                      <m:t> 0, 0}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)={2, 1</m:t>
                    </m:r>
                    <m:r>
                      <m:rPr>
                        <m:nor/>
                      </m:rPr>
                      <a:rPr lang="en-IN" b="0" i="0" dirty="0" smtClean="0"/>
                      <m:t>, -1, -2, 0, 0, 0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)={-3, </m:t>
                    </m:r>
                    <m:r>
                      <m:rPr>
                        <m:nor/>
                      </m:rPr>
                      <a:rPr lang="en-IN" b="0" i="0" dirty="0" smtClean="0"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IN" dirty="0"/>
                      <m:t>, </m:t>
                    </m:r>
                    <m:r>
                      <m:rPr>
                        <m:nor/>
                      </m:rPr>
                      <a:rPr lang="en-IN" b="0" i="0" dirty="0" smtClean="0"/>
                      <m:t>6, </m:t>
                    </m:r>
                    <m:r>
                      <m:rPr>
                        <m:nor/>
                      </m:rPr>
                      <a:rPr lang="en-IN" dirty="0"/>
                      <m:t>−1</m:t>
                    </m:r>
                    <m:r>
                      <m:rPr>
                        <m:nor/>
                      </m:rPr>
                      <a:rPr lang="en-IN" b="0" i="0" dirty="0" smtClean="0"/>
                      <m:t>, </m:t>
                    </m:r>
                    <m:r>
                      <m:rPr>
                        <m:nor/>
                      </m:rPr>
                      <a:rPr lang="en-IN" dirty="0"/>
                      <m:t>0, 0, 0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and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IN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dirty="0"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IN" dirty="0">
                          <a:cs typeface="Times New Roman" panose="02020603050405020304" pitchFamily="18" charset="0"/>
                        </a:rPr>
                        <m:t>)={2, 0</m:t>
                      </m:r>
                      <m:r>
                        <m:rPr>
                          <m:nor/>
                        </m:rPr>
                        <a:rPr lang="en-IN" dirty="0"/>
                        <m:t>, </m:t>
                      </m:r>
                      <m:r>
                        <m:rPr>
                          <m:nor/>
                        </m:rPr>
                        <a:rPr lang="en-IN" b="0" i="0" dirty="0" smtClean="0"/>
                        <m:t>2</m:t>
                      </m:r>
                      <m:r>
                        <m:rPr>
                          <m:nor/>
                        </m:rPr>
                        <a:rPr lang="en-IN" dirty="0"/>
                        <m:t>, </m:t>
                      </m:r>
                      <m:r>
                        <m:rPr>
                          <m:nor/>
                        </m:rPr>
                        <a:rPr lang="en-IN" dirty="0"/>
                        <m:t>1</m:t>
                      </m:r>
                      <m:r>
                        <m:rPr>
                          <m:nor/>
                        </m:rPr>
                        <a:rPr lang="en-IN" dirty="0"/>
                        <m:t>, </m:t>
                      </m:r>
                      <m:r>
                        <m:rPr>
                          <m:nor/>
                        </m:rPr>
                        <a:rPr lang="en-IN" dirty="0"/>
                        <m:t>0, 0, 0</m:t>
                      </m:r>
                      <m:r>
                        <m:rPr>
                          <m:nor/>
                        </m:rPr>
                        <a:rPr lang="en-IN" dirty="0"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9" y="931142"/>
                <a:ext cx="11470740" cy="5711179"/>
              </a:xfrm>
              <a:prstGeom prst="rect">
                <a:avLst/>
              </a:prstGeom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5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423311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Problem on Overlap Add Method</a:t>
            </a:r>
            <a:endParaRPr lang="en-US" sz="27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9149" y="931142"/>
                <a:ext cx="12052851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Step4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b="0" i="0" dirty="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b="0" i="0" dirty="0" smtClean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⊛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= {3, 8, 14, 18, 11, 	6, 	3}</a:t>
                </a:r>
                <a:endParaRPr lang="en-IN" dirty="0" smtClean="0"/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Step5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 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 ⊛ 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=		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IN" dirty="0" smtClean="0"/>
                  <a:t>{6, 	7, 	1, -5, -4,	 	-3, 	-2}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Step6 </a:t>
                </a:r>
                <a:r>
                  <a:rPr lang="en-US" dirty="0">
                    <a:cs typeface="Times New Roman" panose="02020603050405020304" pitchFamily="18" charset="0"/>
                  </a:rPr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 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 ⊛ 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=				        </a:t>
                </a:r>
                <a:r>
                  <a:rPr lang="en-IN" dirty="0" smtClean="0"/>
                  <a:t>{-9, 	9, 	25</a:t>
                </a:r>
                <a:r>
                  <a:rPr lang="en-IN" dirty="0"/>
                  <a:t>, </a:t>
                </a:r>
                <a:r>
                  <a:rPr lang="en-IN" dirty="0" smtClean="0"/>
                  <a:t>11, 9, 5, -1}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Step7 </a:t>
                </a:r>
                <a:r>
                  <a:rPr lang="en-US" dirty="0">
                    <a:cs typeface="Times New Roman" panose="02020603050405020304" pitchFamily="18" charset="0"/>
                  </a:rPr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 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 ⊛ 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=							           </a:t>
                </a:r>
                <a:r>
                  <a:rPr lang="en-IN" dirty="0" smtClean="0"/>
                  <a:t>{6, </a:t>
                </a:r>
                <a:r>
                  <a:rPr lang="en-IN" dirty="0"/>
                  <a:t>4</a:t>
                </a:r>
                <a:r>
                  <a:rPr lang="en-IN" dirty="0" smtClean="0"/>
                  <a:t>, 8, 9, 4, 3, 1}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dirty="0" smtClean="0"/>
                  <a:t>Step8 : y(n)={	3,  8,  14,  18,  17,  13,  4,  -5,  -13,  6,  23,  11,  15,  9,  7,  9,  4,  3,  1}</a:t>
                </a:r>
                <a:endParaRPr lang="en-IN" dirty="0"/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9" y="931142"/>
                <a:ext cx="12052851" cy="4555093"/>
              </a:xfrm>
              <a:prstGeom prst="rect">
                <a:avLst/>
              </a:prstGeo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8236" y="2967335"/>
            <a:ext cx="4536498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r>
              <a:rPr lang="en-US" sz="7200" b="1" dirty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38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116348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In this Lecture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978" y="697365"/>
            <a:ext cx="10777781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DFT for linear filtering of long duration sequence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Overlap Save Method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Overlap Add Method</a:t>
            </a:r>
            <a:endParaRPr lang="en-US" sz="2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56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423311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Overlap Save Method</a:t>
            </a:r>
            <a:endParaRPr lang="en-US" sz="27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34979" y="931142"/>
                <a:ext cx="11453200" cy="5517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sz="2200" dirty="0" smtClean="0">
                    <a:cs typeface="Times New Roman" panose="02020603050405020304" pitchFamily="18" charset="0"/>
                  </a:rPr>
                  <a:t>h(n) : Length – M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sz="2200" dirty="0" smtClean="0">
                    <a:cs typeface="Times New Roman" panose="02020603050405020304" pitchFamily="18" charset="0"/>
                  </a:rPr>
                  <a:t>x(n) : Long duration sequence segmented into blocks of length L.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sz="2200" dirty="0" smtClean="0">
                    <a:cs typeface="Times New Roman" panose="02020603050405020304" pitchFamily="18" charset="0"/>
                  </a:rPr>
                  <a:t>Step1 : Select value of 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200" dirty="0"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200" dirty="0">
                            <a:cs typeface="Times New Roman" panose="02020603050405020304" pitchFamily="18" charset="0"/>
                          </a:rPr>
                          <m:t>M</m:t>
                        </m:r>
                      </m:sup>
                    </m:sSup>
                  </m:oMath>
                </a14:m>
                <a:endParaRPr lang="en-US" sz="2200" dirty="0" smtClean="0"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sz="2200" dirty="0" smtClean="0">
                    <a:cs typeface="Times New Roman" panose="02020603050405020304" pitchFamily="18" charset="0"/>
                  </a:rPr>
                  <a:t>Step2 : The length of  h(n)  is made N by padding (L-1) number of zeros (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 N=L+M-1)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dirty="0"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22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200" dirty="0"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200" dirty="0"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={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(0), 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(1), 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-1), 0, 0, 0,</m:t>
                      </m:r>
                      <m:r>
                        <a:rPr lang="en-IN" sz="2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 0}</m:t>
                      </m:r>
                    </m:oMath>
                  </m:oMathPara>
                </a14:m>
                <a:endParaRPr lang="en-US" sz="2200" dirty="0" smtClean="0"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en-US" sz="2200" dirty="0" smtClean="0">
                    <a:cs typeface="Times New Roman" panose="02020603050405020304" pitchFamily="18" charset="0"/>
                  </a:rPr>
                  <a:t>Step3 : The sequence x(n) is divided into subsequences of length N as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200" dirty="0"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)={0,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 0, 0,</m:t>
                      </m:r>
                      <m:r>
                        <a:rPr lang="en-IN" sz="2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 0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(0), 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(1), </m:t>
                      </m:r>
                      <m:r>
                        <a:rPr lang="en-IN" sz="2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−1)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sz="2200" dirty="0" smtClean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endParaRPr lang="en-US" sz="2200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9" y="931142"/>
                <a:ext cx="11453200" cy="5517280"/>
              </a:xfrm>
              <a:prstGeom prst="rect">
                <a:avLst/>
              </a:prstGeom>
              <a:blipFill>
                <a:blip r:embed="rId2"/>
                <a:stretch>
                  <a:fillRect l="-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5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423311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Overlap Save Method</a:t>
            </a:r>
            <a:endParaRPr lang="en-US" sz="27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34979" y="931142"/>
                <a:ext cx="11453200" cy="6186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200" dirty="0"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)={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+1), </m:t>
                      </m:r>
                      <m:r>
                        <a:rPr lang="en-IN" sz="2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−1)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), 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+1),</m:t>
                      </m:r>
                      <m:r>
                        <a:rPr lang="en-IN" sz="2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(2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-1)}</m:t>
                      </m:r>
                    </m:oMath>
                  </m:oMathPara>
                </a14:m>
                <a:endParaRPr lang="en-US" sz="2200" dirty="0" smtClean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200" dirty="0"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)={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+1), </m:t>
                      </m:r>
                      <m:r>
                        <a:rPr lang="en-IN" sz="2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200" b="0" i="0" dirty="0" smtClean="0"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−1)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(2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), 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(2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+1),</m:t>
                      </m:r>
                      <m:r>
                        <a:rPr lang="en-IN" sz="2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(3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sz="2200" dirty="0">
                          <a:cs typeface="Times New Roman" panose="02020603050405020304" pitchFamily="18" charset="0"/>
                        </a:rPr>
                        <m:t>−1)}</m:t>
                      </m:r>
                    </m:oMath>
                  </m:oMathPara>
                </a14:m>
                <a:endParaRPr lang="en-US" sz="2200" dirty="0" smtClean="0"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cs typeface="Times New Roman" panose="02020603050405020304" pitchFamily="18" charset="0"/>
                  </a:rPr>
                  <a:t>Step4 : Calculate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n-US" sz="2200" dirty="0">
                    <a:cs typeface="Times New Roman" panose="02020603050405020304" pitchFamily="18" charset="0"/>
                  </a:rPr>
                  <a:t>	 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    and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IDFT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200" dirty="0" smtClean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n-US" sz="2200" dirty="0" smtClean="0">
                    <a:cs typeface="Times New Roman" panose="02020603050405020304" pitchFamily="18" charset="0"/>
                  </a:rPr>
                  <a:t>	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US" sz="2200" dirty="0">
                    <a:cs typeface="Times New Roman" panose="02020603050405020304" pitchFamily="18" charset="0"/>
                  </a:rPr>
                  <a:t>	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Or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⊛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200" b="0" i="0" dirty="0" smtClean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cs typeface="Times New Roman" panose="02020603050405020304" pitchFamily="18" charset="0"/>
                  </a:rPr>
                  <a:t>Step5 : Repeat Step4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200000"/>
                  </a:lnSpc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endParaRPr lang="en-US" sz="2200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9" y="931142"/>
                <a:ext cx="11453200" cy="6186309"/>
              </a:xfrm>
              <a:prstGeom prst="rect">
                <a:avLst/>
              </a:prstGeom>
              <a:blipFill>
                <a:blip r:embed="rId2"/>
                <a:stretch>
                  <a:fillRect l="-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1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423311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Overlap Save Method</a:t>
            </a:r>
            <a:endParaRPr lang="en-US" sz="27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0178771"/>
                  </p:ext>
                </p:extLst>
              </p:nvPr>
            </p:nvGraphicFramePr>
            <p:xfrm>
              <a:off x="2006349" y="3030610"/>
              <a:ext cx="81279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417226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362112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225254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IN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IN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IN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0270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0178771"/>
                  </p:ext>
                </p:extLst>
              </p:nvPr>
            </p:nvGraphicFramePr>
            <p:xfrm>
              <a:off x="2006349" y="3030610"/>
              <a:ext cx="81279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417226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362112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225254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5" t="-1639" r="-20022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450" t="-1639" r="-10067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639" r="-449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027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354288" y="3001340"/>
                <a:ext cx="4683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288" y="3001340"/>
                <a:ext cx="46839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>
            <a:off x="3399183" y="3401450"/>
            <a:ext cx="9939" cy="737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070348" y="3401450"/>
            <a:ext cx="22339" cy="1448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8919324" y="3401450"/>
            <a:ext cx="16139" cy="2400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881917"/>
                  </p:ext>
                </p:extLst>
              </p:nvPr>
            </p:nvGraphicFramePr>
            <p:xfrm>
              <a:off x="1529271" y="4172194"/>
              <a:ext cx="300297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2042">
                      <a:extLst>
                        <a:ext uri="{9D8B030D-6E8A-4147-A177-3AD203B41FA5}">
                          <a16:colId xmlns:a16="http://schemas.microsoft.com/office/drawing/2014/main" val="1256247031"/>
                        </a:ext>
                      </a:extLst>
                    </a:gridCol>
                    <a:gridCol w="1480930">
                      <a:extLst>
                        <a:ext uri="{9D8B030D-6E8A-4147-A177-3AD203B41FA5}">
                          <a16:colId xmlns:a16="http://schemas.microsoft.com/office/drawing/2014/main" val="3125817871"/>
                        </a:ext>
                      </a:extLst>
                    </a:gridCol>
                  </a:tblGrid>
                  <a:tr h="3053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IN" sz="1800" b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0, 0, 0,</m:t>
                                </m:r>
                                <m:r>
                                  <a:rPr lang="en-IN" sz="18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 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IN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657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881917"/>
                  </p:ext>
                </p:extLst>
              </p:nvPr>
            </p:nvGraphicFramePr>
            <p:xfrm>
              <a:off x="1529271" y="4172194"/>
              <a:ext cx="300297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2042">
                      <a:extLst>
                        <a:ext uri="{9D8B030D-6E8A-4147-A177-3AD203B41FA5}">
                          <a16:colId xmlns:a16="http://schemas.microsoft.com/office/drawing/2014/main" val="1256247031"/>
                        </a:ext>
                      </a:extLst>
                    </a:gridCol>
                    <a:gridCol w="1480930">
                      <a:extLst>
                        <a:ext uri="{9D8B030D-6E8A-4147-A177-3AD203B41FA5}">
                          <a16:colId xmlns:a16="http://schemas.microsoft.com/office/drawing/2014/main" val="312581787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" t="-1639" r="-984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869" t="-1639" r="-820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657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535938"/>
                  </p:ext>
                </p:extLst>
              </p:nvPr>
            </p:nvGraphicFramePr>
            <p:xfrm>
              <a:off x="3935896" y="4850290"/>
              <a:ext cx="3482008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7156">
                      <a:extLst>
                        <a:ext uri="{9D8B030D-6E8A-4147-A177-3AD203B41FA5}">
                          <a16:colId xmlns:a16="http://schemas.microsoft.com/office/drawing/2014/main" val="1256247031"/>
                        </a:ext>
                      </a:extLst>
                    </a:gridCol>
                    <a:gridCol w="1384852">
                      <a:extLst>
                        <a:ext uri="{9D8B030D-6E8A-4147-A177-3AD203B41FA5}">
                          <a16:colId xmlns:a16="http://schemas.microsoft.com/office/drawing/2014/main" val="3125817871"/>
                        </a:ext>
                      </a:extLst>
                    </a:gridCol>
                  </a:tblGrid>
                  <a:tr h="305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Last</a:t>
                          </a:r>
                          <a:r>
                            <a:rPr lang="en-IN" b="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(M-1) samples of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IN" sz="1800" b="0" i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IN" sz="18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IN" sz="1800" b="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IN" sz="1800" b="0" i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IN" sz="1800" b="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657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535938"/>
                  </p:ext>
                </p:extLst>
              </p:nvPr>
            </p:nvGraphicFramePr>
            <p:xfrm>
              <a:off x="3935896" y="4850290"/>
              <a:ext cx="3482008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7156">
                      <a:extLst>
                        <a:ext uri="{9D8B030D-6E8A-4147-A177-3AD203B41FA5}">
                          <a16:colId xmlns:a16="http://schemas.microsoft.com/office/drawing/2014/main" val="1256247031"/>
                        </a:ext>
                      </a:extLst>
                    </a:gridCol>
                    <a:gridCol w="1384852">
                      <a:extLst>
                        <a:ext uri="{9D8B030D-6E8A-4147-A177-3AD203B41FA5}">
                          <a16:colId xmlns:a16="http://schemas.microsoft.com/office/drawing/2014/main" val="312581787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0" t="-4717" r="-66377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2423" t="-4717" r="-881" b="-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657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2797236"/>
                  </p:ext>
                </p:extLst>
              </p:nvPr>
            </p:nvGraphicFramePr>
            <p:xfrm>
              <a:off x="6652340" y="5802107"/>
              <a:ext cx="3482008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7156">
                      <a:extLst>
                        <a:ext uri="{9D8B030D-6E8A-4147-A177-3AD203B41FA5}">
                          <a16:colId xmlns:a16="http://schemas.microsoft.com/office/drawing/2014/main" val="1256247031"/>
                        </a:ext>
                      </a:extLst>
                    </a:gridCol>
                    <a:gridCol w="1384852">
                      <a:extLst>
                        <a:ext uri="{9D8B030D-6E8A-4147-A177-3AD203B41FA5}">
                          <a16:colId xmlns:a16="http://schemas.microsoft.com/office/drawing/2014/main" val="3125817871"/>
                        </a:ext>
                      </a:extLst>
                    </a:gridCol>
                  </a:tblGrid>
                  <a:tr h="305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Last</a:t>
                          </a:r>
                          <a:r>
                            <a:rPr lang="en-IN" b="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(M-1) samples of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IN" sz="1800" b="0" i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IN" sz="1800" b="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IN" sz="1800" b="0" i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IN" sz="1800" b="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657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2797236"/>
                  </p:ext>
                </p:extLst>
              </p:nvPr>
            </p:nvGraphicFramePr>
            <p:xfrm>
              <a:off x="6652340" y="5802107"/>
              <a:ext cx="3482008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7156">
                      <a:extLst>
                        <a:ext uri="{9D8B030D-6E8A-4147-A177-3AD203B41FA5}">
                          <a16:colId xmlns:a16="http://schemas.microsoft.com/office/drawing/2014/main" val="1256247031"/>
                        </a:ext>
                      </a:extLst>
                    </a:gridCol>
                    <a:gridCol w="1384852">
                      <a:extLst>
                        <a:ext uri="{9D8B030D-6E8A-4147-A177-3AD203B41FA5}">
                          <a16:colId xmlns:a16="http://schemas.microsoft.com/office/drawing/2014/main" val="312581787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0" t="-4717" r="-66377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2423" t="-4717" r="-881" b="-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657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917336" y="3001340"/>
            <a:ext cx="785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x(n) :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006349" y="2869473"/>
            <a:ext cx="2714738" cy="99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55765" y="2410447"/>
            <a:ext cx="124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L samples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34979" y="931142"/>
                <a:ext cx="11453200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cs typeface="Times New Roman" panose="02020603050405020304" pitchFamily="18" charset="0"/>
                  </a:rPr>
                  <a:t>Step6 : First (M-1) samples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200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 are discarded and remaining samples are filled one after another to get the final sequence.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endParaRPr lang="en-US" sz="2200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9" y="931142"/>
                <a:ext cx="11453200" cy="2800767"/>
              </a:xfrm>
              <a:prstGeom prst="rect">
                <a:avLst/>
              </a:prstGeom>
              <a:blipFill>
                <a:blip r:embed="rId7"/>
                <a:stretch>
                  <a:fillRect l="-639" r="-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 bwMode="auto">
          <a:xfrm>
            <a:off x="3030757" y="4671352"/>
            <a:ext cx="15014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061579" y="5585791"/>
            <a:ext cx="13563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8716617" y="6549887"/>
            <a:ext cx="1417731" cy="198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604515" y="3805233"/>
            <a:ext cx="124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L samples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6327830" y="4481094"/>
            <a:ext cx="124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L samples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8981568" y="5435254"/>
            <a:ext cx="124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L samples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638638" y="3805233"/>
            <a:ext cx="176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(M-1) zeros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1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423311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Overlap Save Method</a:t>
            </a:r>
            <a:endParaRPr lang="en-US" sz="27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657126"/>
                  </p:ext>
                </p:extLst>
              </p:nvPr>
            </p:nvGraphicFramePr>
            <p:xfrm>
              <a:off x="2274704" y="4173604"/>
              <a:ext cx="81279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417226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362112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225254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IN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IN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IN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0270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657126"/>
                  </p:ext>
                </p:extLst>
              </p:nvPr>
            </p:nvGraphicFramePr>
            <p:xfrm>
              <a:off x="2274704" y="4173604"/>
              <a:ext cx="81279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417226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362112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225254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5" t="-1613" r="-20022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450" t="-1613" r="-100676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613" r="-449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027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622643" y="4144334"/>
                <a:ext cx="4683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643" y="4144334"/>
                <a:ext cx="46839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>
            <a:off x="3695783" y="1743042"/>
            <a:ext cx="4970" cy="24305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406634" y="2423156"/>
            <a:ext cx="25418" cy="1750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9287071" y="3374973"/>
            <a:ext cx="6016" cy="7986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200802"/>
                  </p:ext>
                </p:extLst>
              </p:nvPr>
            </p:nvGraphicFramePr>
            <p:xfrm>
              <a:off x="1529271" y="1379300"/>
              <a:ext cx="300297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0642">
                      <a:extLst>
                        <a:ext uri="{9D8B030D-6E8A-4147-A177-3AD203B41FA5}">
                          <a16:colId xmlns:a16="http://schemas.microsoft.com/office/drawing/2014/main" val="1256247031"/>
                        </a:ext>
                      </a:extLst>
                    </a:gridCol>
                    <a:gridCol w="1252330">
                      <a:extLst>
                        <a:ext uri="{9D8B030D-6E8A-4147-A177-3AD203B41FA5}">
                          <a16:colId xmlns:a16="http://schemas.microsoft.com/office/drawing/2014/main" val="3125817871"/>
                        </a:ext>
                      </a:extLst>
                    </a:gridCol>
                  </a:tblGrid>
                  <a:tr h="3053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IN" b="0" baseline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b="0" baseline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IN" b="0" baseline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-1) </m:t>
                                </m:r>
                                <m:r>
                                  <m:rPr>
                                    <m:nor/>
                                  </m:rPr>
                                  <a:rPr lang="en-IN" b="0" baseline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samples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IN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657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200802"/>
                  </p:ext>
                </p:extLst>
              </p:nvPr>
            </p:nvGraphicFramePr>
            <p:xfrm>
              <a:off x="1529271" y="1379300"/>
              <a:ext cx="300297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0642">
                      <a:extLst>
                        <a:ext uri="{9D8B030D-6E8A-4147-A177-3AD203B41FA5}">
                          <a16:colId xmlns:a16="http://schemas.microsoft.com/office/drawing/2014/main" val="1256247031"/>
                        </a:ext>
                      </a:extLst>
                    </a:gridCol>
                    <a:gridCol w="1252330">
                      <a:extLst>
                        <a:ext uri="{9D8B030D-6E8A-4147-A177-3AD203B41FA5}">
                          <a16:colId xmlns:a16="http://schemas.microsoft.com/office/drawing/2014/main" val="312581787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7" t="-1639" r="-72222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291" t="-1639" r="-971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657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1938203"/>
                  </p:ext>
                </p:extLst>
              </p:nvPr>
            </p:nvGraphicFramePr>
            <p:xfrm>
              <a:off x="3935896" y="2057396"/>
              <a:ext cx="348200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7156">
                      <a:extLst>
                        <a:ext uri="{9D8B030D-6E8A-4147-A177-3AD203B41FA5}">
                          <a16:colId xmlns:a16="http://schemas.microsoft.com/office/drawing/2014/main" val="1256247031"/>
                        </a:ext>
                      </a:extLst>
                    </a:gridCol>
                    <a:gridCol w="1384852">
                      <a:extLst>
                        <a:ext uri="{9D8B030D-6E8A-4147-A177-3AD203B41FA5}">
                          <a16:colId xmlns:a16="http://schemas.microsoft.com/office/drawing/2014/main" val="3125817871"/>
                        </a:ext>
                      </a:extLst>
                    </a:gridCol>
                  </a:tblGrid>
                  <a:tr h="305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(M-1) samples</a:t>
                          </a:r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657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1938203"/>
                  </p:ext>
                </p:extLst>
              </p:nvPr>
            </p:nvGraphicFramePr>
            <p:xfrm>
              <a:off x="3935896" y="2057396"/>
              <a:ext cx="348200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7156">
                      <a:extLst>
                        <a:ext uri="{9D8B030D-6E8A-4147-A177-3AD203B41FA5}">
                          <a16:colId xmlns:a16="http://schemas.microsoft.com/office/drawing/2014/main" val="1256247031"/>
                        </a:ext>
                      </a:extLst>
                    </a:gridCol>
                    <a:gridCol w="1384852">
                      <a:extLst>
                        <a:ext uri="{9D8B030D-6E8A-4147-A177-3AD203B41FA5}">
                          <a16:colId xmlns:a16="http://schemas.microsoft.com/office/drawing/2014/main" val="312581787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(M-1) samples</a:t>
                          </a:r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2423" t="-8197" r="-88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657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558146"/>
                  </p:ext>
                </p:extLst>
              </p:nvPr>
            </p:nvGraphicFramePr>
            <p:xfrm>
              <a:off x="6652340" y="3009213"/>
              <a:ext cx="348200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7156">
                      <a:extLst>
                        <a:ext uri="{9D8B030D-6E8A-4147-A177-3AD203B41FA5}">
                          <a16:colId xmlns:a16="http://schemas.microsoft.com/office/drawing/2014/main" val="1256247031"/>
                        </a:ext>
                      </a:extLst>
                    </a:gridCol>
                    <a:gridCol w="1384852">
                      <a:extLst>
                        <a:ext uri="{9D8B030D-6E8A-4147-A177-3AD203B41FA5}">
                          <a16:colId xmlns:a16="http://schemas.microsoft.com/office/drawing/2014/main" val="3125817871"/>
                        </a:ext>
                      </a:extLst>
                    </a:gridCol>
                  </a:tblGrid>
                  <a:tr h="305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(M-1) samples</a:t>
                          </a:r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657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558146"/>
                  </p:ext>
                </p:extLst>
              </p:nvPr>
            </p:nvGraphicFramePr>
            <p:xfrm>
              <a:off x="6652340" y="3009213"/>
              <a:ext cx="348200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7156">
                      <a:extLst>
                        <a:ext uri="{9D8B030D-6E8A-4147-A177-3AD203B41FA5}">
                          <a16:colId xmlns:a16="http://schemas.microsoft.com/office/drawing/2014/main" val="1256247031"/>
                        </a:ext>
                      </a:extLst>
                    </a:gridCol>
                    <a:gridCol w="1384852">
                      <a:extLst>
                        <a:ext uri="{9D8B030D-6E8A-4147-A177-3AD203B41FA5}">
                          <a16:colId xmlns:a16="http://schemas.microsoft.com/office/drawing/2014/main" val="312581787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(M-1) samples</a:t>
                          </a:r>
                          <a:endParaRPr lang="en-I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2423" t="-8197" r="-881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657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1185691" y="4144334"/>
            <a:ext cx="785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y(n</a:t>
            </a:r>
            <a:r>
              <a:rPr lang="en-US" dirty="0">
                <a:cs typeface="Times New Roman" panose="02020603050405020304" pitchFamily="18" charset="0"/>
              </a:rPr>
              <a:t>) :</a:t>
            </a:r>
            <a:endParaRPr lang="en-IN" dirty="0"/>
          </a:p>
        </p:txBody>
      </p:sp>
      <p:sp>
        <p:nvSpPr>
          <p:cNvPr id="28" name="Multiply 27"/>
          <p:cNvSpPr/>
          <p:nvPr/>
        </p:nvSpPr>
        <p:spPr bwMode="auto">
          <a:xfrm>
            <a:off x="2063888" y="632521"/>
            <a:ext cx="646043" cy="18169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Multiply 33"/>
          <p:cNvSpPr/>
          <p:nvPr/>
        </p:nvSpPr>
        <p:spPr bwMode="auto">
          <a:xfrm>
            <a:off x="4749613" y="1192249"/>
            <a:ext cx="646043" cy="18169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7547872" y="2240276"/>
            <a:ext cx="646043" cy="18169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423311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Problem on Overlap Save Method</a:t>
            </a:r>
            <a:endParaRPr lang="en-US" sz="27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4979" y="931142"/>
                <a:ext cx="11470740" cy="4790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Q: Find y(n) for h(n)={1, 1, 1} and x(n)={3, -1, 0, 1, 3, 2, 0, 1, 2, 1} using overlap save method.</a:t>
                </a: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Solution: </a:t>
                </a:r>
                <a:r>
                  <a:rPr lang="en-IN" dirty="0"/>
                  <a:t>h(n)={1, 1, 1</a:t>
                </a:r>
                <a:r>
                  <a:rPr lang="en-IN" dirty="0" smtClean="0"/>
                  <a:t>}	Hence M = 3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Step1: </a:t>
                </a:r>
                <a:r>
                  <a:rPr lang="en-US" dirty="0"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IN" b="0" i="0" dirty="0" smtClean="0"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 smtClean="0"/>
                  <a:t> = 8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	</a:t>
                </a:r>
                <a:r>
                  <a:rPr lang="en-IN" dirty="0" smtClean="0"/>
                  <a:t>We know N = L+M-1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dirty="0" smtClean="0"/>
                  <a:t> L = N-M+1 = 8-3+1 = 6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Step2 : Pad (L-1)=5 number of zeros to h(n).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	h(n</a:t>
                </a:r>
                <a:r>
                  <a:rPr lang="en-IN" dirty="0"/>
                  <a:t>)={1, 1, </a:t>
                </a:r>
                <a:r>
                  <a:rPr lang="en-IN" dirty="0" smtClean="0"/>
                  <a:t>1, 0, 0, 0, 0, 0}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 smtClean="0"/>
                  <a:t>Step3 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)={0, 0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, 3, </m:t>
                    </m:r>
                    <m:r>
                      <m:rPr>
                        <m:nor/>
                      </m:rPr>
                      <a:rPr lang="en-IN" b="0" i="0" dirty="0" smtClean="0">
                        <a:cs typeface="Times New Roman" panose="02020603050405020304" pitchFamily="18" charset="0"/>
                      </a:rPr>
                      <m:t>-1, 0, 1, 3, 2}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   and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)={3, 2</m:t>
                    </m:r>
                    <m:r>
                      <m:rPr>
                        <m:nor/>
                      </m:rPr>
                      <a:rPr lang="en-IN" b="0" i="0" dirty="0" smtClean="0"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IN" dirty="0"/>
                      <m:t>0, 1, 2, 1</m:t>
                    </m:r>
                    <m:r>
                      <m:rPr>
                        <m:nor/>
                      </m:rPr>
                      <a:rPr lang="en-IN" b="0" i="0" dirty="0" smtClean="0"/>
                      <m:t>, 0, 0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9" y="931142"/>
                <a:ext cx="11470740" cy="4790094"/>
              </a:xfrm>
              <a:prstGeom prst="rect">
                <a:avLst/>
              </a:prstGeom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8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423311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Problem on Overlap Save Method</a:t>
            </a:r>
            <a:endParaRPr lang="en-US" sz="27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4979" y="931142"/>
                <a:ext cx="1147074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Step4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⊛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=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0	2	3	1	0	-1	3	0	1		5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0	0	2	3	1	0	-1	3	1		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3	0	0	2	3	1	0	-1	1		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-1	3	0	0	2	3	1	0	0		2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0	-1	3	0	0	2	3	1	0	= 	2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1	0	-1	3	0	0	2	3	0		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3	1	0	-1	3	0	0	2	0		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2	3	1	0	-1	3	0	0	0		6</a:t>
                </a:r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)=</m:t>
                    </m:r>
                  </m:oMath>
                </a14:m>
                <a:r>
                  <a:rPr lang="en-IN" dirty="0" smtClean="0"/>
                  <a:t>{5, 2, 3, 2, 2, 0, 4, 6}</a:t>
                </a:r>
                <a:endParaRPr lang="en-I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9" y="931142"/>
                <a:ext cx="11470740" cy="5632311"/>
              </a:xfrm>
              <a:prstGeom prst="rect">
                <a:avLst/>
              </a:prstGeom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>
            <a:off x="7285383" y="1898374"/>
            <a:ext cx="19878" cy="3707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315101" y="1898374"/>
            <a:ext cx="19878" cy="3707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05162" y="1898374"/>
            <a:ext cx="231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15101" y="5605670"/>
            <a:ext cx="3408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6987209" y="1898374"/>
            <a:ext cx="2882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7056783" y="5605670"/>
            <a:ext cx="2484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7454692" y="1891750"/>
            <a:ext cx="19878" cy="3707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7444753" y="1891750"/>
            <a:ext cx="231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7454692" y="5599046"/>
            <a:ext cx="3408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8213036" y="1881810"/>
            <a:ext cx="19878" cy="3707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7914862" y="1881810"/>
            <a:ext cx="2882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7984436" y="5589106"/>
            <a:ext cx="2484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0002079" y="1861933"/>
            <a:ext cx="19878" cy="3707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9703905" y="1861933"/>
            <a:ext cx="2882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9773479" y="5569229"/>
            <a:ext cx="2484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9157598" y="1885126"/>
            <a:ext cx="19878" cy="3707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9147659" y="1885126"/>
            <a:ext cx="231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9157598" y="5592422"/>
            <a:ext cx="3408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95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979" y="423311"/>
            <a:ext cx="1147074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b="1" dirty="0" smtClean="0">
                <a:solidFill>
                  <a:srgbClr val="1B57B5"/>
                </a:solidFill>
                <a:ea typeface="+mj-ea"/>
                <a:cs typeface="Times New Roman" panose="02020603050405020304" pitchFamily="18" charset="0"/>
              </a:rPr>
              <a:t>Problem on Overlap Save Method</a:t>
            </a:r>
            <a:endParaRPr lang="en-US" sz="2700" b="1" dirty="0">
              <a:solidFill>
                <a:srgbClr val="1B57B5"/>
              </a:solidFill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4979" y="931142"/>
                <a:ext cx="1147074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Step5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⊛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=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3	0	0	1	2	1	0	2	1		3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2	3	0	0	1	2	1	0	1		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0	2	3	0	0	1	2	1	1		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1	0	2	3	0	0	1	2	0		3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2	1	0	2	3	0	0	1	0	= 	3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1	2	1	0	2	3	0	0	0		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0	1	2	1	0	2	3	0	0		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0	0	1	2	1	0	2	3	0		1</a:t>
                </a:r>
              </a:p>
              <a:p>
                <a:pPr>
                  <a:lnSpc>
                    <a:spcPct val="150000"/>
                  </a:lnSpc>
                </a:pPr>
                <a:endParaRPr lang="en-I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cs typeface="Times New Roman" panose="02020603050405020304" pitchFamily="18" charset="0"/>
                      </a:rPr>
                      <m:t>)=</m:t>
                    </m:r>
                  </m:oMath>
                </a14:m>
                <a:r>
                  <a:rPr lang="en-IN" dirty="0" smtClean="0"/>
                  <a:t>{3, 5, 5, 3, 3, 4, 3, 1}</a:t>
                </a:r>
                <a:endParaRPr lang="en-I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9" y="931142"/>
                <a:ext cx="11470740" cy="5632311"/>
              </a:xfrm>
              <a:prstGeom prst="rect">
                <a:avLst/>
              </a:prstGeom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>
            <a:off x="7285383" y="1898374"/>
            <a:ext cx="19878" cy="3707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315101" y="1898374"/>
            <a:ext cx="19878" cy="3707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05162" y="1898374"/>
            <a:ext cx="231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15101" y="5605670"/>
            <a:ext cx="3408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6987209" y="1898374"/>
            <a:ext cx="2882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7056783" y="5605670"/>
            <a:ext cx="2484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7454692" y="1891750"/>
            <a:ext cx="19878" cy="3707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7444753" y="1891750"/>
            <a:ext cx="231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7454692" y="5599046"/>
            <a:ext cx="3408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8213036" y="1881810"/>
            <a:ext cx="19878" cy="3707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7914862" y="1881810"/>
            <a:ext cx="2882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7984436" y="5589106"/>
            <a:ext cx="2484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0002079" y="1861933"/>
            <a:ext cx="19878" cy="3707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9703905" y="1861933"/>
            <a:ext cx="2882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9773479" y="5569229"/>
            <a:ext cx="2484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9157598" y="1885126"/>
            <a:ext cx="19878" cy="3707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9147659" y="1885126"/>
            <a:ext cx="2315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9157598" y="5592422"/>
            <a:ext cx="3408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6930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Lecture_3</Template>
  <TotalTime>51541</TotalTime>
  <Words>2168</Words>
  <Application>Microsoft Office PowerPoint</Application>
  <PresentationFormat>Widescreen</PresentationFormat>
  <Paragraphs>154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1_Default Design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SATYAKAM BARAHA</cp:lastModifiedBy>
  <cp:revision>912</cp:revision>
  <dcterms:created xsi:type="dcterms:W3CDTF">2020-06-02T09:37:24Z</dcterms:created>
  <dcterms:modified xsi:type="dcterms:W3CDTF">2024-03-05T18:07:54Z</dcterms:modified>
</cp:coreProperties>
</file>