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manaban .k" userId="324568d97c108c6a" providerId="LiveId" clId="{E1436627-EF38-4726-BD68-2BDE9FA40D7C}"/>
    <pc:docChg chg="undo custSel modSld">
      <pc:chgData name="pathmanaban .k" userId="324568d97c108c6a" providerId="LiveId" clId="{E1436627-EF38-4726-BD68-2BDE9FA40D7C}" dt="2024-09-30T10:41:09.625" v="170" actId="20577"/>
      <pc:docMkLst>
        <pc:docMk/>
      </pc:docMkLst>
      <pc:sldChg chg="addSp delSp modSp mod">
        <pc:chgData name="pathmanaban .k" userId="324568d97c108c6a" providerId="LiveId" clId="{E1436627-EF38-4726-BD68-2BDE9FA40D7C}" dt="2024-09-30T10:41:09.625" v="170" actId="20577"/>
        <pc:sldMkLst>
          <pc:docMk/>
          <pc:sldMk cId="0" sldId="256"/>
        </pc:sldMkLst>
        <pc:spChg chg="add del mod">
          <ac:chgData name="pathmanaban .k" userId="324568d97c108c6a" providerId="LiveId" clId="{E1436627-EF38-4726-BD68-2BDE9FA40D7C}" dt="2024-09-30T10:41:09.625" v="170"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24568d97c108c6a/Desktop/sweth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63C2-4740-B1B3-EE67A7D4E226}"/>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3C2-4740-B1B3-EE67A7D4E226}"/>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3C2-4740-B1B3-EE67A7D4E226}"/>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3C2-4740-B1B3-EE67A7D4E226}"/>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5-63C2-4740-B1B3-EE67A7D4E226}"/>
            </c:ext>
          </c:extLst>
        </c:ser>
        <c:dLbls>
          <c:showLegendKey val="0"/>
          <c:showVal val="0"/>
          <c:showCatName val="0"/>
          <c:showSerName val="0"/>
          <c:showPercent val="0"/>
          <c:showBubbleSize val="0"/>
        </c:dLbls>
        <c:gapWidth val="219"/>
        <c:overlap val="-27"/>
        <c:axId val="37860383"/>
        <c:axId val="37860863"/>
      </c:barChart>
      <c:catAx>
        <c:axId val="37860383"/>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863"/>
        <c:crosses val="autoZero"/>
        <c:auto val="1"/>
        <c:lblAlgn val="ctr"/>
        <c:lblOffset val="100"/>
        <c:noMultiLvlLbl val="0"/>
      </c:catAx>
      <c:valAx>
        <c:axId val="37860863"/>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77-4060-B078-560684D5B1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77-4060-B078-560684D5B1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77-4060-B078-560684D5B1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77-4060-B078-560684D5B1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608-469B-9F54-ABE8F91664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NAME:GOWSIYA BEGUM</a:t>
            </a:r>
          </a:p>
          <a:p>
            <a:r>
              <a:rPr lang="en-US" sz="2400" dirty="0"/>
              <a:t>REGISTER NO:312210443 </a:t>
            </a:r>
          </a:p>
          <a:p>
            <a:r>
              <a:rPr lang="en-US" sz="2400" dirty="0"/>
              <a:t>NM ID</a:t>
            </a:r>
            <a:r>
              <a:rPr lang="en-US" sz="2400"/>
              <a:t>: C378C66D8F5E7F19D4F40635DABDA3BC</a:t>
            </a:r>
            <a:endParaRPr lang="en-US" sz="2400" dirty="0"/>
          </a:p>
          <a:p>
            <a:r>
              <a:rPr lang="en-US" sz="2400" dirty="0"/>
              <a:t>DEPARTMENT:BCOM COMMERCE</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B741AA0-F3DB-87B7-0695-F29FF45C5054}"/>
              </a:ext>
            </a:extLst>
          </p:cNvPr>
          <p:cNvSpPr txBox="1"/>
          <p:nvPr/>
        </p:nvSpPr>
        <p:spPr>
          <a:xfrm>
            <a:off x="686182" y="1219200"/>
            <a:ext cx="8667367" cy="5078313"/>
          </a:xfrm>
          <a:prstGeom prst="rect">
            <a:avLst/>
          </a:prstGeom>
          <a:noFill/>
        </p:spPr>
        <p:txBody>
          <a:bodyPr wrap="square">
            <a:spAutoFit/>
          </a:bodyPr>
          <a:lstStyle/>
          <a:p>
            <a:pPr marL="342900" indent="-342900">
              <a:buAutoNum type="arabicPeriod"/>
            </a:pPr>
            <a:r>
              <a:rPr lang="en-US" dirty="0"/>
              <a:t>*Competency Models*: These outline the skills, knowledge, and abilities required for different roles within an organization. Competency models help with talent management, development, and training efforts</a:t>
            </a:r>
          </a:p>
          <a:p>
            <a:pPr marL="342900" indent="-342900" algn="ctr">
              <a:buAutoNum type="arabicPeriod"/>
            </a:pPr>
            <a:r>
              <a:rPr lang="en-US" dirty="0"/>
              <a:t>*Behavioral Models*: These represent how employees behave in different situations, including how they approach tasks, interact with coworkers, or make decisions. Understanding employee behaviors can help managers improve team dynamics and productivity.</a:t>
            </a:r>
          </a:p>
          <a:p>
            <a:pPr marL="342900" indent="-342900" algn="ctr">
              <a:buAutoNum type="arabicPeriod"/>
            </a:pPr>
            <a:r>
              <a:rPr lang="en-US" dirty="0"/>
              <a:t>*Performance Models*: Performance models focus on tracking and analyzing how employees perform their tasks, often based on key performance indicators (KPIs). These models are used for performance evaluations, promotions, or identifying areas for improvement.</a:t>
            </a:r>
          </a:p>
          <a:p>
            <a:pPr marL="342900" indent="-342900" algn="ctr">
              <a:buAutoNum type="arabicPeriod"/>
            </a:pPr>
            <a:r>
              <a:rPr lang="en-US" dirty="0"/>
              <a:t>*Motivational Models*: These are designed to understand what motivates employees, whether it’s incentives, work-life balance, or opportunities for advancement. These models help employers create environments that improve employee satisfaction and retention.</a:t>
            </a:r>
          </a:p>
          <a:p>
            <a:pPr marL="342900" indent="-342900" algn="ctr">
              <a:buAutoNum type="arabicPeriod"/>
            </a:pPr>
            <a:r>
              <a:rPr lang="en-US" dirty="0"/>
              <a:t>*Predictive Models*: Using data, organizations can create predictive models to forecast employee performance, turnover, or potential challenges. Predictive modeling can be used in workforce planning, risk management, and improving employee engagement.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4D95B70-7D35-BFBE-9DDF-0B8F763D0EBA}"/>
              </a:ext>
            </a:extLst>
          </p:cNvPr>
          <p:cNvGraphicFramePr>
            <a:graphicFrameLocks/>
          </p:cNvGraphicFramePr>
          <p:nvPr>
            <p:extLst>
              <p:ext uri="{D42A27DB-BD31-4B8C-83A1-F6EECF244321}">
                <p14:modId xmlns:p14="http://schemas.microsoft.com/office/powerpoint/2010/main" val="3068687542"/>
              </p:ext>
            </p:extLst>
          </p:nvPr>
        </p:nvGraphicFramePr>
        <p:xfrm>
          <a:off x="533401" y="1524000"/>
          <a:ext cx="7844298" cy="4295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BB3FDDF3-FB7C-D672-4A8D-A667F4A2E13A}"/>
              </a:ext>
            </a:extLst>
          </p:cNvPr>
          <p:cNvGraphicFramePr/>
          <p:nvPr>
            <p:extLst>
              <p:ext uri="{D42A27DB-BD31-4B8C-83A1-F6EECF244321}">
                <p14:modId xmlns:p14="http://schemas.microsoft.com/office/powerpoint/2010/main" val="2030558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1371600" y="835803"/>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Subtitle 13">
            <a:extLst>
              <a:ext uri="{FF2B5EF4-FFF2-40B4-BE49-F238E27FC236}">
                <a16:creationId xmlns:a16="http://schemas.microsoft.com/office/drawing/2014/main" id="{393533F2-BEEA-0C08-DC60-1F9F588AF6D9}"/>
              </a:ext>
            </a:extLst>
          </p:cNvPr>
          <p:cNvSpPr>
            <a:spLocks noGrp="1"/>
          </p:cNvSpPr>
          <p:nvPr>
            <p:ph type="subTitle" idx="4"/>
          </p:nvPr>
        </p:nvSpPr>
        <p:spPr>
          <a:xfrm>
            <a:off x="1231672" y="2360787"/>
            <a:ext cx="5800851" cy="1107996"/>
          </a:xfrm>
        </p:spPr>
        <p:txBody>
          <a:bodyPr/>
          <a:lstStyle/>
          <a:p>
            <a:r>
              <a:rPr lang="en-US" dirty="0"/>
              <a:t>The Problem Statement Aims to Identify the root Cause of a Present issue </a:t>
            </a:r>
            <a:r>
              <a:rPr lang="en-US" dirty="0" err="1"/>
              <a:t>aboute</a:t>
            </a:r>
            <a:r>
              <a:rPr lang="en-US" dirty="0"/>
              <a:t> the company. It aims to propose solution to solve these concerns and the relevant issue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1589" y="281774"/>
            <a:ext cx="9071961" cy="5795176"/>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642870" algn="l"/>
              </a:tabLst>
            </a:pPr>
            <a:r>
              <a:rPr sz="4250" spc="5" dirty="0"/>
              <a:t>PROJEC	</a:t>
            </a:r>
            <a:r>
              <a:rPr sz="4250" spc="-20" dirty="0"/>
              <a:t>OVERVIEW</a:t>
            </a:r>
            <a:br>
              <a:rPr lang="en-US" sz="4250" spc="-20" dirty="0"/>
            </a:br>
            <a:br>
              <a:rPr lang="en-IN" sz="4250" spc="-20" dirty="0"/>
            </a:br>
            <a:r>
              <a:rPr lang="en-IN" sz="3200" spc="-20" dirty="0"/>
              <a:t>PROJECT TITLE:</a:t>
            </a:r>
            <a:br>
              <a:rPr lang="en-IN" sz="3200" spc="-20" dirty="0"/>
            </a:br>
            <a:r>
              <a:rPr lang="en-IN" sz="4250" spc="-20" dirty="0"/>
              <a:t>                 </a:t>
            </a:r>
            <a:r>
              <a:rPr lang="en-IN" sz="2400" spc="-20" dirty="0"/>
              <a:t>Employee performance Analysis using Excel</a:t>
            </a:r>
            <a:br>
              <a:rPr lang="en-IN" sz="2400" spc="-20" dirty="0"/>
            </a:br>
            <a:br>
              <a:rPr lang="en-IN" sz="2400" spc="-20" dirty="0"/>
            </a:br>
            <a:r>
              <a:rPr lang="en-IN" sz="2800" spc="-20" dirty="0"/>
              <a:t>PROJECT OBJECTIVES</a:t>
            </a:r>
            <a:r>
              <a:rPr lang="en-IN" sz="3600" spc="-20" dirty="0"/>
              <a:t>:</a:t>
            </a:r>
            <a:r>
              <a:rPr lang="en-IN" sz="2400" spc="-20" dirty="0"/>
              <a:t> </a:t>
            </a:r>
            <a:br>
              <a:rPr lang="en-IN" sz="2400" spc="-20" dirty="0"/>
            </a:br>
            <a:r>
              <a:rPr lang="en-IN" sz="2400" spc="-20" dirty="0"/>
              <a:t>                    The main goals the project aims to </a:t>
            </a:r>
            <a:r>
              <a:rPr lang="en-IN" sz="2400" spc="-20" dirty="0" err="1"/>
              <a:t>acieve</a:t>
            </a:r>
            <a:r>
              <a:rPr lang="en-IN" sz="2400" spc="-20" dirty="0"/>
              <a:t>.</a:t>
            </a:r>
            <a:br>
              <a:rPr lang="en-IN" sz="2400" spc="-20" dirty="0"/>
            </a:br>
            <a:br>
              <a:rPr lang="en-IN" sz="2400" spc="-20" dirty="0"/>
            </a:br>
            <a:r>
              <a:rPr lang="en-IN" sz="2800" spc="-20" dirty="0"/>
              <a:t>Scope:</a:t>
            </a:r>
            <a:br>
              <a:rPr lang="en-IN" sz="2800" spc="-20" dirty="0"/>
            </a:br>
            <a:r>
              <a:rPr lang="en-IN" sz="2800" spc="-20" dirty="0"/>
              <a:t>     what is included in the project such as department or teams impact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91793"/>
            <a:ext cx="7682548" cy="3463769"/>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  </a:t>
            </a:r>
            <a:br>
              <a:rPr lang="en-US" sz="3200" spc="5" dirty="0"/>
            </a:br>
            <a:br>
              <a:rPr lang="en-US" sz="3200" spc="5" dirty="0"/>
            </a:br>
            <a:r>
              <a:rPr lang="en-US" sz="3200" spc="5" dirty="0"/>
              <a:t>     Employees who are the end users refer to individuals within an organization who directly interact with and use a product, system software or service to perform their daily tasks.</a:t>
            </a: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0E95F532-0C04-A456-104B-FE83B301EBC7}"/>
              </a:ext>
            </a:extLst>
          </p:cNvPr>
          <p:cNvSpPr txBox="1"/>
          <p:nvPr/>
        </p:nvSpPr>
        <p:spPr>
          <a:xfrm>
            <a:off x="3276601" y="1600200"/>
            <a:ext cx="3657600" cy="3108543"/>
          </a:xfrm>
          <a:prstGeom prst="rect">
            <a:avLst/>
          </a:prstGeom>
          <a:noFill/>
        </p:spPr>
        <p:txBody>
          <a:bodyPr wrap="square">
            <a:spAutoFit/>
          </a:bodyPr>
          <a:lstStyle/>
          <a:p>
            <a:r>
              <a:rPr lang="en-US" sz="2800" dirty="0"/>
              <a:t>Condition formation – missing</a:t>
            </a:r>
          </a:p>
          <a:p>
            <a:r>
              <a:rPr lang="en-US" sz="2800" dirty="0"/>
              <a:t>Filter- remove</a:t>
            </a:r>
          </a:p>
          <a:p>
            <a:r>
              <a:rPr lang="en-US" sz="2400" dirty="0"/>
              <a:t>Formula</a:t>
            </a:r>
            <a:r>
              <a:rPr lang="en-US" sz="2800" dirty="0"/>
              <a:t> – performance</a:t>
            </a:r>
          </a:p>
          <a:p>
            <a:r>
              <a:rPr lang="en-US" sz="2800" dirty="0"/>
              <a:t>Pivot – Summary</a:t>
            </a:r>
          </a:p>
          <a:p>
            <a:r>
              <a:rPr lang="en-US" sz="2800" dirty="0" err="1"/>
              <a:t>Gragh</a:t>
            </a:r>
            <a:r>
              <a:rPr lang="en-US" sz="2800" dirty="0"/>
              <a:t> – date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2954655"/>
          </a:xfrm>
        </p:spPr>
        <p:txBody>
          <a:bodyPr/>
          <a:lstStyle/>
          <a:p>
            <a:r>
              <a:rPr lang="en-IN" dirty="0"/>
              <a:t>Dataset Description</a:t>
            </a:r>
            <a:br>
              <a:rPr lang="en-IN" dirty="0"/>
            </a:br>
            <a:br>
              <a:rPr lang="en-IN" dirty="0"/>
            </a:br>
            <a:br>
              <a:rPr lang="en-IN" dirty="0"/>
            </a:br>
            <a:endParaRPr lang="en-IN" dirty="0"/>
          </a:p>
        </p:txBody>
      </p:sp>
      <p:sp>
        <p:nvSpPr>
          <p:cNvPr id="4" name="TextBox 3">
            <a:extLst>
              <a:ext uri="{FF2B5EF4-FFF2-40B4-BE49-F238E27FC236}">
                <a16:creationId xmlns:a16="http://schemas.microsoft.com/office/drawing/2014/main" id="{C3F7BD47-11E9-5C70-643E-40C7AFAF05ED}"/>
              </a:ext>
            </a:extLst>
          </p:cNvPr>
          <p:cNvSpPr txBox="1"/>
          <p:nvPr/>
        </p:nvSpPr>
        <p:spPr>
          <a:xfrm>
            <a:off x="1143000" y="1527410"/>
            <a:ext cx="6099858" cy="2585323"/>
          </a:xfrm>
          <a:prstGeom prst="rect">
            <a:avLst/>
          </a:prstGeom>
          <a:noFill/>
        </p:spPr>
        <p:txBody>
          <a:bodyPr wrap="square">
            <a:spAutoFit/>
          </a:bodyPr>
          <a:lstStyle/>
          <a:p>
            <a:r>
              <a:rPr lang="en-US" dirty="0" err="1"/>
              <a:t>Emplloyee</a:t>
            </a:r>
            <a:r>
              <a:rPr lang="en-US" dirty="0"/>
              <a:t>= Kaggle</a:t>
            </a:r>
          </a:p>
          <a:p>
            <a:r>
              <a:rPr lang="en-US" dirty="0"/>
              <a:t>26 features</a:t>
            </a:r>
          </a:p>
          <a:p>
            <a:r>
              <a:rPr lang="en-US" dirty="0"/>
              <a:t>9 features</a:t>
            </a:r>
          </a:p>
          <a:p>
            <a:r>
              <a:rPr lang="en-US" dirty="0" err="1"/>
              <a:t>Empt</a:t>
            </a:r>
            <a:r>
              <a:rPr lang="en-US" dirty="0"/>
              <a:t> id-numb</a:t>
            </a:r>
          </a:p>
          <a:p>
            <a:r>
              <a:rPr lang="en-US" dirty="0"/>
              <a:t>Name-text</a:t>
            </a:r>
          </a:p>
          <a:p>
            <a:r>
              <a:rPr lang="en-US" dirty="0"/>
              <a:t>Emp type</a:t>
            </a:r>
          </a:p>
          <a:p>
            <a:r>
              <a:rPr lang="en-US" dirty="0"/>
              <a:t>Performance level</a:t>
            </a:r>
          </a:p>
          <a:p>
            <a:r>
              <a:rPr lang="en-US" dirty="0"/>
              <a:t>Gender-male female</a:t>
            </a:r>
          </a:p>
          <a:p>
            <a:r>
              <a:rPr lang="en-US" dirty="0"/>
              <a:t>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A0F4D0-2826-C2A7-290F-6E4A8CF7B81E}"/>
              </a:ext>
            </a:extLst>
          </p:cNvPr>
          <p:cNvSpPr txBox="1"/>
          <p:nvPr/>
        </p:nvSpPr>
        <p:spPr>
          <a:xfrm>
            <a:off x="3049929" y="2837517"/>
            <a:ext cx="6099858" cy="646331"/>
          </a:xfrm>
          <a:prstGeom prst="rect">
            <a:avLst/>
          </a:prstGeom>
          <a:noFill/>
        </p:spPr>
        <p:txBody>
          <a:bodyPr wrap="square">
            <a:spAutoFit/>
          </a:bodyPr>
          <a:lstStyle/>
          <a:p>
            <a:r>
              <a:rPr lang="en-US" dirty="0"/>
              <a:t>Performance level = IFS(Z8.=5,”VERY HIGH”, Z8&gt;=3,”MID”,TRUE,”LOW”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470</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 OVERVIEW  PROJECT TITLE:                  Employee performance Analysis using Excel  PROJECT OBJECTIVES:                      The main goals the project aims to acieve.  Scope:      what is included in the project such as department or teams impact</vt:lpstr>
      <vt:lpstr>WHO ARE THE END USERS?         Employees who are the end users refer to individuals within an organization who directly interact with and use a product, system software or service to perform their daily tasks.</vt:lpstr>
      <vt:lpstr>OUR SOLUTION AND ITS VALUE PROPOSITION                    </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pathmanaban .k</cp:lastModifiedBy>
  <cp:revision>13</cp:revision>
  <dcterms:created xsi:type="dcterms:W3CDTF">2024-03-29T15:07:22Z</dcterms:created>
  <dcterms:modified xsi:type="dcterms:W3CDTF">2024-09-30T10:41:09Z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