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388" r:id="rId5"/>
    <p:sldId id="934" r:id="rId6"/>
    <p:sldId id="935" r:id="rId7"/>
    <p:sldId id="936" r:id="rId8"/>
    <p:sldId id="939" r:id="rId9"/>
    <p:sldId id="940" r:id="rId10"/>
    <p:sldId id="938" r:id="rId11"/>
    <p:sldId id="259" r:id="rId12"/>
    <p:sldId id="293" r:id="rId13"/>
    <p:sldId id="874" r:id="rId14"/>
    <p:sldId id="8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1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8"/>
    <p:restoredTop sz="94856"/>
  </p:normalViewPr>
  <p:slideViewPr>
    <p:cSldViewPr snapToGrid="0">
      <p:cViewPr varScale="1">
        <p:scale>
          <a:sx n="80" d="100"/>
          <a:sy n="80" d="100"/>
        </p:scale>
        <p:origin x="160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6F867-AC62-4455-85AE-643F42F08472}" type="datetimeFigureOut">
              <a:rPr lang="en-US" smtClean="0"/>
              <a:t>8/19/2018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489DB-D313-4092-88F7-7094982C5150}" type="slidenum">
              <a:rPr lang="en-US" smtClean="0"/>
              <a:t>‹#›</a:t>
            </a:fld>
            <a:endParaRPr lang="en-US"/>
          </a:p>
        </p:txBody>
      </p:sp>
    </p:spTree>
    <p:extLst>
      <p:ext uri="{BB962C8B-B14F-4D97-AF65-F5344CB8AC3E}">
        <p14:creationId xmlns:p14="http://schemas.microsoft.com/office/powerpoint/2010/main" val="4282010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E489DB-D313-4092-88F7-7094982C5150}" type="slidenum">
              <a:rPr lang="en-US" smtClean="0"/>
              <a:t>1</a:t>
            </a:fld>
            <a:endParaRPr lang="en-US"/>
          </a:p>
        </p:txBody>
      </p:sp>
    </p:spTree>
    <p:extLst>
      <p:ext uri="{BB962C8B-B14F-4D97-AF65-F5344CB8AC3E}">
        <p14:creationId xmlns:p14="http://schemas.microsoft.com/office/powerpoint/2010/main" val="542848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Blue">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 y="283"/>
            <a:ext cx="9143245" cy="685743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3069" y="150803"/>
            <a:ext cx="2613602" cy="1527048"/>
          </a:xfrm>
          <a:prstGeom prst="rect">
            <a:avLst/>
          </a:prstGeom>
        </p:spPr>
      </p:pic>
      <p:sp>
        <p:nvSpPr>
          <p:cNvPr id="2" name="Title 1"/>
          <p:cNvSpPr>
            <a:spLocks noGrp="1"/>
          </p:cNvSpPr>
          <p:nvPr>
            <p:ph type="ctrTitle"/>
          </p:nvPr>
        </p:nvSpPr>
        <p:spPr>
          <a:xfrm>
            <a:off x="3200400" y="1982510"/>
            <a:ext cx="5486400" cy="1470025"/>
          </a:xfrm>
        </p:spPr>
        <p:txBody>
          <a:bodyPr/>
          <a:lstStyle>
            <a:lvl1pPr>
              <a:defRPr sz="225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200400" y="3644153"/>
            <a:ext cx="5486400" cy="1280160"/>
          </a:xfrm>
        </p:spPr>
        <p:txBody>
          <a:bodyPr/>
          <a:lstStyle>
            <a:lvl1pPr marL="0" indent="0" algn="l">
              <a:spcBef>
                <a:spcPts val="0"/>
              </a:spcBef>
              <a:buNone/>
              <a:defRPr sz="1350" b="0" baseline="0">
                <a:solidFill>
                  <a:schemeClr val="accent3"/>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11" name="Text Placeholder 12"/>
          <p:cNvSpPr>
            <a:spLocks noGrp="1"/>
          </p:cNvSpPr>
          <p:nvPr>
            <p:ph type="body" sz="quarter" idx="13" hasCustomPrompt="1"/>
          </p:nvPr>
        </p:nvSpPr>
        <p:spPr>
          <a:xfrm>
            <a:off x="3200400" y="4946904"/>
            <a:ext cx="5486400" cy="301752"/>
          </a:xfrm>
        </p:spPr>
        <p:txBody>
          <a:bodyPr/>
          <a:lstStyle>
            <a:lvl1pPr marL="0" indent="0">
              <a:buNone/>
              <a:defRPr sz="1350" b="0">
                <a:solidFill>
                  <a:schemeClr val="bg1"/>
                </a:solidFill>
              </a:defRPr>
            </a:lvl1pPr>
          </a:lstStyle>
          <a:p>
            <a:pPr lvl="0"/>
            <a:r>
              <a:rPr lang="en-US"/>
              <a:t>Click to add date</a:t>
            </a:r>
          </a:p>
        </p:txBody>
      </p:sp>
      <p:sp>
        <p:nvSpPr>
          <p:cNvPr id="8" name="TextBox 7"/>
          <p:cNvSpPr txBox="1"/>
          <p:nvPr/>
        </p:nvSpPr>
        <p:spPr>
          <a:xfrm>
            <a:off x="4572001" y="6121078"/>
            <a:ext cx="1613647" cy="161583"/>
          </a:xfrm>
          <a:prstGeom prst="rect">
            <a:avLst/>
          </a:prstGeom>
          <a:noFill/>
        </p:spPr>
        <p:txBody>
          <a:bodyPr wrap="square" lIns="0" tIns="0" rIns="0" bIns="0" rtlCol="0">
            <a:spAutoFit/>
          </a:bodyPr>
          <a:lstStyle/>
          <a:p>
            <a:pPr algn="r"/>
            <a:r>
              <a:rPr lang="en-US" sz="1050">
                <a:solidFill>
                  <a:schemeClr val="accent1"/>
                </a:solidFill>
              </a:rPr>
              <a:t>Prepared for</a:t>
            </a:r>
          </a:p>
        </p:txBody>
      </p:sp>
    </p:spTree>
    <p:extLst>
      <p:ext uri="{BB962C8B-B14F-4D97-AF65-F5344CB8AC3E}">
        <p14:creationId xmlns:p14="http://schemas.microsoft.com/office/powerpoint/2010/main" val="101825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ttendees">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5882" y="1110705"/>
            <a:ext cx="1752835" cy="1024128"/>
          </a:xfrm>
          <a:prstGeom prst="rect">
            <a:avLst/>
          </a:prstGeom>
        </p:spPr>
      </p:pic>
      <p:sp>
        <p:nvSpPr>
          <p:cNvPr id="15" name="Picture Placeholder 14"/>
          <p:cNvSpPr>
            <a:spLocks noGrp="1"/>
          </p:cNvSpPr>
          <p:nvPr>
            <p:ph type="pic" sz="quarter" idx="15" hasCustomPrompt="1"/>
          </p:nvPr>
        </p:nvSpPr>
        <p:spPr>
          <a:xfrm>
            <a:off x="1674157" y="1298014"/>
            <a:ext cx="1417320" cy="685800"/>
          </a:xfrm>
        </p:spPr>
        <p:txBody>
          <a:bodyPr/>
          <a:lstStyle>
            <a:lvl1pPr>
              <a:defRPr sz="1050" baseline="0"/>
            </a:lvl1pPr>
          </a:lstStyle>
          <a:p>
            <a:r>
              <a:rPr lang="en-US"/>
              <a:t>Click to add company logo</a:t>
            </a:r>
          </a:p>
        </p:txBody>
      </p:sp>
      <p:sp>
        <p:nvSpPr>
          <p:cNvPr id="2" name="Title 1"/>
          <p:cNvSpPr>
            <a:spLocks noGrp="1"/>
          </p:cNvSpPr>
          <p:nvPr>
            <p:ph type="title"/>
          </p:nvPr>
        </p:nvSpPr>
        <p:spPr/>
        <p:txBody>
          <a:bodyPr/>
          <a:lstStyle/>
          <a:p>
            <a:r>
              <a:rPr lang="en-US"/>
              <a:t>Click to edit Master title style</a:t>
            </a:r>
          </a:p>
        </p:txBody>
      </p:sp>
      <p:cxnSp>
        <p:nvCxnSpPr>
          <p:cNvPr id="6" name="Straight Connector 5"/>
          <p:cNvCxnSpPr/>
          <p:nvPr/>
        </p:nvCxnSpPr>
        <p:spPr>
          <a:xfrm>
            <a:off x="457200" y="1106424"/>
            <a:ext cx="82296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Table Placeholder 11"/>
          <p:cNvSpPr>
            <a:spLocks noGrp="1"/>
          </p:cNvSpPr>
          <p:nvPr>
            <p:ph type="tbl" sz="quarter" idx="13"/>
          </p:nvPr>
        </p:nvSpPr>
        <p:spPr>
          <a:xfrm>
            <a:off x="457200" y="2121408"/>
            <a:ext cx="3886200" cy="4050792"/>
          </a:xfrm>
        </p:spPr>
        <p:txBody>
          <a:bodyPr/>
          <a:lstStyle/>
          <a:p>
            <a:r>
              <a:rPr lang="en-US"/>
              <a:t>Click icon to add table</a:t>
            </a:r>
          </a:p>
        </p:txBody>
      </p:sp>
      <p:sp>
        <p:nvSpPr>
          <p:cNvPr id="13" name="Table Placeholder 11"/>
          <p:cNvSpPr>
            <a:spLocks noGrp="1"/>
          </p:cNvSpPr>
          <p:nvPr>
            <p:ph type="tbl" sz="quarter" idx="14"/>
          </p:nvPr>
        </p:nvSpPr>
        <p:spPr>
          <a:xfrm>
            <a:off x="4809744" y="2121408"/>
            <a:ext cx="3886200" cy="4050792"/>
          </a:xfrm>
        </p:spPr>
        <p:txBody>
          <a:bodyPr/>
          <a:lstStyle/>
          <a:p>
            <a:r>
              <a:rPr lang="en-US"/>
              <a:t>Click icon to add table</a:t>
            </a:r>
          </a:p>
        </p:txBody>
      </p:sp>
    </p:spTree>
    <p:extLst>
      <p:ext uri="{BB962C8B-B14F-4D97-AF65-F5344CB8AC3E}">
        <p14:creationId xmlns:p14="http://schemas.microsoft.com/office/powerpoint/2010/main" val="140065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6" name="Straight Connector 5"/>
          <p:cNvCxnSpPr/>
          <p:nvPr/>
        </p:nvCxnSpPr>
        <p:spPr>
          <a:xfrm>
            <a:off x="457200" y="1106424"/>
            <a:ext cx="82296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95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84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losing - Tagline - Blue">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9154" y="5654576"/>
            <a:ext cx="3126990" cy="34744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7176" y="118872"/>
            <a:ext cx="4069080" cy="2377440"/>
          </a:xfrm>
          <a:prstGeom prst="rect">
            <a:avLst/>
          </a:prstGeom>
        </p:spPr>
      </p:pic>
    </p:spTree>
    <p:extLst>
      <p:ext uri="{BB962C8B-B14F-4D97-AF65-F5344CB8AC3E}">
        <p14:creationId xmlns:p14="http://schemas.microsoft.com/office/powerpoint/2010/main" val="2143419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losing - Tagline - White">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9164" y="5654529"/>
            <a:ext cx="3126990" cy="34744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7099" y="128371"/>
            <a:ext cx="4105863" cy="2398931"/>
          </a:xfrm>
          <a:prstGeom prst="rect">
            <a:avLst/>
          </a:prstGeom>
        </p:spPr>
      </p:pic>
    </p:spTree>
    <p:extLst>
      <p:ext uri="{BB962C8B-B14F-4D97-AF65-F5344CB8AC3E}">
        <p14:creationId xmlns:p14="http://schemas.microsoft.com/office/powerpoint/2010/main" val="505651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losing - Blue">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5145" y="1700492"/>
            <a:ext cx="4882493" cy="2852692"/>
          </a:xfrm>
          <a:prstGeom prst="rect">
            <a:avLst/>
          </a:prstGeom>
        </p:spPr>
      </p:pic>
    </p:spTree>
    <p:extLst>
      <p:ext uri="{BB962C8B-B14F-4D97-AF65-F5344CB8AC3E}">
        <p14:creationId xmlns:p14="http://schemas.microsoft.com/office/powerpoint/2010/main" val="3280075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 White">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5145" y="1700492"/>
            <a:ext cx="4882493" cy="285269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4030" y="1703237"/>
            <a:ext cx="4882493" cy="2852692"/>
          </a:xfrm>
          <a:prstGeom prst="rect">
            <a:avLst/>
          </a:prstGeom>
        </p:spPr>
      </p:pic>
    </p:spTree>
    <p:extLst>
      <p:ext uri="{BB962C8B-B14F-4D97-AF65-F5344CB8AC3E}">
        <p14:creationId xmlns:p14="http://schemas.microsoft.com/office/powerpoint/2010/main" val="3956571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or Palette-CotivitiH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p:nvSpPr>
        <p:spPr>
          <a:xfrm>
            <a:off x="457200" y="1827818"/>
            <a:ext cx="91440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TextBox 3"/>
          <p:cNvSpPr txBox="1"/>
          <p:nvPr/>
        </p:nvSpPr>
        <p:spPr>
          <a:xfrm>
            <a:off x="457200" y="2827942"/>
            <a:ext cx="1463040" cy="369332"/>
          </a:xfrm>
          <a:prstGeom prst="rect">
            <a:avLst/>
          </a:prstGeom>
          <a:noFill/>
        </p:spPr>
        <p:txBody>
          <a:bodyPr wrap="square" lIns="0" tIns="0" rIns="0" bIns="0" rtlCol="0">
            <a:noAutofit/>
          </a:bodyPr>
          <a:lstStyle/>
          <a:p>
            <a:r>
              <a:rPr lang="en-US" sz="900" b="1"/>
              <a:t>Extra Light Blue</a:t>
            </a:r>
          </a:p>
          <a:p>
            <a:r>
              <a:rPr lang="en-US" sz="900"/>
              <a:t>R 125  G 206  B 241 </a:t>
            </a:r>
          </a:p>
        </p:txBody>
      </p:sp>
      <p:sp>
        <p:nvSpPr>
          <p:cNvPr id="5" name="Rectangle 4"/>
          <p:cNvSpPr/>
          <p:nvPr/>
        </p:nvSpPr>
        <p:spPr>
          <a:xfrm>
            <a:off x="2152646" y="1815911"/>
            <a:ext cx="914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p:cNvSpPr txBox="1"/>
          <p:nvPr/>
        </p:nvSpPr>
        <p:spPr>
          <a:xfrm>
            <a:off x="2152646" y="2816035"/>
            <a:ext cx="1463040" cy="369332"/>
          </a:xfrm>
          <a:prstGeom prst="rect">
            <a:avLst/>
          </a:prstGeom>
          <a:noFill/>
        </p:spPr>
        <p:txBody>
          <a:bodyPr wrap="square" lIns="0" tIns="0" rIns="0" bIns="0" rtlCol="0">
            <a:noAutofit/>
          </a:bodyPr>
          <a:lstStyle/>
          <a:p>
            <a:r>
              <a:rPr lang="en-US" sz="900" b="1"/>
              <a:t>Light Blue</a:t>
            </a:r>
          </a:p>
          <a:p>
            <a:r>
              <a:rPr lang="en-US" sz="900"/>
              <a:t>R 0  G 170  B 231</a:t>
            </a:r>
          </a:p>
        </p:txBody>
      </p:sp>
      <p:sp>
        <p:nvSpPr>
          <p:cNvPr id="7" name="Rectangle 6"/>
          <p:cNvSpPr/>
          <p:nvPr/>
        </p:nvSpPr>
        <p:spPr>
          <a:xfrm>
            <a:off x="3845719" y="1815909"/>
            <a:ext cx="9144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3845719" y="2816033"/>
            <a:ext cx="1463040" cy="369332"/>
          </a:xfrm>
          <a:prstGeom prst="rect">
            <a:avLst/>
          </a:prstGeom>
          <a:noFill/>
        </p:spPr>
        <p:txBody>
          <a:bodyPr wrap="square" lIns="0" tIns="0" rIns="0" bIns="0" rtlCol="0">
            <a:noAutofit/>
          </a:bodyPr>
          <a:lstStyle/>
          <a:p>
            <a:r>
              <a:rPr lang="en-US" sz="900" b="1"/>
              <a:t>Medium Blue</a:t>
            </a:r>
          </a:p>
          <a:p>
            <a:r>
              <a:rPr lang="en-US" sz="900"/>
              <a:t>R 0  G 92  B 151</a:t>
            </a:r>
          </a:p>
        </p:txBody>
      </p:sp>
      <p:sp>
        <p:nvSpPr>
          <p:cNvPr id="9" name="Rectangle 8"/>
          <p:cNvSpPr/>
          <p:nvPr/>
        </p:nvSpPr>
        <p:spPr>
          <a:xfrm>
            <a:off x="5541165" y="1804002"/>
            <a:ext cx="91440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5541165" y="2804126"/>
            <a:ext cx="1463040" cy="369332"/>
          </a:xfrm>
          <a:prstGeom prst="rect">
            <a:avLst/>
          </a:prstGeom>
          <a:noFill/>
        </p:spPr>
        <p:txBody>
          <a:bodyPr wrap="square" lIns="0" tIns="0" rIns="0" bIns="0" rtlCol="0">
            <a:noAutofit/>
          </a:bodyPr>
          <a:lstStyle/>
          <a:p>
            <a:r>
              <a:rPr lang="en-US" sz="900" b="1"/>
              <a:t>Dark Blue</a:t>
            </a:r>
          </a:p>
          <a:p>
            <a:r>
              <a:rPr lang="en-US" sz="900"/>
              <a:t>R 0  G 37  B 74</a:t>
            </a:r>
          </a:p>
        </p:txBody>
      </p:sp>
      <p:sp>
        <p:nvSpPr>
          <p:cNvPr id="11" name="Rectangle 10"/>
          <p:cNvSpPr/>
          <p:nvPr/>
        </p:nvSpPr>
        <p:spPr>
          <a:xfrm>
            <a:off x="7224712" y="1815909"/>
            <a:ext cx="914400" cy="914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p:nvSpPr>
        <p:spPr>
          <a:xfrm>
            <a:off x="7224712" y="2816033"/>
            <a:ext cx="1463040" cy="369332"/>
          </a:xfrm>
          <a:prstGeom prst="rect">
            <a:avLst/>
          </a:prstGeom>
          <a:noFill/>
        </p:spPr>
        <p:txBody>
          <a:bodyPr wrap="square" lIns="0" tIns="0" rIns="0" bIns="0" rtlCol="0">
            <a:noAutofit/>
          </a:bodyPr>
          <a:lstStyle/>
          <a:p>
            <a:r>
              <a:rPr lang="en-US" sz="900" b="1"/>
              <a:t>Gold</a:t>
            </a:r>
          </a:p>
          <a:p>
            <a:r>
              <a:rPr lang="en-US" sz="900"/>
              <a:t>R 252  G 181  B 59</a:t>
            </a:r>
          </a:p>
        </p:txBody>
      </p:sp>
      <p:sp>
        <p:nvSpPr>
          <p:cNvPr id="13" name="Rectangle 12"/>
          <p:cNvSpPr/>
          <p:nvPr/>
        </p:nvSpPr>
        <p:spPr>
          <a:xfrm>
            <a:off x="431006" y="4173349"/>
            <a:ext cx="914400" cy="914400"/>
          </a:xfrm>
          <a:prstGeom prst="rect">
            <a:avLst/>
          </a:prstGeom>
          <a:solidFill>
            <a:srgbClr val="9ECF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431006" y="5173473"/>
            <a:ext cx="1463040" cy="369332"/>
          </a:xfrm>
          <a:prstGeom prst="rect">
            <a:avLst/>
          </a:prstGeom>
          <a:noFill/>
        </p:spPr>
        <p:txBody>
          <a:bodyPr wrap="square" lIns="0" tIns="0" rIns="0" bIns="0" rtlCol="0">
            <a:noAutofit/>
          </a:bodyPr>
          <a:lstStyle/>
          <a:p>
            <a:r>
              <a:rPr lang="en-US" sz="900" b="1"/>
              <a:t>Light Green</a:t>
            </a:r>
          </a:p>
          <a:p>
            <a:r>
              <a:rPr lang="en-US" sz="900"/>
              <a:t>R 158  G 207  B 124</a:t>
            </a:r>
          </a:p>
          <a:p>
            <a:r>
              <a:rPr lang="en-US" sz="900"/>
              <a:t> </a:t>
            </a:r>
          </a:p>
        </p:txBody>
      </p:sp>
      <p:sp>
        <p:nvSpPr>
          <p:cNvPr id="15" name="Rectangle 14"/>
          <p:cNvSpPr/>
          <p:nvPr/>
        </p:nvSpPr>
        <p:spPr>
          <a:xfrm>
            <a:off x="2126452" y="4161442"/>
            <a:ext cx="914400" cy="914400"/>
          </a:xfrm>
          <a:prstGeom prst="rect">
            <a:avLst/>
          </a:prstGeom>
          <a:solidFill>
            <a:srgbClr val="2C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extBox 15"/>
          <p:cNvSpPr txBox="1"/>
          <p:nvPr/>
        </p:nvSpPr>
        <p:spPr>
          <a:xfrm>
            <a:off x="2126452" y="5161566"/>
            <a:ext cx="1463040" cy="369332"/>
          </a:xfrm>
          <a:prstGeom prst="rect">
            <a:avLst/>
          </a:prstGeom>
          <a:noFill/>
        </p:spPr>
        <p:txBody>
          <a:bodyPr wrap="square" lIns="0" tIns="0" rIns="0" bIns="0" rtlCol="0">
            <a:noAutofit/>
          </a:bodyPr>
          <a:lstStyle/>
          <a:p>
            <a:r>
              <a:rPr lang="en-US" sz="900" b="1"/>
              <a:t>Medium Green</a:t>
            </a:r>
          </a:p>
          <a:p>
            <a:r>
              <a:rPr lang="en-US" sz="900"/>
              <a:t>R 44  G 179  B 74</a:t>
            </a:r>
          </a:p>
        </p:txBody>
      </p:sp>
      <p:sp>
        <p:nvSpPr>
          <p:cNvPr id="17" name="Rectangle 16"/>
          <p:cNvSpPr/>
          <p:nvPr/>
        </p:nvSpPr>
        <p:spPr>
          <a:xfrm>
            <a:off x="3819525" y="4161440"/>
            <a:ext cx="914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Box 17"/>
          <p:cNvSpPr txBox="1"/>
          <p:nvPr/>
        </p:nvSpPr>
        <p:spPr>
          <a:xfrm>
            <a:off x="3819525" y="5161564"/>
            <a:ext cx="1463040" cy="369332"/>
          </a:xfrm>
          <a:prstGeom prst="rect">
            <a:avLst/>
          </a:prstGeom>
          <a:noFill/>
        </p:spPr>
        <p:txBody>
          <a:bodyPr wrap="square" lIns="0" tIns="0" rIns="0" bIns="0" rtlCol="0">
            <a:noAutofit/>
          </a:bodyPr>
          <a:lstStyle/>
          <a:p>
            <a:r>
              <a:rPr lang="en-US" sz="900" b="1"/>
              <a:t>Dark Green</a:t>
            </a:r>
          </a:p>
          <a:p>
            <a:r>
              <a:rPr lang="en-US" sz="900"/>
              <a:t>R 0  G 114  B 57</a:t>
            </a:r>
          </a:p>
        </p:txBody>
      </p:sp>
      <p:sp>
        <p:nvSpPr>
          <p:cNvPr id="19" name="TextBox 18"/>
          <p:cNvSpPr txBox="1"/>
          <p:nvPr/>
        </p:nvSpPr>
        <p:spPr>
          <a:xfrm>
            <a:off x="447822" y="1291557"/>
            <a:ext cx="7690338" cy="369332"/>
          </a:xfrm>
          <a:prstGeom prst="rect">
            <a:avLst/>
          </a:prstGeom>
          <a:noFill/>
        </p:spPr>
        <p:txBody>
          <a:bodyPr wrap="square" lIns="0" tIns="0" rIns="0" bIns="0" rtlCol="0" anchor="b" anchorCtr="0">
            <a:noAutofit/>
          </a:bodyPr>
          <a:lstStyle/>
          <a:p>
            <a:r>
              <a:rPr lang="en-US" sz="1050" b="1"/>
              <a:t>Primary colors</a:t>
            </a:r>
          </a:p>
        </p:txBody>
      </p:sp>
      <p:sp>
        <p:nvSpPr>
          <p:cNvPr id="20" name="TextBox 19"/>
          <p:cNvSpPr txBox="1"/>
          <p:nvPr/>
        </p:nvSpPr>
        <p:spPr>
          <a:xfrm>
            <a:off x="417343" y="3659618"/>
            <a:ext cx="4323470" cy="369332"/>
          </a:xfrm>
          <a:prstGeom prst="rect">
            <a:avLst/>
          </a:prstGeom>
          <a:noFill/>
        </p:spPr>
        <p:txBody>
          <a:bodyPr wrap="square" lIns="0" tIns="0" rIns="0" bIns="0" rtlCol="0" anchor="b" anchorCtr="0">
            <a:noAutofit/>
          </a:bodyPr>
          <a:lstStyle/>
          <a:p>
            <a:r>
              <a:rPr lang="en-US" sz="1050" b="1"/>
              <a:t>Healthcare supporting colors</a:t>
            </a:r>
          </a:p>
        </p:txBody>
      </p:sp>
      <p:cxnSp>
        <p:nvCxnSpPr>
          <p:cNvPr id="21" name="Straight Connector 20"/>
          <p:cNvCxnSpPr/>
          <p:nvPr/>
        </p:nvCxnSpPr>
        <p:spPr>
          <a:xfrm>
            <a:off x="457200" y="1106424"/>
            <a:ext cx="82296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966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Page_No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6160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White">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 y="283"/>
            <a:ext cx="9143245" cy="6857434"/>
          </a:xfrm>
          <a:prstGeom prst="rect">
            <a:avLst/>
          </a:prstGeom>
        </p:spPr>
      </p:pic>
      <p:sp>
        <p:nvSpPr>
          <p:cNvPr id="2" name="Title 1"/>
          <p:cNvSpPr>
            <a:spLocks noGrp="1"/>
          </p:cNvSpPr>
          <p:nvPr>
            <p:ph type="ctrTitle"/>
          </p:nvPr>
        </p:nvSpPr>
        <p:spPr>
          <a:xfrm>
            <a:off x="3200400" y="1982510"/>
            <a:ext cx="5486400" cy="1470025"/>
          </a:xfrm>
        </p:spPr>
        <p:txBody>
          <a:bodyPr/>
          <a:lstStyle>
            <a:lvl1pPr>
              <a:defRPr sz="2250" baseline="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3200400" y="3644153"/>
            <a:ext cx="5486400" cy="1280160"/>
          </a:xfrm>
        </p:spPr>
        <p:txBody>
          <a:bodyPr/>
          <a:lstStyle>
            <a:lvl1pPr marL="0" indent="0" algn="l">
              <a:spcBef>
                <a:spcPts val="0"/>
              </a:spcBef>
              <a:buNone/>
              <a:defRPr sz="1350" b="0" baseline="0">
                <a:solidFill>
                  <a:schemeClr val="accent3"/>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12" name="TextBox 11"/>
          <p:cNvSpPr txBox="1"/>
          <p:nvPr/>
        </p:nvSpPr>
        <p:spPr>
          <a:xfrm>
            <a:off x="4572001" y="6107430"/>
            <a:ext cx="1613647" cy="161583"/>
          </a:xfrm>
          <a:prstGeom prst="rect">
            <a:avLst/>
          </a:prstGeom>
          <a:noFill/>
        </p:spPr>
        <p:txBody>
          <a:bodyPr wrap="square" lIns="0" tIns="0" rIns="0" bIns="0" rtlCol="0">
            <a:spAutoFit/>
          </a:bodyPr>
          <a:lstStyle/>
          <a:p>
            <a:pPr algn="r"/>
            <a:r>
              <a:rPr lang="en-US" sz="1050">
                <a:solidFill>
                  <a:schemeClr val="accent1"/>
                </a:solidFill>
              </a:rPr>
              <a:t>Prepared for</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1657" y="146304"/>
            <a:ext cx="2613602" cy="1527048"/>
          </a:xfrm>
          <a:prstGeom prst="rect">
            <a:avLst/>
          </a:prstGeom>
        </p:spPr>
      </p:pic>
      <p:sp>
        <p:nvSpPr>
          <p:cNvPr id="13" name="Text Placeholder 12"/>
          <p:cNvSpPr>
            <a:spLocks noGrp="1"/>
          </p:cNvSpPr>
          <p:nvPr>
            <p:ph type="body" sz="quarter" idx="13" hasCustomPrompt="1"/>
          </p:nvPr>
        </p:nvSpPr>
        <p:spPr>
          <a:xfrm>
            <a:off x="3200400" y="4946904"/>
            <a:ext cx="5486400" cy="301752"/>
          </a:xfrm>
        </p:spPr>
        <p:txBody>
          <a:bodyPr/>
          <a:lstStyle>
            <a:lvl1pPr marL="0" indent="0">
              <a:buNone/>
              <a:defRPr sz="1350" b="0">
                <a:solidFill>
                  <a:schemeClr val="accent1"/>
                </a:solidFill>
              </a:defRPr>
            </a:lvl1pPr>
          </a:lstStyle>
          <a:p>
            <a:pPr lvl="0"/>
            <a:r>
              <a:rPr lang="en-US"/>
              <a:t>Click to add date</a:t>
            </a:r>
          </a:p>
        </p:txBody>
      </p:sp>
    </p:spTree>
    <p:extLst>
      <p:ext uri="{BB962C8B-B14F-4D97-AF65-F5344CB8AC3E}">
        <p14:creationId xmlns:p14="http://schemas.microsoft.com/office/powerpoint/2010/main" val="296375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9069" indent="-169069">
              <a:buClr>
                <a:schemeClr val="accent3"/>
              </a:buClr>
              <a:buFont typeface="Wingdings" panose="05000000000000000000" pitchFamily="2" charset="2"/>
              <a:buChar char="§"/>
              <a:defRPr sz="1500" b="0">
                <a:solidFill>
                  <a:schemeClr val="tx1"/>
                </a:solidFill>
              </a:defRPr>
            </a:lvl1pPr>
            <a:lvl2pPr marL="347663" indent="-178594">
              <a:buFont typeface="Arial" panose="020B0604020202020204" pitchFamily="34" charset="0"/>
              <a:buChar char="•"/>
              <a:defRPr sz="1350"/>
            </a:lvl2pPr>
            <a:lvl3pPr marL="516731" indent="-169069">
              <a:buClrTx/>
              <a:buFont typeface="Calibri" panose="020F0502020204030204" pitchFamily="34" charset="0"/>
              <a:buChar char="—"/>
              <a:defRPr sz="1200"/>
            </a:lvl3pPr>
            <a:lvl4pPr marL="685800" indent="-169069">
              <a:defRPr sz="1050"/>
            </a:lvl4pPr>
            <a:lvl5pPr marL="854869" indent="-169069">
              <a:defRPr sz="1050"/>
            </a:lvl5pPr>
            <a:lvl6pPr marL="788670">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457200" y="1106424"/>
            <a:ext cx="82296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9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marL="688181" indent="-171450">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457200" y="1106424"/>
            <a:ext cx="82296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469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 Blue">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 y="0"/>
            <a:ext cx="9143245" cy="6857434"/>
          </a:xfrm>
          <a:prstGeom prst="rect">
            <a:avLst/>
          </a:prstGeom>
        </p:spPr>
      </p:pic>
      <p:sp>
        <p:nvSpPr>
          <p:cNvPr id="2" name="Title 1"/>
          <p:cNvSpPr>
            <a:spLocks noGrp="1"/>
          </p:cNvSpPr>
          <p:nvPr>
            <p:ph type="title"/>
          </p:nvPr>
        </p:nvSpPr>
        <p:spPr>
          <a:xfrm>
            <a:off x="3200400" y="2743200"/>
            <a:ext cx="5486400" cy="996696"/>
          </a:xfrm>
        </p:spPr>
        <p:txBody>
          <a:bodyPr anchor="b" anchorCtr="0"/>
          <a:lstStyle>
            <a:lvl1pPr algn="l">
              <a:defRPr sz="2250" b="0" cap="none"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200400" y="3913632"/>
            <a:ext cx="5486400" cy="640080"/>
          </a:xfrm>
        </p:spPr>
        <p:txBody>
          <a:bodyPr anchor="t" anchorCtr="0"/>
          <a:lstStyle>
            <a:lvl1pPr marL="0" indent="0">
              <a:buNone/>
              <a:defRPr sz="1050" b="0" baseline="0">
                <a:solidFill>
                  <a:schemeClr val="accent3"/>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7903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 White">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 y="0"/>
            <a:ext cx="9143245" cy="6857434"/>
          </a:xfrm>
          <a:prstGeom prst="rect">
            <a:avLst/>
          </a:prstGeom>
        </p:spPr>
      </p:pic>
      <p:sp>
        <p:nvSpPr>
          <p:cNvPr id="2" name="Title 1"/>
          <p:cNvSpPr>
            <a:spLocks noGrp="1"/>
          </p:cNvSpPr>
          <p:nvPr>
            <p:ph type="title"/>
          </p:nvPr>
        </p:nvSpPr>
        <p:spPr>
          <a:xfrm>
            <a:off x="3200400" y="2743200"/>
            <a:ext cx="5486400" cy="996696"/>
          </a:xfrm>
        </p:spPr>
        <p:txBody>
          <a:bodyPr anchor="b" anchorCtr="0"/>
          <a:lstStyle>
            <a:lvl1pPr algn="l">
              <a:defRPr sz="2250" b="0" cap="none"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3200400" y="3913632"/>
            <a:ext cx="5486400" cy="640080"/>
          </a:xfrm>
        </p:spPr>
        <p:txBody>
          <a:bodyPr anchor="t" anchorCtr="0"/>
          <a:lstStyle>
            <a:lvl1pPr marL="0" indent="0">
              <a:buNone/>
              <a:defRPr sz="1050" b="0" baseline="0">
                <a:solidFill>
                  <a:schemeClr val="accent3"/>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708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Photo">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8" name="Group 7"/>
          <p:cNvGrpSpPr/>
          <p:nvPr/>
        </p:nvGrpSpPr>
        <p:grpSpPr>
          <a:xfrm>
            <a:off x="0" y="2743200"/>
            <a:ext cx="9144000" cy="4114800"/>
            <a:chOff x="0" y="2743200"/>
            <a:chExt cx="9144000" cy="4114800"/>
          </a:xfrm>
        </p:grpSpPr>
        <p:sp>
          <p:nvSpPr>
            <p:cNvPr id="10" name="Rectangle 9"/>
            <p:cNvSpPr/>
            <p:nvPr userDrawn="1"/>
          </p:nvSpPr>
          <p:spPr>
            <a:xfrm>
              <a:off x="2743200" y="2743200"/>
              <a:ext cx="6400800" cy="18288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userDrawn="1"/>
          </p:nvSpPr>
          <p:spPr>
            <a:xfrm>
              <a:off x="0" y="5029200"/>
              <a:ext cx="5486400" cy="18288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itle 1"/>
          <p:cNvSpPr>
            <a:spLocks noGrp="1"/>
          </p:cNvSpPr>
          <p:nvPr>
            <p:ph type="title"/>
          </p:nvPr>
        </p:nvSpPr>
        <p:spPr>
          <a:xfrm>
            <a:off x="3200400" y="2743200"/>
            <a:ext cx="5486400" cy="996696"/>
          </a:xfrm>
        </p:spPr>
        <p:txBody>
          <a:bodyPr anchor="b" anchorCtr="0"/>
          <a:lstStyle>
            <a:lvl1pPr algn="l">
              <a:defRPr sz="2250" b="0" cap="none"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200400" y="3913632"/>
            <a:ext cx="5486400" cy="640080"/>
          </a:xfrm>
        </p:spPr>
        <p:txBody>
          <a:bodyPr anchor="t" anchorCtr="0"/>
          <a:lstStyle>
            <a:lvl1pPr marL="0" indent="0">
              <a:buNone/>
              <a:defRPr sz="1050" b="0" baseline="0">
                <a:solidFill>
                  <a:schemeClr val="bg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72308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599"/>
            <a:ext cx="3886200" cy="4892040"/>
          </a:xfrm>
        </p:spPr>
        <p:txBody>
          <a:bodyPr/>
          <a:lstStyle>
            <a:lvl1pPr marL="169069" indent="-169069">
              <a:buClr>
                <a:schemeClr val="accent3"/>
              </a:buClr>
              <a:buFont typeface="Wingdings" panose="05000000000000000000" pitchFamily="2" charset="2"/>
              <a:buChar char="§"/>
              <a:defRPr sz="1500" b="0" baseline="0">
                <a:solidFill>
                  <a:schemeClr val="tx1"/>
                </a:solidFill>
              </a:defRPr>
            </a:lvl1pPr>
            <a:lvl2pPr marL="347663" indent="-178594">
              <a:buFont typeface="Arial" panose="020B0604020202020204" pitchFamily="34" charset="0"/>
              <a:buChar char="•"/>
              <a:defRPr sz="1350" baseline="0"/>
            </a:lvl2pPr>
            <a:lvl3pPr marL="516731" indent="-169069">
              <a:buClrTx/>
              <a:buFont typeface="Calibri" panose="020F0502020204030204" pitchFamily="34" charset="0"/>
              <a:buChar char="—"/>
              <a:defRPr sz="1200" baseline="0"/>
            </a:lvl3pPr>
            <a:lvl4pPr marL="685800" indent="-169069">
              <a:defRPr sz="1050" baseline="0"/>
            </a:lvl4pPr>
            <a:lvl5pPr marL="854869" indent="-169069">
              <a:defRPr sz="1050" baseline="0"/>
            </a:lvl5pPr>
            <a:lvl6pPr marL="685800">
              <a:defRPr sz="10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7324" y="1371600"/>
            <a:ext cx="3886200" cy="4892040"/>
          </a:xfrm>
        </p:spPr>
        <p:txBody>
          <a:bodyPr/>
          <a:lstStyle>
            <a:lvl1pPr marL="169069" indent="-169069">
              <a:buClr>
                <a:schemeClr val="accent3"/>
              </a:buClr>
              <a:buFont typeface="Wingdings" panose="05000000000000000000" pitchFamily="2" charset="2"/>
              <a:buChar char="§"/>
              <a:defRPr sz="1500" b="0" baseline="0">
                <a:solidFill>
                  <a:schemeClr val="tx1"/>
                </a:solidFill>
              </a:defRPr>
            </a:lvl1pPr>
            <a:lvl2pPr marL="347663" indent="-178594">
              <a:buFont typeface="Arial" panose="020B0604020202020204" pitchFamily="34" charset="0"/>
              <a:buChar char="•"/>
              <a:defRPr sz="1350" baseline="0"/>
            </a:lvl2pPr>
            <a:lvl3pPr marL="516731" indent="-169069">
              <a:buClrTx/>
              <a:buFont typeface="Calibri" panose="020F0502020204030204" pitchFamily="34" charset="0"/>
              <a:buChar char="—"/>
              <a:defRPr sz="1200" baseline="0"/>
            </a:lvl3pPr>
            <a:lvl4pPr marL="685800" indent="-169069">
              <a:defRPr sz="1050" baseline="0"/>
            </a:lvl4pPr>
            <a:lvl5pPr marL="850106" indent="-169069">
              <a:defRPr sz="1050" baseline="0"/>
            </a:lvl5pPr>
            <a:lvl6pPr marL="582930" indent="0">
              <a:buNone/>
              <a:defRPr sz="10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457200" y="1106424"/>
            <a:ext cx="82296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73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599"/>
            <a:ext cx="3886200" cy="4892040"/>
          </a:xfrm>
        </p:spPr>
        <p:txBody>
          <a:bodyPr/>
          <a:lstStyle>
            <a:lvl1pPr>
              <a:defRPr sz="1650" baseline="0"/>
            </a:lvl1pPr>
            <a:lvl2pPr>
              <a:defRPr sz="1650" baseline="0"/>
            </a:lvl2pPr>
            <a:lvl3pPr>
              <a:defRPr sz="1500" baseline="0"/>
            </a:lvl3pPr>
            <a:lvl4pPr>
              <a:defRPr sz="1350" baseline="0"/>
            </a:lvl4pPr>
            <a:lvl5pPr>
              <a:defRPr sz="1200" baseline="0"/>
            </a:lvl5pPr>
            <a:lvl6pPr>
              <a:defRPr sz="10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7324" y="1371600"/>
            <a:ext cx="3886200" cy="4892040"/>
          </a:xfrm>
        </p:spPr>
        <p:txBody>
          <a:bodyPr/>
          <a:lstStyle>
            <a:lvl1pPr>
              <a:defRPr sz="1650" baseline="0"/>
            </a:lvl1pPr>
            <a:lvl2pPr>
              <a:defRPr sz="1650" baseline="0"/>
            </a:lvl2pPr>
            <a:lvl3pPr>
              <a:defRPr sz="1500" baseline="0"/>
            </a:lvl3pPr>
            <a:lvl4pPr>
              <a:defRPr sz="1350" baseline="0"/>
            </a:lvl4pPr>
            <a:lvl5pPr>
              <a:defRPr sz="1200" baseline="0"/>
            </a:lvl5pPr>
            <a:lvl6pPr>
              <a:defRPr sz="10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457200" y="1106424"/>
            <a:ext cx="822960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51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662673" y="6217920"/>
            <a:ext cx="1173149" cy="686332"/>
          </a:xfrm>
          <a:prstGeom prst="rect">
            <a:avLst/>
          </a:prstGeom>
        </p:spPr>
      </p:pic>
      <p:sp>
        <p:nvSpPr>
          <p:cNvPr id="2" name="Title Placeholder 1"/>
          <p:cNvSpPr>
            <a:spLocks noGrp="1"/>
          </p:cNvSpPr>
          <p:nvPr>
            <p:ph type="title"/>
          </p:nvPr>
        </p:nvSpPr>
        <p:spPr>
          <a:xfrm>
            <a:off x="457200" y="100584"/>
            <a:ext cx="8229600" cy="914400"/>
          </a:xfrm>
          <a:prstGeom prst="rect">
            <a:avLst/>
          </a:prstGeom>
        </p:spPr>
        <p:txBody>
          <a:bodyPr vert="horz" lIns="0" tIns="0" rIns="0" bIns="0" rtlCol="0" anchor="b" anchorCtr="0">
            <a:noAutofit/>
          </a:bodyPr>
          <a:lstStyle/>
          <a:p>
            <a:r>
              <a:rPr lang="en-US"/>
              <a:t>Click to edit Master title style</a:t>
            </a:r>
          </a:p>
        </p:txBody>
      </p:sp>
      <p:sp>
        <p:nvSpPr>
          <p:cNvPr id="3" name="Text Placeholder 2"/>
          <p:cNvSpPr>
            <a:spLocks noGrp="1"/>
          </p:cNvSpPr>
          <p:nvPr>
            <p:ph type="body" idx="1"/>
          </p:nvPr>
        </p:nvSpPr>
        <p:spPr>
          <a:xfrm>
            <a:off x="457200" y="1371599"/>
            <a:ext cx="8229600" cy="489204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Arrow Connector 8"/>
          <p:cNvCxnSpPr/>
          <p:nvPr/>
        </p:nvCxnSpPr>
        <p:spPr>
          <a:xfrm>
            <a:off x="457200" y="6272784"/>
            <a:ext cx="8229600" cy="0"/>
          </a:xfrm>
          <a:prstGeom prst="straightConnector1">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56191" y="6397119"/>
            <a:ext cx="5090177" cy="25391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25" i="1" kern="1200">
                <a:solidFill>
                  <a:schemeClr val="accent6">
                    <a:lumMod val="75000"/>
                  </a:schemeClr>
                </a:solidFill>
                <a:effectLst/>
                <a:latin typeface="+mn-lt"/>
                <a:ea typeface="+mn-ea"/>
                <a:cs typeface="+mn-cs"/>
              </a:rPr>
              <a:t>© 2017 Cotiviti Corporation, all rights reserved. All confidential, proprietary information, names and logos contained herein shall at all times be and remain the sole and exclusive property of Cotiviti Corporation and its wholly–owned subsidiaries.</a:t>
            </a:r>
          </a:p>
        </p:txBody>
      </p:sp>
      <p:sp>
        <p:nvSpPr>
          <p:cNvPr id="14" name="TextBox 11"/>
          <p:cNvSpPr txBox="1"/>
          <p:nvPr/>
        </p:nvSpPr>
        <p:spPr>
          <a:xfrm>
            <a:off x="362604" y="6387050"/>
            <a:ext cx="409578"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CB4EC-ACA7-9846-A342-DFC3D7B5907F}" type="slidenum">
              <a:rPr lang="en-US" sz="900" smtClean="0">
                <a:solidFill>
                  <a:schemeClr val="accent6">
                    <a:lumMod val="75000"/>
                  </a:schemeClr>
                </a:solidFill>
                <a:latin typeface="Helvetica"/>
                <a:cs typeface="Helvetica"/>
              </a:rPr>
              <a:pPr/>
              <a:t>‹#›</a:t>
            </a:fld>
            <a:endParaRPr lang="en-US" sz="900">
              <a:solidFill>
                <a:schemeClr val="accent6">
                  <a:lumMod val="75000"/>
                </a:schemeClr>
              </a:solidFill>
              <a:latin typeface="Helvetica"/>
              <a:cs typeface="Helvetica"/>
            </a:endParaRPr>
          </a:p>
        </p:txBody>
      </p:sp>
      <p:sp>
        <p:nvSpPr>
          <p:cNvPr id="4" name="TextBox 3"/>
          <p:cNvSpPr txBox="1"/>
          <p:nvPr/>
        </p:nvSpPr>
        <p:spPr>
          <a:xfrm>
            <a:off x="996779" y="6461881"/>
            <a:ext cx="914400" cy="198413"/>
          </a:xfrm>
          <a:prstGeom prst="rect">
            <a:avLst/>
          </a:prstGeom>
          <a:noFill/>
        </p:spPr>
        <p:txBody>
          <a:bodyPr wrap="none" lIns="0" tIns="0" rIns="0" bIns="0" rtlCol="0">
            <a:noAutofit/>
          </a:bodyPr>
          <a:lstStyle/>
          <a:p>
            <a:r>
              <a:rPr lang="en-US" sz="750" b="0">
                <a:solidFill>
                  <a:schemeClr val="accent6">
                    <a:lumMod val="75000"/>
                  </a:schemeClr>
                </a:solidFill>
              </a:rPr>
              <a:t>INTERNAL</a:t>
            </a:r>
          </a:p>
        </p:txBody>
      </p:sp>
    </p:spTree>
    <p:extLst>
      <p:ext uri="{BB962C8B-B14F-4D97-AF65-F5344CB8AC3E}">
        <p14:creationId xmlns:p14="http://schemas.microsoft.com/office/powerpoint/2010/main" val="1282721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latinLnBrk="0" hangingPunct="1">
        <a:spcBef>
          <a:spcPct val="0"/>
        </a:spcBef>
        <a:buNone/>
        <a:defRPr sz="1800" kern="1200" baseline="0">
          <a:solidFill>
            <a:schemeClr val="accent1"/>
          </a:solidFill>
          <a:latin typeface="+mj-lt"/>
          <a:ea typeface="+mj-ea"/>
          <a:cs typeface="+mj-cs"/>
        </a:defRPr>
      </a:lvl1pPr>
    </p:titleStyle>
    <p:bodyStyle>
      <a:lvl1pPr marL="0" indent="0" algn="just" defTabSz="685800" rtl="0" eaLnBrk="1" latinLnBrk="0" hangingPunct="1">
        <a:spcBef>
          <a:spcPts val="600"/>
        </a:spcBef>
        <a:buFont typeface="Arial" panose="020B0604020202020204" pitchFamily="34" charset="0"/>
        <a:buNone/>
        <a:defRPr sz="1650" b="1" kern="1200" baseline="0">
          <a:solidFill>
            <a:schemeClr val="accent3"/>
          </a:solidFill>
          <a:latin typeface="+mn-lt"/>
          <a:ea typeface="+mn-ea"/>
          <a:cs typeface="+mn-cs"/>
        </a:defRPr>
      </a:lvl1pPr>
      <a:lvl2pPr marL="0" indent="0" algn="just" defTabSz="685800" rtl="0" eaLnBrk="1" latinLnBrk="0" hangingPunct="1">
        <a:spcBef>
          <a:spcPts val="600"/>
        </a:spcBef>
        <a:buFont typeface="Arial" panose="020B0604020202020204" pitchFamily="34" charset="0"/>
        <a:buNone/>
        <a:defRPr sz="1650" kern="1200" baseline="0">
          <a:solidFill>
            <a:schemeClr val="tx1"/>
          </a:solidFill>
          <a:latin typeface="+mn-lt"/>
          <a:ea typeface="+mn-ea"/>
          <a:cs typeface="+mn-cs"/>
        </a:defRPr>
      </a:lvl2pPr>
      <a:lvl3pPr marL="169069" indent="-169069" algn="just" defTabSz="685800" rtl="0" eaLnBrk="1" latinLnBrk="0" hangingPunct="1">
        <a:spcBef>
          <a:spcPts val="600"/>
        </a:spcBef>
        <a:buClr>
          <a:schemeClr val="accent3"/>
        </a:buClr>
        <a:buFont typeface="Wingdings" panose="05000000000000000000" pitchFamily="2" charset="2"/>
        <a:buChar char="§"/>
        <a:defRPr sz="1500" kern="1200" baseline="0">
          <a:solidFill>
            <a:schemeClr val="tx1"/>
          </a:solidFill>
          <a:latin typeface="+mn-lt"/>
          <a:ea typeface="+mn-ea"/>
          <a:cs typeface="+mn-cs"/>
        </a:defRPr>
      </a:lvl3pPr>
      <a:lvl4pPr marL="347663" indent="-178594" algn="just" defTabSz="685800" rtl="0" eaLnBrk="1" latinLnBrk="0" hangingPunct="1">
        <a:spcBef>
          <a:spcPts val="600"/>
        </a:spcBef>
        <a:buFont typeface="Arial" panose="020B0604020202020204" pitchFamily="34" charset="0"/>
        <a:buChar char="•"/>
        <a:defRPr sz="1350" kern="1200" baseline="0">
          <a:solidFill>
            <a:schemeClr val="tx1"/>
          </a:solidFill>
          <a:latin typeface="+mn-lt"/>
          <a:ea typeface="+mn-ea"/>
          <a:cs typeface="+mn-cs"/>
        </a:defRPr>
      </a:lvl4pPr>
      <a:lvl5pPr marL="516731" indent="-169069" algn="just" defTabSz="685800" rtl="0" eaLnBrk="1" latinLnBrk="0" hangingPunct="1">
        <a:spcBef>
          <a:spcPts val="600"/>
        </a:spcBef>
        <a:buFont typeface="Calibri" panose="020F0502020204030204" pitchFamily="34" charset="0"/>
        <a:buChar char="—"/>
        <a:defRPr sz="1200" kern="1200" baseline="0">
          <a:solidFill>
            <a:schemeClr val="tx1"/>
          </a:solidFill>
          <a:latin typeface="+mn-lt"/>
          <a:ea typeface="+mn-ea"/>
          <a:cs typeface="+mn-cs"/>
        </a:defRPr>
      </a:lvl5pPr>
      <a:lvl6pPr marL="480060" indent="-102870" algn="l" defTabSz="685800" rtl="0" eaLnBrk="1" latinLnBrk="0" hangingPunct="1">
        <a:spcBef>
          <a:spcPct val="20000"/>
        </a:spcBef>
        <a:buFont typeface="Arial" panose="020B0604020202020204" pitchFamily="34" charset="0"/>
        <a:buChar char="•"/>
        <a:defRPr sz="1050" kern="1200" baseline="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79A4-AFCD-495B-8E66-CF257E98E0A1}"/>
              </a:ext>
            </a:extLst>
          </p:cNvPr>
          <p:cNvSpPr>
            <a:spLocks noGrp="1"/>
          </p:cNvSpPr>
          <p:nvPr>
            <p:ph type="ctrTitle"/>
          </p:nvPr>
        </p:nvSpPr>
        <p:spPr/>
        <p:txBody>
          <a:bodyPr/>
          <a:lstStyle/>
          <a:p>
            <a:r>
              <a:rPr lang="en-US" dirty="0"/>
              <a:t>Digital Development Series</a:t>
            </a:r>
            <a:br>
              <a:rPr lang="en-US" dirty="0"/>
            </a:br>
            <a:br>
              <a:rPr lang="en-US" dirty="0"/>
            </a:br>
            <a:r>
              <a:rPr lang="en-US" dirty="0"/>
              <a:t>Introduction to Data Services Team</a:t>
            </a:r>
          </a:p>
        </p:txBody>
      </p:sp>
      <p:sp>
        <p:nvSpPr>
          <p:cNvPr id="4" name="Text Placeholder 3">
            <a:extLst>
              <a:ext uri="{FF2B5EF4-FFF2-40B4-BE49-F238E27FC236}">
                <a16:creationId xmlns:a16="http://schemas.microsoft.com/office/drawing/2014/main" id="{B424CB80-1436-43CF-9EA9-BB8898E1B594}"/>
              </a:ext>
            </a:extLst>
          </p:cNvPr>
          <p:cNvSpPr>
            <a:spLocks noGrp="1"/>
          </p:cNvSpPr>
          <p:nvPr>
            <p:ph type="body" sz="quarter" idx="13"/>
          </p:nvPr>
        </p:nvSpPr>
        <p:spPr/>
        <p:txBody>
          <a:bodyPr/>
          <a:lstStyle/>
          <a:p>
            <a:r>
              <a:rPr lang="en-US" dirty="0"/>
              <a:t>August 22, 2018</a:t>
            </a:r>
          </a:p>
        </p:txBody>
      </p:sp>
      <p:sp>
        <p:nvSpPr>
          <p:cNvPr id="3" name="TextBox 2">
            <a:extLst>
              <a:ext uri="{FF2B5EF4-FFF2-40B4-BE49-F238E27FC236}">
                <a16:creationId xmlns:a16="http://schemas.microsoft.com/office/drawing/2014/main" id="{44711397-1B21-E24C-BD62-4693CBA6B0E2}"/>
              </a:ext>
            </a:extLst>
          </p:cNvPr>
          <p:cNvSpPr txBox="1"/>
          <p:nvPr/>
        </p:nvSpPr>
        <p:spPr>
          <a:xfrm>
            <a:off x="6024785" y="6187155"/>
            <a:ext cx="0" cy="0"/>
          </a:xfrm>
          <a:prstGeom prst="rect">
            <a:avLst/>
          </a:prstGeom>
          <a:noFill/>
        </p:spPr>
        <p:txBody>
          <a:bodyPr wrap="none" lIns="0" tIns="0" rIns="0" bIns="0" rtlCol="0">
            <a:noAutofit/>
          </a:bodyPr>
          <a:lstStyle/>
          <a:p>
            <a:endParaRPr lang="en-US" sz="1200" b="1" dirty="0"/>
          </a:p>
        </p:txBody>
      </p:sp>
      <p:sp>
        <p:nvSpPr>
          <p:cNvPr id="5" name="TextBox 4">
            <a:extLst>
              <a:ext uri="{FF2B5EF4-FFF2-40B4-BE49-F238E27FC236}">
                <a16:creationId xmlns:a16="http://schemas.microsoft.com/office/drawing/2014/main" id="{F1B441A4-DDB5-B641-9AD6-D995BC5BE851}"/>
              </a:ext>
            </a:extLst>
          </p:cNvPr>
          <p:cNvSpPr txBox="1"/>
          <p:nvPr/>
        </p:nvSpPr>
        <p:spPr>
          <a:xfrm>
            <a:off x="5888052" y="6221338"/>
            <a:ext cx="0" cy="0"/>
          </a:xfrm>
          <a:prstGeom prst="rect">
            <a:avLst/>
          </a:prstGeom>
          <a:noFill/>
        </p:spPr>
        <p:txBody>
          <a:bodyPr wrap="none" lIns="0" tIns="0" rIns="0" bIns="0" rtlCol="0">
            <a:noAutofit/>
          </a:bodyPr>
          <a:lstStyle/>
          <a:p>
            <a:endParaRPr lang="en-US" sz="1200" b="1" dirty="0"/>
          </a:p>
        </p:txBody>
      </p:sp>
    </p:spTree>
    <p:extLst>
      <p:ext uri="{BB962C8B-B14F-4D97-AF65-F5344CB8AC3E}">
        <p14:creationId xmlns:p14="http://schemas.microsoft.com/office/powerpoint/2010/main" val="76744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F344-8AC6-4248-8435-6E39D1B9E727}"/>
              </a:ext>
            </a:extLst>
          </p:cNvPr>
          <p:cNvSpPr>
            <a:spLocks noGrp="1"/>
          </p:cNvSpPr>
          <p:nvPr>
            <p:ph type="title"/>
          </p:nvPr>
        </p:nvSpPr>
        <p:spPr/>
        <p:txBody>
          <a:bodyPr anchor="ctr"/>
          <a:lstStyle/>
          <a:p>
            <a:r>
              <a:rPr lang="en-US" sz="2800" dirty="0"/>
              <a:t>Supporting Value Transformation: </a:t>
            </a:r>
            <a:br>
              <a:rPr lang="en-US" sz="2800" dirty="0"/>
            </a:br>
            <a:r>
              <a:rPr lang="en-US" sz="2800" dirty="0"/>
              <a:t>What’s at Stake:</a:t>
            </a:r>
          </a:p>
        </p:txBody>
      </p:sp>
      <p:pic>
        <p:nvPicPr>
          <p:cNvPr id="4" name="Picture 3">
            <a:extLst>
              <a:ext uri="{FF2B5EF4-FFF2-40B4-BE49-F238E27FC236}">
                <a16:creationId xmlns:a16="http://schemas.microsoft.com/office/drawing/2014/main" id="{08D55BEC-F5F7-AC49-8A28-8B3BE9D3B9FF}"/>
              </a:ext>
            </a:extLst>
          </p:cNvPr>
          <p:cNvPicPr>
            <a:picLocks noChangeAspect="1"/>
          </p:cNvPicPr>
          <p:nvPr/>
        </p:nvPicPr>
        <p:blipFill>
          <a:blip r:embed="rId2"/>
          <a:stretch>
            <a:fillRect/>
          </a:stretch>
        </p:blipFill>
        <p:spPr>
          <a:xfrm>
            <a:off x="328578" y="1341230"/>
            <a:ext cx="8358222" cy="4741517"/>
          </a:xfrm>
          <a:prstGeom prst="rect">
            <a:avLst/>
          </a:prstGeom>
        </p:spPr>
      </p:pic>
    </p:spTree>
    <p:extLst>
      <p:ext uri="{BB962C8B-B14F-4D97-AF65-F5344CB8AC3E}">
        <p14:creationId xmlns:p14="http://schemas.microsoft.com/office/powerpoint/2010/main" val="71047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FD607F-8D64-E543-8E79-3A4ED2012ADF}"/>
              </a:ext>
            </a:extLst>
          </p:cNvPr>
          <p:cNvSpPr>
            <a:spLocks noGrp="1"/>
          </p:cNvSpPr>
          <p:nvPr>
            <p:ph idx="1"/>
          </p:nvPr>
        </p:nvSpPr>
        <p:spPr>
          <a:xfrm>
            <a:off x="457200" y="1371599"/>
            <a:ext cx="4075889" cy="4892040"/>
          </a:xfrm>
        </p:spPr>
        <p:txBody>
          <a:bodyPr/>
          <a:lstStyle/>
          <a:p>
            <a:pPr marL="0" indent="0" algn="ctr">
              <a:buNone/>
            </a:pPr>
            <a:r>
              <a:rPr lang="en-US" sz="2000" b="1" dirty="0"/>
              <a:t>Informatics</a:t>
            </a:r>
          </a:p>
          <a:p>
            <a:pPr algn="l"/>
            <a:r>
              <a:rPr lang="en-US" sz="2000" dirty="0"/>
              <a:t>Data intake</a:t>
            </a:r>
          </a:p>
          <a:p>
            <a:pPr lvl="1" algn="l"/>
            <a:r>
              <a:rPr lang="en-US" sz="2000" dirty="0"/>
              <a:t>Public data</a:t>
            </a:r>
          </a:p>
          <a:p>
            <a:pPr lvl="1" algn="l"/>
            <a:r>
              <a:rPr lang="en-US" sz="2000" dirty="0"/>
              <a:t>Client network rosters</a:t>
            </a:r>
          </a:p>
          <a:p>
            <a:pPr lvl="1" algn="l"/>
            <a:r>
              <a:rPr lang="en-US" sz="2000" dirty="0"/>
              <a:t>Client claims</a:t>
            </a:r>
          </a:p>
          <a:p>
            <a:pPr algn="l"/>
            <a:r>
              <a:rPr lang="en-US" sz="2000" dirty="0"/>
              <a:t>Data manipulation/prep</a:t>
            </a:r>
          </a:p>
          <a:p>
            <a:pPr algn="l"/>
            <a:r>
              <a:rPr lang="en-US" sz="2000" dirty="0"/>
              <a:t>Quality checking</a:t>
            </a:r>
          </a:p>
          <a:p>
            <a:pPr algn="l"/>
            <a:r>
              <a:rPr lang="en-US" sz="2000" dirty="0"/>
              <a:t>“All Hands on Deck”</a:t>
            </a:r>
          </a:p>
        </p:txBody>
      </p:sp>
      <p:sp>
        <p:nvSpPr>
          <p:cNvPr id="5" name="Title 1">
            <a:extLst>
              <a:ext uri="{FF2B5EF4-FFF2-40B4-BE49-F238E27FC236}">
                <a16:creationId xmlns:a16="http://schemas.microsoft.com/office/drawing/2014/main" id="{A52B2D91-8355-134E-867A-4C7D028E7C0A}"/>
              </a:ext>
            </a:extLst>
          </p:cNvPr>
          <p:cNvSpPr>
            <a:spLocks noGrp="1"/>
          </p:cNvSpPr>
          <p:nvPr>
            <p:ph type="title"/>
          </p:nvPr>
        </p:nvSpPr>
        <p:spPr>
          <a:xfrm>
            <a:off x="457200" y="100584"/>
            <a:ext cx="8229600" cy="914400"/>
          </a:xfrm>
        </p:spPr>
        <p:txBody>
          <a:bodyPr anchor="ctr"/>
          <a:lstStyle/>
          <a:p>
            <a:r>
              <a:rPr lang="en-US" sz="2800" dirty="0"/>
              <a:t>Portland Team: Data Services</a:t>
            </a:r>
          </a:p>
        </p:txBody>
      </p:sp>
      <p:sp>
        <p:nvSpPr>
          <p:cNvPr id="6" name="Content Placeholder 2">
            <a:extLst>
              <a:ext uri="{FF2B5EF4-FFF2-40B4-BE49-F238E27FC236}">
                <a16:creationId xmlns:a16="http://schemas.microsoft.com/office/drawing/2014/main" id="{F69C0FAF-C350-5548-AA2B-3B8DA1B920F5}"/>
              </a:ext>
            </a:extLst>
          </p:cNvPr>
          <p:cNvSpPr txBox="1">
            <a:spLocks/>
          </p:cNvSpPr>
          <p:nvPr/>
        </p:nvSpPr>
        <p:spPr>
          <a:xfrm>
            <a:off x="4533089" y="1371599"/>
            <a:ext cx="4075889" cy="4892040"/>
          </a:xfrm>
          <a:prstGeom prst="rect">
            <a:avLst/>
          </a:prstGeom>
        </p:spPr>
        <p:txBody>
          <a:bodyPr vert="horz" lIns="0" tIns="0" rIns="0" bIns="0" rtlCol="0">
            <a:noAutofit/>
          </a:bodyPr>
          <a:lstStyle>
            <a:lvl1pPr marL="225425" indent="-225425" algn="just" defTabSz="914400" rtl="0" eaLnBrk="1" latinLnBrk="0" hangingPunct="1">
              <a:spcBef>
                <a:spcPts val="800"/>
              </a:spcBef>
              <a:buClr>
                <a:schemeClr val="accent3"/>
              </a:buClr>
              <a:buFont typeface="Wingdings" panose="05000000000000000000" pitchFamily="2" charset="2"/>
              <a:buChar char="§"/>
              <a:defRPr sz="2000" b="0" kern="1200" baseline="0">
                <a:solidFill>
                  <a:schemeClr val="tx1"/>
                </a:solidFill>
                <a:latin typeface="+mn-lt"/>
                <a:ea typeface="+mn-ea"/>
                <a:cs typeface="+mn-cs"/>
              </a:defRPr>
            </a:lvl1pPr>
            <a:lvl2pPr marL="463550" indent="-238125" algn="just" defTabSz="914400" rtl="0" eaLnBrk="1" latinLnBrk="0" hangingPunct="1">
              <a:spcBef>
                <a:spcPts val="800"/>
              </a:spcBef>
              <a:buFont typeface="Arial" panose="020B0604020202020204" pitchFamily="34" charset="0"/>
              <a:buChar char="•"/>
              <a:defRPr sz="1800" kern="1200" baseline="0">
                <a:solidFill>
                  <a:schemeClr val="tx1"/>
                </a:solidFill>
                <a:latin typeface="+mn-lt"/>
                <a:ea typeface="+mn-ea"/>
                <a:cs typeface="+mn-cs"/>
              </a:defRPr>
            </a:lvl2pPr>
            <a:lvl3pPr marL="688975" indent="-225425" algn="just" defTabSz="914400" rtl="0" eaLnBrk="1" latinLnBrk="0" hangingPunct="1">
              <a:spcBef>
                <a:spcPts val="800"/>
              </a:spcBef>
              <a:buClrTx/>
              <a:buFont typeface="Calibri" panose="020F0502020204030204" pitchFamily="34" charset="0"/>
              <a:buChar char="—"/>
              <a:defRPr sz="1600" kern="1200" baseline="0">
                <a:solidFill>
                  <a:schemeClr val="tx1"/>
                </a:solidFill>
                <a:latin typeface="+mn-lt"/>
                <a:ea typeface="+mn-ea"/>
                <a:cs typeface="+mn-cs"/>
              </a:defRPr>
            </a:lvl3pPr>
            <a:lvl4pPr marL="914400" indent="-225425" algn="just" defTabSz="914400" rtl="0" eaLnBrk="1" latinLnBrk="0" hangingPunct="1">
              <a:spcBef>
                <a:spcPts val="800"/>
              </a:spcBef>
              <a:buFont typeface="Arial" panose="020B0604020202020204" pitchFamily="34" charset="0"/>
              <a:buChar char="•"/>
              <a:defRPr sz="1400" kern="1200" baseline="0">
                <a:solidFill>
                  <a:schemeClr val="tx1"/>
                </a:solidFill>
                <a:latin typeface="+mn-lt"/>
                <a:ea typeface="+mn-ea"/>
                <a:cs typeface="+mn-cs"/>
              </a:defRPr>
            </a:lvl4pPr>
            <a:lvl5pPr marL="1139825" indent="-225425" algn="just" defTabSz="914400" rtl="0" eaLnBrk="1" latinLnBrk="0" hangingPunct="1">
              <a:spcBef>
                <a:spcPts val="800"/>
              </a:spcBef>
              <a:buFont typeface="Calibri" panose="020F0502020204030204" pitchFamily="34" charset="0"/>
              <a:buChar char="—"/>
              <a:defRPr sz="1400" kern="1200" baseline="0">
                <a:solidFill>
                  <a:schemeClr val="tx1"/>
                </a:solidFill>
                <a:latin typeface="+mn-lt"/>
                <a:ea typeface="+mn-ea"/>
                <a:cs typeface="+mn-cs"/>
              </a:defRPr>
            </a:lvl5pPr>
            <a:lvl6pPr marL="1051560" indent="-137160" algn="l" defTabSz="914400" rtl="0" eaLnBrk="1" latinLnBrk="0" hangingPunct="1">
              <a:spcBef>
                <a:spcPct val="20000"/>
              </a:spcBef>
              <a:buFont typeface="Arial" panose="020B0604020202020204" pitchFamily="34" charset="0"/>
              <a:buChar char="•"/>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b="1" dirty="0"/>
              <a:t>Development</a:t>
            </a:r>
          </a:p>
          <a:p>
            <a:pPr algn="l"/>
            <a:r>
              <a:rPr lang="en-US" dirty="0"/>
              <a:t>Quality check improvements</a:t>
            </a:r>
          </a:p>
          <a:p>
            <a:pPr algn="l"/>
            <a:r>
              <a:rPr lang="en-US" dirty="0"/>
              <a:t>Process automation</a:t>
            </a:r>
          </a:p>
          <a:p>
            <a:pPr algn="l"/>
            <a:endParaRPr lang="en-US" dirty="0"/>
          </a:p>
          <a:p>
            <a:pPr algn="l"/>
            <a:endParaRPr lang="en-US" dirty="0"/>
          </a:p>
        </p:txBody>
      </p:sp>
      <p:sp>
        <p:nvSpPr>
          <p:cNvPr id="15" name="Content Placeholder 2">
            <a:extLst>
              <a:ext uri="{FF2B5EF4-FFF2-40B4-BE49-F238E27FC236}">
                <a16:creationId xmlns:a16="http://schemas.microsoft.com/office/drawing/2014/main" id="{D387EF47-DDDE-4849-894B-19CA844474DE}"/>
              </a:ext>
            </a:extLst>
          </p:cNvPr>
          <p:cNvSpPr txBox="1">
            <a:spLocks/>
          </p:cNvSpPr>
          <p:nvPr/>
        </p:nvSpPr>
        <p:spPr>
          <a:xfrm>
            <a:off x="4533088" y="3216611"/>
            <a:ext cx="4075889" cy="4892040"/>
          </a:xfrm>
          <a:prstGeom prst="rect">
            <a:avLst/>
          </a:prstGeom>
        </p:spPr>
        <p:txBody>
          <a:bodyPr vert="horz" lIns="0" tIns="0" rIns="0" bIns="0" rtlCol="0">
            <a:noAutofit/>
          </a:bodyPr>
          <a:lstStyle>
            <a:lvl1pPr marL="225425" indent="-225425" algn="just" defTabSz="914400" rtl="0" eaLnBrk="1" latinLnBrk="0" hangingPunct="1">
              <a:spcBef>
                <a:spcPts val="800"/>
              </a:spcBef>
              <a:buClr>
                <a:schemeClr val="accent3"/>
              </a:buClr>
              <a:buFont typeface="Wingdings" panose="05000000000000000000" pitchFamily="2" charset="2"/>
              <a:buChar char="§"/>
              <a:defRPr sz="2000" b="0" kern="1200" baseline="0">
                <a:solidFill>
                  <a:schemeClr val="tx1"/>
                </a:solidFill>
                <a:latin typeface="+mn-lt"/>
                <a:ea typeface="+mn-ea"/>
                <a:cs typeface="+mn-cs"/>
              </a:defRPr>
            </a:lvl1pPr>
            <a:lvl2pPr marL="463550" indent="-238125" algn="just" defTabSz="914400" rtl="0" eaLnBrk="1" latinLnBrk="0" hangingPunct="1">
              <a:spcBef>
                <a:spcPts val="800"/>
              </a:spcBef>
              <a:buFont typeface="Arial" panose="020B0604020202020204" pitchFamily="34" charset="0"/>
              <a:buChar char="•"/>
              <a:defRPr sz="1800" kern="1200" baseline="0">
                <a:solidFill>
                  <a:schemeClr val="tx1"/>
                </a:solidFill>
                <a:latin typeface="+mn-lt"/>
                <a:ea typeface="+mn-ea"/>
                <a:cs typeface="+mn-cs"/>
              </a:defRPr>
            </a:lvl2pPr>
            <a:lvl3pPr marL="688975" indent="-225425" algn="just" defTabSz="914400" rtl="0" eaLnBrk="1" latinLnBrk="0" hangingPunct="1">
              <a:spcBef>
                <a:spcPts val="800"/>
              </a:spcBef>
              <a:buClrTx/>
              <a:buFont typeface="Calibri" panose="020F0502020204030204" pitchFamily="34" charset="0"/>
              <a:buChar char="—"/>
              <a:defRPr sz="1600" kern="1200" baseline="0">
                <a:solidFill>
                  <a:schemeClr val="tx1"/>
                </a:solidFill>
                <a:latin typeface="+mn-lt"/>
                <a:ea typeface="+mn-ea"/>
                <a:cs typeface="+mn-cs"/>
              </a:defRPr>
            </a:lvl3pPr>
            <a:lvl4pPr marL="914400" indent="-225425" algn="just" defTabSz="914400" rtl="0" eaLnBrk="1" latinLnBrk="0" hangingPunct="1">
              <a:spcBef>
                <a:spcPts val="800"/>
              </a:spcBef>
              <a:buFont typeface="Arial" panose="020B0604020202020204" pitchFamily="34" charset="0"/>
              <a:buChar char="•"/>
              <a:defRPr sz="1400" kern="1200" baseline="0">
                <a:solidFill>
                  <a:schemeClr val="tx1"/>
                </a:solidFill>
                <a:latin typeface="+mn-lt"/>
                <a:ea typeface="+mn-ea"/>
                <a:cs typeface="+mn-cs"/>
              </a:defRPr>
            </a:lvl4pPr>
            <a:lvl5pPr marL="1139825" indent="-225425" algn="just" defTabSz="914400" rtl="0" eaLnBrk="1" latinLnBrk="0" hangingPunct="1">
              <a:spcBef>
                <a:spcPts val="800"/>
              </a:spcBef>
              <a:buFont typeface="Calibri" panose="020F0502020204030204" pitchFamily="34" charset="0"/>
              <a:buChar char="—"/>
              <a:defRPr sz="1400" kern="1200" baseline="0">
                <a:solidFill>
                  <a:schemeClr val="tx1"/>
                </a:solidFill>
                <a:latin typeface="+mn-lt"/>
                <a:ea typeface="+mn-ea"/>
                <a:cs typeface="+mn-cs"/>
              </a:defRPr>
            </a:lvl5pPr>
            <a:lvl6pPr marL="1051560" indent="-137160" algn="l" defTabSz="914400" rtl="0" eaLnBrk="1" latinLnBrk="0" hangingPunct="1">
              <a:spcBef>
                <a:spcPct val="20000"/>
              </a:spcBef>
              <a:buFont typeface="Arial" panose="020B0604020202020204" pitchFamily="34" charset="0"/>
              <a:buChar char="•"/>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b="1" dirty="0"/>
              <a:t>Network Value Delivery</a:t>
            </a:r>
          </a:p>
          <a:p>
            <a:pPr algn="l"/>
            <a:r>
              <a:rPr lang="en-US" dirty="0"/>
              <a:t>Product development</a:t>
            </a:r>
          </a:p>
          <a:p>
            <a:pPr algn="l"/>
            <a:r>
              <a:rPr lang="en-US" dirty="0"/>
              <a:t>Product delivery</a:t>
            </a:r>
          </a:p>
          <a:p>
            <a:pPr algn="l"/>
            <a:r>
              <a:rPr lang="en-US" dirty="0"/>
              <a:t>Provider data integrity</a:t>
            </a:r>
          </a:p>
          <a:p>
            <a:pPr algn="l"/>
            <a:r>
              <a:rPr lang="en-US" dirty="0"/>
              <a:t>Answering questions</a:t>
            </a:r>
          </a:p>
          <a:p>
            <a:pPr algn="l"/>
            <a:endParaRPr lang="en-US" dirty="0"/>
          </a:p>
          <a:p>
            <a:pPr algn="l"/>
            <a:endParaRPr lang="en-US" dirty="0"/>
          </a:p>
        </p:txBody>
      </p:sp>
      <p:pic>
        <p:nvPicPr>
          <p:cNvPr id="16" name="Picture 15">
            <a:extLst>
              <a:ext uri="{FF2B5EF4-FFF2-40B4-BE49-F238E27FC236}">
                <a16:creationId xmlns:a16="http://schemas.microsoft.com/office/drawing/2014/main" id="{209A8663-D637-C14F-86DF-E0EC463C8E2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2212650">
            <a:off x="3401406" y="1020039"/>
            <a:ext cx="1061711" cy="1061711"/>
          </a:xfrm>
          <a:prstGeom prst="rect">
            <a:avLst/>
          </a:prstGeom>
        </p:spPr>
      </p:pic>
      <p:pic>
        <p:nvPicPr>
          <p:cNvPr id="19" name="Picture 18">
            <a:extLst>
              <a:ext uri="{FF2B5EF4-FFF2-40B4-BE49-F238E27FC236}">
                <a16:creationId xmlns:a16="http://schemas.microsoft.com/office/drawing/2014/main" id="{00E0E41D-2978-3E41-91D5-DA7BA33377E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5400000">
            <a:off x="3156211" y="1949290"/>
            <a:ext cx="1409711" cy="1409711"/>
          </a:xfrm>
          <a:prstGeom prst="rect">
            <a:avLst/>
          </a:prstGeom>
        </p:spPr>
      </p:pic>
    </p:spTree>
    <p:extLst>
      <p:ext uri="{BB962C8B-B14F-4D97-AF65-F5344CB8AC3E}">
        <p14:creationId xmlns:p14="http://schemas.microsoft.com/office/powerpoint/2010/main" val="359351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947E-D23C-4C79-AEBF-3E359686187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BF0BD34-D7AD-456C-BCE7-CE28D397EE39}"/>
              </a:ext>
            </a:extLst>
          </p:cNvPr>
          <p:cNvSpPr>
            <a:spLocks noGrp="1"/>
          </p:cNvSpPr>
          <p:nvPr>
            <p:ph idx="1"/>
          </p:nvPr>
        </p:nvSpPr>
        <p:spPr/>
        <p:txBody>
          <a:bodyPr/>
          <a:lstStyle/>
          <a:p>
            <a:pPr marL="285750" indent="-285750">
              <a:buFont typeface="Arial" panose="020B0604020202020204" pitchFamily="34" charset="0"/>
              <a:buChar char="•"/>
            </a:pPr>
            <a:r>
              <a:rPr lang="en-US" b="0" dirty="0">
                <a:solidFill>
                  <a:schemeClr val="tx1"/>
                </a:solidFill>
              </a:rPr>
              <a:t>Data Services Overview</a:t>
            </a:r>
          </a:p>
          <a:p>
            <a:pPr marL="285750" indent="-285750">
              <a:buFont typeface="Arial" panose="020B0604020202020204" pitchFamily="34" charset="0"/>
              <a:buChar char="•"/>
            </a:pPr>
            <a:endParaRPr lang="en-US" b="0" dirty="0">
              <a:solidFill>
                <a:schemeClr val="tx1"/>
              </a:solidFill>
            </a:endParaRPr>
          </a:p>
          <a:p>
            <a:pPr marL="285750" indent="-285750">
              <a:buFont typeface="Arial" panose="020B0604020202020204" pitchFamily="34" charset="0"/>
              <a:buChar char="•"/>
            </a:pPr>
            <a:r>
              <a:rPr lang="en-US" b="0" dirty="0">
                <a:solidFill>
                  <a:schemeClr val="tx1"/>
                </a:solidFill>
              </a:rPr>
              <a:t>Data Services Principles</a:t>
            </a:r>
          </a:p>
          <a:p>
            <a:endParaRPr lang="en-US" b="0" dirty="0">
              <a:solidFill>
                <a:schemeClr val="tx1"/>
              </a:solidFill>
            </a:endParaRPr>
          </a:p>
          <a:p>
            <a:pPr marL="285750" indent="-285750">
              <a:buFont typeface="Arial" panose="020B0604020202020204" pitchFamily="34" charset="0"/>
              <a:buChar char="•"/>
            </a:pPr>
            <a:r>
              <a:rPr lang="en-US" b="0" dirty="0">
                <a:solidFill>
                  <a:schemeClr val="tx1"/>
                </a:solidFill>
              </a:rPr>
              <a:t>Network Value Delivery (</a:t>
            </a:r>
            <a:r>
              <a:rPr lang="en-US" b="0" dirty="0" err="1">
                <a:solidFill>
                  <a:schemeClr val="tx1"/>
                </a:solidFill>
              </a:rPr>
              <a:t>Rowdmap</a:t>
            </a:r>
            <a:r>
              <a:rPr lang="en-US" b="0" dirty="0">
                <a:solidFill>
                  <a:schemeClr val="tx1"/>
                </a:solidFill>
              </a:rPr>
              <a:t>) Team Overview</a:t>
            </a:r>
          </a:p>
          <a:p>
            <a:endParaRPr lang="en-US" b="0" dirty="0">
              <a:solidFill>
                <a:schemeClr val="tx1"/>
              </a:solidFill>
            </a:endParaRPr>
          </a:p>
        </p:txBody>
      </p:sp>
    </p:spTree>
    <p:extLst>
      <p:ext uri="{BB962C8B-B14F-4D97-AF65-F5344CB8AC3E}">
        <p14:creationId xmlns:p14="http://schemas.microsoft.com/office/powerpoint/2010/main" val="74556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2F09-1B8C-4B0F-8B6D-CE6F390F56EF}"/>
              </a:ext>
            </a:extLst>
          </p:cNvPr>
          <p:cNvSpPr>
            <a:spLocks noGrp="1"/>
          </p:cNvSpPr>
          <p:nvPr>
            <p:ph type="title"/>
          </p:nvPr>
        </p:nvSpPr>
        <p:spPr/>
        <p:txBody>
          <a:bodyPr/>
          <a:lstStyle/>
          <a:p>
            <a:r>
              <a:rPr lang="en-US" dirty="0"/>
              <a:t>Digital Mission Statement</a:t>
            </a:r>
          </a:p>
        </p:txBody>
      </p:sp>
      <p:sp>
        <p:nvSpPr>
          <p:cNvPr id="5" name="TextBox 5">
            <a:extLst>
              <a:ext uri="{FF2B5EF4-FFF2-40B4-BE49-F238E27FC236}">
                <a16:creationId xmlns:a16="http://schemas.microsoft.com/office/drawing/2014/main" id="{43500205-755C-4817-BF3F-4A8D9FA16D85}"/>
              </a:ext>
            </a:extLst>
          </p:cNvPr>
          <p:cNvSpPr txBox="1"/>
          <p:nvPr/>
        </p:nvSpPr>
        <p:spPr>
          <a:xfrm>
            <a:off x="1967360" y="3419211"/>
            <a:ext cx="5209279" cy="1112276"/>
          </a:xfrm>
          <a:prstGeom prst="rect">
            <a:avLst/>
          </a:prstGeom>
          <a:solidFill>
            <a:schemeClr val="accent3"/>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i="1" dirty="0">
                <a:solidFill>
                  <a:schemeClr val="bg1"/>
                </a:solidFill>
              </a:rPr>
              <a:t>All Cotiviti value is generated on platform</a:t>
            </a:r>
          </a:p>
        </p:txBody>
      </p:sp>
      <p:sp>
        <p:nvSpPr>
          <p:cNvPr id="6" name="TextBox 5">
            <a:extLst>
              <a:ext uri="{FF2B5EF4-FFF2-40B4-BE49-F238E27FC236}">
                <a16:creationId xmlns:a16="http://schemas.microsoft.com/office/drawing/2014/main" id="{43500205-755C-4817-BF3F-4A8D9FA16D85}"/>
              </a:ext>
            </a:extLst>
          </p:cNvPr>
          <p:cNvSpPr txBox="1"/>
          <p:nvPr/>
        </p:nvSpPr>
        <p:spPr>
          <a:xfrm>
            <a:off x="457200" y="1371599"/>
            <a:ext cx="6001098" cy="1648837"/>
          </a:xfrm>
          <a:prstGeom prst="rect">
            <a:avLst/>
          </a:prstGeom>
          <a:solidFill>
            <a:schemeClr val="accent1"/>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i="1" dirty="0">
                <a:solidFill>
                  <a:schemeClr val="bg1"/>
                </a:solidFill>
              </a:rPr>
              <a:t>All Cotiviti Data lives on platform and is used by apps to maximize value</a:t>
            </a:r>
          </a:p>
        </p:txBody>
      </p:sp>
      <p:sp>
        <p:nvSpPr>
          <p:cNvPr id="9" name="TextBox 5">
            <a:extLst>
              <a:ext uri="{FF2B5EF4-FFF2-40B4-BE49-F238E27FC236}">
                <a16:creationId xmlns:a16="http://schemas.microsoft.com/office/drawing/2014/main" id="{43500205-755C-4817-BF3F-4A8D9FA16D85}"/>
              </a:ext>
            </a:extLst>
          </p:cNvPr>
          <p:cNvSpPr txBox="1"/>
          <p:nvPr/>
        </p:nvSpPr>
        <p:spPr>
          <a:xfrm>
            <a:off x="3023422" y="4930263"/>
            <a:ext cx="5663378" cy="1112276"/>
          </a:xfrm>
          <a:prstGeom prst="rect">
            <a:avLst/>
          </a:prstGeom>
          <a:solidFill>
            <a:schemeClr val="bg2"/>
          </a:solid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i="1" dirty="0">
                <a:solidFill>
                  <a:schemeClr val="bg1"/>
                </a:solidFill>
              </a:rPr>
              <a:t>Platform solutions &amp; data outperform all others</a:t>
            </a:r>
          </a:p>
        </p:txBody>
      </p:sp>
    </p:spTree>
    <p:extLst>
      <p:ext uri="{BB962C8B-B14F-4D97-AF65-F5344CB8AC3E}">
        <p14:creationId xmlns:p14="http://schemas.microsoft.com/office/powerpoint/2010/main" val="223747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36E4-AAD0-491E-B242-EC9460AA25A4}"/>
              </a:ext>
            </a:extLst>
          </p:cNvPr>
          <p:cNvSpPr>
            <a:spLocks noGrp="1"/>
          </p:cNvSpPr>
          <p:nvPr>
            <p:ph type="title"/>
          </p:nvPr>
        </p:nvSpPr>
        <p:spPr/>
        <p:txBody>
          <a:bodyPr/>
          <a:lstStyle/>
          <a:p>
            <a:r>
              <a:rPr lang="en-US" dirty="0"/>
              <a:t>Data Services Team Principles – Inbound Data</a:t>
            </a:r>
          </a:p>
        </p:txBody>
      </p:sp>
      <p:sp>
        <p:nvSpPr>
          <p:cNvPr id="3" name="Content Placeholder 2">
            <a:extLst>
              <a:ext uri="{FF2B5EF4-FFF2-40B4-BE49-F238E27FC236}">
                <a16:creationId xmlns:a16="http://schemas.microsoft.com/office/drawing/2014/main" id="{5B74B874-BD09-4AE0-BCF6-D86464AB1A56}"/>
              </a:ext>
            </a:extLst>
          </p:cNvPr>
          <p:cNvSpPr>
            <a:spLocks noGrp="1"/>
          </p:cNvSpPr>
          <p:nvPr>
            <p:ph idx="1"/>
          </p:nvPr>
        </p:nvSpPr>
        <p:spPr/>
        <p:txBody>
          <a:bodyPr/>
          <a:lstStyle/>
          <a:p>
            <a:r>
              <a:rPr lang="en-US" dirty="0">
                <a:solidFill>
                  <a:schemeClr val="tx1"/>
                </a:solidFill>
              </a:rPr>
              <a:t>All Inbound Data Starts With No Transformation</a:t>
            </a:r>
          </a:p>
          <a:p>
            <a:pPr marL="454819" lvl="2" indent="-285750">
              <a:buFont typeface="Arial" panose="020B0604020202020204" pitchFamily="34" charset="0"/>
              <a:buChar char="•"/>
            </a:pPr>
            <a:r>
              <a:rPr lang="en-US" sz="1350" dirty="0"/>
              <a:t>Store the client data exactly as received</a:t>
            </a:r>
          </a:p>
          <a:p>
            <a:pPr marL="454819" lvl="2" indent="-285750">
              <a:buFont typeface="Arial" panose="020B0604020202020204" pitchFamily="34" charset="0"/>
              <a:buChar char="•"/>
            </a:pPr>
            <a:endParaRPr lang="en-US" sz="1350" dirty="0"/>
          </a:p>
          <a:p>
            <a:pPr marL="454819" lvl="2" indent="-285750">
              <a:buFont typeface="Arial" panose="020B0604020202020204" pitchFamily="34" charset="0"/>
              <a:buChar char="•"/>
            </a:pPr>
            <a:r>
              <a:rPr lang="en-US" sz="1350" dirty="0"/>
              <a:t>In payment accuracy, bad data isn’t bad!</a:t>
            </a:r>
            <a:endParaRPr lang="en-US" dirty="0"/>
          </a:p>
          <a:p>
            <a:pPr lvl="2" indent="0">
              <a:buNone/>
            </a:pPr>
            <a:endParaRPr lang="en-US" dirty="0"/>
          </a:p>
          <a:p>
            <a:pPr lvl="1"/>
            <a:r>
              <a:rPr lang="en-US" b="1" dirty="0"/>
              <a:t>Allow Us To Time Travel</a:t>
            </a:r>
          </a:p>
          <a:p>
            <a:pPr lvl="3"/>
            <a:r>
              <a:rPr lang="en-US" dirty="0"/>
              <a:t>Establish the state of data as of any point in time</a:t>
            </a:r>
          </a:p>
          <a:p>
            <a:endParaRPr lang="en-US" dirty="0">
              <a:solidFill>
                <a:schemeClr val="tx1"/>
              </a:solidFill>
            </a:endParaRPr>
          </a:p>
          <a:p>
            <a:r>
              <a:rPr lang="en-US" dirty="0">
                <a:solidFill>
                  <a:schemeClr val="tx1"/>
                </a:solidFill>
              </a:rPr>
              <a:t>Data Is Treated Like Code</a:t>
            </a:r>
          </a:p>
          <a:p>
            <a:pPr lvl="3"/>
            <a:r>
              <a:rPr lang="en-US" dirty="0"/>
              <a:t>Reference data is tagged and versioned just like code libraries</a:t>
            </a:r>
          </a:p>
          <a:p>
            <a:pPr lvl="3"/>
            <a:endParaRPr lang="en-US" dirty="0">
              <a:solidFill>
                <a:schemeClr val="tx1"/>
              </a:solidFill>
            </a:endParaRPr>
          </a:p>
          <a:p>
            <a:pPr marL="0" lvl="2" indent="-9525">
              <a:buNone/>
            </a:pPr>
            <a:r>
              <a:rPr lang="en-US" sz="1650" b="1" dirty="0"/>
              <a:t>Breaking Down Barriers</a:t>
            </a:r>
          </a:p>
          <a:p>
            <a:pPr lvl="3"/>
            <a:r>
              <a:rPr lang="en-US" dirty="0"/>
              <a:t>No data driven distinction between PCA, RCA, CCV, etc.</a:t>
            </a:r>
          </a:p>
          <a:p>
            <a:pPr lvl="3"/>
            <a:endParaRPr lang="en-US" dirty="0"/>
          </a:p>
          <a:p>
            <a:pPr lvl="3"/>
            <a:endParaRPr lang="en-US" dirty="0"/>
          </a:p>
          <a:p>
            <a:pPr lvl="3"/>
            <a:endParaRPr lang="en-US" dirty="0"/>
          </a:p>
          <a:p>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366977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ED52-3BE0-4991-9A9F-70CC3BADAACA}"/>
              </a:ext>
            </a:extLst>
          </p:cNvPr>
          <p:cNvSpPr>
            <a:spLocks noGrp="1"/>
          </p:cNvSpPr>
          <p:nvPr>
            <p:ph type="title"/>
          </p:nvPr>
        </p:nvSpPr>
        <p:spPr/>
        <p:txBody>
          <a:bodyPr/>
          <a:lstStyle/>
          <a:p>
            <a:r>
              <a:rPr lang="en-US" dirty="0"/>
              <a:t>Data Services Team Principles – Transformations &amp; Insights</a:t>
            </a:r>
          </a:p>
        </p:txBody>
      </p:sp>
      <p:sp>
        <p:nvSpPr>
          <p:cNvPr id="3" name="Content Placeholder 2">
            <a:extLst>
              <a:ext uri="{FF2B5EF4-FFF2-40B4-BE49-F238E27FC236}">
                <a16:creationId xmlns:a16="http://schemas.microsoft.com/office/drawing/2014/main" id="{124DB818-9867-4FF7-A529-531183F28C7C}"/>
              </a:ext>
            </a:extLst>
          </p:cNvPr>
          <p:cNvSpPr>
            <a:spLocks noGrp="1"/>
          </p:cNvSpPr>
          <p:nvPr>
            <p:ph idx="1"/>
          </p:nvPr>
        </p:nvSpPr>
        <p:spPr/>
        <p:txBody>
          <a:bodyPr/>
          <a:lstStyle/>
          <a:p>
            <a:r>
              <a:rPr lang="en-US" dirty="0">
                <a:solidFill>
                  <a:schemeClr val="tx1"/>
                </a:solidFill>
              </a:rPr>
              <a:t>All Transformations Are Well Understood And Documented</a:t>
            </a:r>
          </a:p>
          <a:p>
            <a:pPr marL="454819" lvl="2" indent="-285750">
              <a:buFont typeface="Arial" panose="020B0604020202020204" pitchFamily="34" charset="0"/>
              <a:buChar char="•"/>
            </a:pPr>
            <a:r>
              <a:rPr lang="en-US" dirty="0"/>
              <a:t>Downstream processes need to know how their data got there</a:t>
            </a:r>
          </a:p>
          <a:p>
            <a:pPr marL="454819" lvl="2" indent="-285750">
              <a:buFont typeface="Arial" panose="020B0604020202020204" pitchFamily="34" charset="0"/>
              <a:buChar char="•"/>
            </a:pPr>
            <a:endParaRPr lang="en-US" dirty="0"/>
          </a:p>
          <a:p>
            <a:pPr marL="454819" lvl="2" indent="-285750">
              <a:buFont typeface="Arial" panose="020B0604020202020204" pitchFamily="34" charset="0"/>
              <a:buChar char="•"/>
            </a:pPr>
            <a:r>
              <a:rPr lang="en-US" dirty="0"/>
              <a:t>Minimal changes are preferable to assuming standardized data</a:t>
            </a:r>
          </a:p>
          <a:p>
            <a:pPr marL="454819" lvl="2" indent="-285750">
              <a:buFont typeface="Arial" panose="020B0604020202020204" pitchFamily="34" charset="0"/>
              <a:buChar char="•"/>
            </a:pPr>
            <a:endParaRPr lang="en-US" dirty="0"/>
          </a:p>
          <a:p>
            <a:pPr marL="454819" lvl="2" indent="-285750">
              <a:buFont typeface="Arial" panose="020B0604020202020204" pitchFamily="34" charset="0"/>
              <a:buChar char="•"/>
            </a:pPr>
            <a:r>
              <a:rPr lang="en-US" dirty="0"/>
              <a:t>If transformations do occur, maintain complete traceability</a:t>
            </a:r>
          </a:p>
          <a:p>
            <a:pPr marL="633413" lvl="3" indent="-285750"/>
            <a:r>
              <a:rPr lang="en-US" dirty="0"/>
              <a:t>Code version</a:t>
            </a:r>
          </a:p>
          <a:p>
            <a:pPr marL="633413" lvl="3" indent="-285750"/>
            <a:r>
              <a:rPr lang="en-US" dirty="0"/>
              <a:t>GUID, machine name, timestamp, process</a:t>
            </a:r>
          </a:p>
          <a:p>
            <a:pPr marL="454819" lvl="2" indent="-285750">
              <a:buFont typeface="Arial" panose="020B0604020202020204" pitchFamily="34" charset="0"/>
              <a:buChar char="•"/>
            </a:pPr>
            <a:endParaRPr lang="en-US" dirty="0"/>
          </a:p>
          <a:p>
            <a:pPr lvl="2" indent="0">
              <a:buNone/>
            </a:pPr>
            <a:endParaRPr lang="en-US" dirty="0"/>
          </a:p>
          <a:p>
            <a:r>
              <a:rPr lang="en-US" dirty="0">
                <a:solidFill>
                  <a:schemeClr val="tx1"/>
                </a:solidFill>
              </a:rPr>
              <a:t>The Insight Model Provides a Standard Mechanism For Understanding Transforms</a:t>
            </a:r>
            <a:endParaRPr lang="en-US" dirty="0"/>
          </a:p>
          <a:p>
            <a:pPr marL="454819" lvl="2" indent="-285750">
              <a:buFont typeface="Arial" panose="020B0604020202020204" pitchFamily="34" charset="0"/>
              <a:buChar char="•"/>
            </a:pPr>
            <a:r>
              <a:rPr lang="en-US" dirty="0"/>
              <a:t>Recommendation for a change to data is, in itself, an Insight</a:t>
            </a:r>
          </a:p>
          <a:p>
            <a:pPr marL="454819" lvl="2" indent="-285750">
              <a:buFont typeface="Arial" panose="020B0604020202020204" pitchFamily="34" charset="0"/>
              <a:buChar char="•"/>
            </a:pPr>
            <a:endParaRPr lang="en-US" dirty="0">
              <a:solidFill>
                <a:schemeClr val="tx1"/>
              </a:solidFill>
            </a:endParaRPr>
          </a:p>
          <a:p>
            <a:pPr marL="454819" lvl="2" indent="-285750" algn="l">
              <a:buFont typeface="Arial" panose="020B0604020202020204" pitchFamily="34" charset="0"/>
              <a:buChar char="•"/>
            </a:pPr>
            <a:r>
              <a:rPr lang="en-US" dirty="0"/>
              <a:t>Governance will determine Insights that get moved upstream to the general ingestion process</a:t>
            </a:r>
          </a:p>
          <a:p>
            <a:pPr marL="454819" lvl="2"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a:solidFill>
                <a:schemeClr val="tx1"/>
              </a:solidFill>
            </a:endParaRPr>
          </a:p>
          <a:p>
            <a:pPr marL="454819" lvl="2" indent="-285750" algn="l">
              <a:buFont typeface="Arial" panose="020B0604020202020204" pitchFamily="34" charset="0"/>
              <a:buChar char="•"/>
            </a:pPr>
            <a:endParaRPr lang="en-US" dirty="0">
              <a:solidFill>
                <a:schemeClr val="tx1"/>
              </a:solidFill>
            </a:endParaRPr>
          </a:p>
          <a:p>
            <a:endParaRPr lang="en-US" dirty="0"/>
          </a:p>
        </p:txBody>
      </p:sp>
    </p:spTree>
    <p:extLst>
      <p:ext uri="{BB962C8B-B14F-4D97-AF65-F5344CB8AC3E}">
        <p14:creationId xmlns:p14="http://schemas.microsoft.com/office/powerpoint/2010/main" val="159983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C0C5-B7E7-4A32-A0B9-1D8FE9EFBAC9}"/>
              </a:ext>
            </a:extLst>
          </p:cNvPr>
          <p:cNvSpPr>
            <a:spLocks noGrp="1"/>
          </p:cNvSpPr>
          <p:nvPr>
            <p:ph type="title"/>
          </p:nvPr>
        </p:nvSpPr>
        <p:spPr/>
        <p:txBody>
          <a:bodyPr/>
          <a:lstStyle/>
          <a:p>
            <a:r>
              <a:rPr lang="en-US" dirty="0"/>
              <a:t>Data Services Team Principles – Data Model</a:t>
            </a:r>
          </a:p>
        </p:txBody>
      </p:sp>
      <p:sp>
        <p:nvSpPr>
          <p:cNvPr id="3" name="Content Placeholder 2">
            <a:extLst>
              <a:ext uri="{FF2B5EF4-FFF2-40B4-BE49-F238E27FC236}">
                <a16:creationId xmlns:a16="http://schemas.microsoft.com/office/drawing/2014/main" id="{F9C64F72-0D58-449B-9A13-AC6086D4686A}"/>
              </a:ext>
            </a:extLst>
          </p:cNvPr>
          <p:cNvSpPr>
            <a:spLocks noGrp="1"/>
          </p:cNvSpPr>
          <p:nvPr>
            <p:ph idx="1"/>
          </p:nvPr>
        </p:nvSpPr>
        <p:spPr/>
        <p:txBody>
          <a:bodyPr/>
          <a:lstStyle/>
          <a:p>
            <a:r>
              <a:rPr lang="en-US" dirty="0">
                <a:solidFill>
                  <a:schemeClr val="tx1"/>
                </a:solidFill>
              </a:rPr>
              <a:t>A Single, Monolithic EDM Isn’t Necessary</a:t>
            </a:r>
          </a:p>
          <a:p>
            <a:pPr lvl="3"/>
            <a:r>
              <a:rPr lang="en-US" sz="1500" dirty="0"/>
              <a:t>Accounting for 1500+ field mappings to start with isn’t sustainable </a:t>
            </a:r>
          </a:p>
          <a:p>
            <a:pPr lvl="3"/>
            <a:endParaRPr lang="en-US" sz="1500" dirty="0"/>
          </a:p>
          <a:p>
            <a:pPr lvl="3"/>
            <a:r>
              <a:rPr lang="en-US" sz="1500" dirty="0"/>
              <a:t>A relatively small number of fields provide the majority of our value</a:t>
            </a:r>
          </a:p>
          <a:p>
            <a:pPr lvl="3"/>
            <a:endParaRPr lang="en-US" sz="1500" dirty="0"/>
          </a:p>
          <a:p>
            <a:pPr lvl="3"/>
            <a:r>
              <a:rPr lang="en-US" sz="1500" dirty="0"/>
              <a:t>Specific data models driven by industry standards provide baseline stability</a:t>
            </a:r>
          </a:p>
          <a:p>
            <a:pPr lvl="4"/>
            <a:r>
              <a:rPr lang="en-US" sz="1350" dirty="0"/>
              <a:t>  1450, 1500 Forms</a:t>
            </a:r>
          </a:p>
          <a:p>
            <a:endParaRPr lang="en-US" dirty="0">
              <a:solidFill>
                <a:schemeClr val="tx1"/>
              </a:solidFill>
            </a:endParaRPr>
          </a:p>
          <a:p>
            <a:r>
              <a:rPr lang="en-US" dirty="0">
                <a:solidFill>
                  <a:schemeClr val="tx1"/>
                </a:solidFill>
              </a:rPr>
              <a:t>Data Models Are Code Libraries</a:t>
            </a:r>
          </a:p>
          <a:p>
            <a:pPr lvl="3"/>
            <a:r>
              <a:rPr lang="en-US" sz="1500" dirty="0"/>
              <a:t>Version and deprecate over Time</a:t>
            </a:r>
            <a:endParaRPr lang="en-US" sz="1350" dirty="0"/>
          </a:p>
          <a:p>
            <a:pPr lvl="3"/>
            <a:endParaRPr lang="en-US" sz="1500" dirty="0"/>
          </a:p>
          <a:p>
            <a:pPr lvl="3"/>
            <a:r>
              <a:rPr lang="en-US" sz="1500" dirty="0"/>
              <a:t>Multiple versions of a model can exist at a point in time</a:t>
            </a:r>
          </a:p>
          <a:p>
            <a:pPr lvl="4"/>
            <a:r>
              <a:rPr lang="en-US" sz="1350" dirty="0"/>
              <a:t>  v3.0.1.1, v3.0.1.2, v3.0.1.3…</a:t>
            </a:r>
          </a:p>
          <a:p>
            <a:pPr lvl="4"/>
            <a:endParaRPr lang="en-US" sz="1350" dirty="0"/>
          </a:p>
          <a:p>
            <a:pPr lvl="3"/>
            <a:r>
              <a:rPr lang="en-US" sz="1500" dirty="0"/>
              <a:t>Rule and model dependencies are accounted for in the Rule definitions</a:t>
            </a:r>
          </a:p>
          <a:p>
            <a:pPr lvl="3"/>
            <a:endParaRPr lang="en-US" sz="1500" dirty="0"/>
          </a:p>
          <a:p>
            <a:pPr lvl="3"/>
            <a:endParaRPr lang="en-US" sz="1500" dirty="0"/>
          </a:p>
          <a:p>
            <a:pPr marL="0" lvl="2" indent="0">
              <a:buNone/>
            </a:pPr>
            <a:endParaRPr lang="en-US" dirty="0"/>
          </a:p>
          <a:p>
            <a:pPr marL="0" lvl="2" indent="0">
              <a:buNone/>
            </a:pPr>
            <a:endParaRPr lang="en-US" sz="1650" dirty="0"/>
          </a:p>
          <a:p>
            <a:pPr lvl="3"/>
            <a:endParaRPr lang="en-US" sz="1500" dirty="0"/>
          </a:p>
          <a:p>
            <a:pPr lvl="3"/>
            <a:endParaRPr lang="en-US" sz="1500" dirty="0"/>
          </a:p>
          <a:p>
            <a:pPr lvl="4"/>
            <a:endParaRPr lang="en-US" sz="1350" dirty="0"/>
          </a:p>
          <a:p>
            <a:pPr marL="347662" lvl="4" indent="0">
              <a:buNone/>
            </a:pPr>
            <a:endParaRPr lang="en-US" sz="1350" dirty="0"/>
          </a:p>
        </p:txBody>
      </p:sp>
    </p:spTree>
    <p:extLst>
      <p:ext uri="{BB962C8B-B14F-4D97-AF65-F5344CB8AC3E}">
        <p14:creationId xmlns:p14="http://schemas.microsoft.com/office/powerpoint/2010/main" val="231168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4B92-5B7A-4E7D-B4D0-536B20291B7A}"/>
              </a:ext>
            </a:extLst>
          </p:cNvPr>
          <p:cNvSpPr>
            <a:spLocks noGrp="1"/>
          </p:cNvSpPr>
          <p:nvPr>
            <p:ph type="title"/>
          </p:nvPr>
        </p:nvSpPr>
        <p:spPr/>
        <p:txBody>
          <a:bodyPr/>
          <a:lstStyle/>
          <a:p>
            <a:r>
              <a:rPr lang="en-US" dirty="0"/>
              <a:t>C2i v2 Data Flow</a:t>
            </a:r>
          </a:p>
        </p:txBody>
      </p:sp>
      <p:sp>
        <p:nvSpPr>
          <p:cNvPr id="4" name="AutoShape 2" descr="https://documents.lucidchart.com/documents/234516e3-2653-4ead-9816-125cf3dbde0a/pages/iFk6BDuMDAfX?a=1131&amp;x=48&amp;y=159&amp;w=1584&amp;h=902&amp;store=1&amp;accept=image%2F*&amp;auth=LCA%209bbff5d64c3682915c2d34565d2f179e5b6c1cda-ts%3D1534699149">
            <a:extLst>
              <a:ext uri="{FF2B5EF4-FFF2-40B4-BE49-F238E27FC236}">
                <a16:creationId xmlns:a16="http://schemas.microsoft.com/office/drawing/2014/main" id="{40CA185B-FCE4-4C7D-9E72-43CDF260BA9D}"/>
              </a:ext>
            </a:extLst>
          </p:cNvPr>
          <p:cNvSpPr>
            <a:spLocks noChangeAspect="1" noChangeArrowheads="1"/>
          </p:cNvSpPr>
          <p:nvPr/>
        </p:nvSpPr>
        <p:spPr bwMode="auto">
          <a:xfrm>
            <a:off x="0" y="823913"/>
            <a:ext cx="9144000" cy="5210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5">
            <a:extLst>
              <a:ext uri="{FF2B5EF4-FFF2-40B4-BE49-F238E27FC236}">
                <a16:creationId xmlns:a16="http://schemas.microsoft.com/office/drawing/2014/main" id="{8C78E7A6-75D1-4812-8125-271B51DB4744}"/>
              </a:ext>
            </a:extLst>
          </p:cNvPr>
          <p:cNvSpPr>
            <a:spLocks noGrp="1"/>
          </p:cNvSpPr>
          <p:nvPr>
            <p:ph idx="1"/>
          </p:nvPr>
        </p:nvSpPr>
        <p:spPr/>
        <p:txBody>
          <a:bodyPr/>
          <a:lstStyle/>
          <a:p>
            <a:endParaRPr lang="en-US"/>
          </a:p>
        </p:txBody>
      </p:sp>
      <p:pic>
        <p:nvPicPr>
          <p:cNvPr id="1030" name="Picture 6" descr="https://documents.lucidchart.com/documents/234516e3-2653-4ead-9816-125cf3dbde0a/pages/iFk6BDuMDAfX?a=1163&amp;x=48&amp;y=159&amp;w=1584&amp;h=902&amp;store=1&amp;accept=image%2F*&amp;auth=LCA%20ad8440306b199bdfff231a71f34846b8f8432e16-ts%3D1534699149">
            <a:extLst>
              <a:ext uri="{FF2B5EF4-FFF2-40B4-BE49-F238E27FC236}">
                <a16:creationId xmlns:a16="http://schemas.microsoft.com/office/drawing/2014/main" id="{021211E9-5A83-4FF0-A346-C3CC77B6F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5" y="1114425"/>
            <a:ext cx="9054010" cy="515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58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1436" y="1982507"/>
            <a:ext cx="5486400" cy="1470025"/>
          </a:xfrm>
        </p:spPr>
        <p:txBody>
          <a:bodyPr/>
          <a:lstStyle/>
          <a:p>
            <a:pPr algn="ctr"/>
            <a:r>
              <a:rPr lang="en-US" dirty="0"/>
              <a:t>Network Value Delivery </a:t>
            </a:r>
            <a:br>
              <a:rPr lang="en-US" dirty="0"/>
            </a:br>
            <a:r>
              <a:rPr lang="en-US" dirty="0"/>
              <a:t>&amp; </a:t>
            </a:r>
            <a:br>
              <a:rPr lang="en-US" dirty="0"/>
            </a:br>
            <a:r>
              <a:rPr lang="en-US" dirty="0"/>
              <a:t>Data Services</a:t>
            </a:r>
          </a:p>
        </p:txBody>
      </p:sp>
      <p:sp>
        <p:nvSpPr>
          <p:cNvPr id="9" name="TextBox 8">
            <a:extLst>
              <a:ext uri="{FF2B5EF4-FFF2-40B4-BE49-F238E27FC236}">
                <a16:creationId xmlns:a16="http://schemas.microsoft.com/office/drawing/2014/main" id="{77A6E74F-FF00-6E42-B71D-38BB4FF3B4F0}"/>
              </a:ext>
            </a:extLst>
          </p:cNvPr>
          <p:cNvSpPr txBox="1"/>
          <p:nvPr/>
        </p:nvSpPr>
        <p:spPr>
          <a:xfrm>
            <a:off x="3334327" y="4886036"/>
            <a:ext cx="0" cy="0"/>
          </a:xfrm>
          <a:prstGeom prst="rect">
            <a:avLst/>
          </a:prstGeom>
          <a:noFill/>
        </p:spPr>
        <p:txBody>
          <a:bodyPr wrap="none" lIns="0" tIns="0" rIns="0" bIns="0" rtlCol="0">
            <a:noAutofit/>
          </a:bodyPr>
          <a:lstStyle/>
          <a:p>
            <a:endParaRPr lang="en-US" sz="1200" b="1" dirty="0"/>
          </a:p>
        </p:txBody>
      </p:sp>
    </p:spTree>
    <p:extLst>
      <p:ext uri="{BB962C8B-B14F-4D97-AF65-F5344CB8AC3E}">
        <p14:creationId xmlns:p14="http://schemas.microsoft.com/office/powerpoint/2010/main" val="269085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584"/>
            <a:ext cx="8218450" cy="914400"/>
          </a:xfrm>
        </p:spPr>
        <p:txBody>
          <a:bodyPr/>
          <a:lstStyle/>
          <a:p>
            <a:r>
              <a:rPr lang="en-US" sz="2800" dirty="0"/>
              <a:t>Together We Can Deliver More Value for Clients</a:t>
            </a:r>
          </a:p>
        </p:txBody>
      </p:sp>
      <p:sp>
        <p:nvSpPr>
          <p:cNvPr id="21" name="TextBox 20">
            <a:extLst>
              <a:ext uri="{FF2B5EF4-FFF2-40B4-BE49-F238E27FC236}">
                <a16:creationId xmlns:a16="http://schemas.microsoft.com/office/drawing/2014/main" id="{BBAAEDB5-E182-1F47-BD54-B78FB6C68B27}"/>
              </a:ext>
            </a:extLst>
          </p:cNvPr>
          <p:cNvSpPr txBox="1"/>
          <p:nvPr/>
        </p:nvSpPr>
        <p:spPr>
          <a:xfrm>
            <a:off x="353425" y="5033575"/>
            <a:ext cx="3291840" cy="1077218"/>
          </a:xfrm>
          <a:prstGeom prst="rect">
            <a:avLst/>
          </a:prstGeom>
          <a:noFill/>
        </p:spPr>
        <p:txBody>
          <a:bodyPr wrap="square" rtlCol="0">
            <a:spAutoFit/>
          </a:bodyPr>
          <a:lstStyle/>
          <a:p>
            <a:pPr marL="0" lvl="1">
              <a:spcBef>
                <a:spcPts val="800"/>
              </a:spcBef>
              <a:buClr>
                <a:schemeClr val="accent3"/>
              </a:buClr>
            </a:pPr>
            <a:r>
              <a:rPr lang="en-US" sz="1600" dirty="0"/>
              <a:t>Value-based analytics company using comprehensive benchmarks to identify, quantify and reduce low-value care</a:t>
            </a:r>
          </a:p>
        </p:txBody>
      </p:sp>
      <p:pic>
        <p:nvPicPr>
          <p:cNvPr id="22" name="Picture 2" descr="D:\RowdMap Logos\New RowdMap Logos\RowdMap_boat_logo_clear.png">
            <a:extLst>
              <a:ext uri="{FF2B5EF4-FFF2-40B4-BE49-F238E27FC236}">
                <a16:creationId xmlns:a16="http://schemas.microsoft.com/office/drawing/2014/main" id="{631D0325-2713-BB46-B11B-8F360D09F612}"/>
              </a:ext>
            </a:extLst>
          </p:cNvPr>
          <p:cNvPicPr>
            <a:picLocks noChangeAspect="1" noChangeArrowheads="1"/>
          </p:cNvPicPr>
          <p:nvPr/>
        </p:nvPicPr>
        <p:blipFill>
          <a:blip r:embed="rId2" cstate="print"/>
          <a:srcRect/>
          <a:stretch>
            <a:fillRect/>
          </a:stretch>
        </p:blipFill>
        <p:spPr bwMode="auto">
          <a:xfrm>
            <a:off x="766298" y="3814877"/>
            <a:ext cx="2147105" cy="1218697"/>
          </a:xfrm>
          <a:prstGeom prst="rect">
            <a:avLst/>
          </a:prstGeom>
          <a:noFill/>
        </p:spPr>
      </p:pic>
      <p:pic>
        <p:nvPicPr>
          <p:cNvPr id="23" name="Picture 22">
            <a:extLst>
              <a:ext uri="{FF2B5EF4-FFF2-40B4-BE49-F238E27FC236}">
                <a16:creationId xmlns:a16="http://schemas.microsoft.com/office/drawing/2014/main" id="{4653AB88-7EED-2442-B817-0B4708ED62F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134" t="16767" r="10183" b="20040"/>
          <a:stretch/>
        </p:blipFill>
        <p:spPr>
          <a:xfrm>
            <a:off x="766298" y="1177021"/>
            <a:ext cx="2147105" cy="983849"/>
          </a:xfrm>
          <a:prstGeom prst="rect">
            <a:avLst/>
          </a:prstGeom>
        </p:spPr>
      </p:pic>
      <p:sp>
        <p:nvSpPr>
          <p:cNvPr id="25" name="TextBox 24">
            <a:extLst>
              <a:ext uri="{FF2B5EF4-FFF2-40B4-BE49-F238E27FC236}">
                <a16:creationId xmlns:a16="http://schemas.microsoft.com/office/drawing/2014/main" id="{C81E5AF2-8928-CE45-AA38-3DE299E675D3}"/>
              </a:ext>
            </a:extLst>
          </p:cNvPr>
          <p:cNvSpPr txBox="1"/>
          <p:nvPr/>
        </p:nvSpPr>
        <p:spPr>
          <a:xfrm>
            <a:off x="8646289" y="5608193"/>
            <a:ext cx="0" cy="0"/>
          </a:xfrm>
          <a:prstGeom prst="rect">
            <a:avLst/>
          </a:prstGeom>
          <a:noFill/>
        </p:spPr>
        <p:txBody>
          <a:bodyPr wrap="none" lIns="0" tIns="0" rIns="0" bIns="0" rtlCol="0">
            <a:noAutofit/>
          </a:bodyPr>
          <a:lstStyle/>
          <a:p>
            <a:endParaRPr lang="en-US" sz="1200" b="1" dirty="0"/>
          </a:p>
        </p:txBody>
      </p:sp>
      <p:sp>
        <p:nvSpPr>
          <p:cNvPr id="27" name="TextBox 26">
            <a:extLst>
              <a:ext uri="{FF2B5EF4-FFF2-40B4-BE49-F238E27FC236}">
                <a16:creationId xmlns:a16="http://schemas.microsoft.com/office/drawing/2014/main" id="{06952AE6-D985-014A-A19C-D7BEB6ACED4D}"/>
              </a:ext>
            </a:extLst>
          </p:cNvPr>
          <p:cNvSpPr txBox="1"/>
          <p:nvPr/>
        </p:nvSpPr>
        <p:spPr>
          <a:xfrm>
            <a:off x="353425" y="2265049"/>
            <a:ext cx="3291840" cy="988735"/>
          </a:xfrm>
          <a:prstGeom prst="rect">
            <a:avLst/>
          </a:prstGeom>
        </p:spPr>
        <p:txBody>
          <a:bodyPr vert="horz" lIns="0" tIns="0" rIns="0" bIns="0" rtlCol="0">
            <a:noAutofit/>
          </a:bodyPr>
          <a:lstStyle>
            <a:lvl1pPr indent="0">
              <a:spcBef>
                <a:spcPts val="800"/>
              </a:spcBef>
              <a:buClr>
                <a:schemeClr val="accent3"/>
              </a:buClr>
              <a:buFont typeface="Wingdings" panose="05000000000000000000" pitchFamily="2" charset="2"/>
              <a:buNone/>
              <a:defRPr sz="2000" b="0" baseline="0"/>
            </a:lvl1pPr>
            <a:lvl2pPr marL="463550" indent="-238125" algn="just">
              <a:spcBef>
                <a:spcPts val="800"/>
              </a:spcBef>
              <a:buFont typeface="Arial" panose="020B0604020202020204" pitchFamily="34" charset="0"/>
              <a:buChar char="•"/>
              <a:defRPr baseline="0"/>
            </a:lvl2pPr>
            <a:lvl3pPr marL="688975" indent="-225425" algn="just">
              <a:spcBef>
                <a:spcPts val="800"/>
              </a:spcBef>
              <a:buClrTx/>
              <a:buFont typeface="Calibri" panose="020F0502020204030204" pitchFamily="34" charset="0"/>
              <a:buChar char="—"/>
              <a:defRPr sz="1600" baseline="0"/>
            </a:lvl3pPr>
            <a:lvl4pPr marL="914400" indent="-225425" algn="just">
              <a:spcBef>
                <a:spcPts val="800"/>
              </a:spcBef>
              <a:buFont typeface="Arial" panose="020B0604020202020204" pitchFamily="34" charset="0"/>
              <a:buChar char="•"/>
              <a:defRPr sz="1400" baseline="0"/>
            </a:lvl4pPr>
            <a:lvl5pPr marL="1139825" indent="-225425" algn="just">
              <a:spcBef>
                <a:spcPts val="800"/>
              </a:spcBef>
              <a:buFont typeface="Calibri" panose="020F0502020204030204" pitchFamily="34" charset="0"/>
              <a:buChar char="—"/>
              <a:defRPr sz="1400" baseline="0"/>
            </a:lvl5pPr>
            <a:lvl6pPr marL="1051560" indent="-137160">
              <a:spcBef>
                <a:spcPct val="20000"/>
              </a:spcBef>
              <a:buFont typeface="Arial" panose="020B0604020202020204" pitchFamily="34" charset="0"/>
              <a:buChar char="•"/>
              <a:defRPr sz="1400" baseline="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marL="0" lvl="1" indent="0" algn="l">
              <a:buClr>
                <a:schemeClr val="accent3"/>
              </a:buClr>
              <a:buNone/>
            </a:pPr>
            <a:r>
              <a:rPr lang="en-US" sz="1600" dirty="0"/>
              <a:t>Leading payment accuracy company using analytics-driven solutions to unlock value in complex payer-provider interactions</a:t>
            </a:r>
          </a:p>
        </p:txBody>
      </p:sp>
      <p:sp>
        <p:nvSpPr>
          <p:cNvPr id="3" name="Equal 2">
            <a:extLst>
              <a:ext uri="{FF2B5EF4-FFF2-40B4-BE49-F238E27FC236}">
                <a16:creationId xmlns:a16="http://schemas.microsoft.com/office/drawing/2014/main" id="{E9503DF7-669D-594D-AEB9-C27133D55923}"/>
              </a:ext>
            </a:extLst>
          </p:cNvPr>
          <p:cNvSpPr/>
          <p:nvPr/>
        </p:nvSpPr>
        <p:spPr>
          <a:xfrm>
            <a:off x="3483980" y="3399115"/>
            <a:ext cx="578734" cy="333086"/>
          </a:xfrm>
          <a:prstGeom prst="mathEqual">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Plus 3">
            <a:extLst>
              <a:ext uri="{FF2B5EF4-FFF2-40B4-BE49-F238E27FC236}">
                <a16:creationId xmlns:a16="http://schemas.microsoft.com/office/drawing/2014/main" id="{9CA3188B-4214-7941-9D72-1DD448BB3518}"/>
              </a:ext>
            </a:extLst>
          </p:cNvPr>
          <p:cNvSpPr/>
          <p:nvPr/>
        </p:nvSpPr>
        <p:spPr>
          <a:xfrm>
            <a:off x="1579420" y="3282078"/>
            <a:ext cx="520861" cy="567160"/>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C7FC2D35-CB9E-43F6-AC2B-CE222110736E}"/>
              </a:ext>
            </a:extLst>
          </p:cNvPr>
          <p:cNvGrpSpPr/>
          <p:nvPr/>
        </p:nvGrpSpPr>
        <p:grpSpPr>
          <a:xfrm>
            <a:off x="4347646" y="1756120"/>
            <a:ext cx="4339153" cy="3760598"/>
            <a:chOff x="3632200" y="1263651"/>
            <a:chExt cx="4929188" cy="4271963"/>
          </a:xfrm>
        </p:grpSpPr>
        <p:sp>
          <p:nvSpPr>
            <p:cNvPr id="13" name="Freeform 18">
              <a:extLst>
                <a:ext uri="{FF2B5EF4-FFF2-40B4-BE49-F238E27FC236}">
                  <a16:creationId xmlns:a16="http://schemas.microsoft.com/office/drawing/2014/main" id="{F16C0F0A-4C39-4DE2-8F68-2B7C809FCAF5}"/>
                </a:ext>
              </a:extLst>
            </p:cNvPr>
            <p:cNvSpPr>
              <a:spLocks/>
            </p:cNvSpPr>
            <p:nvPr/>
          </p:nvSpPr>
          <p:spPr bwMode="auto">
            <a:xfrm>
              <a:off x="3632200" y="3346451"/>
              <a:ext cx="2355850" cy="2189163"/>
            </a:xfrm>
            <a:custGeom>
              <a:avLst/>
              <a:gdLst>
                <a:gd name="T0" fmla="*/ 421 w 627"/>
                <a:gd name="T1" fmla="*/ 190 h 582"/>
                <a:gd name="T2" fmla="*/ 447 w 627"/>
                <a:gd name="T3" fmla="*/ 85 h 582"/>
                <a:gd name="T4" fmla="*/ 311 w 627"/>
                <a:gd name="T5" fmla="*/ 0 h 582"/>
                <a:gd name="T6" fmla="*/ 259 w 627"/>
                <a:gd name="T7" fmla="*/ 91 h 582"/>
                <a:gd name="T8" fmla="*/ 31 w 627"/>
                <a:gd name="T9" fmla="*/ 484 h 582"/>
                <a:gd name="T10" fmla="*/ 88 w 627"/>
                <a:gd name="T11" fmla="*/ 582 h 582"/>
                <a:gd name="T12" fmla="*/ 543 w 627"/>
                <a:gd name="T13" fmla="*/ 582 h 582"/>
                <a:gd name="T14" fmla="*/ 627 w 627"/>
                <a:gd name="T15" fmla="*/ 582 h 582"/>
                <a:gd name="T16" fmla="*/ 627 w 627"/>
                <a:gd name="T17" fmla="*/ 423 h 582"/>
                <a:gd name="T18" fmla="*/ 421 w 627"/>
                <a:gd name="T19" fmla="*/ 19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7" h="582">
                  <a:moveTo>
                    <a:pt x="421" y="190"/>
                  </a:moveTo>
                  <a:cubicBezTo>
                    <a:pt x="421" y="152"/>
                    <a:pt x="430" y="116"/>
                    <a:pt x="447" y="85"/>
                  </a:cubicBezTo>
                  <a:cubicBezTo>
                    <a:pt x="311" y="0"/>
                    <a:pt x="311" y="0"/>
                    <a:pt x="311" y="0"/>
                  </a:cubicBezTo>
                  <a:cubicBezTo>
                    <a:pt x="292" y="33"/>
                    <a:pt x="273" y="66"/>
                    <a:pt x="259" y="91"/>
                  </a:cubicBezTo>
                  <a:cubicBezTo>
                    <a:pt x="31" y="484"/>
                    <a:pt x="31" y="484"/>
                    <a:pt x="31" y="484"/>
                  </a:cubicBezTo>
                  <a:cubicBezTo>
                    <a:pt x="0" y="538"/>
                    <a:pt x="26" y="582"/>
                    <a:pt x="88" y="582"/>
                  </a:cubicBezTo>
                  <a:cubicBezTo>
                    <a:pt x="543" y="582"/>
                    <a:pt x="543" y="582"/>
                    <a:pt x="543" y="582"/>
                  </a:cubicBezTo>
                  <a:cubicBezTo>
                    <a:pt x="566" y="582"/>
                    <a:pt x="596" y="582"/>
                    <a:pt x="627" y="582"/>
                  </a:cubicBezTo>
                  <a:cubicBezTo>
                    <a:pt x="627" y="423"/>
                    <a:pt x="627" y="423"/>
                    <a:pt x="627" y="423"/>
                  </a:cubicBezTo>
                  <a:cubicBezTo>
                    <a:pt x="511" y="409"/>
                    <a:pt x="421" y="310"/>
                    <a:pt x="421" y="190"/>
                  </a:cubicBezTo>
                  <a:close/>
                </a:path>
              </a:pathLst>
            </a:custGeom>
            <a:solidFill>
              <a:schemeClr val="accent3"/>
            </a:solidFill>
            <a:ln>
              <a:noFill/>
            </a:ln>
          </p:spPr>
          <p:txBody>
            <a:bodyPr vert="horz" wrap="square" lIns="68598" tIns="34299" rIns="68598" bIns="34299" numCol="1" anchor="t" anchorCtr="0" compatLnSpc="1">
              <a:prstTxWarp prst="textNoShape">
                <a:avLst/>
              </a:prstTxWarp>
            </a:bodyPr>
            <a:lstStyle/>
            <a:p>
              <a:endParaRPr lang="en-IN" sz="1800"/>
            </a:p>
          </p:txBody>
        </p:sp>
        <p:sp>
          <p:nvSpPr>
            <p:cNvPr id="14" name="Freeform 19">
              <a:extLst>
                <a:ext uri="{FF2B5EF4-FFF2-40B4-BE49-F238E27FC236}">
                  <a16:creationId xmlns:a16="http://schemas.microsoft.com/office/drawing/2014/main" id="{4511E907-BAE6-43E2-8241-0E0617D71209}"/>
                </a:ext>
              </a:extLst>
            </p:cNvPr>
            <p:cNvSpPr>
              <a:spLocks/>
            </p:cNvSpPr>
            <p:nvPr/>
          </p:nvSpPr>
          <p:spPr bwMode="auto">
            <a:xfrm>
              <a:off x="6137275" y="3409951"/>
              <a:ext cx="2424113" cy="2125663"/>
            </a:xfrm>
            <a:custGeom>
              <a:avLst/>
              <a:gdLst>
                <a:gd name="T0" fmla="*/ 614 w 645"/>
                <a:gd name="T1" fmla="*/ 467 h 565"/>
                <a:gd name="T2" fmla="*/ 386 w 645"/>
                <a:gd name="T3" fmla="*/ 74 h 565"/>
                <a:gd name="T4" fmla="*/ 344 w 645"/>
                <a:gd name="T5" fmla="*/ 0 h 565"/>
                <a:gd name="T6" fmla="*/ 203 w 645"/>
                <a:gd name="T7" fmla="*/ 78 h 565"/>
                <a:gd name="T8" fmla="*/ 224 w 645"/>
                <a:gd name="T9" fmla="*/ 173 h 565"/>
                <a:gd name="T10" fmla="*/ 0 w 645"/>
                <a:gd name="T11" fmla="*/ 408 h 565"/>
                <a:gd name="T12" fmla="*/ 0 w 645"/>
                <a:gd name="T13" fmla="*/ 565 h 565"/>
                <a:gd name="T14" fmla="*/ 102 w 645"/>
                <a:gd name="T15" fmla="*/ 565 h 565"/>
                <a:gd name="T16" fmla="*/ 557 w 645"/>
                <a:gd name="T17" fmla="*/ 565 h 565"/>
                <a:gd name="T18" fmla="*/ 614 w 645"/>
                <a:gd name="T19" fmla="*/ 467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5" h="565">
                  <a:moveTo>
                    <a:pt x="614" y="467"/>
                  </a:moveTo>
                  <a:cubicBezTo>
                    <a:pt x="386" y="74"/>
                    <a:pt x="386" y="74"/>
                    <a:pt x="386" y="74"/>
                  </a:cubicBezTo>
                  <a:cubicBezTo>
                    <a:pt x="374" y="53"/>
                    <a:pt x="359" y="27"/>
                    <a:pt x="344" y="0"/>
                  </a:cubicBezTo>
                  <a:cubicBezTo>
                    <a:pt x="203" y="78"/>
                    <a:pt x="203" y="78"/>
                    <a:pt x="203" y="78"/>
                  </a:cubicBezTo>
                  <a:cubicBezTo>
                    <a:pt x="216" y="107"/>
                    <a:pt x="224" y="139"/>
                    <a:pt x="224" y="173"/>
                  </a:cubicBezTo>
                  <a:cubicBezTo>
                    <a:pt x="224" y="299"/>
                    <a:pt x="124" y="402"/>
                    <a:pt x="0" y="408"/>
                  </a:cubicBezTo>
                  <a:cubicBezTo>
                    <a:pt x="0" y="565"/>
                    <a:pt x="0" y="565"/>
                    <a:pt x="0" y="565"/>
                  </a:cubicBezTo>
                  <a:cubicBezTo>
                    <a:pt x="37" y="565"/>
                    <a:pt x="74" y="565"/>
                    <a:pt x="102" y="565"/>
                  </a:cubicBezTo>
                  <a:cubicBezTo>
                    <a:pt x="557" y="565"/>
                    <a:pt x="557" y="565"/>
                    <a:pt x="557" y="565"/>
                  </a:cubicBezTo>
                  <a:cubicBezTo>
                    <a:pt x="619" y="565"/>
                    <a:pt x="645" y="521"/>
                    <a:pt x="614" y="467"/>
                  </a:cubicBezTo>
                  <a:close/>
                </a:path>
              </a:pathLst>
            </a:custGeom>
            <a:solidFill>
              <a:schemeClr val="accent4"/>
            </a:solidFill>
            <a:ln>
              <a:noFill/>
            </a:ln>
          </p:spPr>
          <p:txBody>
            <a:bodyPr vert="horz" wrap="square" lIns="68598" tIns="34299" rIns="68598" bIns="34299" numCol="1" anchor="t" anchorCtr="0" compatLnSpc="1">
              <a:prstTxWarp prst="textNoShape">
                <a:avLst/>
              </a:prstTxWarp>
            </a:bodyPr>
            <a:lstStyle/>
            <a:p>
              <a:endParaRPr lang="en-IN" sz="1800"/>
            </a:p>
          </p:txBody>
        </p:sp>
        <p:sp>
          <p:nvSpPr>
            <p:cNvPr id="15" name="Freeform 20">
              <a:extLst>
                <a:ext uri="{FF2B5EF4-FFF2-40B4-BE49-F238E27FC236}">
                  <a16:creationId xmlns:a16="http://schemas.microsoft.com/office/drawing/2014/main" id="{AB72BC2B-9FFC-4EE3-B115-5E2D1EB79F2C}"/>
                </a:ext>
              </a:extLst>
            </p:cNvPr>
            <p:cNvSpPr>
              <a:spLocks/>
            </p:cNvSpPr>
            <p:nvPr/>
          </p:nvSpPr>
          <p:spPr bwMode="auto">
            <a:xfrm>
              <a:off x="4875213" y="1263651"/>
              <a:ext cx="2479675" cy="2308225"/>
            </a:xfrm>
            <a:custGeom>
              <a:avLst/>
              <a:gdLst>
                <a:gd name="T0" fmla="*/ 325 w 660"/>
                <a:gd name="T1" fmla="*/ 510 h 614"/>
                <a:gd name="T2" fmla="*/ 520 w 660"/>
                <a:gd name="T3" fmla="*/ 614 h 614"/>
                <a:gd name="T4" fmla="*/ 660 w 660"/>
                <a:gd name="T5" fmla="*/ 536 h 614"/>
                <a:gd name="T6" fmla="*/ 609 w 660"/>
                <a:gd name="T7" fmla="*/ 448 h 614"/>
                <a:gd name="T8" fmla="*/ 382 w 660"/>
                <a:gd name="T9" fmla="*/ 54 h 614"/>
                <a:gd name="T10" fmla="*/ 268 w 660"/>
                <a:gd name="T11" fmla="*/ 54 h 614"/>
                <a:gd name="T12" fmla="*/ 41 w 660"/>
                <a:gd name="T13" fmla="*/ 448 h 614"/>
                <a:gd name="T14" fmla="*/ 0 w 660"/>
                <a:gd name="T15" fmla="*/ 520 h 614"/>
                <a:gd name="T16" fmla="*/ 137 w 660"/>
                <a:gd name="T17" fmla="*/ 604 h 614"/>
                <a:gd name="T18" fmla="*/ 325 w 660"/>
                <a:gd name="T19" fmla="*/ 51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0" h="614">
                  <a:moveTo>
                    <a:pt x="325" y="510"/>
                  </a:moveTo>
                  <a:cubicBezTo>
                    <a:pt x="406" y="510"/>
                    <a:pt x="478" y="551"/>
                    <a:pt x="520" y="614"/>
                  </a:cubicBezTo>
                  <a:cubicBezTo>
                    <a:pt x="660" y="536"/>
                    <a:pt x="660" y="536"/>
                    <a:pt x="660" y="536"/>
                  </a:cubicBezTo>
                  <a:cubicBezTo>
                    <a:pt x="641" y="504"/>
                    <a:pt x="623" y="473"/>
                    <a:pt x="609" y="448"/>
                  </a:cubicBezTo>
                  <a:cubicBezTo>
                    <a:pt x="382" y="54"/>
                    <a:pt x="382" y="54"/>
                    <a:pt x="382" y="54"/>
                  </a:cubicBezTo>
                  <a:cubicBezTo>
                    <a:pt x="351" y="0"/>
                    <a:pt x="299" y="0"/>
                    <a:pt x="268" y="54"/>
                  </a:cubicBezTo>
                  <a:cubicBezTo>
                    <a:pt x="41" y="448"/>
                    <a:pt x="41" y="448"/>
                    <a:pt x="41" y="448"/>
                  </a:cubicBezTo>
                  <a:cubicBezTo>
                    <a:pt x="29" y="468"/>
                    <a:pt x="15" y="493"/>
                    <a:pt x="0" y="520"/>
                  </a:cubicBezTo>
                  <a:cubicBezTo>
                    <a:pt x="137" y="604"/>
                    <a:pt x="137" y="604"/>
                    <a:pt x="137" y="604"/>
                  </a:cubicBezTo>
                  <a:cubicBezTo>
                    <a:pt x="179" y="547"/>
                    <a:pt x="248" y="510"/>
                    <a:pt x="325" y="510"/>
                  </a:cubicBezTo>
                  <a:close/>
                </a:path>
              </a:pathLst>
            </a:custGeom>
            <a:solidFill>
              <a:schemeClr val="accent1"/>
            </a:solidFill>
            <a:ln>
              <a:noFill/>
            </a:ln>
          </p:spPr>
          <p:txBody>
            <a:bodyPr vert="horz" wrap="square" lIns="68598" tIns="34299" rIns="68598" bIns="34299" numCol="1" anchor="t" anchorCtr="0" compatLnSpc="1">
              <a:prstTxWarp prst="textNoShape">
                <a:avLst/>
              </a:prstTxWarp>
            </a:bodyPr>
            <a:lstStyle/>
            <a:p>
              <a:endParaRPr lang="en-IN" sz="1800"/>
            </a:p>
          </p:txBody>
        </p:sp>
        <p:sp>
          <p:nvSpPr>
            <p:cNvPr id="16" name="Oval 21">
              <a:extLst>
                <a:ext uri="{FF2B5EF4-FFF2-40B4-BE49-F238E27FC236}">
                  <a16:creationId xmlns:a16="http://schemas.microsoft.com/office/drawing/2014/main" id="{898B374C-BFA8-4086-826C-09A90B6CB1FA}"/>
                </a:ext>
              </a:extLst>
            </p:cNvPr>
            <p:cNvSpPr>
              <a:spLocks noChangeArrowheads="1"/>
            </p:cNvSpPr>
            <p:nvPr/>
          </p:nvSpPr>
          <p:spPr bwMode="auto">
            <a:xfrm>
              <a:off x="5345113" y="3308351"/>
              <a:ext cx="1503363" cy="1504950"/>
            </a:xfrm>
            <a:prstGeom prst="ellipse">
              <a:avLst/>
            </a:prstGeom>
            <a:solidFill>
              <a:schemeClr val="bg1"/>
            </a:solidFill>
            <a:ln>
              <a:noFill/>
            </a:ln>
          </p:spPr>
          <p:txBody>
            <a:bodyPr vert="horz" wrap="square" lIns="68598" tIns="34299" rIns="68598" bIns="34299" numCol="1" anchor="t" anchorCtr="0" compatLnSpc="1">
              <a:prstTxWarp prst="textNoShape">
                <a:avLst/>
              </a:prstTxWarp>
            </a:bodyPr>
            <a:lstStyle/>
            <a:p>
              <a:endParaRPr lang="en-IN" sz="1800"/>
            </a:p>
          </p:txBody>
        </p:sp>
      </p:grpSp>
      <p:sp>
        <p:nvSpPr>
          <p:cNvPr id="39" name="TextBox 38">
            <a:extLst>
              <a:ext uri="{FF2B5EF4-FFF2-40B4-BE49-F238E27FC236}">
                <a16:creationId xmlns:a16="http://schemas.microsoft.com/office/drawing/2014/main" id="{94A8117F-627A-491F-A82D-236E2318DFB5}"/>
              </a:ext>
            </a:extLst>
          </p:cNvPr>
          <p:cNvSpPr txBox="1"/>
          <p:nvPr/>
        </p:nvSpPr>
        <p:spPr>
          <a:xfrm>
            <a:off x="5872989" y="2948966"/>
            <a:ext cx="1310881" cy="424732"/>
          </a:xfrm>
          <a:prstGeom prst="rect">
            <a:avLst/>
          </a:prstGeom>
          <a:noFill/>
        </p:spPr>
        <p:txBody>
          <a:bodyPr wrap="square" rtlCol="0">
            <a:spAutoFit/>
          </a:bodyPr>
          <a:lstStyle/>
          <a:p>
            <a:pPr algn="ctr">
              <a:lnSpc>
                <a:spcPct val="90000"/>
              </a:lnSpc>
            </a:pPr>
            <a:r>
              <a:rPr lang="en-US" sz="1200" b="1" kern="0" dirty="0">
                <a:solidFill>
                  <a:schemeClr val="bg1"/>
                </a:solidFill>
                <a:latin typeface="Arial" panose="020B0604020202020204" pitchFamily="34" charset="0"/>
                <a:cs typeface="Arial" panose="020B0604020202020204" pitchFamily="34" charset="0"/>
              </a:rPr>
              <a:t>Analytics &amp; Insights</a:t>
            </a:r>
          </a:p>
        </p:txBody>
      </p:sp>
      <p:sp>
        <p:nvSpPr>
          <p:cNvPr id="40" name="TextBox 39">
            <a:extLst>
              <a:ext uri="{FF2B5EF4-FFF2-40B4-BE49-F238E27FC236}">
                <a16:creationId xmlns:a16="http://schemas.microsoft.com/office/drawing/2014/main" id="{209BFCE0-AC2E-488A-A7BC-8B7FE08C2231}"/>
              </a:ext>
            </a:extLst>
          </p:cNvPr>
          <p:cNvSpPr txBox="1"/>
          <p:nvPr/>
        </p:nvSpPr>
        <p:spPr>
          <a:xfrm>
            <a:off x="4752827" y="4880551"/>
            <a:ext cx="1310881" cy="480131"/>
          </a:xfrm>
          <a:prstGeom prst="rect">
            <a:avLst/>
          </a:prstGeom>
          <a:noFill/>
        </p:spPr>
        <p:txBody>
          <a:bodyPr wrap="square" rtlCol="0">
            <a:spAutoFit/>
          </a:bodyPr>
          <a:lstStyle/>
          <a:p>
            <a:pPr algn="ctr">
              <a:lnSpc>
                <a:spcPct val="90000"/>
              </a:lnSpc>
            </a:pPr>
            <a:r>
              <a:rPr lang="en-US" sz="1400" b="1" kern="0" dirty="0">
                <a:solidFill>
                  <a:schemeClr val="bg1"/>
                </a:solidFill>
                <a:latin typeface="Arial" panose="020B0604020202020204" pitchFamily="34" charset="0"/>
                <a:cs typeface="Arial" panose="020B0604020202020204" pitchFamily="34" charset="0"/>
              </a:rPr>
              <a:t>Network Value</a:t>
            </a:r>
          </a:p>
        </p:txBody>
      </p:sp>
      <p:sp>
        <p:nvSpPr>
          <p:cNvPr id="42" name="Rectangle 41">
            <a:extLst>
              <a:ext uri="{FF2B5EF4-FFF2-40B4-BE49-F238E27FC236}">
                <a16:creationId xmlns:a16="http://schemas.microsoft.com/office/drawing/2014/main" id="{3FC94EBC-9F11-401D-8EF9-C3586CB68843}"/>
              </a:ext>
            </a:extLst>
          </p:cNvPr>
          <p:cNvSpPr/>
          <p:nvPr/>
        </p:nvSpPr>
        <p:spPr>
          <a:xfrm>
            <a:off x="5892787" y="4152494"/>
            <a:ext cx="1298238" cy="584775"/>
          </a:xfrm>
          <a:prstGeom prst="rect">
            <a:avLst/>
          </a:prstGeom>
        </p:spPr>
        <p:txBody>
          <a:bodyPr wrap="square">
            <a:spAutoFit/>
          </a:bodyPr>
          <a:lstStyle/>
          <a:p>
            <a:pPr algn="ctr"/>
            <a:r>
              <a:rPr lang="en-US" sz="1600" b="1" dirty="0"/>
              <a:t>High Value Care</a:t>
            </a:r>
          </a:p>
        </p:txBody>
      </p:sp>
      <p:grpSp>
        <p:nvGrpSpPr>
          <p:cNvPr id="43" name="Group 42">
            <a:extLst>
              <a:ext uri="{FF2B5EF4-FFF2-40B4-BE49-F238E27FC236}">
                <a16:creationId xmlns:a16="http://schemas.microsoft.com/office/drawing/2014/main" id="{5E6AB1FE-7D3C-43A4-90C3-486F9D2164C5}"/>
              </a:ext>
            </a:extLst>
          </p:cNvPr>
          <p:cNvGrpSpPr/>
          <p:nvPr/>
        </p:nvGrpSpPr>
        <p:grpSpPr>
          <a:xfrm>
            <a:off x="6336915" y="3586913"/>
            <a:ext cx="448056" cy="566420"/>
            <a:chOff x="6910388" y="-409575"/>
            <a:chExt cx="4116388" cy="5203825"/>
          </a:xfrm>
          <a:solidFill>
            <a:schemeClr val="tx1">
              <a:lumMod val="95000"/>
              <a:lumOff val="5000"/>
            </a:schemeClr>
          </a:solidFill>
        </p:grpSpPr>
        <p:sp>
          <p:nvSpPr>
            <p:cNvPr id="44" name="Freeform 159">
              <a:extLst>
                <a:ext uri="{FF2B5EF4-FFF2-40B4-BE49-F238E27FC236}">
                  <a16:creationId xmlns:a16="http://schemas.microsoft.com/office/drawing/2014/main" id="{737517CD-2679-4D52-A425-0E7D7E6E50FF}"/>
                </a:ext>
              </a:extLst>
            </p:cNvPr>
            <p:cNvSpPr>
              <a:spLocks noEditPoints="1"/>
            </p:cNvSpPr>
            <p:nvPr/>
          </p:nvSpPr>
          <p:spPr bwMode="auto">
            <a:xfrm>
              <a:off x="6910388" y="-409575"/>
              <a:ext cx="4116388" cy="5203825"/>
            </a:xfrm>
            <a:custGeom>
              <a:avLst/>
              <a:gdLst>
                <a:gd name="T0" fmla="*/ 2241 w 5186"/>
                <a:gd name="T1" fmla="*/ 576 h 6556"/>
                <a:gd name="T2" fmla="*/ 1697 w 5186"/>
                <a:gd name="T3" fmla="*/ 827 h 6556"/>
                <a:gd name="T4" fmla="*/ 1113 w 5186"/>
                <a:gd name="T5" fmla="*/ 991 h 6556"/>
                <a:gd name="T6" fmla="*/ 542 w 5186"/>
                <a:gd name="T7" fmla="*/ 1074 h 6556"/>
                <a:gd name="T8" fmla="*/ 279 w 5186"/>
                <a:gd name="T9" fmla="*/ 3781 h 6556"/>
                <a:gd name="T10" fmla="*/ 394 w 5186"/>
                <a:gd name="T11" fmla="*/ 4190 h 6556"/>
                <a:gd name="T12" fmla="*/ 641 w 5186"/>
                <a:gd name="T13" fmla="*/ 4636 h 6556"/>
                <a:gd name="T14" fmla="*/ 990 w 5186"/>
                <a:gd name="T15" fmla="*/ 5091 h 6556"/>
                <a:gd name="T16" fmla="*/ 1410 w 5186"/>
                <a:gd name="T17" fmla="*/ 5520 h 6556"/>
                <a:gd name="T18" fmla="*/ 1876 w 5186"/>
                <a:gd name="T19" fmla="*/ 5892 h 6556"/>
                <a:gd name="T20" fmla="*/ 2356 w 5186"/>
                <a:gd name="T21" fmla="*/ 6177 h 6556"/>
                <a:gd name="T22" fmla="*/ 2830 w 5186"/>
                <a:gd name="T23" fmla="*/ 6177 h 6556"/>
                <a:gd name="T24" fmla="*/ 3310 w 5186"/>
                <a:gd name="T25" fmla="*/ 5892 h 6556"/>
                <a:gd name="T26" fmla="*/ 3776 w 5186"/>
                <a:gd name="T27" fmla="*/ 5520 h 6556"/>
                <a:gd name="T28" fmla="*/ 4196 w 5186"/>
                <a:gd name="T29" fmla="*/ 5091 h 6556"/>
                <a:gd name="T30" fmla="*/ 4545 w 5186"/>
                <a:gd name="T31" fmla="*/ 4636 h 6556"/>
                <a:gd name="T32" fmla="*/ 4792 w 5186"/>
                <a:gd name="T33" fmla="*/ 4190 h 6556"/>
                <a:gd name="T34" fmla="*/ 4907 w 5186"/>
                <a:gd name="T35" fmla="*/ 3781 h 6556"/>
                <a:gd name="T36" fmla="*/ 4644 w 5186"/>
                <a:gd name="T37" fmla="*/ 1074 h 6556"/>
                <a:gd name="T38" fmla="*/ 4073 w 5186"/>
                <a:gd name="T39" fmla="*/ 991 h 6556"/>
                <a:gd name="T40" fmla="*/ 3489 w 5186"/>
                <a:gd name="T41" fmla="*/ 827 h 6556"/>
                <a:gd name="T42" fmla="*/ 2948 w 5186"/>
                <a:gd name="T43" fmla="*/ 576 h 6556"/>
                <a:gd name="T44" fmla="*/ 2593 w 5186"/>
                <a:gd name="T45" fmla="*/ 0 h 6556"/>
                <a:gd name="T46" fmla="*/ 2790 w 5186"/>
                <a:gd name="T47" fmla="*/ 134 h 6556"/>
                <a:gd name="T48" fmla="*/ 3262 w 5186"/>
                <a:gd name="T49" fmla="*/ 437 h 6556"/>
                <a:gd name="T50" fmla="*/ 3812 w 5186"/>
                <a:gd name="T51" fmla="*/ 646 h 6556"/>
                <a:gd name="T52" fmla="*/ 4383 w 5186"/>
                <a:gd name="T53" fmla="*/ 769 h 6556"/>
                <a:gd name="T54" fmla="*/ 4925 w 5186"/>
                <a:gd name="T55" fmla="*/ 817 h 6556"/>
                <a:gd name="T56" fmla="*/ 5146 w 5186"/>
                <a:gd name="T57" fmla="*/ 859 h 6556"/>
                <a:gd name="T58" fmla="*/ 5186 w 5186"/>
                <a:gd name="T59" fmla="*/ 3688 h 6556"/>
                <a:gd name="T60" fmla="*/ 5096 w 5186"/>
                <a:gd name="T61" fmla="*/ 4168 h 6556"/>
                <a:gd name="T62" fmla="*/ 4849 w 5186"/>
                <a:gd name="T63" fmla="*/ 4678 h 6556"/>
                <a:gd name="T64" fmla="*/ 4481 w 5186"/>
                <a:gd name="T65" fmla="*/ 5187 h 6556"/>
                <a:gd name="T66" fmla="*/ 4029 w 5186"/>
                <a:gd name="T67" fmla="*/ 5661 h 6556"/>
                <a:gd name="T68" fmla="*/ 3525 w 5186"/>
                <a:gd name="T69" fmla="*/ 6074 h 6556"/>
                <a:gd name="T70" fmla="*/ 3009 w 5186"/>
                <a:gd name="T71" fmla="*/ 6391 h 6556"/>
                <a:gd name="T72" fmla="*/ 2615 w 5186"/>
                <a:gd name="T73" fmla="*/ 6554 h 6556"/>
                <a:gd name="T74" fmla="*/ 2428 w 5186"/>
                <a:gd name="T75" fmla="*/ 6504 h 6556"/>
                <a:gd name="T76" fmla="*/ 1918 w 5186"/>
                <a:gd name="T77" fmla="*/ 6245 h 6556"/>
                <a:gd name="T78" fmla="*/ 1406 w 5186"/>
                <a:gd name="T79" fmla="*/ 5876 h 6556"/>
                <a:gd name="T80" fmla="*/ 924 w 5186"/>
                <a:gd name="T81" fmla="*/ 5430 h 6556"/>
                <a:gd name="T82" fmla="*/ 508 w 5186"/>
                <a:gd name="T83" fmla="*/ 4933 h 6556"/>
                <a:gd name="T84" fmla="*/ 197 w 5186"/>
                <a:gd name="T85" fmla="*/ 4421 h 6556"/>
                <a:gd name="T86" fmla="*/ 24 w 5186"/>
                <a:gd name="T87" fmla="*/ 3923 h 6556"/>
                <a:gd name="T88" fmla="*/ 6 w 5186"/>
                <a:gd name="T89" fmla="*/ 921 h 6556"/>
                <a:gd name="T90" fmla="*/ 102 w 5186"/>
                <a:gd name="T91" fmla="*/ 825 h 6556"/>
                <a:gd name="T92" fmla="*/ 526 w 5186"/>
                <a:gd name="T93" fmla="*/ 801 h 6556"/>
                <a:gd name="T94" fmla="*/ 1087 w 5186"/>
                <a:gd name="T95" fmla="*/ 718 h 6556"/>
                <a:gd name="T96" fmla="*/ 1655 w 5186"/>
                <a:gd name="T97" fmla="*/ 552 h 6556"/>
                <a:gd name="T98" fmla="*/ 2173 w 5186"/>
                <a:gd name="T99" fmla="*/ 297 h 6556"/>
                <a:gd name="T100" fmla="*/ 2525 w 5186"/>
                <a:gd name="T101" fmla="*/ 18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86" h="6556">
                  <a:moveTo>
                    <a:pt x="2593" y="323"/>
                  </a:moveTo>
                  <a:lnTo>
                    <a:pt x="2482" y="415"/>
                  </a:lnTo>
                  <a:lnTo>
                    <a:pt x="2364" y="498"/>
                  </a:lnTo>
                  <a:lnTo>
                    <a:pt x="2241" y="576"/>
                  </a:lnTo>
                  <a:lnTo>
                    <a:pt x="2109" y="648"/>
                  </a:lnTo>
                  <a:lnTo>
                    <a:pt x="1976" y="714"/>
                  </a:lnTo>
                  <a:lnTo>
                    <a:pt x="1838" y="773"/>
                  </a:lnTo>
                  <a:lnTo>
                    <a:pt x="1697" y="827"/>
                  </a:lnTo>
                  <a:lnTo>
                    <a:pt x="1551" y="875"/>
                  </a:lnTo>
                  <a:lnTo>
                    <a:pt x="1406" y="919"/>
                  </a:lnTo>
                  <a:lnTo>
                    <a:pt x="1261" y="957"/>
                  </a:lnTo>
                  <a:lnTo>
                    <a:pt x="1113" y="991"/>
                  </a:lnTo>
                  <a:lnTo>
                    <a:pt x="968" y="1019"/>
                  </a:lnTo>
                  <a:lnTo>
                    <a:pt x="823" y="1041"/>
                  </a:lnTo>
                  <a:lnTo>
                    <a:pt x="681" y="1060"/>
                  </a:lnTo>
                  <a:lnTo>
                    <a:pt x="542" y="1074"/>
                  </a:lnTo>
                  <a:lnTo>
                    <a:pt x="404" y="1084"/>
                  </a:lnTo>
                  <a:lnTo>
                    <a:pt x="273" y="1090"/>
                  </a:lnTo>
                  <a:lnTo>
                    <a:pt x="273" y="3688"/>
                  </a:lnTo>
                  <a:lnTo>
                    <a:pt x="279" y="3781"/>
                  </a:lnTo>
                  <a:lnTo>
                    <a:pt x="293" y="3877"/>
                  </a:lnTo>
                  <a:lnTo>
                    <a:pt x="319" y="3979"/>
                  </a:lnTo>
                  <a:lnTo>
                    <a:pt x="353" y="4082"/>
                  </a:lnTo>
                  <a:lnTo>
                    <a:pt x="394" y="4190"/>
                  </a:lnTo>
                  <a:lnTo>
                    <a:pt x="444" y="4300"/>
                  </a:lnTo>
                  <a:lnTo>
                    <a:pt x="504" y="4409"/>
                  </a:lnTo>
                  <a:lnTo>
                    <a:pt x="570" y="4523"/>
                  </a:lnTo>
                  <a:lnTo>
                    <a:pt x="641" y="4636"/>
                  </a:lnTo>
                  <a:lnTo>
                    <a:pt x="719" y="4750"/>
                  </a:lnTo>
                  <a:lnTo>
                    <a:pt x="805" y="4866"/>
                  </a:lnTo>
                  <a:lnTo>
                    <a:pt x="894" y="4979"/>
                  </a:lnTo>
                  <a:lnTo>
                    <a:pt x="990" y="5091"/>
                  </a:lnTo>
                  <a:lnTo>
                    <a:pt x="1089" y="5203"/>
                  </a:lnTo>
                  <a:lnTo>
                    <a:pt x="1193" y="5310"/>
                  </a:lnTo>
                  <a:lnTo>
                    <a:pt x="1301" y="5418"/>
                  </a:lnTo>
                  <a:lnTo>
                    <a:pt x="1410" y="5520"/>
                  </a:lnTo>
                  <a:lnTo>
                    <a:pt x="1524" y="5621"/>
                  </a:lnTo>
                  <a:lnTo>
                    <a:pt x="1639" y="5715"/>
                  </a:lnTo>
                  <a:lnTo>
                    <a:pt x="1757" y="5807"/>
                  </a:lnTo>
                  <a:lnTo>
                    <a:pt x="1876" y="5892"/>
                  </a:lnTo>
                  <a:lnTo>
                    <a:pt x="1996" y="5974"/>
                  </a:lnTo>
                  <a:lnTo>
                    <a:pt x="2117" y="6048"/>
                  </a:lnTo>
                  <a:lnTo>
                    <a:pt x="2237" y="6116"/>
                  </a:lnTo>
                  <a:lnTo>
                    <a:pt x="2356" y="6177"/>
                  </a:lnTo>
                  <a:lnTo>
                    <a:pt x="2476" y="6229"/>
                  </a:lnTo>
                  <a:lnTo>
                    <a:pt x="2593" y="6275"/>
                  </a:lnTo>
                  <a:lnTo>
                    <a:pt x="2711" y="6229"/>
                  </a:lnTo>
                  <a:lnTo>
                    <a:pt x="2830" y="6177"/>
                  </a:lnTo>
                  <a:lnTo>
                    <a:pt x="2950" y="6116"/>
                  </a:lnTo>
                  <a:lnTo>
                    <a:pt x="3069" y="6048"/>
                  </a:lnTo>
                  <a:lnTo>
                    <a:pt x="3190" y="5974"/>
                  </a:lnTo>
                  <a:lnTo>
                    <a:pt x="3310" y="5892"/>
                  </a:lnTo>
                  <a:lnTo>
                    <a:pt x="3429" y="5807"/>
                  </a:lnTo>
                  <a:lnTo>
                    <a:pt x="3547" y="5715"/>
                  </a:lnTo>
                  <a:lnTo>
                    <a:pt x="3663" y="5621"/>
                  </a:lnTo>
                  <a:lnTo>
                    <a:pt x="3776" y="5520"/>
                  </a:lnTo>
                  <a:lnTo>
                    <a:pt x="3886" y="5418"/>
                  </a:lnTo>
                  <a:lnTo>
                    <a:pt x="3993" y="5310"/>
                  </a:lnTo>
                  <a:lnTo>
                    <a:pt x="4097" y="5203"/>
                  </a:lnTo>
                  <a:lnTo>
                    <a:pt x="4196" y="5091"/>
                  </a:lnTo>
                  <a:lnTo>
                    <a:pt x="4292" y="4979"/>
                  </a:lnTo>
                  <a:lnTo>
                    <a:pt x="4381" y="4866"/>
                  </a:lnTo>
                  <a:lnTo>
                    <a:pt x="4467" y="4750"/>
                  </a:lnTo>
                  <a:lnTo>
                    <a:pt x="4545" y="4636"/>
                  </a:lnTo>
                  <a:lnTo>
                    <a:pt x="4616" y="4523"/>
                  </a:lnTo>
                  <a:lnTo>
                    <a:pt x="4682" y="4409"/>
                  </a:lnTo>
                  <a:lnTo>
                    <a:pt x="4742" y="4300"/>
                  </a:lnTo>
                  <a:lnTo>
                    <a:pt x="4792" y="4190"/>
                  </a:lnTo>
                  <a:lnTo>
                    <a:pt x="4834" y="4082"/>
                  </a:lnTo>
                  <a:lnTo>
                    <a:pt x="4867" y="3979"/>
                  </a:lnTo>
                  <a:lnTo>
                    <a:pt x="4893" y="3877"/>
                  </a:lnTo>
                  <a:lnTo>
                    <a:pt x="4907" y="3781"/>
                  </a:lnTo>
                  <a:lnTo>
                    <a:pt x="4913" y="3688"/>
                  </a:lnTo>
                  <a:lnTo>
                    <a:pt x="4913" y="1090"/>
                  </a:lnTo>
                  <a:lnTo>
                    <a:pt x="4782" y="1084"/>
                  </a:lnTo>
                  <a:lnTo>
                    <a:pt x="4644" y="1074"/>
                  </a:lnTo>
                  <a:lnTo>
                    <a:pt x="4505" y="1060"/>
                  </a:lnTo>
                  <a:lnTo>
                    <a:pt x="4364" y="1041"/>
                  </a:lnTo>
                  <a:lnTo>
                    <a:pt x="4218" y="1019"/>
                  </a:lnTo>
                  <a:lnTo>
                    <a:pt x="4073" y="991"/>
                  </a:lnTo>
                  <a:lnTo>
                    <a:pt x="3925" y="957"/>
                  </a:lnTo>
                  <a:lnTo>
                    <a:pt x="3780" y="919"/>
                  </a:lnTo>
                  <a:lnTo>
                    <a:pt x="3635" y="875"/>
                  </a:lnTo>
                  <a:lnTo>
                    <a:pt x="3489" y="827"/>
                  </a:lnTo>
                  <a:lnTo>
                    <a:pt x="3348" y="773"/>
                  </a:lnTo>
                  <a:lnTo>
                    <a:pt x="3210" y="714"/>
                  </a:lnTo>
                  <a:lnTo>
                    <a:pt x="3077" y="648"/>
                  </a:lnTo>
                  <a:lnTo>
                    <a:pt x="2948" y="576"/>
                  </a:lnTo>
                  <a:lnTo>
                    <a:pt x="2822" y="498"/>
                  </a:lnTo>
                  <a:lnTo>
                    <a:pt x="2705" y="415"/>
                  </a:lnTo>
                  <a:lnTo>
                    <a:pt x="2593" y="323"/>
                  </a:lnTo>
                  <a:close/>
                  <a:moveTo>
                    <a:pt x="2593" y="0"/>
                  </a:moveTo>
                  <a:lnTo>
                    <a:pt x="2627" y="4"/>
                  </a:lnTo>
                  <a:lnTo>
                    <a:pt x="2661" y="18"/>
                  </a:lnTo>
                  <a:lnTo>
                    <a:pt x="2689" y="40"/>
                  </a:lnTo>
                  <a:lnTo>
                    <a:pt x="2790" y="134"/>
                  </a:lnTo>
                  <a:lnTo>
                    <a:pt x="2898" y="219"/>
                  </a:lnTo>
                  <a:lnTo>
                    <a:pt x="3013" y="297"/>
                  </a:lnTo>
                  <a:lnTo>
                    <a:pt x="3135" y="371"/>
                  </a:lnTo>
                  <a:lnTo>
                    <a:pt x="3262" y="437"/>
                  </a:lnTo>
                  <a:lnTo>
                    <a:pt x="3396" y="498"/>
                  </a:lnTo>
                  <a:lnTo>
                    <a:pt x="3531" y="552"/>
                  </a:lnTo>
                  <a:lnTo>
                    <a:pt x="3670" y="602"/>
                  </a:lnTo>
                  <a:lnTo>
                    <a:pt x="3812" y="646"/>
                  </a:lnTo>
                  <a:lnTo>
                    <a:pt x="3955" y="684"/>
                  </a:lnTo>
                  <a:lnTo>
                    <a:pt x="4099" y="718"/>
                  </a:lnTo>
                  <a:lnTo>
                    <a:pt x="4242" y="745"/>
                  </a:lnTo>
                  <a:lnTo>
                    <a:pt x="4383" y="769"/>
                  </a:lnTo>
                  <a:lnTo>
                    <a:pt x="4523" y="787"/>
                  </a:lnTo>
                  <a:lnTo>
                    <a:pt x="4660" y="801"/>
                  </a:lnTo>
                  <a:lnTo>
                    <a:pt x="4796" y="811"/>
                  </a:lnTo>
                  <a:lnTo>
                    <a:pt x="4925" y="817"/>
                  </a:lnTo>
                  <a:lnTo>
                    <a:pt x="5049" y="819"/>
                  </a:lnTo>
                  <a:lnTo>
                    <a:pt x="5086" y="825"/>
                  </a:lnTo>
                  <a:lnTo>
                    <a:pt x="5118" y="839"/>
                  </a:lnTo>
                  <a:lnTo>
                    <a:pt x="5146" y="859"/>
                  </a:lnTo>
                  <a:lnTo>
                    <a:pt x="5166" y="887"/>
                  </a:lnTo>
                  <a:lnTo>
                    <a:pt x="5180" y="921"/>
                  </a:lnTo>
                  <a:lnTo>
                    <a:pt x="5186" y="957"/>
                  </a:lnTo>
                  <a:lnTo>
                    <a:pt x="5186" y="3688"/>
                  </a:lnTo>
                  <a:lnTo>
                    <a:pt x="5180" y="3803"/>
                  </a:lnTo>
                  <a:lnTo>
                    <a:pt x="5162" y="3923"/>
                  </a:lnTo>
                  <a:lnTo>
                    <a:pt x="5134" y="4044"/>
                  </a:lnTo>
                  <a:lnTo>
                    <a:pt x="5096" y="4168"/>
                  </a:lnTo>
                  <a:lnTo>
                    <a:pt x="5047" y="4294"/>
                  </a:lnTo>
                  <a:lnTo>
                    <a:pt x="4989" y="4421"/>
                  </a:lnTo>
                  <a:lnTo>
                    <a:pt x="4923" y="4549"/>
                  </a:lnTo>
                  <a:lnTo>
                    <a:pt x="4849" y="4678"/>
                  </a:lnTo>
                  <a:lnTo>
                    <a:pt x="4766" y="4806"/>
                  </a:lnTo>
                  <a:lnTo>
                    <a:pt x="4678" y="4933"/>
                  </a:lnTo>
                  <a:lnTo>
                    <a:pt x="4583" y="5061"/>
                  </a:lnTo>
                  <a:lnTo>
                    <a:pt x="4481" y="5187"/>
                  </a:lnTo>
                  <a:lnTo>
                    <a:pt x="4373" y="5308"/>
                  </a:lnTo>
                  <a:lnTo>
                    <a:pt x="4264" y="5430"/>
                  </a:lnTo>
                  <a:lnTo>
                    <a:pt x="4148" y="5547"/>
                  </a:lnTo>
                  <a:lnTo>
                    <a:pt x="4029" y="5661"/>
                  </a:lnTo>
                  <a:lnTo>
                    <a:pt x="3905" y="5771"/>
                  </a:lnTo>
                  <a:lnTo>
                    <a:pt x="3782" y="5876"/>
                  </a:lnTo>
                  <a:lnTo>
                    <a:pt x="3655" y="5978"/>
                  </a:lnTo>
                  <a:lnTo>
                    <a:pt x="3525" y="6074"/>
                  </a:lnTo>
                  <a:lnTo>
                    <a:pt x="3398" y="6163"/>
                  </a:lnTo>
                  <a:lnTo>
                    <a:pt x="3268" y="6245"/>
                  </a:lnTo>
                  <a:lnTo>
                    <a:pt x="3139" y="6323"/>
                  </a:lnTo>
                  <a:lnTo>
                    <a:pt x="3009" y="6391"/>
                  </a:lnTo>
                  <a:lnTo>
                    <a:pt x="2884" y="6452"/>
                  </a:lnTo>
                  <a:lnTo>
                    <a:pt x="2758" y="6504"/>
                  </a:lnTo>
                  <a:lnTo>
                    <a:pt x="2635" y="6550"/>
                  </a:lnTo>
                  <a:lnTo>
                    <a:pt x="2615" y="6554"/>
                  </a:lnTo>
                  <a:lnTo>
                    <a:pt x="2593" y="6556"/>
                  </a:lnTo>
                  <a:lnTo>
                    <a:pt x="2571" y="6554"/>
                  </a:lnTo>
                  <a:lnTo>
                    <a:pt x="2551" y="6550"/>
                  </a:lnTo>
                  <a:lnTo>
                    <a:pt x="2428" y="6504"/>
                  </a:lnTo>
                  <a:lnTo>
                    <a:pt x="2304" y="6452"/>
                  </a:lnTo>
                  <a:lnTo>
                    <a:pt x="2177" y="6391"/>
                  </a:lnTo>
                  <a:lnTo>
                    <a:pt x="2047" y="6323"/>
                  </a:lnTo>
                  <a:lnTo>
                    <a:pt x="1918" y="6245"/>
                  </a:lnTo>
                  <a:lnTo>
                    <a:pt x="1788" y="6163"/>
                  </a:lnTo>
                  <a:lnTo>
                    <a:pt x="1661" y="6074"/>
                  </a:lnTo>
                  <a:lnTo>
                    <a:pt x="1532" y="5978"/>
                  </a:lnTo>
                  <a:lnTo>
                    <a:pt x="1406" y="5876"/>
                  </a:lnTo>
                  <a:lnTo>
                    <a:pt x="1281" y="5771"/>
                  </a:lnTo>
                  <a:lnTo>
                    <a:pt x="1157" y="5661"/>
                  </a:lnTo>
                  <a:lnTo>
                    <a:pt x="1040" y="5547"/>
                  </a:lnTo>
                  <a:lnTo>
                    <a:pt x="924" y="5430"/>
                  </a:lnTo>
                  <a:lnTo>
                    <a:pt x="813" y="5308"/>
                  </a:lnTo>
                  <a:lnTo>
                    <a:pt x="705" y="5187"/>
                  </a:lnTo>
                  <a:lnTo>
                    <a:pt x="603" y="5061"/>
                  </a:lnTo>
                  <a:lnTo>
                    <a:pt x="508" y="4933"/>
                  </a:lnTo>
                  <a:lnTo>
                    <a:pt x="420" y="4806"/>
                  </a:lnTo>
                  <a:lnTo>
                    <a:pt x="337" y="4678"/>
                  </a:lnTo>
                  <a:lnTo>
                    <a:pt x="263" y="4549"/>
                  </a:lnTo>
                  <a:lnTo>
                    <a:pt x="197" y="4421"/>
                  </a:lnTo>
                  <a:lnTo>
                    <a:pt x="139" y="4294"/>
                  </a:lnTo>
                  <a:lnTo>
                    <a:pt x="92" y="4168"/>
                  </a:lnTo>
                  <a:lnTo>
                    <a:pt x="52" y="4044"/>
                  </a:lnTo>
                  <a:lnTo>
                    <a:pt x="24" y="3923"/>
                  </a:lnTo>
                  <a:lnTo>
                    <a:pt x="6" y="3803"/>
                  </a:lnTo>
                  <a:lnTo>
                    <a:pt x="0" y="3688"/>
                  </a:lnTo>
                  <a:lnTo>
                    <a:pt x="0" y="957"/>
                  </a:lnTo>
                  <a:lnTo>
                    <a:pt x="6" y="921"/>
                  </a:lnTo>
                  <a:lnTo>
                    <a:pt x="20" y="887"/>
                  </a:lnTo>
                  <a:lnTo>
                    <a:pt x="40" y="859"/>
                  </a:lnTo>
                  <a:lnTo>
                    <a:pt x="68" y="839"/>
                  </a:lnTo>
                  <a:lnTo>
                    <a:pt x="102" y="825"/>
                  </a:lnTo>
                  <a:lnTo>
                    <a:pt x="137" y="819"/>
                  </a:lnTo>
                  <a:lnTo>
                    <a:pt x="261" y="817"/>
                  </a:lnTo>
                  <a:lnTo>
                    <a:pt x="390" y="811"/>
                  </a:lnTo>
                  <a:lnTo>
                    <a:pt x="526" y="801"/>
                  </a:lnTo>
                  <a:lnTo>
                    <a:pt x="663" y="787"/>
                  </a:lnTo>
                  <a:lnTo>
                    <a:pt x="803" y="769"/>
                  </a:lnTo>
                  <a:lnTo>
                    <a:pt x="946" y="745"/>
                  </a:lnTo>
                  <a:lnTo>
                    <a:pt x="1087" y="718"/>
                  </a:lnTo>
                  <a:lnTo>
                    <a:pt x="1231" y="684"/>
                  </a:lnTo>
                  <a:lnTo>
                    <a:pt x="1374" y="646"/>
                  </a:lnTo>
                  <a:lnTo>
                    <a:pt x="1516" y="602"/>
                  </a:lnTo>
                  <a:lnTo>
                    <a:pt x="1655" y="552"/>
                  </a:lnTo>
                  <a:lnTo>
                    <a:pt x="1790" y="498"/>
                  </a:lnTo>
                  <a:lnTo>
                    <a:pt x="1924" y="437"/>
                  </a:lnTo>
                  <a:lnTo>
                    <a:pt x="2051" y="371"/>
                  </a:lnTo>
                  <a:lnTo>
                    <a:pt x="2173" y="297"/>
                  </a:lnTo>
                  <a:lnTo>
                    <a:pt x="2288" y="219"/>
                  </a:lnTo>
                  <a:lnTo>
                    <a:pt x="2396" y="134"/>
                  </a:lnTo>
                  <a:lnTo>
                    <a:pt x="2497" y="40"/>
                  </a:lnTo>
                  <a:lnTo>
                    <a:pt x="2525" y="18"/>
                  </a:lnTo>
                  <a:lnTo>
                    <a:pt x="2559" y="4"/>
                  </a:lnTo>
                  <a:lnTo>
                    <a:pt x="2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Freeform 160">
              <a:extLst>
                <a:ext uri="{FF2B5EF4-FFF2-40B4-BE49-F238E27FC236}">
                  <a16:creationId xmlns:a16="http://schemas.microsoft.com/office/drawing/2014/main" id="{FC35FD64-7373-4B1F-B697-CF2A17CB3F25}"/>
                </a:ext>
              </a:extLst>
            </p:cNvPr>
            <p:cNvSpPr>
              <a:spLocks noEditPoints="1"/>
            </p:cNvSpPr>
            <p:nvPr/>
          </p:nvSpPr>
          <p:spPr bwMode="auto">
            <a:xfrm>
              <a:off x="7343775" y="133350"/>
              <a:ext cx="3249613" cy="4227513"/>
            </a:xfrm>
            <a:custGeom>
              <a:avLst/>
              <a:gdLst>
                <a:gd name="T0" fmla="*/ 1726 w 4094"/>
                <a:gd name="T1" fmla="*/ 482 h 5326"/>
                <a:gd name="T2" fmla="*/ 1203 w 4094"/>
                <a:gd name="T3" fmla="*/ 709 h 5326"/>
                <a:gd name="T4" fmla="*/ 649 w 4094"/>
                <a:gd name="T5" fmla="*/ 871 h 5326"/>
                <a:gd name="T6" fmla="*/ 273 w 4094"/>
                <a:gd name="T7" fmla="*/ 3004 h 5326"/>
                <a:gd name="T8" fmla="*/ 312 w 4094"/>
                <a:gd name="T9" fmla="*/ 3205 h 5326"/>
                <a:gd name="T10" fmla="*/ 422 w 4094"/>
                <a:gd name="T11" fmla="*/ 3450 h 5326"/>
                <a:gd name="T12" fmla="*/ 589 w 4094"/>
                <a:gd name="T13" fmla="*/ 3721 h 5326"/>
                <a:gd name="T14" fmla="*/ 806 w 4094"/>
                <a:gd name="T15" fmla="*/ 4008 h 5326"/>
                <a:gd name="T16" fmla="*/ 1061 w 4094"/>
                <a:gd name="T17" fmla="*/ 4291 h 5326"/>
                <a:gd name="T18" fmla="*/ 1344 w 4094"/>
                <a:gd name="T19" fmla="*/ 4560 h 5326"/>
                <a:gd name="T20" fmla="*/ 1643 w 4094"/>
                <a:gd name="T21" fmla="*/ 4796 h 5326"/>
                <a:gd name="T22" fmla="*/ 1947 w 4094"/>
                <a:gd name="T23" fmla="*/ 4989 h 5326"/>
                <a:gd name="T24" fmla="*/ 2248 w 4094"/>
                <a:gd name="T25" fmla="*/ 4929 h 5326"/>
                <a:gd name="T26" fmla="*/ 2553 w 4094"/>
                <a:gd name="T27" fmla="*/ 4722 h 5326"/>
                <a:gd name="T28" fmla="*/ 2846 w 4094"/>
                <a:gd name="T29" fmla="*/ 4473 h 5326"/>
                <a:gd name="T30" fmla="*/ 3120 w 4094"/>
                <a:gd name="T31" fmla="*/ 4198 h 5326"/>
                <a:gd name="T32" fmla="*/ 3365 w 4094"/>
                <a:gd name="T33" fmla="*/ 3913 h 5326"/>
                <a:gd name="T34" fmla="*/ 3567 w 4094"/>
                <a:gd name="T35" fmla="*/ 3630 h 5326"/>
                <a:gd name="T36" fmla="*/ 3716 w 4094"/>
                <a:gd name="T37" fmla="*/ 3364 h 5326"/>
                <a:gd name="T38" fmla="*/ 3804 w 4094"/>
                <a:gd name="T39" fmla="*/ 3133 h 5326"/>
                <a:gd name="T40" fmla="*/ 3822 w 4094"/>
                <a:gd name="T41" fmla="*/ 941 h 5326"/>
                <a:gd name="T42" fmla="*/ 3260 w 4094"/>
                <a:gd name="T43" fmla="*/ 825 h 5326"/>
                <a:gd name="T44" fmla="*/ 2712 w 4094"/>
                <a:gd name="T45" fmla="*/ 642 h 5326"/>
                <a:gd name="T46" fmla="*/ 2204 w 4094"/>
                <a:gd name="T47" fmla="*/ 394 h 5326"/>
                <a:gd name="T48" fmla="*/ 2095 w 4094"/>
                <a:gd name="T49" fmla="*/ 8 h 5326"/>
                <a:gd name="T50" fmla="*/ 2419 w 4094"/>
                <a:gd name="T51" fmla="*/ 201 h 5326"/>
                <a:gd name="T52" fmla="*/ 2913 w 4094"/>
                <a:gd name="T53" fmla="*/ 424 h 5326"/>
                <a:gd name="T54" fmla="*/ 3439 w 4094"/>
                <a:gd name="T55" fmla="*/ 590 h 5326"/>
                <a:gd name="T56" fmla="*/ 3973 w 4094"/>
                <a:gd name="T57" fmla="*/ 683 h 5326"/>
                <a:gd name="T58" fmla="*/ 4059 w 4094"/>
                <a:gd name="T59" fmla="*/ 727 h 5326"/>
                <a:gd name="T60" fmla="*/ 4094 w 4094"/>
                <a:gd name="T61" fmla="*/ 819 h 5326"/>
                <a:gd name="T62" fmla="*/ 4074 w 4094"/>
                <a:gd name="T63" fmla="*/ 3165 h 5326"/>
                <a:gd name="T64" fmla="*/ 3983 w 4094"/>
                <a:gd name="T65" fmla="*/ 3440 h 5326"/>
                <a:gd name="T66" fmla="*/ 3824 w 4094"/>
                <a:gd name="T67" fmla="*/ 3739 h 5326"/>
                <a:gd name="T68" fmla="*/ 3608 w 4094"/>
                <a:gd name="T69" fmla="*/ 4050 h 5326"/>
                <a:gd name="T70" fmla="*/ 3350 w 4094"/>
                <a:gd name="T71" fmla="*/ 4359 h 5326"/>
                <a:gd name="T72" fmla="*/ 3057 w 4094"/>
                <a:gd name="T73" fmla="*/ 4652 h 5326"/>
                <a:gd name="T74" fmla="*/ 2744 w 4094"/>
                <a:gd name="T75" fmla="*/ 4919 h 5326"/>
                <a:gd name="T76" fmla="*/ 2421 w 4094"/>
                <a:gd name="T77" fmla="*/ 5144 h 5326"/>
                <a:gd name="T78" fmla="*/ 2101 w 4094"/>
                <a:gd name="T79" fmla="*/ 5314 h 5326"/>
                <a:gd name="T80" fmla="*/ 2019 w 4094"/>
                <a:gd name="T81" fmla="*/ 5322 h 5326"/>
                <a:gd name="T82" fmla="*/ 1780 w 4094"/>
                <a:gd name="T83" fmla="*/ 5208 h 5326"/>
                <a:gd name="T84" fmla="*/ 1456 w 4094"/>
                <a:gd name="T85" fmla="*/ 4999 h 5326"/>
                <a:gd name="T86" fmla="*/ 1139 w 4094"/>
                <a:gd name="T87" fmla="*/ 4746 h 5326"/>
                <a:gd name="T88" fmla="*/ 838 w 4094"/>
                <a:gd name="T89" fmla="*/ 4459 h 5326"/>
                <a:gd name="T90" fmla="*/ 567 w 4094"/>
                <a:gd name="T91" fmla="*/ 4154 h 5326"/>
                <a:gd name="T92" fmla="*/ 336 w 4094"/>
                <a:gd name="T93" fmla="*/ 3841 h 5326"/>
                <a:gd name="T94" fmla="*/ 157 w 4094"/>
                <a:gd name="T95" fmla="*/ 3538 h 5326"/>
                <a:gd name="T96" fmla="*/ 42 w 4094"/>
                <a:gd name="T97" fmla="*/ 3253 h 5326"/>
                <a:gd name="T98" fmla="*/ 0 w 4094"/>
                <a:gd name="T99" fmla="*/ 3004 h 5326"/>
                <a:gd name="T100" fmla="*/ 16 w 4094"/>
                <a:gd name="T101" fmla="*/ 753 h 5326"/>
                <a:gd name="T102" fmla="*/ 89 w 4094"/>
                <a:gd name="T103" fmla="*/ 691 h 5326"/>
                <a:gd name="T104" fmla="*/ 476 w 4094"/>
                <a:gd name="T105" fmla="*/ 628 h 5326"/>
                <a:gd name="T106" fmla="*/ 1007 w 4094"/>
                <a:gd name="T107" fmla="*/ 486 h 5326"/>
                <a:gd name="T108" fmla="*/ 1515 w 4094"/>
                <a:gd name="T109" fmla="*/ 281 h 5326"/>
                <a:gd name="T110" fmla="*/ 1971 w 4094"/>
                <a:gd name="T111" fmla="*/ 22 h 5326"/>
                <a:gd name="T112" fmla="*/ 2063 w 4094"/>
                <a:gd name="T113" fmla="*/ 0 h 5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094" h="5326">
                  <a:moveTo>
                    <a:pt x="2047" y="299"/>
                  </a:moveTo>
                  <a:lnTo>
                    <a:pt x="1890" y="394"/>
                  </a:lnTo>
                  <a:lnTo>
                    <a:pt x="1726" y="482"/>
                  </a:lnTo>
                  <a:lnTo>
                    <a:pt x="1555" y="566"/>
                  </a:lnTo>
                  <a:lnTo>
                    <a:pt x="1382" y="642"/>
                  </a:lnTo>
                  <a:lnTo>
                    <a:pt x="1203" y="709"/>
                  </a:lnTo>
                  <a:lnTo>
                    <a:pt x="1019" y="771"/>
                  </a:lnTo>
                  <a:lnTo>
                    <a:pt x="834" y="825"/>
                  </a:lnTo>
                  <a:lnTo>
                    <a:pt x="649" y="871"/>
                  </a:lnTo>
                  <a:lnTo>
                    <a:pt x="462" y="911"/>
                  </a:lnTo>
                  <a:lnTo>
                    <a:pt x="273" y="941"/>
                  </a:lnTo>
                  <a:lnTo>
                    <a:pt x="273" y="3004"/>
                  </a:lnTo>
                  <a:lnTo>
                    <a:pt x="279" y="3065"/>
                  </a:lnTo>
                  <a:lnTo>
                    <a:pt x="290" y="3133"/>
                  </a:lnTo>
                  <a:lnTo>
                    <a:pt x="312" y="3205"/>
                  </a:lnTo>
                  <a:lnTo>
                    <a:pt x="340" y="3283"/>
                  </a:lnTo>
                  <a:lnTo>
                    <a:pt x="378" y="3364"/>
                  </a:lnTo>
                  <a:lnTo>
                    <a:pt x="422" y="3450"/>
                  </a:lnTo>
                  <a:lnTo>
                    <a:pt x="472" y="3538"/>
                  </a:lnTo>
                  <a:lnTo>
                    <a:pt x="527" y="3630"/>
                  </a:lnTo>
                  <a:lnTo>
                    <a:pt x="589" y="3721"/>
                  </a:lnTo>
                  <a:lnTo>
                    <a:pt x="657" y="3817"/>
                  </a:lnTo>
                  <a:lnTo>
                    <a:pt x="731" y="3913"/>
                  </a:lnTo>
                  <a:lnTo>
                    <a:pt x="806" y="4008"/>
                  </a:lnTo>
                  <a:lnTo>
                    <a:pt x="888" y="4104"/>
                  </a:lnTo>
                  <a:lnTo>
                    <a:pt x="974" y="4198"/>
                  </a:lnTo>
                  <a:lnTo>
                    <a:pt x="1061" y="4291"/>
                  </a:lnTo>
                  <a:lnTo>
                    <a:pt x="1153" y="4383"/>
                  </a:lnTo>
                  <a:lnTo>
                    <a:pt x="1248" y="4473"/>
                  </a:lnTo>
                  <a:lnTo>
                    <a:pt x="1344" y="4560"/>
                  </a:lnTo>
                  <a:lnTo>
                    <a:pt x="1442" y="4642"/>
                  </a:lnTo>
                  <a:lnTo>
                    <a:pt x="1541" y="4722"/>
                  </a:lnTo>
                  <a:lnTo>
                    <a:pt x="1643" y="4796"/>
                  </a:lnTo>
                  <a:lnTo>
                    <a:pt x="1744" y="4865"/>
                  </a:lnTo>
                  <a:lnTo>
                    <a:pt x="1846" y="4929"/>
                  </a:lnTo>
                  <a:lnTo>
                    <a:pt x="1947" y="4989"/>
                  </a:lnTo>
                  <a:lnTo>
                    <a:pt x="2047" y="5039"/>
                  </a:lnTo>
                  <a:lnTo>
                    <a:pt x="2149" y="4989"/>
                  </a:lnTo>
                  <a:lnTo>
                    <a:pt x="2248" y="4929"/>
                  </a:lnTo>
                  <a:lnTo>
                    <a:pt x="2350" y="4865"/>
                  </a:lnTo>
                  <a:lnTo>
                    <a:pt x="2451" y="4796"/>
                  </a:lnTo>
                  <a:lnTo>
                    <a:pt x="2553" y="4722"/>
                  </a:lnTo>
                  <a:lnTo>
                    <a:pt x="2652" y="4642"/>
                  </a:lnTo>
                  <a:lnTo>
                    <a:pt x="2750" y="4560"/>
                  </a:lnTo>
                  <a:lnTo>
                    <a:pt x="2846" y="4473"/>
                  </a:lnTo>
                  <a:lnTo>
                    <a:pt x="2941" y="4383"/>
                  </a:lnTo>
                  <a:lnTo>
                    <a:pt x="3033" y="4291"/>
                  </a:lnTo>
                  <a:lnTo>
                    <a:pt x="3120" y="4198"/>
                  </a:lnTo>
                  <a:lnTo>
                    <a:pt x="3206" y="4104"/>
                  </a:lnTo>
                  <a:lnTo>
                    <a:pt x="3288" y="4008"/>
                  </a:lnTo>
                  <a:lnTo>
                    <a:pt x="3365" y="3913"/>
                  </a:lnTo>
                  <a:lnTo>
                    <a:pt x="3437" y="3817"/>
                  </a:lnTo>
                  <a:lnTo>
                    <a:pt x="3505" y="3721"/>
                  </a:lnTo>
                  <a:lnTo>
                    <a:pt x="3567" y="3630"/>
                  </a:lnTo>
                  <a:lnTo>
                    <a:pt x="3622" y="3538"/>
                  </a:lnTo>
                  <a:lnTo>
                    <a:pt x="3672" y="3450"/>
                  </a:lnTo>
                  <a:lnTo>
                    <a:pt x="3716" y="3364"/>
                  </a:lnTo>
                  <a:lnTo>
                    <a:pt x="3754" y="3283"/>
                  </a:lnTo>
                  <a:lnTo>
                    <a:pt x="3782" y="3205"/>
                  </a:lnTo>
                  <a:lnTo>
                    <a:pt x="3804" y="3133"/>
                  </a:lnTo>
                  <a:lnTo>
                    <a:pt x="3816" y="3065"/>
                  </a:lnTo>
                  <a:lnTo>
                    <a:pt x="3822" y="3004"/>
                  </a:lnTo>
                  <a:lnTo>
                    <a:pt x="3822" y="941"/>
                  </a:lnTo>
                  <a:lnTo>
                    <a:pt x="3632" y="911"/>
                  </a:lnTo>
                  <a:lnTo>
                    <a:pt x="3445" y="871"/>
                  </a:lnTo>
                  <a:lnTo>
                    <a:pt x="3260" y="825"/>
                  </a:lnTo>
                  <a:lnTo>
                    <a:pt x="3075" y="771"/>
                  </a:lnTo>
                  <a:lnTo>
                    <a:pt x="2891" y="709"/>
                  </a:lnTo>
                  <a:lnTo>
                    <a:pt x="2712" y="642"/>
                  </a:lnTo>
                  <a:lnTo>
                    <a:pt x="2539" y="566"/>
                  </a:lnTo>
                  <a:lnTo>
                    <a:pt x="2368" y="482"/>
                  </a:lnTo>
                  <a:lnTo>
                    <a:pt x="2204" y="394"/>
                  </a:lnTo>
                  <a:lnTo>
                    <a:pt x="2047" y="299"/>
                  </a:lnTo>
                  <a:close/>
                  <a:moveTo>
                    <a:pt x="2063" y="0"/>
                  </a:moveTo>
                  <a:lnTo>
                    <a:pt x="2095" y="8"/>
                  </a:lnTo>
                  <a:lnTo>
                    <a:pt x="2123" y="22"/>
                  </a:lnTo>
                  <a:lnTo>
                    <a:pt x="2268" y="113"/>
                  </a:lnTo>
                  <a:lnTo>
                    <a:pt x="2419" y="201"/>
                  </a:lnTo>
                  <a:lnTo>
                    <a:pt x="2579" y="281"/>
                  </a:lnTo>
                  <a:lnTo>
                    <a:pt x="2744" y="357"/>
                  </a:lnTo>
                  <a:lnTo>
                    <a:pt x="2913" y="424"/>
                  </a:lnTo>
                  <a:lnTo>
                    <a:pt x="3087" y="486"/>
                  </a:lnTo>
                  <a:lnTo>
                    <a:pt x="3262" y="542"/>
                  </a:lnTo>
                  <a:lnTo>
                    <a:pt x="3439" y="590"/>
                  </a:lnTo>
                  <a:lnTo>
                    <a:pt x="3618" y="628"/>
                  </a:lnTo>
                  <a:lnTo>
                    <a:pt x="3796" y="659"/>
                  </a:lnTo>
                  <a:lnTo>
                    <a:pt x="3973" y="683"/>
                  </a:lnTo>
                  <a:lnTo>
                    <a:pt x="4005" y="691"/>
                  </a:lnTo>
                  <a:lnTo>
                    <a:pt x="4035" y="705"/>
                  </a:lnTo>
                  <a:lnTo>
                    <a:pt x="4059" y="727"/>
                  </a:lnTo>
                  <a:lnTo>
                    <a:pt x="4078" y="753"/>
                  </a:lnTo>
                  <a:lnTo>
                    <a:pt x="4090" y="785"/>
                  </a:lnTo>
                  <a:lnTo>
                    <a:pt x="4094" y="819"/>
                  </a:lnTo>
                  <a:lnTo>
                    <a:pt x="4094" y="3004"/>
                  </a:lnTo>
                  <a:lnTo>
                    <a:pt x="4088" y="3083"/>
                  </a:lnTo>
                  <a:lnTo>
                    <a:pt x="4074" y="3165"/>
                  </a:lnTo>
                  <a:lnTo>
                    <a:pt x="4053" y="3253"/>
                  </a:lnTo>
                  <a:lnTo>
                    <a:pt x="4023" y="3345"/>
                  </a:lnTo>
                  <a:lnTo>
                    <a:pt x="3983" y="3440"/>
                  </a:lnTo>
                  <a:lnTo>
                    <a:pt x="3937" y="3538"/>
                  </a:lnTo>
                  <a:lnTo>
                    <a:pt x="3883" y="3638"/>
                  </a:lnTo>
                  <a:lnTo>
                    <a:pt x="3824" y="3739"/>
                  </a:lnTo>
                  <a:lnTo>
                    <a:pt x="3758" y="3841"/>
                  </a:lnTo>
                  <a:lnTo>
                    <a:pt x="3686" y="3945"/>
                  </a:lnTo>
                  <a:lnTo>
                    <a:pt x="3608" y="4050"/>
                  </a:lnTo>
                  <a:lnTo>
                    <a:pt x="3527" y="4154"/>
                  </a:lnTo>
                  <a:lnTo>
                    <a:pt x="3439" y="4257"/>
                  </a:lnTo>
                  <a:lnTo>
                    <a:pt x="3350" y="4359"/>
                  </a:lnTo>
                  <a:lnTo>
                    <a:pt x="3256" y="4459"/>
                  </a:lnTo>
                  <a:lnTo>
                    <a:pt x="3158" y="4556"/>
                  </a:lnTo>
                  <a:lnTo>
                    <a:pt x="3057" y="4652"/>
                  </a:lnTo>
                  <a:lnTo>
                    <a:pt x="2955" y="4746"/>
                  </a:lnTo>
                  <a:lnTo>
                    <a:pt x="2852" y="4836"/>
                  </a:lnTo>
                  <a:lnTo>
                    <a:pt x="2744" y="4919"/>
                  </a:lnTo>
                  <a:lnTo>
                    <a:pt x="2639" y="4999"/>
                  </a:lnTo>
                  <a:lnTo>
                    <a:pt x="2531" y="5075"/>
                  </a:lnTo>
                  <a:lnTo>
                    <a:pt x="2421" y="5144"/>
                  </a:lnTo>
                  <a:lnTo>
                    <a:pt x="2314" y="5208"/>
                  </a:lnTo>
                  <a:lnTo>
                    <a:pt x="2208" y="5264"/>
                  </a:lnTo>
                  <a:lnTo>
                    <a:pt x="2101" y="5314"/>
                  </a:lnTo>
                  <a:lnTo>
                    <a:pt x="2075" y="5322"/>
                  </a:lnTo>
                  <a:lnTo>
                    <a:pt x="2047" y="5326"/>
                  </a:lnTo>
                  <a:lnTo>
                    <a:pt x="2019" y="5322"/>
                  </a:lnTo>
                  <a:lnTo>
                    <a:pt x="1993" y="5314"/>
                  </a:lnTo>
                  <a:lnTo>
                    <a:pt x="1886" y="5264"/>
                  </a:lnTo>
                  <a:lnTo>
                    <a:pt x="1780" y="5208"/>
                  </a:lnTo>
                  <a:lnTo>
                    <a:pt x="1673" y="5144"/>
                  </a:lnTo>
                  <a:lnTo>
                    <a:pt x="1565" y="5075"/>
                  </a:lnTo>
                  <a:lnTo>
                    <a:pt x="1456" y="4999"/>
                  </a:lnTo>
                  <a:lnTo>
                    <a:pt x="1350" y="4919"/>
                  </a:lnTo>
                  <a:lnTo>
                    <a:pt x="1244" y="4836"/>
                  </a:lnTo>
                  <a:lnTo>
                    <a:pt x="1139" y="4746"/>
                  </a:lnTo>
                  <a:lnTo>
                    <a:pt x="1037" y="4652"/>
                  </a:lnTo>
                  <a:lnTo>
                    <a:pt x="936" y="4556"/>
                  </a:lnTo>
                  <a:lnTo>
                    <a:pt x="838" y="4459"/>
                  </a:lnTo>
                  <a:lnTo>
                    <a:pt x="745" y="4359"/>
                  </a:lnTo>
                  <a:lnTo>
                    <a:pt x="655" y="4257"/>
                  </a:lnTo>
                  <a:lnTo>
                    <a:pt x="567" y="4154"/>
                  </a:lnTo>
                  <a:lnTo>
                    <a:pt x="486" y="4050"/>
                  </a:lnTo>
                  <a:lnTo>
                    <a:pt x="408" y="3945"/>
                  </a:lnTo>
                  <a:lnTo>
                    <a:pt x="336" y="3841"/>
                  </a:lnTo>
                  <a:lnTo>
                    <a:pt x="271" y="3739"/>
                  </a:lnTo>
                  <a:lnTo>
                    <a:pt x="211" y="3638"/>
                  </a:lnTo>
                  <a:lnTo>
                    <a:pt x="157" y="3538"/>
                  </a:lnTo>
                  <a:lnTo>
                    <a:pt x="111" y="3440"/>
                  </a:lnTo>
                  <a:lnTo>
                    <a:pt x="73" y="3345"/>
                  </a:lnTo>
                  <a:lnTo>
                    <a:pt x="42" y="3253"/>
                  </a:lnTo>
                  <a:lnTo>
                    <a:pt x="20" y="3165"/>
                  </a:lnTo>
                  <a:lnTo>
                    <a:pt x="6" y="3083"/>
                  </a:lnTo>
                  <a:lnTo>
                    <a:pt x="0" y="3004"/>
                  </a:lnTo>
                  <a:lnTo>
                    <a:pt x="0" y="819"/>
                  </a:lnTo>
                  <a:lnTo>
                    <a:pt x="4" y="785"/>
                  </a:lnTo>
                  <a:lnTo>
                    <a:pt x="16" y="753"/>
                  </a:lnTo>
                  <a:lnTo>
                    <a:pt x="36" y="727"/>
                  </a:lnTo>
                  <a:lnTo>
                    <a:pt x="59" y="705"/>
                  </a:lnTo>
                  <a:lnTo>
                    <a:pt x="89" y="691"/>
                  </a:lnTo>
                  <a:lnTo>
                    <a:pt x="123" y="683"/>
                  </a:lnTo>
                  <a:lnTo>
                    <a:pt x="298" y="659"/>
                  </a:lnTo>
                  <a:lnTo>
                    <a:pt x="476" y="628"/>
                  </a:lnTo>
                  <a:lnTo>
                    <a:pt x="655" y="590"/>
                  </a:lnTo>
                  <a:lnTo>
                    <a:pt x="832" y="542"/>
                  </a:lnTo>
                  <a:lnTo>
                    <a:pt x="1007" y="486"/>
                  </a:lnTo>
                  <a:lnTo>
                    <a:pt x="1181" y="424"/>
                  </a:lnTo>
                  <a:lnTo>
                    <a:pt x="1350" y="357"/>
                  </a:lnTo>
                  <a:lnTo>
                    <a:pt x="1515" y="281"/>
                  </a:lnTo>
                  <a:lnTo>
                    <a:pt x="1675" y="201"/>
                  </a:lnTo>
                  <a:lnTo>
                    <a:pt x="1826" y="113"/>
                  </a:lnTo>
                  <a:lnTo>
                    <a:pt x="1971" y="22"/>
                  </a:lnTo>
                  <a:lnTo>
                    <a:pt x="2001" y="8"/>
                  </a:lnTo>
                  <a:lnTo>
                    <a:pt x="2031" y="0"/>
                  </a:lnTo>
                  <a:lnTo>
                    <a:pt x="2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6" name="Freeform 161">
              <a:extLst>
                <a:ext uri="{FF2B5EF4-FFF2-40B4-BE49-F238E27FC236}">
                  <a16:creationId xmlns:a16="http://schemas.microsoft.com/office/drawing/2014/main" id="{BC45A5A2-7C7A-4B3D-8263-B2924331CACC}"/>
                </a:ext>
              </a:extLst>
            </p:cNvPr>
            <p:cNvSpPr>
              <a:spLocks/>
            </p:cNvSpPr>
            <p:nvPr/>
          </p:nvSpPr>
          <p:spPr bwMode="auto">
            <a:xfrm>
              <a:off x="8210550" y="1108075"/>
              <a:ext cx="1516063" cy="1952625"/>
            </a:xfrm>
            <a:custGeom>
              <a:avLst/>
              <a:gdLst>
                <a:gd name="T0" fmla="*/ 1267 w 1912"/>
                <a:gd name="T1" fmla="*/ 35 h 2459"/>
                <a:gd name="T2" fmla="*/ 1611 w 1912"/>
                <a:gd name="T3" fmla="*/ 183 h 2459"/>
                <a:gd name="T4" fmla="*/ 1838 w 1912"/>
                <a:gd name="T5" fmla="*/ 416 h 2459"/>
                <a:gd name="T6" fmla="*/ 1908 w 1912"/>
                <a:gd name="T7" fmla="*/ 671 h 2459"/>
                <a:gd name="T8" fmla="*/ 1822 w 1912"/>
                <a:gd name="T9" fmla="*/ 777 h 2459"/>
                <a:gd name="T10" fmla="*/ 1687 w 1912"/>
                <a:gd name="T11" fmla="*/ 755 h 2459"/>
                <a:gd name="T12" fmla="*/ 1627 w 1912"/>
                <a:gd name="T13" fmla="*/ 610 h 2459"/>
                <a:gd name="T14" fmla="*/ 1482 w 1912"/>
                <a:gd name="T15" fmla="*/ 424 h 2459"/>
                <a:gd name="T16" fmla="*/ 1211 w 1912"/>
                <a:gd name="T17" fmla="*/ 305 h 2459"/>
                <a:gd name="T18" fmla="*/ 864 w 1912"/>
                <a:gd name="T19" fmla="*/ 277 h 2459"/>
                <a:gd name="T20" fmla="*/ 542 w 1912"/>
                <a:gd name="T21" fmla="*/ 360 h 2459"/>
                <a:gd name="T22" fmla="*/ 329 w 1912"/>
                <a:gd name="T23" fmla="*/ 526 h 2459"/>
                <a:gd name="T24" fmla="*/ 279 w 1912"/>
                <a:gd name="T25" fmla="*/ 733 h 2459"/>
                <a:gd name="T26" fmla="*/ 382 w 1912"/>
                <a:gd name="T27" fmla="*/ 893 h 2459"/>
                <a:gd name="T28" fmla="*/ 570 w 1912"/>
                <a:gd name="T29" fmla="*/ 996 h 2459"/>
                <a:gd name="T30" fmla="*/ 777 w 1912"/>
                <a:gd name="T31" fmla="*/ 1058 h 2459"/>
                <a:gd name="T32" fmla="*/ 938 w 1912"/>
                <a:gd name="T33" fmla="*/ 1088 h 2459"/>
                <a:gd name="T34" fmla="*/ 1137 w 1912"/>
                <a:gd name="T35" fmla="*/ 1122 h 2459"/>
                <a:gd name="T36" fmla="*/ 1348 w 1912"/>
                <a:gd name="T37" fmla="*/ 1176 h 2459"/>
                <a:gd name="T38" fmla="*/ 1575 w 1912"/>
                <a:gd name="T39" fmla="*/ 1269 h 2459"/>
                <a:gd name="T40" fmla="*/ 1773 w 1912"/>
                <a:gd name="T41" fmla="*/ 1417 h 2459"/>
                <a:gd name="T42" fmla="*/ 1894 w 1912"/>
                <a:gd name="T43" fmla="*/ 1636 h 2459"/>
                <a:gd name="T44" fmla="*/ 1886 w 1912"/>
                <a:gd name="T45" fmla="*/ 1935 h 2459"/>
                <a:gd name="T46" fmla="*/ 1703 w 1912"/>
                <a:gd name="T47" fmla="*/ 2206 h 2459"/>
                <a:gd name="T48" fmla="*/ 1378 w 1912"/>
                <a:gd name="T49" fmla="*/ 2390 h 2459"/>
                <a:gd name="T50" fmla="*/ 954 w 1912"/>
                <a:gd name="T51" fmla="*/ 2459 h 2459"/>
                <a:gd name="T52" fmla="*/ 550 w 1912"/>
                <a:gd name="T53" fmla="*/ 2396 h 2459"/>
                <a:gd name="T54" fmla="*/ 231 w 1912"/>
                <a:gd name="T55" fmla="*/ 2226 h 2459"/>
                <a:gd name="T56" fmla="*/ 38 w 1912"/>
                <a:gd name="T57" fmla="*/ 1973 h 2459"/>
                <a:gd name="T58" fmla="*/ 14 w 1912"/>
                <a:gd name="T59" fmla="*/ 1754 h 2459"/>
                <a:gd name="T60" fmla="*/ 124 w 1912"/>
                <a:gd name="T61" fmla="*/ 1674 h 2459"/>
                <a:gd name="T62" fmla="*/ 247 w 1912"/>
                <a:gd name="T63" fmla="*/ 1730 h 2459"/>
                <a:gd name="T64" fmla="*/ 305 w 1912"/>
                <a:gd name="T65" fmla="*/ 1901 h 2459"/>
                <a:gd name="T66" fmla="*/ 488 w 1912"/>
                <a:gd name="T67" fmla="*/ 2073 h 2459"/>
                <a:gd name="T68" fmla="*/ 783 w 1912"/>
                <a:gd name="T69" fmla="*/ 2172 h 2459"/>
                <a:gd name="T70" fmla="*/ 1133 w 1912"/>
                <a:gd name="T71" fmla="*/ 2170 h 2459"/>
                <a:gd name="T72" fmla="*/ 1436 w 1912"/>
                <a:gd name="T73" fmla="*/ 2065 h 2459"/>
                <a:gd name="T74" fmla="*/ 1613 w 1912"/>
                <a:gd name="T75" fmla="*/ 1883 h 2459"/>
                <a:gd name="T76" fmla="*/ 1619 w 1912"/>
                <a:gd name="T77" fmla="*/ 1680 h 2459"/>
                <a:gd name="T78" fmla="*/ 1488 w 1912"/>
                <a:gd name="T79" fmla="*/ 1536 h 2459"/>
                <a:gd name="T80" fmla="*/ 1289 w 1912"/>
                <a:gd name="T81" fmla="*/ 1443 h 2459"/>
                <a:gd name="T82" fmla="*/ 1087 w 1912"/>
                <a:gd name="T83" fmla="*/ 1391 h 2459"/>
                <a:gd name="T84" fmla="*/ 894 w 1912"/>
                <a:gd name="T85" fmla="*/ 1357 h 2459"/>
                <a:gd name="T86" fmla="*/ 727 w 1912"/>
                <a:gd name="T87" fmla="*/ 1327 h 2459"/>
                <a:gd name="T88" fmla="*/ 506 w 1912"/>
                <a:gd name="T89" fmla="*/ 1265 h 2459"/>
                <a:gd name="T90" fmla="*/ 283 w 1912"/>
                <a:gd name="T91" fmla="*/ 1160 h 2459"/>
                <a:gd name="T92" fmla="*/ 100 w 1912"/>
                <a:gd name="T93" fmla="*/ 994 h 2459"/>
                <a:gd name="T94" fmla="*/ 4 w 1912"/>
                <a:gd name="T95" fmla="*/ 755 h 2459"/>
                <a:gd name="T96" fmla="*/ 56 w 1912"/>
                <a:gd name="T97" fmla="*/ 450 h 2459"/>
                <a:gd name="T98" fmla="*/ 277 w 1912"/>
                <a:gd name="T99" fmla="*/ 199 h 2459"/>
                <a:gd name="T100" fmla="*/ 631 w 1912"/>
                <a:gd name="T101" fmla="*/ 39 h 2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12" h="2459">
                  <a:moveTo>
                    <a:pt x="956" y="0"/>
                  </a:moveTo>
                  <a:lnTo>
                    <a:pt x="1064" y="6"/>
                  </a:lnTo>
                  <a:lnTo>
                    <a:pt x="1167" y="18"/>
                  </a:lnTo>
                  <a:lnTo>
                    <a:pt x="1267" y="35"/>
                  </a:lnTo>
                  <a:lnTo>
                    <a:pt x="1362" y="63"/>
                  </a:lnTo>
                  <a:lnTo>
                    <a:pt x="1452" y="97"/>
                  </a:lnTo>
                  <a:lnTo>
                    <a:pt x="1536" y="137"/>
                  </a:lnTo>
                  <a:lnTo>
                    <a:pt x="1611" y="183"/>
                  </a:lnTo>
                  <a:lnTo>
                    <a:pt x="1681" y="233"/>
                  </a:lnTo>
                  <a:lnTo>
                    <a:pt x="1743" y="291"/>
                  </a:lnTo>
                  <a:lnTo>
                    <a:pt x="1794" y="350"/>
                  </a:lnTo>
                  <a:lnTo>
                    <a:pt x="1838" y="416"/>
                  </a:lnTo>
                  <a:lnTo>
                    <a:pt x="1872" y="486"/>
                  </a:lnTo>
                  <a:lnTo>
                    <a:pt x="1896" y="560"/>
                  </a:lnTo>
                  <a:lnTo>
                    <a:pt x="1910" y="635"/>
                  </a:lnTo>
                  <a:lnTo>
                    <a:pt x="1908" y="671"/>
                  </a:lnTo>
                  <a:lnTo>
                    <a:pt x="1898" y="705"/>
                  </a:lnTo>
                  <a:lnTo>
                    <a:pt x="1880" y="735"/>
                  </a:lnTo>
                  <a:lnTo>
                    <a:pt x="1854" y="759"/>
                  </a:lnTo>
                  <a:lnTo>
                    <a:pt x="1822" y="777"/>
                  </a:lnTo>
                  <a:lnTo>
                    <a:pt x="1787" y="785"/>
                  </a:lnTo>
                  <a:lnTo>
                    <a:pt x="1751" y="783"/>
                  </a:lnTo>
                  <a:lnTo>
                    <a:pt x="1717" y="773"/>
                  </a:lnTo>
                  <a:lnTo>
                    <a:pt x="1687" y="755"/>
                  </a:lnTo>
                  <a:lnTo>
                    <a:pt x="1663" y="729"/>
                  </a:lnTo>
                  <a:lnTo>
                    <a:pt x="1647" y="697"/>
                  </a:lnTo>
                  <a:lnTo>
                    <a:pt x="1639" y="661"/>
                  </a:lnTo>
                  <a:lnTo>
                    <a:pt x="1627" y="610"/>
                  </a:lnTo>
                  <a:lnTo>
                    <a:pt x="1605" y="558"/>
                  </a:lnTo>
                  <a:lnTo>
                    <a:pt x="1573" y="510"/>
                  </a:lnTo>
                  <a:lnTo>
                    <a:pt x="1532" y="466"/>
                  </a:lnTo>
                  <a:lnTo>
                    <a:pt x="1482" y="424"/>
                  </a:lnTo>
                  <a:lnTo>
                    <a:pt x="1424" y="388"/>
                  </a:lnTo>
                  <a:lnTo>
                    <a:pt x="1358" y="354"/>
                  </a:lnTo>
                  <a:lnTo>
                    <a:pt x="1287" y="326"/>
                  </a:lnTo>
                  <a:lnTo>
                    <a:pt x="1211" y="305"/>
                  </a:lnTo>
                  <a:lnTo>
                    <a:pt x="1129" y="287"/>
                  </a:lnTo>
                  <a:lnTo>
                    <a:pt x="1044" y="277"/>
                  </a:lnTo>
                  <a:lnTo>
                    <a:pt x="956" y="273"/>
                  </a:lnTo>
                  <a:lnTo>
                    <a:pt x="864" y="277"/>
                  </a:lnTo>
                  <a:lnTo>
                    <a:pt x="777" y="289"/>
                  </a:lnTo>
                  <a:lnTo>
                    <a:pt x="693" y="307"/>
                  </a:lnTo>
                  <a:lnTo>
                    <a:pt x="615" y="330"/>
                  </a:lnTo>
                  <a:lnTo>
                    <a:pt x="542" y="360"/>
                  </a:lnTo>
                  <a:lnTo>
                    <a:pt x="476" y="394"/>
                  </a:lnTo>
                  <a:lnTo>
                    <a:pt x="418" y="434"/>
                  </a:lnTo>
                  <a:lnTo>
                    <a:pt x="369" y="478"/>
                  </a:lnTo>
                  <a:lnTo>
                    <a:pt x="329" y="526"/>
                  </a:lnTo>
                  <a:lnTo>
                    <a:pt x="299" y="576"/>
                  </a:lnTo>
                  <a:lnTo>
                    <a:pt x="281" y="629"/>
                  </a:lnTo>
                  <a:lnTo>
                    <a:pt x="273" y="683"/>
                  </a:lnTo>
                  <a:lnTo>
                    <a:pt x="279" y="733"/>
                  </a:lnTo>
                  <a:lnTo>
                    <a:pt x="293" y="779"/>
                  </a:lnTo>
                  <a:lnTo>
                    <a:pt x="315" y="821"/>
                  </a:lnTo>
                  <a:lnTo>
                    <a:pt x="347" y="859"/>
                  </a:lnTo>
                  <a:lnTo>
                    <a:pt x="382" y="893"/>
                  </a:lnTo>
                  <a:lnTo>
                    <a:pt x="424" y="924"/>
                  </a:lnTo>
                  <a:lnTo>
                    <a:pt x="470" y="950"/>
                  </a:lnTo>
                  <a:lnTo>
                    <a:pt x="518" y="976"/>
                  </a:lnTo>
                  <a:lnTo>
                    <a:pt x="570" y="996"/>
                  </a:lnTo>
                  <a:lnTo>
                    <a:pt x="623" y="1016"/>
                  </a:lnTo>
                  <a:lnTo>
                    <a:pt x="675" y="1032"/>
                  </a:lnTo>
                  <a:lnTo>
                    <a:pt x="727" y="1046"/>
                  </a:lnTo>
                  <a:lnTo>
                    <a:pt x="777" y="1058"/>
                  </a:lnTo>
                  <a:lnTo>
                    <a:pt x="825" y="1068"/>
                  </a:lnTo>
                  <a:lnTo>
                    <a:pt x="868" y="1076"/>
                  </a:lnTo>
                  <a:lnTo>
                    <a:pt x="906" y="1082"/>
                  </a:lnTo>
                  <a:lnTo>
                    <a:pt x="938" y="1088"/>
                  </a:lnTo>
                  <a:lnTo>
                    <a:pt x="1020" y="1102"/>
                  </a:lnTo>
                  <a:lnTo>
                    <a:pt x="1054" y="1108"/>
                  </a:lnTo>
                  <a:lnTo>
                    <a:pt x="1093" y="1114"/>
                  </a:lnTo>
                  <a:lnTo>
                    <a:pt x="1137" y="1122"/>
                  </a:lnTo>
                  <a:lnTo>
                    <a:pt x="1187" y="1134"/>
                  </a:lnTo>
                  <a:lnTo>
                    <a:pt x="1239" y="1146"/>
                  </a:lnTo>
                  <a:lnTo>
                    <a:pt x="1293" y="1160"/>
                  </a:lnTo>
                  <a:lnTo>
                    <a:pt x="1348" y="1176"/>
                  </a:lnTo>
                  <a:lnTo>
                    <a:pt x="1406" y="1194"/>
                  </a:lnTo>
                  <a:lnTo>
                    <a:pt x="1462" y="1216"/>
                  </a:lnTo>
                  <a:lnTo>
                    <a:pt x="1520" y="1241"/>
                  </a:lnTo>
                  <a:lnTo>
                    <a:pt x="1575" y="1269"/>
                  </a:lnTo>
                  <a:lnTo>
                    <a:pt x="1629" y="1301"/>
                  </a:lnTo>
                  <a:lnTo>
                    <a:pt x="1681" y="1335"/>
                  </a:lnTo>
                  <a:lnTo>
                    <a:pt x="1729" y="1375"/>
                  </a:lnTo>
                  <a:lnTo>
                    <a:pt x="1773" y="1417"/>
                  </a:lnTo>
                  <a:lnTo>
                    <a:pt x="1812" y="1465"/>
                  </a:lnTo>
                  <a:lnTo>
                    <a:pt x="1846" y="1517"/>
                  </a:lnTo>
                  <a:lnTo>
                    <a:pt x="1874" y="1574"/>
                  </a:lnTo>
                  <a:lnTo>
                    <a:pt x="1894" y="1636"/>
                  </a:lnTo>
                  <a:lnTo>
                    <a:pt x="1906" y="1704"/>
                  </a:lnTo>
                  <a:lnTo>
                    <a:pt x="1912" y="1776"/>
                  </a:lnTo>
                  <a:lnTo>
                    <a:pt x="1904" y="1857"/>
                  </a:lnTo>
                  <a:lnTo>
                    <a:pt x="1886" y="1935"/>
                  </a:lnTo>
                  <a:lnTo>
                    <a:pt x="1856" y="2009"/>
                  </a:lnTo>
                  <a:lnTo>
                    <a:pt x="1814" y="2079"/>
                  </a:lnTo>
                  <a:lnTo>
                    <a:pt x="1765" y="2144"/>
                  </a:lnTo>
                  <a:lnTo>
                    <a:pt x="1703" y="2206"/>
                  </a:lnTo>
                  <a:lnTo>
                    <a:pt x="1633" y="2262"/>
                  </a:lnTo>
                  <a:lnTo>
                    <a:pt x="1555" y="2310"/>
                  </a:lnTo>
                  <a:lnTo>
                    <a:pt x="1472" y="2354"/>
                  </a:lnTo>
                  <a:lnTo>
                    <a:pt x="1378" y="2390"/>
                  </a:lnTo>
                  <a:lnTo>
                    <a:pt x="1281" y="2419"/>
                  </a:lnTo>
                  <a:lnTo>
                    <a:pt x="1177" y="2441"/>
                  </a:lnTo>
                  <a:lnTo>
                    <a:pt x="1068" y="2453"/>
                  </a:lnTo>
                  <a:lnTo>
                    <a:pt x="954" y="2459"/>
                  </a:lnTo>
                  <a:lnTo>
                    <a:pt x="846" y="2455"/>
                  </a:lnTo>
                  <a:lnTo>
                    <a:pt x="743" y="2443"/>
                  </a:lnTo>
                  <a:lnTo>
                    <a:pt x="643" y="2423"/>
                  </a:lnTo>
                  <a:lnTo>
                    <a:pt x="550" y="2396"/>
                  </a:lnTo>
                  <a:lnTo>
                    <a:pt x="460" y="2364"/>
                  </a:lnTo>
                  <a:lnTo>
                    <a:pt x="376" y="2324"/>
                  </a:lnTo>
                  <a:lnTo>
                    <a:pt x="301" y="2278"/>
                  </a:lnTo>
                  <a:lnTo>
                    <a:pt x="231" y="2226"/>
                  </a:lnTo>
                  <a:lnTo>
                    <a:pt x="169" y="2168"/>
                  </a:lnTo>
                  <a:lnTo>
                    <a:pt x="116" y="2109"/>
                  </a:lnTo>
                  <a:lnTo>
                    <a:pt x="72" y="2043"/>
                  </a:lnTo>
                  <a:lnTo>
                    <a:pt x="38" y="1973"/>
                  </a:lnTo>
                  <a:lnTo>
                    <a:pt x="14" y="1899"/>
                  </a:lnTo>
                  <a:lnTo>
                    <a:pt x="2" y="1823"/>
                  </a:lnTo>
                  <a:lnTo>
                    <a:pt x="2" y="1788"/>
                  </a:lnTo>
                  <a:lnTo>
                    <a:pt x="14" y="1754"/>
                  </a:lnTo>
                  <a:lnTo>
                    <a:pt x="32" y="1724"/>
                  </a:lnTo>
                  <a:lnTo>
                    <a:pt x="58" y="1700"/>
                  </a:lnTo>
                  <a:lnTo>
                    <a:pt x="88" y="1684"/>
                  </a:lnTo>
                  <a:lnTo>
                    <a:pt x="124" y="1674"/>
                  </a:lnTo>
                  <a:lnTo>
                    <a:pt x="161" y="1676"/>
                  </a:lnTo>
                  <a:lnTo>
                    <a:pt x="195" y="1686"/>
                  </a:lnTo>
                  <a:lnTo>
                    <a:pt x="223" y="1706"/>
                  </a:lnTo>
                  <a:lnTo>
                    <a:pt x="247" y="1730"/>
                  </a:lnTo>
                  <a:lnTo>
                    <a:pt x="265" y="1762"/>
                  </a:lnTo>
                  <a:lnTo>
                    <a:pt x="273" y="1798"/>
                  </a:lnTo>
                  <a:lnTo>
                    <a:pt x="283" y="1849"/>
                  </a:lnTo>
                  <a:lnTo>
                    <a:pt x="305" y="1901"/>
                  </a:lnTo>
                  <a:lnTo>
                    <a:pt x="339" y="1949"/>
                  </a:lnTo>
                  <a:lnTo>
                    <a:pt x="380" y="1993"/>
                  </a:lnTo>
                  <a:lnTo>
                    <a:pt x="430" y="2035"/>
                  </a:lnTo>
                  <a:lnTo>
                    <a:pt x="488" y="2073"/>
                  </a:lnTo>
                  <a:lnTo>
                    <a:pt x="554" y="2105"/>
                  </a:lnTo>
                  <a:lnTo>
                    <a:pt x="625" y="2132"/>
                  </a:lnTo>
                  <a:lnTo>
                    <a:pt x="701" y="2154"/>
                  </a:lnTo>
                  <a:lnTo>
                    <a:pt x="783" y="2172"/>
                  </a:lnTo>
                  <a:lnTo>
                    <a:pt x="866" y="2182"/>
                  </a:lnTo>
                  <a:lnTo>
                    <a:pt x="954" y="2186"/>
                  </a:lnTo>
                  <a:lnTo>
                    <a:pt x="1046" y="2182"/>
                  </a:lnTo>
                  <a:lnTo>
                    <a:pt x="1133" y="2170"/>
                  </a:lnTo>
                  <a:lnTo>
                    <a:pt x="1217" y="2152"/>
                  </a:lnTo>
                  <a:lnTo>
                    <a:pt x="1297" y="2128"/>
                  </a:lnTo>
                  <a:lnTo>
                    <a:pt x="1368" y="2099"/>
                  </a:lnTo>
                  <a:lnTo>
                    <a:pt x="1436" y="2065"/>
                  </a:lnTo>
                  <a:lnTo>
                    <a:pt x="1494" y="2025"/>
                  </a:lnTo>
                  <a:lnTo>
                    <a:pt x="1544" y="1981"/>
                  </a:lnTo>
                  <a:lnTo>
                    <a:pt x="1583" y="1933"/>
                  </a:lnTo>
                  <a:lnTo>
                    <a:pt x="1613" y="1883"/>
                  </a:lnTo>
                  <a:lnTo>
                    <a:pt x="1631" y="1831"/>
                  </a:lnTo>
                  <a:lnTo>
                    <a:pt x="1637" y="1776"/>
                  </a:lnTo>
                  <a:lnTo>
                    <a:pt x="1633" y="1726"/>
                  </a:lnTo>
                  <a:lnTo>
                    <a:pt x="1619" y="1680"/>
                  </a:lnTo>
                  <a:lnTo>
                    <a:pt x="1595" y="1638"/>
                  </a:lnTo>
                  <a:lnTo>
                    <a:pt x="1565" y="1600"/>
                  </a:lnTo>
                  <a:lnTo>
                    <a:pt x="1530" y="1566"/>
                  </a:lnTo>
                  <a:lnTo>
                    <a:pt x="1488" y="1536"/>
                  </a:lnTo>
                  <a:lnTo>
                    <a:pt x="1442" y="1509"/>
                  </a:lnTo>
                  <a:lnTo>
                    <a:pt x="1392" y="1485"/>
                  </a:lnTo>
                  <a:lnTo>
                    <a:pt x="1342" y="1463"/>
                  </a:lnTo>
                  <a:lnTo>
                    <a:pt x="1289" y="1443"/>
                  </a:lnTo>
                  <a:lnTo>
                    <a:pt x="1237" y="1427"/>
                  </a:lnTo>
                  <a:lnTo>
                    <a:pt x="1185" y="1413"/>
                  </a:lnTo>
                  <a:lnTo>
                    <a:pt x="1135" y="1401"/>
                  </a:lnTo>
                  <a:lnTo>
                    <a:pt x="1087" y="1391"/>
                  </a:lnTo>
                  <a:lnTo>
                    <a:pt x="1046" y="1383"/>
                  </a:lnTo>
                  <a:lnTo>
                    <a:pt x="1006" y="1377"/>
                  </a:lnTo>
                  <a:lnTo>
                    <a:pt x="974" y="1371"/>
                  </a:lnTo>
                  <a:lnTo>
                    <a:pt x="894" y="1357"/>
                  </a:lnTo>
                  <a:lnTo>
                    <a:pt x="858" y="1353"/>
                  </a:lnTo>
                  <a:lnTo>
                    <a:pt x="819" y="1345"/>
                  </a:lnTo>
                  <a:lnTo>
                    <a:pt x="775" y="1337"/>
                  </a:lnTo>
                  <a:lnTo>
                    <a:pt x="727" y="1327"/>
                  </a:lnTo>
                  <a:lnTo>
                    <a:pt x="675" y="1315"/>
                  </a:lnTo>
                  <a:lnTo>
                    <a:pt x="619" y="1301"/>
                  </a:lnTo>
                  <a:lnTo>
                    <a:pt x="564" y="1283"/>
                  </a:lnTo>
                  <a:lnTo>
                    <a:pt x="506" y="1265"/>
                  </a:lnTo>
                  <a:lnTo>
                    <a:pt x="450" y="1243"/>
                  </a:lnTo>
                  <a:lnTo>
                    <a:pt x="392" y="1220"/>
                  </a:lnTo>
                  <a:lnTo>
                    <a:pt x="337" y="1192"/>
                  </a:lnTo>
                  <a:lnTo>
                    <a:pt x="283" y="1160"/>
                  </a:lnTo>
                  <a:lnTo>
                    <a:pt x="231" y="1124"/>
                  </a:lnTo>
                  <a:lnTo>
                    <a:pt x="183" y="1086"/>
                  </a:lnTo>
                  <a:lnTo>
                    <a:pt x="139" y="1042"/>
                  </a:lnTo>
                  <a:lnTo>
                    <a:pt x="100" y="994"/>
                  </a:lnTo>
                  <a:lnTo>
                    <a:pt x="66" y="942"/>
                  </a:lnTo>
                  <a:lnTo>
                    <a:pt x="38" y="885"/>
                  </a:lnTo>
                  <a:lnTo>
                    <a:pt x="18" y="823"/>
                  </a:lnTo>
                  <a:lnTo>
                    <a:pt x="4" y="755"/>
                  </a:lnTo>
                  <a:lnTo>
                    <a:pt x="0" y="683"/>
                  </a:lnTo>
                  <a:lnTo>
                    <a:pt x="6" y="604"/>
                  </a:lnTo>
                  <a:lnTo>
                    <a:pt x="26" y="526"/>
                  </a:lnTo>
                  <a:lnTo>
                    <a:pt x="56" y="450"/>
                  </a:lnTo>
                  <a:lnTo>
                    <a:pt x="96" y="380"/>
                  </a:lnTo>
                  <a:lnTo>
                    <a:pt x="147" y="315"/>
                  </a:lnTo>
                  <a:lnTo>
                    <a:pt x="207" y="255"/>
                  </a:lnTo>
                  <a:lnTo>
                    <a:pt x="277" y="199"/>
                  </a:lnTo>
                  <a:lnTo>
                    <a:pt x="355" y="149"/>
                  </a:lnTo>
                  <a:lnTo>
                    <a:pt x="440" y="105"/>
                  </a:lnTo>
                  <a:lnTo>
                    <a:pt x="532" y="69"/>
                  </a:lnTo>
                  <a:lnTo>
                    <a:pt x="631" y="39"/>
                  </a:lnTo>
                  <a:lnTo>
                    <a:pt x="735" y="18"/>
                  </a:lnTo>
                  <a:lnTo>
                    <a:pt x="843" y="6"/>
                  </a:lnTo>
                  <a:lnTo>
                    <a:pt x="9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7" name="Freeform 162">
              <a:extLst>
                <a:ext uri="{FF2B5EF4-FFF2-40B4-BE49-F238E27FC236}">
                  <a16:creationId xmlns:a16="http://schemas.microsoft.com/office/drawing/2014/main" id="{4E5B090A-AEEB-4C68-ABE5-54F6EC6D1682}"/>
                </a:ext>
              </a:extLst>
            </p:cNvPr>
            <p:cNvSpPr>
              <a:spLocks/>
            </p:cNvSpPr>
            <p:nvPr/>
          </p:nvSpPr>
          <p:spPr bwMode="auto">
            <a:xfrm>
              <a:off x="8859838" y="890588"/>
              <a:ext cx="215900" cy="2386013"/>
            </a:xfrm>
            <a:custGeom>
              <a:avLst/>
              <a:gdLst>
                <a:gd name="T0" fmla="*/ 137 w 272"/>
                <a:gd name="T1" fmla="*/ 0 h 3005"/>
                <a:gd name="T2" fmla="*/ 173 w 272"/>
                <a:gd name="T3" fmla="*/ 5 h 3005"/>
                <a:gd name="T4" fmla="*/ 205 w 272"/>
                <a:gd name="T5" fmla="*/ 19 h 3005"/>
                <a:gd name="T6" fmla="*/ 233 w 272"/>
                <a:gd name="T7" fmla="*/ 41 h 3005"/>
                <a:gd name="T8" fmla="*/ 255 w 272"/>
                <a:gd name="T9" fmla="*/ 67 h 3005"/>
                <a:gd name="T10" fmla="*/ 268 w 272"/>
                <a:gd name="T11" fmla="*/ 101 h 3005"/>
                <a:gd name="T12" fmla="*/ 272 w 272"/>
                <a:gd name="T13" fmla="*/ 137 h 3005"/>
                <a:gd name="T14" fmla="*/ 272 w 272"/>
                <a:gd name="T15" fmla="*/ 2868 h 3005"/>
                <a:gd name="T16" fmla="*/ 268 w 272"/>
                <a:gd name="T17" fmla="*/ 2904 h 3005"/>
                <a:gd name="T18" fmla="*/ 255 w 272"/>
                <a:gd name="T19" fmla="*/ 2938 h 3005"/>
                <a:gd name="T20" fmla="*/ 233 w 272"/>
                <a:gd name="T21" fmla="*/ 2966 h 3005"/>
                <a:gd name="T22" fmla="*/ 205 w 272"/>
                <a:gd name="T23" fmla="*/ 2986 h 3005"/>
                <a:gd name="T24" fmla="*/ 173 w 272"/>
                <a:gd name="T25" fmla="*/ 2999 h 3005"/>
                <a:gd name="T26" fmla="*/ 137 w 272"/>
                <a:gd name="T27" fmla="*/ 3005 h 3005"/>
                <a:gd name="T28" fmla="*/ 101 w 272"/>
                <a:gd name="T29" fmla="*/ 2999 h 3005"/>
                <a:gd name="T30" fmla="*/ 67 w 272"/>
                <a:gd name="T31" fmla="*/ 2986 h 3005"/>
                <a:gd name="T32" fmla="*/ 39 w 272"/>
                <a:gd name="T33" fmla="*/ 2966 h 3005"/>
                <a:gd name="T34" fmla="*/ 20 w 272"/>
                <a:gd name="T35" fmla="*/ 2938 h 3005"/>
                <a:gd name="T36" fmla="*/ 6 w 272"/>
                <a:gd name="T37" fmla="*/ 2904 h 3005"/>
                <a:gd name="T38" fmla="*/ 0 w 272"/>
                <a:gd name="T39" fmla="*/ 2868 h 3005"/>
                <a:gd name="T40" fmla="*/ 0 w 272"/>
                <a:gd name="T41" fmla="*/ 137 h 3005"/>
                <a:gd name="T42" fmla="*/ 6 w 272"/>
                <a:gd name="T43" fmla="*/ 101 h 3005"/>
                <a:gd name="T44" fmla="*/ 20 w 272"/>
                <a:gd name="T45" fmla="*/ 67 h 3005"/>
                <a:gd name="T46" fmla="*/ 39 w 272"/>
                <a:gd name="T47" fmla="*/ 41 h 3005"/>
                <a:gd name="T48" fmla="*/ 67 w 272"/>
                <a:gd name="T49" fmla="*/ 19 h 3005"/>
                <a:gd name="T50" fmla="*/ 101 w 272"/>
                <a:gd name="T51" fmla="*/ 5 h 3005"/>
                <a:gd name="T52" fmla="*/ 137 w 272"/>
                <a:gd name="T53" fmla="*/ 0 h 3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2" h="3005">
                  <a:moveTo>
                    <a:pt x="137" y="0"/>
                  </a:moveTo>
                  <a:lnTo>
                    <a:pt x="173" y="5"/>
                  </a:lnTo>
                  <a:lnTo>
                    <a:pt x="205" y="19"/>
                  </a:lnTo>
                  <a:lnTo>
                    <a:pt x="233" y="41"/>
                  </a:lnTo>
                  <a:lnTo>
                    <a:pt x="255" y="67"/>
                  </a:lnTo>
                  <a:lnTo>
                    <a:pt x="268" y="101"/>
                  </a:lnTo>
                  <a:lnTo>
                    <a:pt x="272" y="137"/>
                  </a:lnTo>
                  <a:lnTo>
                    <a:pt x="272" y="2868"/>
                  </a:lnTo>
                  <a:lnTo>
                    <a:pt x="268" y="2904"/>
                  </a:lnTo>
                  <a:lnTo>
                    <a:pt x="255" y="2938"/>
                  </a:lnTo>
                  <a:lnTo>
                    <a:pt x="233" y="2966"/>
                  </a:lnTo>
                  <a:lnTo>
                    <a:pt x="205" y="2986"/>
                  </a:lnTo>
                  <a:lnTo>
                    <a:pt x="173" y="2999"/>
                  </a:lnTo>
                  <a:lnTo>
                    <a:pt x="137" y="3005"/>
                  </a:lnTo>
                  <a:lnTo>
                    <a:pt x="101" y="2999"/>
                  </a:lnTo>
                  <a:lnTo>
                    <a:pt x="67" y="2986"/>
                  </a:lnTo>
                  <a:lnTo>
                    <a:pt x="39" y="2966"/>
                  </a:lnTo>
                  <a:lnTo>
                    <a:pt x="20" y="2938"/>
                  </a:lnTo>
                  <a:lnTo>
                    <a:pt x="6" y="2904"/>
                  </a:lnTo>
                  <a:lnTo>
                    <a:pt x="0" y="2868"/>
                  </a:lnTo>
                  <a:lnTo>
                    <a:pt x="0" y="137"/>
                  </a:lnTo>
                  <a:lnTo>
                    <a:pt x="6" y="101"/>
                  </a:lnTo>
                  <a:lnTo>
                    <a:pt x="20" y="67"/>
                  </a:lnTo>
                  <a:lnTo>
                    <a:pt x="39" y="41"/>
                  </a:lnTo>
                  <a:lnTo>
                    <a:pt x="67" y="19"/>
                  </a:lnTo>
                  <a:lnTo>
                    <a:pt x="101" y="5"/>
                  </a:lnTo>
                  <a:lnTo>
                    <a:pt x="1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52" name="Freeform 181">
            <a:extLst>
              <a:ext uri="{FF2B5EF4-FFF2-40B4-BE49-F238E27FC236}">
                <a16:creationId xmlns:a16="http://schemas.microsoft.com/office/drawing/2014/main" id="{12B3B36F-56F1-467D-9BFB-CF3F47AC142C}"/>
              </a:ext>
            </a:extLst>
          </p:cNvPr>
          <p:cNvSpPr>
            <a:spLocks noEditPoints="1"/>
          </p:cNvSpPr>
          <p:nvPr/>
        </p:nvSpPr>
        <p:spPr bwMode="auto">
          <a:xfrm>
            <a:off x="5159161" y="4282413"/>
            <a:ext cx="527702" cy="529672"/>
          </a:xfrm>
          <a:custGeom>
            <a:avLst/>
            <a:gdLst/>
            <a:ahLst/>
            <a:cxnLst>
              <a:cxn ang="0">
                <a:pos x="136" y="191"/>
              </a:cxn>
              <a:cxn ang="0">
                <a:pos x="119" y="234"/>
              </a:cxn>
              <a:cxn ang="0">
                <a:pos x="157" y="232"/>
              </a:cxn>
              <a:cxn ang="0">
                <a:pos x="165" y="190"/>
              </a:cxn>
              <a:cxn ang="0">
                <a:pos x="66" y="207"/>
              </a:cxn>
              <a:cxn ang="0">
                <a:pos x="88" y="207"/>
              </a:cxn>
              <a:cxn ang="0">
                <a:pos x="46" y="182"/>
              </a:cxn>
              <a:cxn ang="0">
                <a:pos x="189" y="188"/>
              </a:cxn>
              <a:cxn ang="0">
                <a:pos x="196" y="213"/>
              </a:cxn>
              <a:cxn ang="0">
                <a:pos x="222" y="182"/>
              </a:cxn>
              <a:cxn ang="0">
                <a:pos x="35" y="119"/>
              </a:cxn>
              <a:cxn ang="0">
                <a:pos x="34" y="144"/>
              </a:cxn>
              <a:cxn ang="0">
                <a:pos x="55" y="160"/>
              </a:cxn>
              <a:cxn ang="0">
                <a:pos x="82" y="135"/>
              </a:cxn>
              <a:cxn ang="0">
                <a:pos x="193" y="136"/>
              </a:cxn>
              <a:cxn ang="0">
                <a:pos x="232" y="154"/>
              </a:cxn>
              <a:cxn ang="0">
                <a:pos x="233" y="125"/>
              </a:cxn>
              <a:cxn ang="0">
                <a:pos x="207" y="110"/>
              </a:cxn>
              <a:cxn ang="0">
                <a:pos x="107" y="106"/>
              </a:cxn>
              <a:cxn ang="0">
                <a:pos x="107" y="166"/>
              </a:cxn>
              <a:cxn ang="0">
                <a:pos x="167" y="166"/>
              </a:cxn>
              <a:cxn ang="0">
                <a:pos x="167" y="106"/>
              </a:cxn>
              <a:cxn ang="0">
                <a:pos x="182" y="46"/>
              </a:cxn>
              <a:cxn ang="0">
                <a:pos x="207" y="86"/>
              </a:cxn>
              <a:cxn ang="0">
                <a:pos x="205" y="64"/>
              </a:cxn>
              <a:cxn ang="0">
                <a:pos x="91" y="43"/>
              </a:cxn>
              <a:cxn ang="0">
                <a:pos x="52" y="77"/>
              </a:cxn>
              <a:cxn ang="0">
                <a:pos x="84" y="84"/>
              </a:cxn>
              <a:cxn ang="0">
                <a:pos x="91" y="43"/>
              </a:cxn>
              <a:cxn ang="0">
                <a:pos x="115" y="47"/>
              </a:cxn>
              <a:cxn ang="0">
                <a:pos x="137" y="80"/>
              </a:cxn>
              <a:cxn ang="0">
                <a:pos x="154" y="36"/>
              </a:cxn>
              <a:cxn ang="0">
                <a:pos x="134" y="0"/>
              </a:cxn>
              <a:cxn ang="0">
                <a:pos x="190" y="12"/>
              </a:cxn>
              <a:cxn ang="0">
                <a:pos x="235" y="46"/>
              </a:cxn>
              <a:cxn ang="0">
                <a:pos x="262" y="95"/>
              </a:cxn>
              <a:cxn ang="0">
                <a:pos x="266" y="154"/>
              </a:cxn>
              <a:cxn ang="0">
                <a:pos x="246" y="207"/>
              </a:cxn>
              <a:cxn ang="0">
                <a:pos x="206" y="247"/>
              </a:cxn>
              <a:cxn ang="0">
                <a:pos x="153" y="267"/>
              </a:cxn>
              <a:cxn ang="0">
                <a:pos x="95" y="263"/>
              </a:cxn>
              <a:cxn ang="0">
                <a:pos x="46" y="236"/>
              </a:cxn>
              <a:cxn ang="0">
                <a:pos x="13" y="191"/>
              </a:cxn>
              <a:cxn ang="0">
                <a:pos x="0" y="134"/>
              </a:cxn>
              <a:cxn ang="0">
                <a:pos x="13" y="78"/>
              </a:cxn>
              <a:cxn ang="0">
                <a:pos x="46" y="32"/>
              </a:cxn>
              <a:cxn ang="0">
                <a:pos x="95" y="6"/>
              </a:cxn>
            </a:cxnLst>
            <a:rect l="0" t="0" r="r" b="b"/>
            <a:pathLst>
              <a:path w="268" h="269">
                <a:moveTo>
                  <a:pt x="165" y="190"/>
                </a:moveTo>
                <a:lnTo>
                  <a:pt x="150" y="191"/>
                </a:lnTo>
                <a:lnTo>
                  <a:pt x="136" y="191"/>
                </a:lnTo>
                <a:lnTo>
                  <a:pt x="109" y="191"/>
                </a:lnTo>
                <a:lnTo>
                  <a:pt x="114" y="212"/>
                </a:lnTo>
                <a:lnTo>
                  <a:pt x="119" y="234"/>
                </a:lnTo>
                <a:lnTo>
                  <a:pt x="134" y="235"/>
                </a:lnTo>
                <a:lnTo>
                  <a:pt x="145" y="234"/>
                </a:lnTo>
                <a:lnTo>
                  <a:pt x="157" y="232"/>
                </a:lnTo>
                <a:lnTo>
                  <a:pt x="160" y="220"/>
                </a:lnTo>
                <a:lnTo>
                  <a:pt x="162" y="206"/>
                </a:lnTo>
                <a:lnTo>
                  <a:pt x="165" y="190"/>
                </a:lnTo>
                <a:close/>
                <a:moveTo>
                  <a:pt x="46" y="182"/>
                </a:moveTo>
                <a:lnTo>
                  <a:pt x="54" y="196"/>
                </a:lnTo>
                <a:lnTo>
                  <a:pt x="66" y="207"/>
                </a:lnTo>
                <a:lnTo>
                  <a:pt x="78" y="218"/>
                </a:lnTo>
                <a:lnTo>
                  <a:pt x="92" y="226"/>
                </a:lnTo>
                <a:lnTo>
                  <a:pt x="88" y="207"/>
                </a:lnTo>
                <a:lnTo>
                  <a:pt x="85" y="189"/>
                </a:lnTo>
                <a:lnTo>
                  <a:pt x="64" y="185"/>
                </a:lnTo>
                <a:lnTo>
                  <a:pt x="46" y="182"/>
                </a:lnTo>
                <a:close/>
                <a:moveTo>
                  <a:pt x="222" y="182"/>
                </a:moveTo>
                <a:lnTo>
                  <a:pt x="205" y="185"/>
                </a:lnTo>
                <a:lnTo>
                  <a:pt x="189" y="188"/>
                </a:lnTo>
                <a:lnTo>
                  <a:pt x="187" y="205"/>
                </a:lnTo>
                <a:lnTo>
                  <a:pt x="184" y="221"/>
                </a:lnTo>
                <a:lnTo>
                  <a:pt x="196" y="213"/>
                </a:lnTo>
                <a:lnTo>
                  <a:pt x="206" y="204"/>
                </a:lnTo>
                <a:lnTo>
                  <a:pt x="214" y="193"/>
                </a:lnTo>
                <a:lnTo>
                  <a:pt x="222" y="182"/>
                </a:lnTo>
                <a:close/>
                <a:moveTo>
                  <a:pt x="82" y="108"/>
                </a:moveTo>
                <a:lnTo>
                  <a:pt x="59" y="113"/>
                </a:lnTo>
                <a:lnTo>
                  <a:pt x="35" y="119"/>
                </a:lnTo>
                <a:lnTo>
                  <a:pt x="34" y="127"/>
                </a:lnTo>
                <a:lnTo>
                  <a:pt x="33" y="134"/>
                </a:lnTo>
                <a:lnTo>
                  <a:pt x="34" y="144"/>
                </a:lnTo>
                <a:lnTo>
                  <a:pt x="36" y="155"/>
                </a:lnTo>
                <a:lnTo>
                  <a:pt x="45" y="157"/>
                </a:lnTo>
                <a:lnTo>
                  <a:pt x="55" y="160"/>
                </a:lnTo>
                <a:lnTo>
                  <a:pt x="68" y="162"/>
                </a:lnTo>
                <a:lnTo>
                  <a:pt x="82" y="164"/>
                </a:lnTo>
                <a:lnTo>
                  <a:pt x="82" y="135"/>
                </a:lnTo>
                <a:lnTo>
                  <a:pt x="82" y="108"/>
                </a:lnTo>
                <a:close/>
                <a:moveTo>
                  <a:pt x="191" y="108"/>
                </a:moveTo>
                <a:lnTo>
                  <a:pt x="193" y="136"/>
                </a:lnTo>
                <a:lnTo>
                  <a:pt x="191" y="163"/>
                </a:lnTo>
                <a:lnTo>
                  <a:pt x="212" y="160"/>
                </a:lnTo>
                <a:lnTo>
                  <a:pt x="232" y="154"/>
                </a:lnTo>
                <a:lnTo>
                  <a:pt x="233" y="144"/>
                </a:lnTo>
                <a:lnTo>
                  <a:pt x="234" y="134"/>
                </a:lnTo>
                <a:lnTo>
                  <a:pt x="233" y="125"/>
                </a:lnTo>
                <a:lnTo>
                  <a:pt x="232" y="115"/>
                </a:lnTo>
                <a:lnTo>
                  <a:pt x="221" y="113"/>
                </a:lnTo>
                <a:lnTo>
                  <a:pt x="207" y="110"/>
                </a:lnTo>
                <a:lnTo>
                  <a:pt x="191" y="108"/>
                </a:lnTo>
                <a:close/>
                <a:moveTo>
                  <a:pt x="128" y="105"/>
                </a:moveTo>
                <a:lnTo>
                  <a:pt x="107" y="106"/>
                </a:lnTo>
                <a:lnTo>
                  <a:pt x="106" y="125"/>
                </a:lnTo>
                <a:lnTo>
                  <a:pt x="106" y="145"/>
                </a:lnTo>
                <a:lnTo>
                  <a:pt x="107" y="166"/>
                </a:lnTo>
                <a:lnTo>
                  <a:pt x="126" y="167"/>
                </a:lnTo>
                <a:lnTo>
                  <a:pt x="146" y="167"/>
                </a:lnTo>
                <a:lnTo>
                  <a:pt x="167" y="166"/>
                </a:lnTo>
                <a:lnTo>
                  <a:pt x="168" y="147"/>
                </a:lnTo>
                <a:lnTo>
                  <a:pt x="168" y="127"/>
                </a:lnTo>
                <a:lnTo>
                  <a:pt x="167" y="106"/>
                </a:lnTo>
                <a:lnTo>
                  <a:pt x="148" y="105"/>
                </a:lnTo>
                <a:lnTo>
                  <a:pt x="128" y="105"/>
                </a:lnTo>
                <a:close/>
                <a:moveTo>
                  <a:pt x="182" y="46"/>
                </a:moveTo>
                <a:lnTo>
                  <a:pt x="186" y="64"/>
                </a:lnTo>
                <a:lnTo>
                  <a:pt x="189" y="83"/>
                </a:lnTo>
                <a:lnTo>
                  <a:pt x="207" y="86"/>
                </a:lnTo>
                <a:lnTo>
                  <a:pt x="223" y="88"/>
                </a:lnTo>
                <a:lnTo>
                  <a:pt x="215" y="76"/>
                </a:lnTo>
                <a:lnTo>
                  <a:pt x="205" y="64"/>
                </a:lnTo>
                <a:lnTo>
                  <a:pt x="194" y="54"/>
                </a:lnTo>
                <a:lnTo>
                  <a:pt x="182" y="46"/>
                </a:lnTo>
                <a:close/>
                <a:moveTo>
                  <a:pt x="91" y="43"/>
                </a:moveTo>
                <a:lnTo>
                  <a:pt x="76" y="52"/>
                </a:lnTo>
                <a:lnTo>
                  <a:pt x="63" y="63"/>
                </a:lnTo>
                <a:lnTo>
                  <a:pt x="52" y="77"/>
                </a:lnTo>
                <a:lnTo>
                  <a:pt x="43" y="92"/>
                </a:lnTo>
                <a:lnTo>
                  <a:pt x="64" y="87"/>
                </a:lnTo>
                <a:lnTo>
                  <a:pt x="84" y="84"/>
                </a:lnTo>
                <a:lnTo>
                  <a:pt x="86" y="69"/>
                </a:lnTo>
                <a:lnTo>
                  <a:pt x="89" y="55"/>
                </a:lnTo>
                <a:lnTo>
                  <a:pt x="91" y="43"/>
                </a:lnTo>
                <a:close/>
                <a:moveTo>
                  <a:pt x="134" y="34"/>
                </a:moveTo>
                <a:lnTo>
                  <a:pt x="118" y="35"/>
                </a:lnTo>
                <a:lnTo>
                  <a:pt x="115" y="47"/>
                </a:lnTo>
                <a:lnTo>
                  <a:pt x="112" y="63"/>
                </a:lnTo>
                <a:lnTo>
                  <a:pt x="109" y="81"/>
                </a:lnTo>
                <a:lnTo>
                  <a:pt x="137" y="80"/>
                </a:lnTo>
                <a:lnTo>
                  <a:pt x="164" y="81"/>
                </a:lnTo>
                <a:lnTo>
                  <a:pt x="160" y="58"/>
                </a:lnTo>
                <a:lnTo>
                  <a:pt x="154" y="36"/>
                </a:lnTo>
                <a:lnTo>
                  <a:pt x="144" y="34"/>
                </a:lnTo>
                <a:lnTo>
                  <a:pt x="134" y="34"/>
                </a:lnTo>
                <a:close/>
                <a:moveTo>
                  <a:pt x="134" y="0"/>
                </a:moveTo>
                <a:lnTo>
                  <a:pt x="153" y="1"/>
                </a:lnTo>
                <a:lnTo>
                  <a:pt x="172" y="6"/>
                </a:lnTo>
                <a:lnTo>
                  <a:pt x="190" y="12"/>
                </a:lnTo>
                <a:lnTo>
                  <a:pt x="206" y="21"/>
                </a:lnTo>
                <a:lnTo>
                  <a:pt x="221" y="32"/>
                </a:lnTo>
                <a:lnTo>
                  <a:pt x="235" y="46"/>
                </a:lnTo>
                <a:lnTo>
                  <a:pt x="246" y="61"/>
                </a:lnTo>
                <a:lnTo>
                  <a:pt x="255" y="78"/>
                </a:lnTo>
                <a:lnTo>
                  <a:pt x="262" y="95"/>
                </a:lnTo>
                <a:lnTo>
                  <a:pt x="266" y="114"/>
                </a:lnTo>
                <a:lnTo>
                  <a:pt x="268" y="134"/>
                </a:lnTo>
                <a:lnTo>
                  <a:pt x="266" y="154"/>
                </a:lnTo>
                <a:lnTo>
                  <a:pt x="262" y="173"/>
                </a:lnTo>
                <a:lnTo>
                  <a:pt x="255" y="191"/>
                </a:lnTo>
                <a:lnTo>
                  <a:pt x="246" y="207"/>
                </a:lnTo>
                <a:lnTo>
                  <a:pt x="235" y="223"/>
                </a:lnTo>
                <a:lnTo>
                  <a:pt x="221" y="236"/>
                </a:lnTo>
                <a:lnTo>
                  <a:pt x="206" y="247"/>
                </a:lnTo>
                <a:lnTo>
                  <a:pt x="190" y="256"/>
                </a:lnTo>
                <a:lnTo>
                  <a:pt x="172" y="263"/>
                </a:lnTo>
                <a:lnTo>
                  <a:pt x="153" y="267"/>
                </a:lnTo>
                <a:lnTo>
                  <a:pt x="134" y="269"/>
                </a:lnTo>
                <a:lnTo>
                  <a:pt x="114" y="267"/>
                </a:lnTo>
                <a:lnTo>
                  <a:pt x="95" y="263"/>
                </a:lnTo>
                <a:lnTo>
                  <a:pt x="77" y="256"/>
                </a:lnTo>
                <a:lnTo>
                  <a:pt x="61" y="247"/>
                </a:lnTo>
                <a:lnTo>
                  <a:pt x="46" y="236"/>
                </a:lnTo>
                <a:lnTo>
                  <a:pt x="33" y="223"/>
                </a:lnTo>
                <a:lnTo>
                  <a:pt x="22" y="207"/>
                </a:lnTo>
                <a:lnTo>
                  <a:pt x="13" y="191"/>
                </a:lnTo>
                <a:lnTo>
                  <a:pt x="6" y="173"/>
                </a:lnTo>
                <a:lnTo>
                  <a:pt x="2" y="154"/>
                </a:lnTo>
                <a:lnTo>
                  <a:pt x="0" y="134"/>
                </a:lnTo>
                <a:lnTo>
                  <a:pt x="2" y="114"/>
                </a:lnTo>
                <a:lnTo>
                  <a:pt x="6" y="95"/>
                </a:lnTo>
                <a:lnTo>
                  <a:pt x="13" y="78"/>
                </a:lnTo>
                <a:lnTo>
                  <a:pt x="22" y="61"/>
                </a:lnTo>
                <a:lnTo>
                  <a:pt x="33" y="46"/>
                </a:lnTo>
                <a:lnTo>
                  <a:pt x="46" y="32"/>
                </a:lnTo>
                <a:lnTo>
                  <a:pt x="61" y="21"/>
                </a:lnTo>
                <a:lnTo>
                  <a:pt x="77" y="12"/>
                </a:lnTo>
                <a:lnTo>
                  <a:pt x="95" y="6"/>
                </a:lnTo>
                <a:lnTo>
                  <a:pt x="114" y="1"/>
                </a:lnTo>
                <a:lnTo>
                  <a:pt x="13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nvGrpSpPr>
          <p:cNvPr id="10" name="Group 9">
            <a:extLst>
              <a:ext uri="{FF2B5EF4-FFF2-40B4-BE49-F238E27FC236}">
                <a16:creationId xmlns:a16="http://schemas.microsoft.com/office/drawing/2014/main" id="{86D72FDC-FFA6-457D-92D5-1089EA398E48}"/>
              </a:ext>
            </a:extLst>
          </p:cNvPr>
          <p:cNvGrpSpPr/>
          <p:nvPr/>
        </p:nvGrpSpPr>
        <p:grpSpPr>
          <a:xfrm>
            <a:off x="6261213" y="2397901"/>
            <a:ext cx="607270" cy="498016"/>
            <a:chOff x="5633347" y="4281372"/>
            <a:chExt cx="853635" cy="700058"/>
          </a:xfrm>
        </p:grpSpPr>
        <p:sp>
          <p:nvSpPr>
            <p:cNvPr id="54" name="Freeform 59">
              <a:extLst>
                <a:ext uri="{FF2B5EF4-FFF2-40B4-BE49-F238E27FC236}">
                  <a16:creationId xmlns:a16="http://schemas.microsoft.com/office/drawing/2014/main" id="{8DFA3E64-B050-4F49-AC05-243CD2A96712}"/>
                </a:ext>
              </a:extLst>
            </p:cNvPr>
            <p:cNvSpPr>
              <a:spLocks/>
            </p:cNvSpPr>
            <p:nvPr/>
          </p:nvSpPr>
          <p:spPr bwMode="auto">
            <a:xfrm>
              <a:off x="5633347" y="4281372"/>
              <a:ext cx="853635" cy="700058"/>
            </a:xfrm>
            <a:custGeom>
              <a:avLst/>
              <a:gdLst/>
              <a:ahLst/>
              <a:cxnLst>
                <a:cxn ang="0">
                  <a:pos x="0" y="0"/>
                </a:cxn>
                <a:cxn ang="0">
                  <a:pos x="21" y="0"/>
                </a:cxn>
                <a:cxn ang="0">
                  <a:pos x="21" y="523"/>
                </a:cxn>
                <a:cxn ang="0">
                  <a:pos x="667" y="523"/>
                </a:cxn>
                <a:cxn ang="0">
                  <a:pos x="667" y="545"/>
                </a:cxn>
                <a:cxn ang="0">
                  <a:pos x="21" y="545"/>
                </a:cxn>
                <a:cxn ang="0">
                  <a:pos x="21" y="547"/>
                </a:cxn>
                <a:cxn ang="0">
                  <a:pos x="0" y="547"/>
                </a:cxn>
                <a:cxn ang="0">
                  <a:pos x="0" y="0"/>
                </a:cxn>
              </a:cxnLst>
              <a:rect l="0" t="0" r="r" b="b"/>
              <a:pathLst>
                <a:path w="667" h="547">
                  <a:moveTo>
                    <a:pt x="0" y="0"/>
                  </a:moveTo>
                  <a:lnTo>
                    <a:pt x="21" y="0"/>
                  </a:lnTo>
                  <a:lnTo>
                    <a:pt x="21" y="523"/>
                  </a:lnTo>
                  <a:lnTo>
                    <a:pt x="667" y="523"/>
                  </a:lnTo>
                  <a:lnTo>
                    <a:pt x="667" y="545"/>
                  </a:lnTo>
                  <a:lnTo>
                    <a:pt x="21" y="545"/>
                  </a:lnTo>
                  <a:lnTo>
                    <a:pt x="21" y="547"/>
                  </a:lnTo>
                  <a:lnTo>
                    <a:pt x="0" y="547"/>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5" name="Freeform 60">
              <a:extLst>
                <a:ext uri="{FF2B5EF4-FFF2-40B4-BE49-F238E27FC236}">
                  <a16:creationId xmlns:a16="http://schemas.microsoft.com/office/drawing/2014/main" id="{65CD9A53-0DEA-4D7E-A299-693617FB9343}"/>
                </a:ext>
              </a:extLst>
            </p:cNvPr>
            <p:cNvSpPr>
              <a:spLocks/>
            </p:cNvSpPr>
            <p:nvPr/>
          </p:nvSpPr>
          <p:spPr bwMode="auto">
            <a:xfrm>
              <a:off x="5811881" y="4605506"/>
              <a:ext cx="126702" cy="127981"/>
            </a:xfrm>
            <a:custGeom>
              <a:avLst/>
              <a:gdLst/>
              <a:ahLst/>
              <a:cxnLst>
                <a:cxn ang="0">
                  <a:pos x="49" y="0"/>
                </a:cxn>
                <a:cxn ang="0">
                  <a:pos x="69" y="3"/>
                </a:cxn>
                <a:cxn ang="0">
                  <a:pos x="85" y="14"/>
                </a:cxn>
                <a:cxn ang="0">
                  <a:pos x="96" y="31"/>
                </a:cxn>
                <a:cxn ang="0">
                  <a:pos x="99" y="51"/>
                </a:cxn>
                <a:cxn ang="0">
                  <a:pos x="96" y="71"/>
                </a:cxn>
                <a:cxn ang="0">
                  <a:pos x="85" y="85"/>
                </a:cxn>
                <a:cxn ang="0">
                  <a:pos x="69" y="96"/>
                </a:cxn>
                <a:cxn ang="0">
                  <a:pos x="49" y="100"/>
                </a:cxn>
                <a:cxn ang="0">
                  <a:pos x="29" y="96"/>
                </a:cxn>
                <a:cxn ang="0">
                  <a:pos x="14" y="85"/>
                </a:cxn>
                <a:cxn ang="0">
                  <a:pos x="3" y="71"/>
                </a:cxn>
                <a:cxn ang="0">
                  <a:pos x="0" y="51"/>
                </a:cxn>
                <a:cxn ang="0">
                  <a:pos x="3" y="31"/>
                </a:cxn>
                <a:cxn ang="0">
                  <a:pos x="14" y="14"/>
                </a:cxn>
                <a:cxn ang="0">
                  <a:pos x="29" y="3"/>
                </a:cxn>
                <a:cxn ang="0">
                  <a:pos x="49" y="0"/>
                </a:cxn>
              </a:cxnLst>
              <a:rect l="0" t="0" r="r" b="b"/>
              <a:pathLst>
                <a:path w="99" h="100">
                  <a:moveTo>
                    <a:pt x="49" y="0"/>
                  </a:moveTo>
                  <a:lnTo>
                    <a:pt x="69" y="3"/>
                  </a:lnTo>
                  <a:lnTo>
                    <a:pt x="85" y="14"/>
                  </a:lnTo>
                  <a:lnTo>
                    <a:pt x="96" y="31"/>
                  </a:lnTo>
                  <a:lnTo>
                    <a:pt x="99" y="51"/>
                  </a:lnTo>
                  <a:lnTo>
                    <a:pt x="96" y="71"/>
                  </a:lnTo>
                  <a:lnTo>
                    <a:pt x="85" y="85"/>
                  </a:lnTo>
                  <a:lnTo>
                    <a:pt x="69" y="96"/>
                  </a:lnTo>
                  <a:lnTo>
                    <a:pt x="49" y="100"/>
                  </a:lnTo>
                  <a:lnTo>
                    <a:pt x="29" y="96"/>
                  </a:lnTo>
                  <a:lnTo>
                    <a:pt x="14" y="85"/>
                  </a:lnTo>
                  <a:lnTo>
                    <a:pt x="3" y="71"/>
                  </a:lnTo>
                  <a:lnTo>
                    <a:pt x="0" y="51"/>
                  </a:lnTo>
                  <a:lnTo>
                    <a:pt x="3" y="31"/>
                  </a:lnTo>
                  <a:lnTo>
                    <a:pt x="14" y="14"/>
                  </a:lnTo>
                  <a:lnTo>
                    <a:pt x="29" y="3"/>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6" name="Freeform 61">
              <a:extLst>
                <a:ext uri="{FF2B5EF4-FFF2-40B4-BE49-F238E27FC236}">
                  <a16:creationId xmlns:a16="http://schemas.microsoft.com/office/drawing/2014/main" id="{94B09ABD-D896-4172-AFAC-B86DF65ED5CD}"/>
                </a:ext>
              </a:extLst>
            </p:cNvPr>
            <p:cNvSpPr>
              <a:spLocks/>
            </p:cNvSpPr>
            <p:nvPr/>
          </p:nvSpPr>
          <p:spPr bwMode="auto">
            <a:xfrm>
              <a:off x="5855395" y="4370021"/>
              <a:ext cx="153577" cy="153578"/>
            </a:xfrm>
            <a:custGeom>
              <a:avLst/>
              <a:gdLst/>
              <a:ahLst/>
              <a:cxnLst>
                <a:cxn ang="0">
                  <a:pos x="60" y="0"/>
                </a:cxn>
                <a:cxn ang="0">
                  <a:pos x="84" y="4"/>
                </a:cxn>
                <a:cxn ang="0">
                  <a:pos x="102" y="17"/>
                </a:cxn>
                <a:cxn ang="0">
                  <a:pos x="114" y="37"/>
                </a:cxn>
                <a:cxn ang="0">
                  <a:pos x="120" y="60"/>
                </a:cxn>
                <a:cxn ang="0">
                  <a:pos x="114" y="84"/>
                </a:cxn>
                <a:cxn ang="0">
                  <a:pos x="102" y="102"/>
                </a:cxn>
                <a:cxn ang="0">
                  <a:pos x="84" y="115"/>
                </a:cxn>
                <a:cxn ang="0">
                  <a:pos x="60" y="120"/>
                </a:cxn>
                <a:cxn ang="0">
                  <a:pos x="36" y="115"/>
                </a:cxn>
                <a:cxn ang="0">
                  <a:pos x="18" y="102"/>
                </a:cxn>
                <a:cxn ang="0">
                  <a:pos x="6" y="84"/>
                </a:cxn>
                <a:cxn ang="0">
                  <a:pos x="0" y="60"/>
                </a:cxn>
                <a:cxn ang="0">
                  <a:pos x="6" y="37"/>
                </a:cxn>
                <a:cxn ang="0">
                  <a:pos x="18" y="17"/>
                </a:cxn>
                <a:cxn ang="0">
                  <a:pos x="36" y="4"/>
                </a:cxn>
                <a:cxn ang="0">
                  <a:pos x="60" y="0"/>
                </a:cxn>
              </a:cxnLst>
              <a:rect l="0" t="0" r="r" b="b"/>
              <a:pathLst>
                <a:path w="120" h="120">
                  <a:moveTo>
                    <a:pt x="60" y="0"/>
                  </a:moveTo>
                  <a:lnTo>
                    <a:pt x="84" y="4"/>
                  </a:lnTo>
                  <a:lnTo>
                    <a:pt x="102" y="17"/>
                  </a:lnTo>
                  <a:lnTo>
                    <a:pt x="114" y="37"/>
                  </a:lnTo>
                  <a:lnTo>
                    <a:pt x="120" y="60"/>
                  </a:lnTo>
                  <a:lnTo>
                    <a:pt x="114" y="84"/>
                  </a:lnTo>
                  <a:lnTo>
                    <a:pt x="102" y="102"/>
                  </a:lnTo>
                  <a:lnTo>
                    <a:pt x="84" y="115"/>
                  </a:lnTo>
                  <a:lnTo>
                    <a:pt x="60" y="120"/>
                  </a:lnTo>
                  <a:lnTo>
                    <a:pt x="36" y="115"/>
                  </a:lnTo>
                  <a:lnTo>
                    <a:pt x="18" y="102"/>
                  </a:lnTo>
                  <a:lnTo>
                    <a:pt x="6" y="84"/>
                  </a:lnTo>
                  <a:lnTo>
                    <a:pt x="0" y="60"/>
                  </a:lnTo>
                  <a:lnTo>
                    <a:pt x="6" y="37"/>
                  </a:lnTo>
                  <a:lnTo>
                    <a:pt x="18" y="17"/>
                  </a:lnTo>
                  <a:lnTo>
                    <a:pt x="36" y="4"/>
                  </a:lnTo>
                  <a:lnTo>
                    <a:pt x="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7" name="Freeform 62">
              <a:extLst>
                <a:ext uri="{FF2B5EF4-FFF2-40B4-BE49-F238E27FC236}">
                  <a16:creationId xmlns:a16="http://schemas.microsoft.com/office/drawing/2014/main" id="{99FE9C62-AAE4-4600-A604-F20566F23FAF}"/>
                </a:ext>
              </a:extLst>
            </p:cNvPr>
            <p:cNvSpPr>
              <a:spLocks/>
            </p:cNvSpPr>
            <p:nvPr/>
          </p:nvSpPr>
          <p:spPr bwMode="auto">
            <a:xfrm>
              <a:off x="6122876" y="4355942"/>
              <a:ext cx="266201" cy="267481"/>
            </a:xfrm>
            <a:custGeom>
              <a:avLst/>
              <a:gdLst/>
              <a:ahLst/>
              <a:cxnLst>
                <a:cxn ang="0">
                  <a:pos x="105" y="0"/>
                </a:cxn>
                <a:cxn ang="0">
                  <a:pos x="138" y="6"/>
                </a:cxn>
                <a:cxn ang="0">
                  <a:pos x="167" y="20"/>
                </a:cxn>
                <a:cxn ang="0">
                  <a:pos x="188" y="44"/>
                </a:cxn>
                <a:cxn ang="0">
                  <a:pos x="203" y="73"/>
                </a:cxn>
                <a:cxn ang="0">
                  <a:pos x="208" y="106"/>
                </a:cxn>
                <a:cxn ang="0">
                  <a:pos x="203" y="138"/>
                </a:cxn>
                <a:cxn ang="0">
                  <a:pos x="188" y="168"/>
                </a:cxn>
                <a:cxn ang="0">
                  <a:pos x="167" y="189"/>
                </a:cxn>
                <a:cxn ang="0">
                  <a:pos x="138" y="204"/>
                </a:cxn>
                <a:cxn ang="0">
                  <a:pos x="105" y="209"/>
                </a:cxn>
                <a:cxn ang="0">
                  <a:pos x="72" y="204"/>
                </a:cxn>
                <a:cxn ang="0">
                  <a:pos x="43" y="189"/>
                </a:cxn>
                <a:cxn ang="0">
                  <a:pos x="20" y="168"/>
                </a:cxn>
                <a:cxn ang="0">
                  <a:pos x="5" y="138"/>
                </a:cxn>
                <a:cxn ang="0">
                  <a:pos x="0" y="106"/>
                </a:cxn>
                <a:cxn ang="0">
                  <a:pos x="5" y="73"/>
                </a:cxn>
                <a:cxn ang="0">
                  <a:pos x="20" y="44"/>
                </a:cxn>
                <a:cxn ang="0">
                  <a:pos x="43" y="20"/>
                </a:cxn>
                <a:cxn ang="0">
                  <a:pos x="72" y="6"/>
                </a:cxn>
                <a:cxn ang="0">
                  <a:pos x="105" y="0"/>
                </a:cxn>
              </a:cxnLst>
              <a:rect l="0" t="0" r="r" b="b"/>
              <a:pathLst>
                <a:path w="208" h="209">
                  <a:moveTo>
                    <a:pt x="105" y="0"/>
                  </a:moveTo>
                  <a:lnTo>
                    <a:pt x="138" y="6"/>
                  </a:lnTo>
                  <a:lnTo>
                    <a:pt x="167" y="20"/>
                  </a:lnTo>
                  <a:lnTo>
                    <a:pt x="188" y="44"/>
                  </a:lnTo>
                  <a:lnTo>
                    <a:pt x="203" y="73"/>
                  </a:lnTo>
                  <a:lnTo>
                    <a:pt x="208" y="106"/>
                  </a:lnTo>
                  <a:lnTo>
                    <a:pt x="203" y="138"/>
                  </a:lnTo>
                  <a:lnTo>
                    <a:pt x="188" y="168"/>
                  </a:lnTo>
                  <a:lnTo>
                    <a:pt x="167" y="189"/>
                  </a:lnTo>
                  <a:lnTo>
                    <a:pt x="138" y="204"/>
                  </a:lnTo>
                  <a:lnTo>
                    <a:pt x="105" y="209"/>
                  </a:lnTo>
                  <a:lnTo>
                    <a:pt x="72" y="204"/>
                  </a:lnTo>
                  <a:lnTo>
                    <a:pt x="43" y="189"/>
                  </a:lnTo>
                  <a:lnTo>
                    <a:pt x="20" y="168"/>
                  </a:lnTo>
                  <a:lnTo>
                    <a:pt x="5" y="138"/>
                  </a:lnTo>
                  <a:lnTo>
                    <a:pt x="0" y="106"/>
                  </a:lnTo>
                  <a:lnTo>
                    <a:pt x="5" y="73"/>
                  </a:lnTo>
                  <a:lnTo>
                    <a:pt x="20" y="44"/>
                  </a:lnTo>
                  <a:lnTo>
                    <a:pt x="43" y="20"/>
                  </a:lnTo>
                  <a:lnTo>
                    <a:pt x="72" y="6"/>
                  </a:lnTo>
                  <a:lnTo>
                    <a:pt x="10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8" name="Freeform 63">
              <a:extLst>
                <a:ext uri="{FF2B5EF4-FFF2-40B4-BE49-F238E27FC236}">
                  <a16:creationId xmlns:a16="http://schemas.microsoft.com/office/drawing/2014/main" id="{01FD82D8-1CF9-4A0D-8B5A-D9EE698E56BD}"/>
                </a:ext>
              </a:extLst>
            </p:cNvPr>
            <p:cNvSpPr>
              <a:spLocks/>
            </p:cNvSpPr>
            <p:nvPr/>
          </p:nvSpPr>
          <p:spPr bwMode="auto">
            <a:xfrm>
              <a:off x="6060165" y="4674616"/>
              <a:ext cx="139500" cy="142060"/>
            </a:xfrm>
            <a:custGeom>
              <a:avLst/>
              <a:gdLst/>
              <a:ahLst/>
              <a:cxnLst>
                <a:cxn ang="0">
                  <a:pos x="54" y="0"/>
                </a:cxn>
                <a:cxn ang="0">
                  <a:pos x="76" y="4"/>
                </a:cxn>
                <a:cxn ang="0">
                  <a:pos x="92" y="17"/>
                </a:cxn>
                <a:cxn ang="0">
                  <a:pos x="105" y="35"/>
                </a:cxn>
                <a:cxn ang="0">
                  <a:pos x="109" y="55"/>
                </a:cxn>
                <a:cxn ang="0">
                  <a:pos x="105" y="77"/>
                </a:cxn>
                <a:cxn ang="0">
                  <a:pos x="92" y="95"/>
                </a:cxn>
                <a:cxn ang="0">
                  <a:pos x="76" y="108"/>
                </a:cxn>
                <a:cxn ang="0">
                  <a:pos x="54" y="111"/>
                </a:cxn>
                <a:cxn ang="0">
                  <a:pos x="32" y="108"/>
                </a:cxn>
                <a:cxn ang="0">
                  <a:pos x="16" y="95"/>
                </a:cxn>
                <a:cxn ang="0">
                  <a:pos x="3" y="77"/>
                </a:cxn>
                <a:cxn ang="0">
                  <a:pos x="0" y="55"/>
                </a:cxn>
                <a:cxn ang="0">
                  <a:pos x="3" y="35"/>
                </a:cxn>
                <a:cxn ang="0">
                  <a:pos x="16" y="17"/>
                </a:cxn>
                <a:cxn ang="0">
                  <a:pos x="32" y="4"/>
                </a:cxn>
                <a:cxn ang="0">
                  <a:pos x="54" y="0"/>
                </a:cxn>
              </a:cxnLst>
              <a:rect l="0" t="0" r="r" b="b"/>
              <a:pathLst>
                <a:path w="109" h="111">
                  <a:moveTo>
                    <a:pt x="54" y="0"/>
                  </a:moveTo>
                  <a:lnTo>
                    <a:pt x="76" y="4"/>
                  </a:lnTo>
                  <a:lnTo>
                    <a:pt x="92" y="17"/>
                  </a:lnTo>
                  <a:lnTo>
                    <a:pt x="105" y="35"/>
                  </a:lnTo>
                  <a:lnTo>
                    <a:pt x="109" y="55"/>
                  </a:lnTo>
                  <a:lnTo>
                    <a:pt x="105" y="77"/>
                  </a:lnTo>
                  <a:lnTo>
                    <a:pt x="92" y="95"/>
                  </a:lnTo>
                  <a:lnTo>
                    <a:pt x="76" y="108"/>
                  </a:lnTo>
                  <a:lnTo>
                    <a:pt x="54" y="111"/>
                  </a:lnTo>
                  <a:lnTo>
                    <a:pt x="32" y="108"/>
                  </a:lnTo>
                  <a:lnTo>
                    <a:pt x="16" y="95"/>
                  </a:lnTo>
                  <a:lnTo>
                    <a:pt x="3" y="77"/>
                  </a:lnTo>
                  <a:lnTo>
                    <a:pt x="0" y="55"/>
                  </a:lnTo>
                  <a:lnTo>
                    <a:pt x="3" y="35"/>
                  </a:lnTo>
                  <a:lnTo>
                    <a:pt x="16" y="17"/>
                  </a:lnTo>
                  <a:lnTo>
                    <a:pt x="32" y="4"/>
                  </a:lnTo>
                  <a:lnTo>
                    <a:pt x="5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sp>
        <p:nvSpPr>
          <p:cNvPr id="36" name="Freeform 32">
            <a:extLst>
              <a:ext uri="{FF2B5EF4-FFF2-40B4-BE49-F238E27FC236}">
                <a16:creationId xmlns:a16="http://schemas.microsoft.com/office/drawing/2014/main" id="{06B6050F-7B3E-2E4C-AA60-157C874F0B89}"/>
              </a:ext>
            </a:extLst>
          </p:cNvPr>
          <p:cNvSpPr>
            <a:spLocks noEditPoints="1"/>
          </p:cNvSpPr>
          <p:nvPr/>
        </p:nvSpPr>
        <p:spPr bwMode="auto">
          <a:xfrm>
            <a:off x="7258249" y="4183638"/>
            <a:ext cx="615932" cy="615932"/>
          </a:xfrm>
          <a:custGeom>
            <a:avLst/>
            <a:gdLst>
              <a:gd name="T0" fmla="*/ 249 w 381"/>
              <a:gd name="T1" fmla="*/ 23 h 381"/>
              <a:gd name="T2" fmla="*/ 208 w 381"/>
              <a:gd name="T3" fmla="*/ 46 h 381"/>
              <a:gd name="T4" fmla="*/ 183 w 381"/>
              <a:gd name="T5" fmla="*/ 95 h 381"/>
              <a:gd name="T6" fmla="*/ 192 w 381"/>
              <a:gd name="T7" fmla="*/ 150 h 381"/>
              <a:gd name="T8" fmla="*/ 228 w 381"/>
              <a:gd name="T9" fmla="*/ 187 h 381"/>
              <a:gd name="T10" fmla="*/ 272 w 381"/>
              <a:gd name="T11" fmla="*/ 199 h 381"/>
              <a:gd name="T12" fmla="*/ 316 w 381"/>
              <a:gd name="T13" fmla="*/ 187 h 381"/>
              <a:gd name="T14" fmla="*/ 349 w 381"/>
              <a:gd name="T15" fmla="*/ 153 h 381"/>
              <a:gd name="T16" fmla="*/ 362 w 381"/>
              <a:gd name="T17" fmla="*/ 109 h 381"/>
              <a:gd name="T18" fmla="*/ 349 w 381"/>
              <a:gd name="T19" fmla="*/ 65 h 381"/>
              <a:gd name="T20" fmla="*/ 316 w 381"/>
              <a:gd name="T21" fmla="*/ 31 h 381"/>
              <a:gd name="T22" fmla="*/ 272 w 381"/>
              <a:gd name="T23" fmla="*/ 21 h 381"/>
              <a:gd name="T24" fmla="*/ 300 w 381"/>
              <a:gd name="T25" fmla="*/ 3 h 381"/>
              <a:gd name="T26" fmla="*/ 349 w 381"/>
              <a:gd name="T27" fmla="*/ 31 h 381"/>
              <a:gd name="T28" fmla="*/ 378 w 381"/>
              <a:gd name="T29" fmla="*/ 81 h 381"/>
              <a:gd name="T30" fmla="*/ 378 w 381"/>
              <a:gd name="T31" fmla="*/ 137 h 381"/>
              <a:gd name="T32" fmla="*/ 349 w 381"/>
              <a:gd name="T33" fmla="*/ 187 h 381"/>
              <a:gd name="T34" fmla="*/ 300 w 381"/>
              <a:gd name="T35" fmla="*/ 215 h 381"/>
              <a:gd name="T36" fmla="*/ 245 w 381"/>
              <a:gd name="T37" fmla="*/ 217 h 381"/>
              <a:gd name="T38" fmla="*/ 213 w 381"/>
              <a:gd name="T39" fmla="*/ 212 h 381"/>
              <a:gd name="T40" fmla="*/ 192 w 381"/>
              <a:gd name="T41" fmla="*/ 206 h 381"/>
              <a:gd name="T42" fmla="*/ 169 w 381"/>
              <a:gd name="T43" fmla="*/ 242 h 381"/>
              <a:gd name="T44" fmla="*/ 171 w 381"/>
              <a:gd name="T45" fmla="*/ 249 h 381"/>
              <a:gd name="T46" fmla="*/ 47 w 381"/>
              <a:gd name="T47" fmla="*/ 374 h 381"/>
              <a:gd name="T48" fmla="*/ 23 w 381"/>
              <a:gd name="T49" fmla="*/ 381 h 381"/>
              <a:gd name="T50" fmla="*/ 7 w 381"/>
              <a:gd name="T51" fmla="*/ 371 h 381"/>
              <a:gd name="T52" fmla="*/ 0 w 381"/>
              <a:gd name="T53" fmla="*/ 346 h 381"/>
              <a:gd name="T54" fmla="*/ 129 w 381"/>
              <a:gd name="T55" fmla="*/ 212 h 381"/>
              <a:gd name="T56" fmla="*/ 136 w 381"/>
              <a:gd name="T57" fmla="*/ 210 h 381"/>
              <a:gd name="T58" fmla="*/ 146 w 381"/>
              <a:gd name="T59" fmla="*/ 219 h 381"/>
              <a:gd name="T60" fmla="*/ 169 w 381"/>
              <a:gd name="T61" fmla="*/ 178 h 381"/>
              <a:gd name="T62" fmla="*/ 175 w 381"/>
              <a:gd name="T63" fmla="*/ 160 h 381"/>
              <a:gd name="T64" fmla="*/ 162 w 381"/>
              <a:gd name="T65" fmla="*/ 107 h 381"/>
              <a:gd name="T66" fmla="*/ 176 w 381"/>
              <a:gd name="T67" fmla="*/ 54 h 381"/>
              <a:gd name="T68" fmla="*/ 217 w 381"/>
              <a:gd name="T69" fmla="*/ 14 h 381"/>
              <a:gd name="T70" fmla="*/ 272 w 381"/>
              <a:gd name="T71" fmla="*/ 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1" h="381">
                <a:moveTo>
                  <a:pt x="272" y="21"/>
                </a:moveTo>
                <a:lnTo>
                  <a:pt x="249" y="23"/>
                </a:lnTo>
                <a:lnTo>
                  <a:pt x="228" y="31"/>
                </a:lnTo>
                <a:lnTo>
                  <a:pt x="208" y="46"/>
                </a:lnTo>
                <a:lnTo>
                  <a:pt x="192" y="69"/>
                </a:lnTo>
                <a:lnTo>
                  <a:pt x="183" y="95"/>
                </a:lnTo>
                <a:lnTo>
                  <a:pt x="183" y="123"/>
                </a:lnTo>
                <a:lnTo>
                  <a:pt x="192" y="150"/>
                </a:lnTo>
                <a:lnTo>
                  <a:pt x="208" y="173"/>
                </a:lnTo>
                <a:lnTo>
                  <a:pt x="228" y="187"/>
                </a:lnTo>
                <a:lnTo>
                  <a:pt x="249" y="196"/>
                </a:lnTo>
                <a:lnTo>
                  <a:pt x="272" y="199"/>
                </a:lnTo>
                <a:lnTo>
                  <a:pt x="295" y="196"/>
                </a:lnTo>
                <a:lnTo>
                  <a:pt x="316" y="187"/>
                </a:lnTo>
                <a:lnTo>
                  <a:pt x="335" y="173"/>
                </a:lnTo>
                <a:lnTo>
                  <a:pt x="349" y="153"/>
                </a:lnTo>
                <a:lnTo>
                  <a:pt x="358" y="132"/>
                </a:lnTo>
                <a:lnTo>
                  <a:pt x="362" y="109"/>
                </a:lnTo>
                <a:lnTo>
                  <a:pt x="358" y="86"/>
                </a:lnTo>
                <a:lnTo>
                  <a:pt x="349" y="65"/>
                </a:lnTo>
                <a:lnTo>
                  <a:pt x="335" y="46"/>
                </a:lnTo>
                <a:lnTo>
                  <a:pt x="316" y="31"/>
                </a:lnTo>
                <a:lnTo>
                  <a:pt x="295" y="23"/>
                </a:lnTo>
                <a:lnTo>
                  <a:pt x="272" y="21"/>
                </a:lnTo>
                <a:close/>
                <a:moveTo>
                  <a:pt x="272" y="0"/>
                </a:moveTo>
                <a:lnTo>
                  <a:pt x="300" y="3"/>
                </a:lnTo>
                <a:lnTo>
                  <a:pt x="326" y="14"/>
                </a:lnTo>
                <a:lnTo>
                  <a:pt x="349" y="31"/>
                </a:lnTo>
                <a:lnTo>
                  <a:pt x="367" y="54"/>
                </a:lnTo>
                <a:lnTo>
                  <a:pt x="378" y="81"/>
                </a:lnTo>
                <a:lnTo>
                  <a:pt x="381" y="109"/>
                </a:lnTo>
                <a:lnTo>
                  <a:pt x="378" y="137"/>
                </a:lnTo>
                <a:lnTo>
                  <a:pt x="367" y="164"/>
                </a:lnTo>
                <a:lnTo>
                  <a:pt x="349" y="187"/>
                </a:lnTo>
                <a:lnTo>
                  <a:pt x="326" y="205"/>
                </a:lnTo>
                <a:lnTo>
                  <a:pt x="300" y="215"/>
                </a:lnTo>
                <a:lnTo>
                  <a:pt x="272" y="219"/>
                </a:lnTo>
                <a:lnTo>
                  <a:pt x="245" y="217"/>
                </a:lnTo>
                <a:lnTo>
                  <a:pt x="220" y="208"/>
                </a:lnTo>
                <a:lnTo>
                  <a:pt x="213" y="212"/>
                </a:lnTo>
                <a:lnTo>
                  <a:pt x="203" y="212"/>
                </a:lnTo>
                <a:lnTo>
                  <a:pt x="192" y="206"/>
                </a:lnTo>
                <a:lnTo>
                  <a:pt x="164" y="236"/>
                </a:lnTo>
                <a:lnTo>
                  <a:pt x="169" y="242"/>
                </a:lnTo>
                <a:lnTo>
                  <a:pt x="171" y="245"/>
                </a:lnTo>
                <a:lnTo>
                  <a:pt x="171" y="249"/>
                </a:lnTo>
                <a:lnTo>
                  <a:pt x="169" y="252"/>
                </a:lnTo>
                <a:lnTo>
                  <a:pt x="47" y="374"/>
                </a:lnTo>
                <a:lnTo>
                  <a:pt x="35" y="381"/>
                </a:lnTo>
                <a:lnTo>
                  <a:pt x="23" y="381"/>
                </a:lnTo>
                <a:lnTo>
                  <a:pt x="10" y="374"/>
                </a:lnTo>
                <a:lnTo>
                  <a:pt x="7" y="371"/>
                </a:lnTo>
                <a:lnTo>
                  <a:pt x="0" y="358"/>
                </a:lnTo>
                <a:lnTo>
                  <a:pt x="0" y="346"/>
                </a:lnTo>
                <a:lnTo>
                  <a:pt x="7" y="333"/>
                </a:lnTo>
                <a:lnTo>
                  <a:pt x="129" y="212"/>
                </a:lnTo>
                <a:lnTo>
                  <a:pt x="132" y="210"/>
                </a:lnTo>
                <a:lnTo>
                  <a:pt x="136" y="210"/>
                </a:lnTo>
                <a:lnTo>
                  <a:pt x="139" y="212"/>
                </a:lnTo>
                <a:lnTo>
                  <a:pt x="146" y="219"/>
                </a:lnTo>
                <a:lnTo>
                  <a:pt x="175" y="189"/>
                </a:lnTo>
                <a:lnTo>
                  <a:pt x="169" y="178"/>
                </a:lnTo>
                <a:lnTo>
                  <a:pt x="169" y="167"/>
                </a:lnTo>
                <a:lnTo>
                  <a:pt x="175" y="160"/>
                </a:lnTo>
                <a:lnTo>
                  <a:pt x="164" y="134"/>
                </a:lnTo>
                <a:lnTo>
                  <a:pt x="162" y="107"/>
                </a:lnTo>
                <a:lnTo>
                  <a:pt x="166" y="79"/>
                </a:lnTo>
                <a:lnTo>
                  <a:pt x="176" y="54"/>
                </a:lnTo>
                <a:lnTo>
                  <a:pt x="194" y="31"/>
                </a:lnTo>
                <a:lnTo>
                  <a:pt x="217" y="14"/>
                </a:lnTo>
                <a:lnTo>
                  <a:pt x="243" y="3"/>
                </a:lnTo>
                <a:lnTo>
                  <a:pt x="27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nvGrpSpPr>
          <p:cNvPr id="37" name="Group 36">
            <a:extLst>
              <a:ext uri="{FF2B5EF4-FFF2-40B4-BE49-F238E27FC236}">
                <a16:creationId xmlns:a16="http://schemas.microsoft.com/office/drawing/2014/main" id="{616DDEE2-0410-2344-9121-B7039BF0FC35}"/>
              </a:ext>
            </a:extLst>
          </p:cNvPr>
          <p:cNvGrpSpPr/>
          <p:nvPr/>
        </p:nvGrpSpPr>
        <p:grpSpPr>
          <a:xfrm>
            <a:off x="7633218" y="4262854"/>
            <a:ext cx="121492" cy="194423"/>
            <a:chOff x="7527635" y="5067791"/>
            <a:chExt cx="121492" cy="194423"/>
          </a:xfrm>
        </p:grpSpPr>
        <p:sp>
          <p:nvSpPr>
            <p:cNvPr id="38" name="Freeform 204">
              <a:extLst>
                <a:ext uri="{FF2B5EF4-FFF2-40B4-BE49-F238E27FC236}">
                  <a16:creationId xmlns:a16="http://schemas.microsoft.com/office/drawing/2014/main" id="{849407E4-EC95-7B43-A3B5-D4A9BF4F3D4A}"/>
                </a:ext>
              </a:extLst>
            </p:cNvPr>
            <p:cNvSpPr>
              <a:spLocks/>
            </p:cNvSpPr>
            <p:nvPr/>
          </p:nvSpPr>
          <p:spPr bwMode="auto">
            <a:xfrm>
              <a:off x="7527635" y="5105061"/>
              <a:ext cx="121492" cy="145862"/>
            </a:xfrm>
            <a:custGeom>
              <a:avLst/>
              <a:gdLst>
                <a:gd name="T0" fmla="*/ 859 w 1366"/>
                <a:gd name="T1" fmla="*/ 16 h 1641"/>
                <a:gd name="T2" fmla="*/ 1087 w 1366"/>
                <a:gd name="T3" fmla="*/ 90 h 1641"/>
                <a:gd name="T4" fmla="*/ 1258 w 1366"/>
                <a:gd name="T5" fmla="*/ 216 h 1641"/>
                <a:gd name="T6" fmla="*/ 1354 w 1366"/>
                <a:gd name="T7" fmla="*/ 381 h 1641"/>
                <a:gd name="T8" fmla="*/ 1354 w 1366"/>
                <a:gd name="T9" fmla="*/ 515 h 1641"/>
                <a:gd name="T10" fmla="*/ 1280 w 1366"/>
                <a:gd name="T11" fmla="*/ 584 h 1641"/>
                <a:gd name="T12" fmla="*/ 1172 w 1366"/>
                <a:gd name="T13" fmla="*/ 580 h 1641"/>
                <a:gd name="T14" fmla="*/ 1102 w 1366"/>
                <a:gd name="T15" fmla="*/ 507 h 1641"/>
                <a:gd name="T16" fmla="*/ 1065 w 1366"/>
                <a:gd name="T17" fmla="*/ 409 h 1641"/>
                <a:gd name="T18" fmla="*/ 947 w 1366"/>
                <a:gd name="T19" fmla="*/ 325 h 1641"/>
                <a:gd name="T20" fmla="*/ 757 w 1366"/>
                <a:gd name="T21" fmla="*/ 277 h 1641"/>
                <a:gd name="T22" fmla="*/ 538 w 1366"/>
                <a:gd name="T23" fmla="*/ 289 h 1641"/>
                <a:gd name="T24" fmla="*/ 369 w 1366"/>
                <a:gd name="T25" fmla="*/ 355 h 1641"/>
                <a:gd name="T26" fmla="*/ 281 w 1366"/>
                <a:gd name="T27" fmla="*/ 447 h 1641"/>
                <a:gd name="T28" fmla="*/ 281 w 1366"/>
                <a:gd name="T29" fmla="*/ 517 h 1641"/>
                <a:gd name="T30" fmla="*/ 335 w 1366"/>
                <a:gd name="T31" fmla="*/ 574 h 1641"/>
                <a:gd name="T32" fmla="*/ 458 w 1366"/>
                <a:gd name="T33" fmla="*/ 632 h 1641"/>
                <a:gd name="T34" fmla="*/ 678 w 1366"/>
                <a:gd name="T35" fmla="*/ 682 h 1641"/>
                <a:gd name="T36" fmla="*/ 690 w 1366"/>
                <a:gd name="T37" fmla="*/ 684 h 1641"/>
                <a:gd name="T38" fmla="*/ 706 w 1366"/>
                <a:gd name="T39" fmla="*/ 686 h 1641"/>
                <a:gd name="T40" fmla="*/ 777 w 1366"/>
                <a:gd name="T41" fmla="*/ 698 h 1641"/>
                <a:gd name="T42" fmla="*/ 911 w 1366"/>
                <a:gd name="T43" fmla="*/ 726 h 1641"/>
                <a:gd name="T44" fmla="*/ 1057 w 1366"/>
                <a:gd name="T45" fmla="*/ 772 h 1641"/>
                <a:gd name="T46" fmla="*/ 1196 w 1366"/>
                <a:gd name="T47" fmla="*/ 846 h 1641"/>
                <a:gd name="T48" fmla="*/ 1304 w 1366"/>
                <a:gd name="T49" fmla="*/ 953 h 1641"/>
                <a:gd name="T50" fmla="*/ 1362 w 1366"/>
                <a:gd name="T51" fmla="*/ 1103 h 1641"/>
                <a:gd name="T52" fmla="*/ 1342 w 1366"/>
                <a:gd name="T53" fmla="*/ 1290 h 1641"/>
                <a:gd name="T54" fmla="*/ 1226 w 1366"/>
                <a:gd name="T55" fmla="*/ 1455 h 1641"/>
                <a:gd name="T56" fmla="*/ 1031 w 1366"/>
                <a:gd name="T57" fmla="*/ 1575 h 1641"/>
                <a:gd name="T58" fmla="*/ 777 w 1366"/>
                <a:gd name="T59" fmla="*/ 1635 h 1641"/>
                <a:gd name="T60" fmla="*/ 508 w 1366"/>
                <a:gd name="T61" fmla="*/ 1625 h 1641"/>
                <a:gd name="T62" fmla="*/ 279 w 1366"/>
                <a:gd name="T63" fmla="*/ 1549 h 1641"/>
                <a:gd name="T64" fmla="*/ 109 w 1366"/>
                <a:gd name="T65" fmla="*/ 1424 h 1641"/>
                <a:gd name="T66" fmla="*/ 13 w 1366"/>
                <a:gd name="T67" fmla="*/ 1258 h 1641"/>
                <a:gd name="T68" fmla="*/ 13 w 1366"/>
                <a:gd name="T69" fmla="*/ 1127 h 1641"/>
                <a:gd name="T70" fmla="*/ 87 w 1366"/>
                <a:gd name="T71" fmla="*/ 1057 h 1641"/>
                <a:gd name="T72" fmla="*/ 195 w 1366"/>
                <a:gd name="T73" fmla="*/ 1061 h 1641"/>
                <a:gd name="T74" fmla="*/ 265 w 1366"/>
                <a:gd name="T75" fmla="*/ 1135 h 1641"/>
                <a:gd name="T76" fmla="*/ 303 w 1366"/>
                <a:gd name="T77" fmla="*/ 1232 h 1641"/>
                <a:gd name="T78" fmla="*/ 420 w 1366"/>
                <a:gd name="T79" fmla="*/ 1316 h 1641"/>
                <a:gd name="T80" fmla="*/ 608 w 1366"/>
                <a:gd name="T81" fmla="*/ 1364 h 1641"/>
                <a:gd name="T82" fmla="*/ 827 w 1366"/>
                <a:gd name="T83" fmla="*/ 1352 h 1641"/>
                <a:gd name="T84" fmla="*/ 999 w 1366"/>
                <a:gd name="T85" fmla="*/ 1286 h 1641"/>
                <a:gd name="T86" fmla="*/ 1087 w 1366"/>
                <a:gd name="T87" fmla="*/ 1194 h 1641"/>
                <a:gd name="T88" fmla="*/ 1085 w 1366"/>
                <a:gd name="T89" fmla="*/ 1125 h 1641"/>
                <a:gd name="T90" fmla="*/ 1033 w 1366"/>
                <a:gd name="T91" fmla="*/ 1067 h 1641"/>
                <a:gd name="T92" fmla="*/ 907 w 1366"/>
                <a:gd name="T93" fmla="*/ 1009 h 1641"/>
                <a:gd name="T94" fmla="*/ 690 w 1366"/>
                <a:gd name="T95" fmla="*/ 959 h 1641"/>
                <a:gd name="T96" fmla="*/ 678 w 1366"/>
                <a:gd name="T97" fmla="*/ 957 h 1641"/>
                <a:gd name="T98" fmla="*/ 662 w 1366"/>
                <a:gd name="T99" fmla="*/ 955 h 1641"/>
                <a:gd name="T100" fmla="*/ 590 w 1366"/>
                <a:gd name="T101" fmla="*/ 943 h 1641"/>
                <a:gd name="T102" fmla="*/ 456 w 1366"/>
                <a:gd name="T103" fmla="*/ 915 h 1641"/>
                <a:gd name="T104" fmla="*/ 311 w 1366"/>
                <a:gd name="T105" fmla="*/ 869 h 1641"/>
                <a:gd name="T106" fmla="*/ 171 w 1366"/>
                <a:gd name="T107" fmla="*/ 794 h 1641"/>
                <a:gd name="T108" fmla="*/ 63 w 1366"/>
                <a:gd name="T109" fmla="*/ 686 h 1641"/>
                <a:gd name="T110" fmla="*/ 4 w 1366"/>
                <a:gd name="T111" fmla="*/ 539 h 1641"/>
                <a:gd name="T112" fmla="*/ 23 w 1366"/>
                <a:gd name="T113" fmla="*/ 351 h 1641"/>
                <a:gd name="T114" fmla="*/ 141 w 1366"/>
                <a:gd name="T115" fmla="*/ 186 h 1641"/>
                <a:gd name="T116" fmla="*/ 337 w 1366"/>
                <a:gd name="T117" fmla="*/ 66 h 1641"/>
                <a:gd name="T118" fmla="*/ 590 w 1366"/>
                <a:gd name="T119" fmla="*/ 4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66" h="1641">
                  <a:moveTo>
                    <a:pt x="684" y="0"/>
                  </a:moveTo>
                  <a:lnTo>
                    <a:pt x="773" y="4"/>
                  </a:lnTo>
                  <a:lnTo>
                    <a:pt x="859" y="16"/>
                  </a:lnTo>
                  <a:lnTo>
                    <a:pt x="941" y="34"/>
                  </a:lnTo>
                  <a:lnTo>
                    <a:pt x="1017" y="60"/>
                  </a:lnTo>
                  <a:lnTo>
                    <a:pt x="1087" y="90"/>
                  </a:lnTo>
                  <a:lnTo>
                    <a:pt x="1152" y="128"/>
                  </a:lnTo>
                  <a:lnTo>
                    <a:pt x="1208" y="170"/>
                  </a:lnTo>
                  <a:lnTo>
                    <a:pt x="1258" y="216"/>
                  </a:lnTo>
                  <a:lnTo>
                    <a:pt x="1300" y="267"/>
                  </a:lnTo>
                  <a:lnTo>
                    <a:pt x="1332" y="323"/>
                  </a:lnTo>
                  <a:lnTo>
                    <a:pt x="1354" y="381"/>
                  </a:lnTo>
                  <a:lnTo>
                    <a:pt x="1366" y="443"/>
                  </a:lnTo>
                  <a:lnTo>
                    <a:pt x="1364" y="481"/>
                  </a:lnTo>
                  <a:lnTo>
                    <a:pt x="1354" y="515"/>
                  </a:lnTo>
                  <a:lnTo>
                    <a:pt x="1336" y="545"/>
                  </a:lnTo>
                  <a:lnTo>
                    <a:pt x="1310" y="568"/>
                  </a:lnTo>
                  <a:lnTo>
                    <a:pt x="1280" y="584"/>
                  </a:lnTo>
                  <a:lnTo>
                    <a:pt x="1244" y="592"/>
                  </a:lnTo>
                  <a:lnTo>
                    <a:pt x="1206" y="592"/>
                  </a:lnTo>
                  <a:lnTo>
                    <a:pt x="1172" y="580"/>
                  </a:lnTo>
                  <a:lnTo>
                    <a:pt x="1144" y="562"/>
                  </a:lnTo>
                  <a:lnTo>
                    <a:pt x="1120" y="539"/>
                  </a:lnTo>
                  <a:lnTo>
                    <a:pt x="1102" y="507"/>
                  </a:lnTo>
                  <a:lnTo>
                    <a:pt x="1095" y="471"/>
                  </a:lnTo>
                  <a:lnTo>
                    <a:pt x="1085" y="439"/>
                  </a:lnTo>
                  <a:lnTo>
                    <a:pt x="1065" y="409"/>
                  </a:lnTo>
                  <a:lnTo>
                    <a:pt x="1035" y="379"/>
                  </a:lnTo>
                  <a:lnTo>
                    <a:pt x="995" y="351"/>
                  </a:lnTo>
                  <a:lnTo>
                    <a:pt x="947" y="325"/>
                  </a:lnTo>
                  <a:lnTo>
                    <a:pt x="891" y="305"/>
                  </a:lnTo>
                  <a:lnTo>
                    <a:pt x="827" y="287"/>
                  </a:lnTo>
                  <a:lnTo>
                    <a:pt x="757" y="277"/>
                  </a:lnTo>
                  <a:lnTo>
                    <a:pt x="684" y="273"/>
                  </a:lnTo>
                  <a:lnTo>
                    <a:pt x="608" y="277"/>
                  </a:lnTo>
                  <a:lnTo>
                    <a:pt x="538" y="289"/>
                  </a:lnTo>
                  <a:lnTo>
                    <a:pt x="474" y="305"/>
                  </a:lnTo>
                  <a:lnTo>
                    <a:pt x="418" y="329"/>
                  </a:lnTo>
                  <a:lnTo>
                    <a:pt x="369" y="355"/>
                  </a:lnTo>
                  <a:lnTo>
                    <a:pt x="329" y="383"/>
                  </a:lnTo>
                  <a:lnTo>
                    <a:pt x="299" y="415"/>
                  </a:lnTo>
                  <a:lnTo>
                    <a:pt x="281" y="447"/>
                  </a:lnTo>
                  <a:lnTo>
                    <a:pt x="273" y="479"/>
                  </a:lnTo>
                  <a:lnTo>
                    <a:pt x="275" y="497"/>
                  </a:lnTo>
                  <a:lnTo>
                    <a:pt x="281" y="517"/>
                  </a:lnTo>
                  <a:lnTo>
                    <a:pt x="293" y="535"/>
                  </a:lnTo>
                  <a:lnTo>
                    <a:pt x="311" y="554"/>
                  </a:lnTo>
                  <a:lnTo>
                    <a:pt x="335" y="574"/>
                  </a:lnTo>
                  <a:lnTo>
                    <a:pt x="367" y="594"/>
                  </a:lnTo>
                  <a:lnTo>
                    <a:pt x="408" y="614"/>
                  </a:lnTo>
                  <a:lnTo>
                    <a:pt x="458" y="632"/>
                  </a:lnTo>
                  <a:lnTo>
                    <a:pt x="520" y="650"/>
                  </a:lnTo>
                  <a:lnTo>
                    <a:pt x="594" y="666"/>
                  </a:lnTo>
                  <a:lnTo>
                    <a:pt x="678" y="682"/>
                  </a:lnTo>
                  <a:lnTo>
                    <a:pt x="680" y="682"/>
                  </a:lnTo>
                  <a:lnTo>
                    <a:pt x="684" y="682"/>
                  </a:lnTo>
                  <a:lnTo>
                    <a:pt x="690" y="684"/>
                  </a:lnTo>
                  <a:lnTo>
                    <a:pt x="696" y="684"/>
                  </a:lnTo>
                  <a:lnTo>
                    <a:pt x="702" y="686"/>
                  </a:lnTo>
                  <a:lnTo>
                    <a:pt x="706" y="686"/>
                  </a:lnTo>
                  <a:lnTo>
                    <a:pt x="708" y="686"/>
                  </a:lnTo>
                  <a:lnTo>
                    <a:pt x="739" y="692"/>
                  </a:lnTo>
                  <a:lnTo>
                    <a:pt x="777" y="698"/>
                  </a:lnTo>
                  <a:lnTo>
                    <a:pt x="819" y="704"/>
                  </a:lnTo>
                  <a:lnTo>
                    <a:pt x="863" y="714"/>
                  </a:lnTo>
                  <a:lnTo>
                    <a:pt x="911" y="726"/>
                  </a:lnTo>
                  <a:lnTo>
                    <a:pt x="959" y="738"/>
                  </a:lnTo>
                  <a:lnTo>
                    <a:pt x="1009" y="754"/>
                  </a:lnTo>
                  <a:lnTo>
                    <a:pt x="1057" y="772"/>
                  </a:lnTo>
                  <a:lnTo>
                    <a:pt x="1104" y="794"/>
                  </a:lnTo>
                  <a:lnTo>
                    <a:pt x="1150" y="818"/>
                  </a:lnTo>
                  <a:lnTo>
                    <a:pt x="1196" y="846"/>
                  </a:lnTo>
                  <a:lnTo>
                    <a:pt x="1236" y="877"/>
                  </a:lnTo>
                  <a:lnTo>
                    <a:pt x="1272" y="913"/>
                  </a:lnTo>
                  <a:lnTo>
                    <a:pt x="1304" y="953"/>
                  </a:lnTo>
                  <a:lnTo>
                    <a:pt x="1330" y="999"/>
                  </a:lnTo>
                  <a:lnTo>
                    <a:pt x="1350" y="1047"/>
                  </a:lnTo>
                  <a:lnTo>
                    <a:pt x="1362" y="1103"/>
                  </a:lnTo>
                  <a:lnTo>
                    <a:pt x="1366" y="1162"/>
                  </a:lnTo>
                  <a:lnTo>
                    <a:pt x="1360" y="1228"/>
                  </a:lnTo>
                  <a:lnTo>
                    <a:pt x="1342" y="1290"/>
                  </a:lnTo>
                  <a:lnTo>
                    <a:pt x="1314" y="1350"/>
                  </a:lnTo>
                  <a:lnTo>
                    <a:pt x="1274" y="1406"/>
                  </a:lnTo>
                  <a:lnTo>
                    <a:pt x="1226" y="1455"/>
                  </a:lnTo>
                  <a:lnTo>
                    <a:pt x="1168" y="1501"/>
                  </a:lnTo>
                  <a:lnTo>
                    <a:pt x="1102" y="1541"/>
                  </a:lnTo>
                  <a:lnTo>
                    <a:pt x="1031" y="1575"/>
                  </a:lnTo>
                  <a:lnTo>
                    <a:pt x="951" y="1603"/>
                  </a:lnTo>
                  <a:lnTo>
                    <a:pt x="867" y="1623"/>
                  </a:lnTo>
                  <a:lnTo>
                    <a:pt x="777" y="1635"/>
                  </a:lnTo>
                  <a:lnTo>
                    <a:pt x="684" y="1641"/>
                  </a:lnTo>
                  <a:lnTo>
                    <a:pt x="594" y="1637"/>
                  </a:lnTo>
                  <a:lnTo>
                    <a:pt x="508" y="1625"/>
                  </a:lnTo>
                  <a:lnTo>
                    <a:pt x="426" y="1607"/>
                  </a:lnTo>
                  <a:lnTo>
                    <a:pt x="351" y="1581"/>
                  </a:lnTo>
                  <a:lnTo>
                    <a:pt x="279" y="1549"/>
                  </a:lnTo>
                  <a:lnTo>
                    <a:pt x="215" y="1513"/>
                  </a:lnTo>
                  <a:lnTo>
                    <a:pt x="157" y="1471"/>
                  </a:lnTo>
                  <a:lnTo>
                    <a:pt x="109" y="1424"/>
                  </a:lnTo>
                  <a:lnTo>
                    <a:pt x="67" y="1374"/>
                  </a:lnTo>
                  <a:lnTo>
                    <a:pt x="35" y="1318"/>
                  </a:lnTo>
                  <a:lnTo>
                    <a:pt x="13" y="1258"/>
                  </a:lnTo>
                  <a:lnTo>
                    <a:pt x="2" y="1198"/>
                  </a:lnTo>
                  <a:lnTo>
                    <a:pt x="2" y="1160"/>
                  </a:lnTo>
                  <a:lnTo>
                    <a:pt x="13" y="1127"/>
                  </a:lnTo>
                  <a:lnTo>
                    <a:pt x="31" y="1097"/>
                  </a:lnTo>
                  <a:lnTo>
                    <a:pt x="57" y="1073"/>
                  </a:lnTo>
                  <a:lnTo>
                    <a:pt x="87" y="1057"/>
                  </a:lnTo>
                  <a:lnTo>
                    <a:pt x="123" y="1047"/>
                  </a:lnTo>
                  <a:lnTo>
                    <a:pt x="161" y="1049"/>
                  </a:lnTo>
                  <a:lnTo>
                    <a:pt x="195" y="1061"/>
                  </a:lnTo>
                  <a:lnTo>
                    <a:pt x="225" y="1079"/>
                  </a:lnTo>
                  <a:lnTo>
                    <a:pt x="249" y="1103"/>
                  </a:lnTo>
                  <a:lnTo>
                    <a:pt x="265" y="1135"/>
                  </a:lnTo>
                  <a:lnTo>
                    <a:pt x="273" y="1170"/>
                  </a:lnTo>
                  <a:lnTo>
                    <a:pt x="283" y="1200"/>
                  </a:lnTo>
                  <a:lnTo>
                    <a:pt x="303" y="1232"/>
                  </a:lnTo>
                  <a:lnTo>
                    <a:pt x="333" y="1262"/>
                  </a:lnTo>
                  <a:lnTo>
                    <a:pt x="372" y="1290"/>
                  </a:lnTo>
                  <a:lnTo>
                    <a:pt x="420" y="1316"/>
                  </a:lnTo>
                  <a:lnTo>
                    <a:pt x="476" y="1336"/>
                  </a:lnTo>
                  <a:lnTo>
                    <a:pt x="540" y="1352"/>
                  </a:lnTo>
                  <a:lnTo>
                    <a:pt x="608" y="1364"/>
                  </a:lnTo>
                  <a:lnTo>
                    <a:pt x="684" y="1366"/>
                  </a:lnTo>
                  <a:lnTo>
                    <a:pt x="757" y="1364"/>
                  </a:lnTo>
                  <a:lnTo>
                    <a:pt x="827" y="1352"/>
                  </a:lnTo>
                  <a:lnTo>
                    <a:pt x="893" y="1334"/>
                  </a:lnTo>
                  <a:lnTo>
                    <a:pt x="949" y="1312"/>
                  </a:lnTo>
                  <a:lnTo>
                    <a:pt x="999" y="1286"/>
                  </a:lnTo>
                  <a:lnTo>
                    <a:pt x="1039" y="1256"/>
                  </a:lnTo>
                  <a:lnTo>
                    <a:pt x="1069" y="1226"/>
                  </a:lnTo>
                  <a:lnTo>
                    <a:pt x="1087" y="1194"/>
                  </a:lnTo>
                  <a:lnTo>
                    <a:pt x="1093" y="1162"/>
                  </a:lnTo>
                  <a:lnTo>
                    <a:pt x="1093" y="1145"/>
                  </a:lnTo>
                  <a:lnTo>
                    <a:pt x="1085" y="1125"/>
                  </a:lnTo>
                  <a:lnTo>
                    <a:pt x="1075" y="1105"/>
                  </a:lnTo>
                  <a:lnTo>
                    <a:pt x="1057" y="1087"/>
                  </a:lnTo>
                  <a:lnTo>
                    <a:pt x="1033" y="1067"/>
                  </a:lnTo>
                  <a:lnTo>
                    <a:pt x="999" y="1047"/>
                  </a:lnTo>
                  <a:lnTo>
                    <a:pt x="959" y="1027"/>
                  </a:lnTo>
                  <a:lnTo>
                    <a:pt x="907" y="1009"/>
                  </a:lnTo>
                  <a:lnTo>
                    <a:pt x="847" y="991"/>
                  </a:lnTo>
                  <a:lnTo>
                    <a:pt x="775" y="975"/>
                  </a:lnTo>
                  <a:lnTo>
                    <a:pt x="690" y="959"/>
                  </a:lnTo>
                  <a:lnTo>
                    <a:pt x="688" y="959"/>
                  </a:lnTo>
                  <a:lnTo>
                    <a:pt x="684" y="959"/>
                  </a:lnTo>
                  <a:lnTo>
                    <a:pt x="678" y="957"/>
                  </a:lnTo>
                  <a:lnTo>
                    <a:pt x="672" y="957"/>
                  </a:lnTo>
                  <a:lnTo>
                    <a:pt x="668" y="955"/>
                  </a:lnTo>
                  <a:lnTo>
                    <a:pt x="662" y="955"/>
                  </a:lnTo>
                  <a:lnTo>
                    <a:pt x="662" y="955"/>
                  </a:lnTo>
                  <a:lnTo>
                    <a:pt x="628" y="949"/>
                  </a:lnTo>
                  <a:lnTo>
                    <a:pt x="590" y="943"/>
                  </a:lnTo>
                  <a:lnTo>
                    <a:pt x="548" y="935"/>
                  </a:lnTo>
                  <a:lnTo>
                    <a:pt x="504" y="927"/>
                  </a:lnTo>
                  <a:lnTo>
                    <a:pt x="456" y="915"/>
                  </a:lnTo>
                  <a:lnTo>
                    <a:pt x="408" y="903"/>
                  </a:lnTo>
                  <a:lnTo>
                    <a:pt x="361" y="887"/>
                  </a:lnTo>
                  <a:lnTo>
                    <a:pt x="311" y="869"/>
                  </a:lnTo>
                  <a:lnTo>
                    <a:pt x="263" y="847"/>
                  </a:lnTo>
                  <a:lnTo>
                    <a:pt x="215" y="822"/>
                  </a:lnTo>
                  <a:lnTo>
                    <a:pt x="171" y="794"/>
                  </a:lnTo>
                  <a:lnTo>
                    <a:pt x="131" y="762"/>
                  </a:lnTo>
                  <a:lnTo>
                    <a:pt x="95" y="728"/>
                  </a:lnTo>
                  <a:lnTo>
                    <a:pt x="63" y="686"/>
                  </a:lnTo>
                  <a:lnTo>
                    <a:pt x="37" y="642"/>
                  </a:lnTo>
                  <a:lnTo>
                    <a:pt x="17" y="592"/>
                  </a:lnTo>
                  <a:lnTo>
                    <a:pt x="4" y="539"/>
                  </a:lnTo>
                  <a:lnTo>
                    <a:pt x="0" y="479"/>
                  </a:lnTo>
                  <a:lnTo>
                    <a:pt x="5" y="413"/>
                  </a:lnTo>
                  <a:lnTo>
                    <a:pt x="23" y="351"/>
                  </a:lnTo>
                  <a:lnTo>
                    <a:pt x="53" y="291"/>
                  </a:lnTo>
                  <a:lnTo>
                    <a:pt x="91" y="236"/>
                  </a:lnTo>
                  <a:lnTo>
                    <a:pt x="141" y="186"/>
                  </a:lnTo>
                  <a:lnTo>
                    <a:pt x="199" y="140"/>
                  </a:lnTo>
                  <a:lnTo>
                    <a:pt x="263" y="100"/>
                  </a:lnTo>
                  <a:lnTo>
                    <a:pt x="337" y="66"/>
                  </a:lnTo>
                  <a:lnTo>
                    <a:pt x="414" y="38"/>
                  </a:lnTo>
                  <a:lnTo>
                    <a:pt x="500" y="18"/>
                  </a:lnTo>
                  <a:lnTo>
                    <a:pt x="590" y="4"/>
                  </a:lnTo>
                  <a:lnTo>
                    <a:pt x="68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208">
              <a:extLst>
                <a:ext uri="{FF2B5EF4-FFF2-40B4-BE49-F238E27FC236}">
                  <a16:creationId xmlns:a16="http://schemas.microsoft.com/office/drawing/2014/main" id="{4E8572A7-F4BC-1C49-8657-AE1B7C79D634}"/>
                </a:ext>
              </a:extLst>
            </p:cNvPr>
            <p:cNvSpPr>
              <a:spLocks/>
            </p:cNvSpPr>
            <p:nvPr/>
          </p:nvSpPr>
          <p:spPr bwMode="auto">
            <a:xfrm>
              <a:off x="7571116" y="5067791"/>
              <a:ext cx="24192" cy="194423"/>
            </a:xfrm>
            <a:custGeom>
              <a:avLst/>
              <a:gdLst>
                <a:gd name="T0" fmla="*/ 138 w 273"/>
                <a:gd name="T1" fmla="*/ 0 h 2187"/>
                <a:gd name="T2" fmla="*/ 174 w 273"/>
                <a:gd name="T3" fmla="*/ 6 h 2187"/>
                <a:gd name="T4" fmla="*/ 205 w 273"/>
                <a:gd name="T5" fmla="*/ 20 h 2187"/>
                <a:gd name="T6" fmla="*/ 233 w 273"/>
                <a:gd name="T7" fmla="*/ 40 h 2187"/>
                <a:gd name="T8" fmla="*/ 255 w 273"/>
                <a:gd name="T9" fmla="*/ 68 h 2187"/>
                <a:gd name="T10" fmla="*/ 269 w 273"/>
                <a:gd name="T11" fmla="*/ 102 h 2187"/>
                <a:gd name="T12" fmla="*/ 273 w 273"/>
                <a:gd name="T13" fmla="*/ 138 h 2187"/>
                <a:gd name="T14" fmla="*/ 273 w 273"/>
                <a:gd name="T15" fmla="*/ 2049 h 2187"/>
                <a:gd name="T16" fmla="*/ 269 w 273"/>
                <a:gd name="T17" fmla="*/ 2085 h 2187"/>
                <a:gd name="T18" fmla="*/ 255 w 273"/>
                <a:gd name="T19" fmla="*/ 2119 h 2187"/>
                <a:gd name="T20" fmla="*/ 233 w 273"/>
                <a:gd name="T21" fmla="*/ 2145 h 2187"/>
                <a:gd name="T22" fmla="*/ 205 w 273"/>
                <a:gd name="T23" fmla="*/ 2167 h 2187"/>
                <a:gd name="T24" fmla="*/ 174 w 273"/>
                <a:gd name="T25" fmla="*/ 2181 h 2187"/>
                <a:gd name="T26" fmla="*/ 138 w 273"/>
                <a:gd name="T27" fmla="*/ 2187 h 2187"/>
                <a:gd name="T28" fmla="*/ 102 w 273"/>
                <a:gd name="T29" fmla="*/ 2181 h 2187"/>
                <a:gd name="T30" fmla="*/ 68 w 273"/>
                <a:gd name="T31" fmla="*/ 2167 h 2187"/>
                <a:gd name="T32" fmla="*/ 40 w 273"/>
                <a:gd name="T33" fmla="*/ 2145 h 2187"/>
                <a:gd name="T34" fmla="*/ 20 w 273"/>
                <a:gd name="T35" fmla="*/ 2119 h 2187"/>
                <a:gd name="T36" fmla="*/ 6 w 273"/>
                <a:gd name="T37" fmla="*/ 2085 h 2187"/>
                <a:gd name="T38" fmla="*/ 0 w 273"/>
                <a:gd name="T39" fmla="*/ 2049 h 2187"/>
                <a:gd name="T40" fmla="*/ 0 w 273"/>
                <a:gd name="T41" fmla="*/ 138 h 2187"/>
                <a:gd name="T42" fmla="*/ 6 w 273"/>
                <a:gd name="T43" fmla="*/ 102 h 2187"/>
                <a:gd name="T44" fmla="*/ 20 w 273"/>
                <a:gd name="T45" fmla="*/ 68 h 2187"/>
                <a:gd name="T46" fmla="*/ 40 w 273"/>
                <a:gd name="T47" fmla="*/ 40 h 2187"/>
                <a:gd name="T48" fmla="*/ 68 w 273"/>
                <a:gd name="T49" fmla="*/ 20 h 2187"/>
                <a:gd name="T50" fmla="*/ 102 w 273"/>
                <a:gd name="T51" fmla="*/ 6 h 2187"/>
                <a:gd name="T52" fmla="*/ 138 w 273"/>
                <a:gd name="T53" fmla="*/ 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73" h="2187">
                  <a:moveTo>
                    <a:pt x="138" y="0"/>
                  </a:moveTo>
                  <a:lnTo>
                    <a:pt x="174" y="6"/>
                  </a:lnTo>
                  <a:lnTo>
                    <a:pt x="205" y="20"/>
                  </a:lnTo>
                  <a:lnTo>
                    <a:pt x="233" y="40"/>
                  </a:lnTo>
                  <a:lnTo>
                    <a:pt x="255" y="68"/>
                  </a:lnTo>
                  <a:lnTo>
                    <a:pt x="269" y="102"/>
                  </a:lnTo>
                  <a:lnTo>
                    <a:pt x="273" y="138"/>
                  </a:lnTo>
                  <a:lnTo>
                    <a:pt x="273" y="2049"/>
                  </a:lnTo>
                  <a:lnTo>
                    <a:pt x="269" y="2085"/>
                  </a:lnTo>
                  <a:lnTo>
                    <a:pt x="255" y="2119"/>
                  </a:lnTo>
                  <a:lnTo>
                    <a:pt x="233" y="2145"/>
                  </a:lnTo>
                  <a:lnTo>
                    <a:pt x="205" y="2167"/>
                  </a:lnTo>
                  <a:lnTo>
                    <a:pt x="174" y="2181"/>
                  </a:lnTo>
                  <a:lnTo>
                    <a:pt x="138" y="2187"/>
                  </a:lnTo>
                  <a:lnTo>
                    <a:pt x="102" y="2181"/>
                  </a:lnTo>
                  <a:lnTo>
                    <a:pt x="68" y="2167"/>
                  </a:lnTo>
                  <a:lnTo>
                    <a:pt x="40" y="2145"/>
                  </a:lnTo>
                  <a:lnTo>
                    <a:pt x="20" y="2119"/>
                  </a:lnTo>
                  <a:lnTo>
                    <a:pt x="6" y="2085"/>
                  </a:lnTo>
                  <a:lnTo>
                    <a:pt x="0" y="2049"/>
                  </a:lnTo>
                  <a:lnTo>
                    <a:pt x="0" y="138"/>
                  </a:lnTo>
                  <a:lnTo>
                    <a:pt x="6" y="102"/>
                  </a:lnTo>
                  <a:lnTo>
                    <a:pt x="20" y="68"/>
                  </a:lnTo>
                  <a:lnTo>
                    <a:pt x="40" y="40"/>
                  </a:lnTo>
                  <a:lnTo>
                    <a:pt x="68" y="20"/>
                  </a:lnTo>
                  <a:lnTo>
                    <a:pt x="102" y="6"/>
                  </a:lnTo>
                  <a:lnTo>
                    <a:pt x="13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49" name="Rectangle 48">
            <a:extLst>
              <a:ext uri="{FF2B5EF4-FFF2-40B4-BE49-F238E27FC236}">
                <a16:creationId xmlns:a16="http://schemas.microsoft.com/office/drawing/2014/main" id="{2914C141-712C-934A-A614-26E193D0C6D2}"/>
              </a:ext>
            </a:extLst>
          </p:cNvPr>
          <p:cNvSpPr/>
          <p:nvPr/>
        </p:nvSpPr>
        <p:spPr>
          <a:xfrm>
            <a:off x="6938290" y="4834261"/>
            <a:ext cx="1372859" cy="523220"/>
          </a:xfrm>
          <a:prstGeom prst="rect">
            <a:avLst/>
          </a:prstGeom>
        </p:spPr>
        <p:txBody>
          <a:bodyPr wrap="square">
            <a:spAutoFit/>
          </a:bodyPr>
          <a:lstStyle/>
          <a:p>
            <a:pPr lvl="0" algn="ctr"/>
            <a:r>
              <a:rPr lang="en-US" sz="1400" b="1" dirty="0">
                <a:solidFill>
                  <a:schemeClr val="bg1"/>
                </a:solidFill>
              </a:rPr>
              <a:t>Payment Accuracy</a:t>
            </a:r>
          </a:p>
        </p:txBody>
      </p:sp>
      <p:sp>
        <p:nvSpPr>
          <p:cNvPr id="6" name="TextBox 5">
            <a:extLst>
              <a:ext uri="{FF2B5EF4-FFF2-40B4-BE49-F238E27FC236}">
                <a16:creationId xmlns:a16="http://schemas.microsoft.com/office/drawing/2014/main" id="{7BCFABEA-8895-4344-9E7B-314A915DF9C6}"/>
              </a:ext>
            </a:extLst>
          </p:cNvPr>
          <p:cNvSpPr txBox="1"/>
          <p:nvPr/>
        </p:nvSpPr>
        <p:spPr>
          <a:xfrm>
            <a:off x="1955260" y="632298"/>
            <a:ext cx="0" cy="0"/>
          </a:xfrm>
          <a:prstGeom prst="rect">
            <a:avLst/>
          </a:prstGeom>
          <a:noFill/>
        </p:spPr>
        <p:txBody>
          <a:bodyPr wrap="none" lIns="0" tIns="0" rIns="0" bIns="0" rtlCol="0">
            <a:noAutofit/>
          </a:bodyPr>
          <a:lstStyle/>
          <a:p>
            <a:endParaRPr lang="en-US" sz="1200" b="1" dirty="0"/>
          </a:p>
        </p:txBody>
      </p:sp>
    </p:spTree>
    <p:extLst>
      <p:ext uri="{BB962C8B-B14F-4D97-AF65-F5344CB8AC3E}">
        <p14:creationId xmlns:p14="http://schemas.microsoft.com/office/powerpoint/2010/main" val="1271667437"/>
      </p:ext>
    </p:extLst>
  </p:cSld>
  <p:clrMapOvr>
    <a:masterClrMapping/>
  </p:clrMapOvr>
</p:sld>
</file>

<file path=ppt/theme/theme1.xml><?xml version="1.0" encoding="utf-8"?>
<a:theme xmlns:a="http://schemas.openxmlformats.org/drawingml/2006/main" name="Cotiviti Healthcare Template">
  <a:themeElements>
    <a:clrScheme name="Custom 10">
      <a:dk1>
        <a:sysClr val="windowText" lastClr="000000"/>
      </a:dk1>
      <a:lt1>
        <a:sysClr val="window" lastClr="FFFFFF"/>
      </a:lt1>
      <a:dk2>
        <a:srgbClr val="00254A"/>
      </a:dk2>
      <a:lt2>
        <a:srgbClr val="FCB53B"/>
      </a:lt2>
      <a:accent1>
        <a:srgbClr val="005C97"/>
      </a:accent1>
      <a:accent2>
        <a:srgbClr val="E1E1E1"/>
      </a:accent2>
      <a:accent3>
        <a:srgbClr val="00AAE7"/>
      </a:accent3>
      <a:accent4>
        <a:srgbClr val="007239"/>
      </a:accent4>
      <a:accent5>
        <a:srgbClr val="7DCEF1"/>
      </a:accent5>
      <a:accent6>
        <a:srgbClr val="BEBEBE"/>
      </a:accent6>
      <a:hlink>
        <a:srgbClr val="00AAE7"/>
      </a:hlink>
      <a:folHlink>
        <a:srgbClr val="7DCEF1"/>
      </a:folHlink>
    </a:clrScheme>
    <a:fontScheme name="Arial-Arial">
      <a:majorFont>
        <a:latin typeface="Arial"/>
        <a:ea typeface=""/>
        <a:cs typeface=""/>
      </a:majorFont>
      <a:minorFont>
        <a:latin typeface="Arial"/>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200"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21E7AC94C4FC469D514B35880B23A5" ma:contentTypeVersion="2" ma:contentTypeDescription="Create a new document." ma:contentTypeScope="" ma:versionID="ac4637c799fff702fa5a1ba87d85d949">
  <xsd:schema xmlns:xsd="http://www.w3.org/2001/XMLSchema" xmlns:xs="http://www.w3.org/2001/XMLSchema" xmlns:p="http://schemas.microsoft.com/office/2006/metadata/properties" xmlns:ns1="http://schemas.microsoft.com/sharepoint/v3" xmlns:ns2="http://schemas.microsoft.com/sharepoint/v4" targetNamespace="http://schemas.microsoft.com/office/2006/metadata/properties" ma:root="true" ma:fieldsID="94546f2971c1c6125529a45a01ad9216" ns1:_="" ns2:_="">
    <xsd:import namespace="http://schemas.microsoft.com/sharepoint/v3"/>
    <xsd:import namespace="http://schemas.microsoft.com/sharepoint/v4"/>
    <xsd:element name="properties">
      <xsd:complexType>
        <xsd:sequence>
          <xsd:element name="documentManagement">
            <xsd:complexType>
              <xsd:all>
                <xsd:element ref="ns1:PublishingStartDate" minOccurs="0"/>
                <xsd:element ref="ns1:PublishingExpirationDate" minOccurs="0"/>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C21B56-D171-4006-9C70-CA46E08C3F43}">
  <ds:schemaRefs>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schemas.microsoft.com/sharepoint/v4"/>
    <ds:schemaRef ds:uri="http://www.w3.org/XML/1998/namespace"/>
    <ds:schemaRef ds:uri="http://purl.org/dc/terms/"/>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122BAA31-E46B-4249-8A31-5F5D6B94B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7F27E-DDDA-428D-AFE0-38843255FA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3761</TotalTime>
  <Words>412</Words>
  <Application>Microsoft Office PowerPoint</Application>
  <PresentationFormat>On-screen Show (4:3)</PresentationFormat>
  <Paragraphs>97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Helvetica</vt:lpstr>
      <vt:lpstr>Wingdings</vt:lpstr>
      <vt:lpstr>Cotiviti Healthcare Template</vt:lpstr>
      <vt:lpstr>Digital Development Series  Introduction to Data Services Team</vt:lpstr>
      <vt:lpstr>Agenda</vt:lpstr>
      <vt:lpstr>Digital Mission Statement</vt:lpstr>
      <vt:lpstr>Data Services Team Principles – Inbound Data</vt:lpstr>
      <vt:lpstr>Data Services Team Principles – Transformations &amp; Insights</vt:lpstr>
      <vt:lpstr>Data Services Team Principles – Data Model</vt:lpstr>
      <vt:lpstr>C2i v2 Data Flow</vt:lpstr>
      <vt:lpstr>Network Value Delivery  &amp;  Data Services</vt:lpstr>
      <vt:lpstr>Together We Can Deliver More Value for Clients</vt:lpstr>
      <vt:lpstr>Supporting Value Transformation:  What’s at Stake:</vt:lpstr>
      <vt:lpstr>Portland Team: Data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 Luvish</dc:creator>
  <cp:lastModifiedBy>Joel Fuernsinn</cp:lastModifiedBy>
  <cp:revision>133</cp:revision>
  <dcterms:modified xsi:type="dcterms:W3CDTF">2018-08-20T16:21:30Z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0x010100BE21E7AC94C4FC469D514B35880B23A5</vt:lpwstr>
  </property>
</Properties>
</file>