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1" r:id="rId1"/>
  </p:sldMasterIdLst>
  <p:sldIdLst>
    <p:sldId id="258" r:id="rId2"/>
    <p:sldId id="257" r:id="rId3"/>
    <p:sldId id="275" r:id="rId4"/>
    <p:sldId id="261" r:id="rId5"/>
    <p:sldId id="272" r:id="rId6"/>
    <p:sldId id="273" r:id="rId7"/>
    <p:sldId id="278" r:id="rId8"/>
    <p:sldId id="280" r:id="rId9"/>
    <p:sldId id="281" r:id="rId10"/>
    <p:sldId id="282" r:id="rId11"/>
    <p:sldId id="283" r:id="rId12"/>
    <p:sldId id="284" r:id="rId13"/>
    <p:sldId id="285" r:id="rId14"/>
    <p:sldId id="286" r:id="rId15"/>
    <p:sldId id="287" r:id="rId16"/>
    <p:sldId id="288" r:id="rId17"/>
    <p:sldId id="290" r:id="rId18"/>
    <p:sldId id="291" r:id="rId19"/>
    <p:sldId id="292" r:id="rId20"/>
    <p:sldId id="297" r:id="rId21"/>
    <p:sldId id="296" r:id="rId22"/>
    <p:sldId id="294" r:id="rId23"/>
    <p:sldId id="298" r:id="rId24"/>
    <p:sldId id="299" r:id="rId25"/>
    <p:sldId id="300" r:id="rId26"/>
    <p:sldId id="301" r:id="rId27"/>
    <p:sldId id="302" r:id="rId28"/>
    <p:sldId id="304" r:id="rId29"/>
    <p:sldId id="306" r:id="rId30"/>
    <p:sldId id="311" r:id="rId31"/>
    <p:sldId id="310" r:id="rId32"/>
    <p:sldId id="307" r:id="rId33"/>
    <p:sldId id="312" r:id="rId34"/>
    <p:sldId id="313" r:id="rId35"/>
    <p:sldId id="314" r:id="rId36"/>
    <p:sldId id="316" r:id="rId37"/>
    <p:sldId id="317" r:id="rId38"/>
    <p:sldId id="318" r:id="rId39"/>
    <p:sldId id="319" r:id="rId40"/>
    <p:sldId id="321" r:id="rId41"/>
    <p:sldId id="323" r:id="rId42"/>
    <p:sldId id="320" r:id="rId43"/>
    <p:sldId id="329" r:id="rId44"/>
    <p:sldId id="324" r:id="rId45"/>
    <p:sldId id="325" r:id="rId46"/>
    <p:sldId id="326" r:id="rId47"/>
    <p:sldId id="327" r:id="rId48"/>
    <p:sldId id="330" r:id="rId49"/>
    <p:sldId id="332" r:id="rId50"/>
    <p:sldId id="333" r:id="rId51"/>
    <p:sldId id="334" r:id="rId52"/>
    <p:sldId id="335" r:id="rId53"/>
    <p:sldId id="336" r:id="rId54"/>
    <p:sldId id="337" r:id="rId55"/>
    <p:sldId id="338" r:id="rId56"/>
    <p:sldId id="340"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58" d="100"/>
          <a:sy n="58" d="100"/>
        </p:scale>
        <p:origin x="1646" y="595"/>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7523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88802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80592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990788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06526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10/17/2023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61529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10/17/2023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41160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90224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145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71386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2811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8546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809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10/17/2023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442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10/17/2023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296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10/17/2023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9372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3395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10/17/2023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
        <p:nvSpPr>
          <p:cNvPr id="11" name="MSIPCM42ef48fe8a3c808e2d576f61" descr="{&quot;HashCode&quot;:2133105206,&quot;Placement&quot;:&quot;Footer&quot;,&quot;Top&quot;:524.1047,&quot;Left&quot;:420.843231,&quot;SlideWidth&quot;:960,&quot;SlideHeight&quot;:540}">
            <a:extLst>
              <a:ext uri="{FF2B5EF4-FFF2-40B4-BE49-F238E27FC236}">
                <a16:creationId xmlns:a16="http://schemas.microsoft.com/office/drawing/2014/main" id="{6DA89A4F-D8F7-E94E-99DC-70F3A8DA5345}"/>
              </a:ext>
            </a:extLst>
          </p:cNvPr>
          <p:cNvSpPr txBox="1"/>
          <p:nvPr userDrawn="1"/>
        </p:nvSpPr>
        <p:spPr>
          <a:xfrm>
            <a:off x="5344709" y="6656129"/>
            <a:ext cx="1502583" cy="201870"/>
          </a:xfrm>
          <a:prstGeom prst="rect">
            <a:avLst/>
          </a:prstGeom>
          <a:noFill/>
        </p:spPr>
        <p:txBody>
          <a:bodyPr vert="horz" wrap="square" lIns="0" tIns="0" rIns="0" bIns="0" rtlCol="0" anchor="ctr" anchorCtr="1">
            <a:spAutoFit/>
          </a:bodyPr>
          <a:lstStyle/>
          <a:p>
            <a:pPr algn="ctr">
              <a:spcBef>
                <a:spcPts val="0"/>
              </a:spcBef>
              <a:spcAft>
                <a:spcPts val="0"/>
              </a:spcAft>
            </a:pPr>
            <a:r>
              <a:rPr lang="en-US" sz="700">
                <a:solidFill>
                  <a:srgbClr val="000000"/>
                </a:solidFill>
                <a:latin typeface="Arial" panose="020B0604020202020204" pitchFamily="34" charset="0"/>
              </a:rPr>
              <a:t>Sensitivity: Internal &amp; Restricted</a:t>
            </a:r>
          </a:p>
        </p:txBody>
      </p:sp>
    </p:spTree>
    <p:extLst>
      <p:ext uri="{BB962C8B-B14F-4D97-AF65-F5344CB8AC3E}">
        <p14:creationId xmlns:p14="http://schemas.microsoft.com/office/powerpoint/2010/main" val="2383219994"/>
      </p:ext>
    </p:extLst>
  </p:cSld>
  <p:clrMap bg1="dk1" tx1="lt1" bg2="dk2" tx2="lt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1F31ED-46FE-48A1-A9FC-0B5C65E6E85A}"/>
              </a:ext>
            </a:extLst>
          </p:cNvPr>
          <p:cNvSpPr>
            <a:spLocks noGrp="1"/>
          </p:cNvSpPr>
          <p:nvPr>
            <p:ph idx="1"/>
          </p:nvPr>
        </p:nvSpPr>
        <p:spPr>
          <a:xfrm>
            <a:off x="710214" y="1127465"/>
            <a:ext cx="10588563" cy="5193437"/>
          </a:xfrm>
        </p:spPr>
        <p:txBody>
          <a:bodyPr>
            <a:normAutofit/>
          </a:bodyPr>
          <a:lstStyle/>
          <a:p>
            <a:pPr marL="457200" lvl="1" indent="0">
              <a:buNone/>
            </a:pPr>
            <a:r>
              <a:rPr lang="en-US" sz="3600" dirty="0"/>
              <a:t>What is Design pattern &amp; Advantages </a:t>
            </a:r>
            <a:endParaRPr lang="en-US" sz="3200" dirty="0"/>
          </a:p>
          <a:p>
            <a:pPr lvl="2">
              <a:buFont typeface="Wingdings" panose="05000000000000000000" pitchFamily="2" charset="2"/>
              <a:buChar char="§"/>
            </a:pPr>
            <a:r>
              <a:rPr lang="en-US" sz="2800" dirty="0"/>
              <a:t>	Known Solution for common problem/requirement</a:t>
            </a:r>
          </a:p>
          <a:p>
            <a:pPr lvl="2">
              <a:buFont typeface="Wingdings" panose="05000000000000000000" pitchFamily="2" charset="2"/>
              <a:buChar char="§"/>
            </a:pPr>
            <a:r>
              <a:rPr lang="en-US" sz="2800" dirty="0"/>
              <a:t>	Not specific to Technology and Language </a:t>
            </a:r>
          </a:p>
          <a:p>
            <a:pPr lvl="2">
              <a:buFont typeface="Wingdings" panose="05000000000000000000" pitchFamily="2" charset="2"/>
              <a:buChar char="§"/>
            </a:pPr>
            <a:r>
              <a:rPr lang="en-US" sz="2800" dirty="0"/>
              <a:t>	Not required to use all patterns in project. </a:t>
            </a:r>
          </a:p>
          <a:p>
            <a:pPr lvl="2">
              <a:buFont typeface="Wingdings" panose="05000000000000000000" pitchFamily="2" charset="2"/>
              <a:buChar char="§"/>
            </a:pPr>
            <a:r>
              <a:rPr lang="en-US" sz="2800" dirty="0"/>
              <a:t>	Easy to adapt and understand </a:t>
            </a:r>
          </a:p>
        </p:txBody>
      </p:sp>
    </p:spTree>
    <p:extLst>
      <p:ext uri="{BB962C8B-B14F-4D97-AF65-F5344CB8AC3E}">
        <p14:creationId xmlns:p14="http://schemas.microsoft.com/office/powerpoint/2010/main" val="946751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1181925" y="570017"/>
            <a:ext cx="10114260" cy="5985162"/>
          </a:xfrm>
        </p:spPr>
        <p:txBody>
          <a:bodyPr>
            <a:normAutofit/>
          </a:bodyPr>
          <a:lstStyle/>
          <a:p>
            <a:pPr marL="0" indent="0">
              <a:spcBef>
                <a:spcPts val="600"/>
              </a:spcBef>
              <a:spcAft>
                <a:spcPts val="600"/>
              </a:spcAft>
              <a:buNone/>
            </a:pPr>
            <a:r>
              <a:rPr lang="en-US" sz="2800" b="1" dirty="0">
                <a:latin typeface="Arial" panose="020B0604020202020204" pitchFamily="34" charset="0"/>
                <a:cs typeface="Arial" panose="020B0604020202020204" pitchFamily="34" charset="0"/>
              </a:rPr>
              <a:t>Factory Pattern &amp; Abstract Factory Pattern</a:t>
            </a:r>
            <a:endParaRPr lang="en-US" b="1" dirty="0">
              <a:latin typeface="Arial" panose="020B0604020202020204" pitchFamily="34" charset="0"/>
              <a:cs typeface="Arial" panose="020B0604020202020204" pitchFamily="34" charset="0"/>
            </a:endParaRPr>
          </a:p>
          <a:p>
            <a:pPr lvl="1" algn="just">
              <a:spcBef>
                <a:spcPts val="600"/>
              </a:spcBef>
              <a:spcAft>
                <a:spcPts val="6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Both design patterns are part of creational design pattern </a:t>
            </a:r>
          </a:p>
          <a:p>
            <a:pPr lvl="1" algn="just">
              <a:spcBef>
                <a:spcPts val="600"/>
              </a:spcBef>
              <a:spcAft>
                <a:spcPts val="6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Both Patterns are separates the object creation logic (Hide the object creation conditions)  </a:t>
            </a:r>
          </a:p>
          <a:p>
            <a:pPr lvl="1" algn="just">
              <a:spcBef>
                <a:spcPts val="600"/>
              </a:spcBef>
              <a:spcAft>
                <a:spcPts val="6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Both Patterns are used to centralize the objects creation logic in application.</a:t>
            </a:r>
          </a:p>
          <a:p>
            <a:pPr lvl="1">
              <a:spcBef>
                <a:spcPts val="600"/>
              </a:spcBef>
              <a:spcAft>
                <a:spcPts val="600"/>
              </a:spcAft>
              <a:buFont typeface="Wingdings" panose="05000000000000000000" pitchFamily="2" charset="2"/>
              <a:buChar char="§"/>
            </a:pPr>
            <a:endParaRPr lang="en-US" sz="2400" dirty="0">
              <a:latin typeface="Arial" panose="020B0604020202020204" pitchFamily="34" charset="0"/>
              <a:cs typeface="Arial" panose="020B0604020202020204" pitchFamily="34" charset="0"/>
            </a:endParaRPr>
          </a:p>
        </p:txBody>
      </p:sp>
      <p:grpSp>
        <p:nvGrpSpPr>
          <p:cNvPr id="14" name="Group 13">
            <a:extLst>
              <a:ext uri="{FF2B5EF4-FFF2-40B4-BE49-F238E27FC236}">
                <a16:creationId xmlns:a16="http://schemas.microsoft.com/office/drawing/2014/main" id="{8FF72F9F-DE3B-43FF-9076-F4401AAC5743}"/>
              </a:ext>
            </a:extLst>
          </p:cNvPr>
          <p:cNvGrpSpPr/>
          <p:nvPr/>
        </p:nvGrpSpPr>
        <p:grpSpPr>
          <a:xfrm>
            <a:off x="1579417" y="4104223"/>
            <a:ext cx="9009603" cy="2284700"/>
            <a:chOff x="1472541" y="3546085"/>
            <a:chExt cx="9009603" cy="2284700"/>
          </a:xfrm>
        </p:grpSpPr>
        <p:sp>
          <p:nvSpPr>
            <p:cNvPr id="2" name="Rectangle 1">
              <a:extLst>
                <a:ext uri="{FF2B5EF4-FFF2-40B4-BE49-F238E27FC236}">
                  <a16:creationId xmlns:a16="http://schemas.microsoft.com/office/drawing/2014/main" id="{3DA27087-A6CC-4C52-B9E6-AD0BCC4230E7}"/>
                </a:ext>
              </a:extLst>
            </p:cNvPr>
            <p:cNvSpPr/>
            <p:nvPr/>
          </p:nvSpPr>
          <p:spPr>
            <a:xfrm>
              <a:off x="1472541" y="3546085"/>
              <a:ext cx="4404154" cy="228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a:p>
              <a:pPr algn="ctr"/>
              <a:r>
                <a:rPr lang="en-US" dirty="0"/>
                <a:t>Interface obj = </a:t>
              </a:r>
              <a:r>
                <a:rPr lang="en-US" dirty="0" err="1"/>
                <a:t>FactoryClass.GetObject</a:t>
              </a:r>
              <a:r>
                <a:rPr lang="en-US" dirty="0"/>
                <a:t>(Type)</a:t>
              </a:r>
            </a:p>
            <a:p>
              <a:pPr algn="ctr"/>
              <a:r>
                <a:rPr lang="en-US" dirty="0"/>
                <a:t>…</a:t>
              </a:r>
            </a:p>
            <a:p>
              <a:pPr algn="ctr"/>
              <a:r>
                <a:rPr lang="en-US" dirty="0"/>
                <a:t>…</a:t>
              </a:r>
            </a:p>
            <a:p>
              <a:pPr algn="ctr"/>
              <a:r>
                <a:rPr lang="en-US" dirty="0"/>
                <a:t>Interface obj = </a:t>
              </a:r>
              <a:r>
                <a:rPr lang="en-US" dirty="0" err="1"/>
                <a:t>FactoryClass.GetObject</a:t>
              </a:r>
              <a:r>
                <a:rPr lang="en-US" dirty="0"/>
                <a:t>(Type)</a:t>
              </a:r>
            </a:p>
            <a:p>
              <a:pPr algn="ctr"/>
              <a:r>
                <a:rPr lang="en-US" dirty="0"/>
                <a:t>…</a:t>
              </a:r>
            </a:p>
            <a:p>
              <a:pPr algn="ctr"/>
              <a:r>
                <a:rPr lang="en-US" dirty="0"/>
                <a:t>…</a:t>
              </a:r>
            </a:p>
            <a:p>
              <a:pPr algn="ctr"/>
              <a:endParaRPr lang="en-US" dirty="0"/>
            </a:p>
          </p:txBody>
        </p:sp>
        <p:sp>
          <p:nvSpPr>
            <p:cNvPr id="4" name="Rectangle 3">
              <a:extLst>
                <a:ext uri="{FF2B5EF4-FFF2-40B4-BE49-F238E27FC236}">
                  <a16:creationId xmlns:a16="http://schemas.microsoft.com/office/drawing/2014/main" id="{B7F63A38-C003-4AF6-ACD7-C4ECE5371DCA}"/>
                </a:ext>
              </a:extLst>
            </p:cNvPr>
            <p:cNvSpPr/>
            <p:nvPr/>
          </p:nvSpPr>
          <p:spPr>
            <a:xfrm>
              <a:off x="8471202" y="4088772"/>
              <a:ext cx="2010942" cy="9515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a:p>
              <a:pPr algn="ctr"/>
              <a:r>
                <a:rPr lang="en-US" dirty="0"/>
                <a:t> Factory Class</a:t>
              </a:r>
            </a:p>
            <a:p>
              <a:pPr algn="ctr"/>
              <a:endParaRPr lang="en-US" dirty="0"/>
            </a:p>
            <a:p>
              <a:pPr algn="ctr"/>
              <a:endParaRPr lang="en-US" dirty="0"/>
            </a:p>
          </p:txBody>
        </p:sp>
        <p:cxnSp>
          <p:nvCxnSpPr>
            <p:cNvPr id="5" name="Straight Arrow Connector 4">
              <a:extLst>
                <a:ext uri="{FF2B5EF4-FFF2-40B4-BE49-F238E27FC236}">
                  <a16:creationId xmlns:a16="http://schemas.microsoft.com/office/drawing/2014/main" id="{FB6F0642-472A-4D5A-8022-F3FE84A8BD75}"/>
                </a:ext>
              </a:extLst>
            </p:cNvPr>
            <p:cNvCxnSpPr>
              <a:cxnSpLocks/>
              <a:stCxn id="4" idx="1"/>
            </p:cNvCxnSpPr>
            <p:nvPr/>
          </p:nvCxnSpPr>
          <p:spPr>
            <a:xfrm flipH="1" flipV="1">
              <a:off x="5876696" y="4092499"/>
              <a:ext cx="2594506" cy="4720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76C2C98-60A4-4245-B0C0-54CCA4C07A59}"/>
                </a:ext>
              </a:extLst>
            </p:cNvPr>
            <p:cNvCxnSpPr>
              <a:cxnSpLocks/>
              <a:stCxn id="4" idx="1"/>
            </p:cNvCxnSpPr>
            <p:nvPr/>
          </p:nvCxnSpPr>
          <p:spPr>
            <a:xfrm flipH="1">
              <a:off x="5876695" y="4564561"/>
              <a:ext cx="2594507" cy="47578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A466FF5-5A25-42DE-9BD8-3B6BF0D75DE9}"/>
                </a:ext>
              </a:extLst>
            </p:cNvPr>
            <p:cNvSpPr txBox="1"/>
            <p:nvPr/>
          </p:nvSpPr>
          <p:spPr>
            <a:xfrm rot="806888">
              <a:off x="6635917" y="3953470"/>
              <a:ext cx="1276598"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Object X</a:t>
              </a:r>
            </a:p>
          </p:txBody>
        </p:sp>
        <p:sp>
          <p:nvSpPr>
            <p:cNvPr id="13" name="TextBox 12">
              <a:extLst>
                <a:ext uri="{FF2B5EF4-FFF2-40B4-BE49-F238E27FC236}">
                  <a16:creationId xmlns:a16="http://schemas.microsoft.com/office/drawing/2014/main" id="{602D6B13-9676-4F79-B267-4D7B7E9ED634}"/>
                </a:ext>
              </a:extLst>
            </p:cNvPr>
            <p:cNvSpPr txBox="1"/>
            <p:nvPr/>
          </p:nvSpPr>
          <p:spPr>
            <a:xfrm rot="20953144">
              <a:off x="6635917" y="4836092"/>
              <a:ext cx="1276598"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Object Y</a:t>
              </a:r>
            </a:p>
          </p:txBody>
        </p:sp>
      </p:grpSp>
    </p:spTree>
    <p:extLst>
      <p:ext uri="{BB962C8B-B14F-4D97-AF65-F5344CB8AC3E}">
        <p14:creationId xmlns:p14="http://schemas.microsoft.com/office/powerpoint/2010/main" val="1365464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950027" y="1634888"/>
            <a:ext cx="10402783" cy="2707573"/>
          </a:xfrm>
        </p:spPr>
        <p:txBody>
          <a:bodyPr>
            <a:normAutofit/>
          </a:bodyPr>
          <a:lstStyle/>
          <a:p>
            <a:pPr marL="0" indent="0">
              <a:spcBef>
                <a:spcPts val="600"/>
              </a:spcBef>
              <a:spcAft>
                <a:spcPts val="600"/>
              </a:spcAft>
              <a:buNone/>
            </a:pPr>
            <a:r>
              <a:rPr lang="en-US" sz="4000" b="1" dirty="0">
                <a:latin typeface="Arial" panose="020B0604020202020204" pitchFamily="34" charset="0"/>
                <a:cs typeface="Arial" panose="020B0604020202020204" pitchFamily="34" charset="0"/>
              </a:rPr>
              <a:t> Factory Pattern</a:t>
            </a:r>
          </a:p>
          <a:p>
            <a:pPr marL="0" indent="0">
              <a:spcBef>
                <a:spcPts val="600"/>
              </a:spcBef>
              <a:spcAft>
                <a:spcPts val="600"/>
              </a:spcAft>
              <a:buNone/>
            </a:pPr>
            <a:r>
              <a:rPr lang="en-US" sz="4000" b="1"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Creates a Object from several derived classes without specifying concreate class</a:t>
            </a:r>
          </a:p>
          <a:p>
            <a:pPr marL="0" indent="0">
              <a:spcBef>
                <a:spcPts val="600"/>
              </a:spcBef>
              <a:spcAft>
                <a:spcPts val="600"/>
              </a:spcAft>
              <a:buNone/>
            </a:pPr>
            <a:r>
              <a:rPr lang="en-US" sz="4000"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76013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950027" y="403761"/>
            <a:ext cx="10984674" cy="6258296"/>
          </a:xfrm>
        </p:spPr>
        <p:txBody>
          <a:bodyPr>
            <a:normAutofit/>
          </a:bodyPr>
          <a:lstStyle/>
          <a:p>
            <a:pPr marL="0" indent="0">
              <a:spcBef>
                <a:spcPts val="600"/>
              </a:spcBef>
              <a:buNone/>
            </a:pPr>
            <a:r>
              <a:rPr lang="en-US" sz="4000" b="1" dirty="0">
                <a:latin typeface="Arial" panose="020B0604020202020204" pitchFamily="34" charset="0"/>
                <a:cs typeface="Arial" panose="020B0604020202020204" pitchFamily="34" charset="0"/>
              </a:rPr>
              <a:t> Factory Pattern</a:t>
            </a:r>
          </a:p>
          <a:p>
            <a:pPr marL="0" indent="0">
              <a:spcBef>
                <a:spcPts val="600"/>
              </a:spcBef>
              <a:buNone/>
            </a:pPr>
            <a:r>
              <a:rPr lang="en-US" sz="4000" b="1"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Creates an instance of several derived classes</a:t>
            </a:r>
          </a:p>
          <a:p>
            <a:pPr marL="0" indent="0">
              <a:spcBef>
                <a:spcPts val="600"/>
              </a:spcBef>
              <a:spcAft>
                <a:spcPts val="600"/>
              </a:spcAft>
              <a:buNone/>
            </a:pPr>
            <a:r>
              <a:rPr lang="en-US" sz="4000" b="1" dirty="0">
                <a:latin typeface="Arial" panose="020B0604020202020204" pitchFamily="34" charset="0"/>
                <a:cs typeface="Arial" panose="020B0604020202020204" pitchFamily="34" charset="0"/>
              </a:rPr>
              <a:t> </a:t>
            </a:r>
          </a:p>
        </p:txBody>
      </p:sp>
      <p:sp>
        <p:nvSpPr>
          <p:cNvPr id="4" name="Rectangle 3">
            <a:extLst>
              <a:ext uri="{FF2B5EF4-FFF2-40B4-BE49-F238E27FC236}">
                <a16:creationId xmlns:a16="http://schemas.microsoft.com/office/drawing/2014/main" id="{61DF2BD7-24E6-4772-AA04-AE9E17C40C2E}"/>
              </a:ext>
            </a:extLst>
          </p:cNvPr>
          <p:cNvSpPr/>
          <p:nvPr/>
        </p:nvSpPr>
        <p:spPr>
          <a:xfrm>
            <a:off x="356262" y="2987945"/>
            <a:ext cx="3598224" cy="1572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a:t>
            </a:r>
          </a:p>
          <a:p>
            <a:r>
              <a:rPr lang="en-US" sz="1600" dirty="0"/>
              <a:t>…</a:t>
            </a:r>
          </a:p>
          <a:p>
            <a:r>
              <a:rPr lang="en-US" sz="1600" dirty="0" err="1"/>
              <a:t>iLogger</a:t>
            </a:r>
            <a:r>
              <a:rPr lang="en-US" sz="1600" dirty="0"/>
              <a:t> logger = </a:t>
            </a:r>
            <a:r>
              <a:rPr lang="en-US" sz="1600" dirty="0" err="1"/>
              <a:t>Logfactory.GetObject</a:t>
            </a:r>
            <a:r>
              <a:rPr lang="en-US" sz="1600" dirty="0"/>
              <a:t>();</a:t>
            </a:r>
          </a:p>
          <a:p>
            <a:r>
              <a:rPr lang="en-US" sz="1600" dirty="0" err="1"/>
              <a:t>Logger.WriteMessage</a:t>
            </a:r>
            <a:r>
              <a:rPr lang="en-US" sz="1600" dirty="0"/>
              <a:t>(Message)</a:t>
            </a:r>
          </a:p>
          <a:p>
            <a:r>
              <a:rPr lang="en-US" sz="1600" dirty="0"/>
              <a:t>…</a:t>
            </a:r>
          </a:p>
          <a:p>
            <a:r>
              <a:rPr lang="en-US" sz="1600" dirty="0"/>
              <a:t>…</a:t>
            </a:r>
          </a:p>
          <a:p>
            <a:pPr algn="ctr"/>
            <a:endParaRPr lang="en-US" dirty="0"/>
          </a:p>
        </p:txBody>
      </p:sp>
      <p:sp>
        <p:nvSpPr>
          <p:cNvPr id="9" name="Rectangle 8">
            <a:extLst>
              <a:ext uri="{FF2B5EF4-FFF2-40B4-BE49-F238E27FC236}">
                <a16:creationId xmlns:a16="http://schemas.microsoft.com/office/drawing/2014/main" id="{29CABFFF-AABB-48F7-A74D-BC81EC4E25B8}"/>
              </a:ext>
            </a:extLst>
          </p:cNvPr>
          <p:cNvSpPr/>
          <p:nvPr/>
        </p:nvSpPr>
        <p:spPr>
          <a:xfrm>
            <a:off x="8417627" y="3086229"/>
            <a:ext cx="3113314" cy="1058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err="1"/>
              <a:t>EventViewerLogger</a:t>
            </a:r>
            <a:r>
              <a:rPr lang="en-US" sz="1600" dirty="0"/>
              <a:t> : </a:t>
            </a:r>
            <a:r>
              <a:rPr lang="en-US" sz="1600" dirty="0" err="1"/>
              <a:t>iLogger</a:t>
            </a:r>
            <a:endParaRPr lang="en-US" sz="1600" dirty="0"/>
          </a:p>
          <a:p>
            <a:r>
              <a:rPr lang="en-US" sz="1600" dirty="0"/>
              <a:t>{</a:t>
            </a:r>
          </a:p>
          <a:p>
            <a:r>
              <a:rPr lang="en-US" sz="1600" dirty="0"/>
              <a:t> </a:t>
            </a:r>
            <a:r>
              <a:rPr lang="en-US" sz="1600" dirty="0" err="1"/>
              <a:t>WriteMessage</a:t>
            </a:r>
            <a:r>
              <a:rPr lang="en-US" sz="1600" dirty="0"/>
              <a:t>(String Information{}</a:t>
            </a:r>
          </a:p>
          <a:p>
            <a:r>
              <a:rPr lang="en-US" sz="1600" dirty="0"/>
              <a:t>}</a:t>
            </a:r>
          </a:p>
          <a:p>
            <a:pPr algn="ctr"/>
            <a:endParaRPr lang="en-US" dirty="0"/>
          </a:p>
        </p:txBody>
      </p:sp>
      <p:sp>
        <p:nvSpPr>
          <p:cNvPr id="10" name="Rectangle 9">
            <a:extLst>
              <a:ext uri="{FF2B5EF4-FFF2-40B4-BE49-F238E27FC236}">
                <a16:creationId xmlns:a16="http://schemas.microsoft.com/office/drawing/2014/main" id="{8EF93528-6F89-4D16-BC36-7635B9E2DA5B}"/>
              </a:ext>
            </a:extLst>
          </p:cNvPr>
          <p:cNvSpPr/>
          <p:nvPr/>
        </p:nvSpPr>
        <p:spPr>
          <a:xfrm>
            <a:off x="8427522" y="1888463"/>
            <a:ext cx="3103419" cy="1058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Interface </a:t>
            </a:r>
            <a:r>
              <a:rPr lang="en-US" sz="1600" dirty="0" err="1"/>
              <a:t>iLogger</a:t>
            </a:r>
            <a:endParaRPr lang="en-US" sz="1600" dirty="0"/>
          </a:p>
          <a:p>
            <a:r>
              <a:rPr lang="en-US" sz="1600" dirty="0"/>
              <a:t>{</a:t>
            </a:r>
          </a:p>
          <a:p>
            <a:r>
              <a:rPr lang="en-US" sz="1600" dirty="0"/>
              <a:t>  </a:t>
            </a:r>
            <a:r>
              <a:rPr lang="en-US" sz="1600" dirty="0" err="1"/>
              <a:t>WriteMessage</a:t>
            </a:r>
            <a:r>
              <a:rPr lang="en-US" sz="1600" dirty="0"/>
              <a:t>(String information)</a:t>
            </a:r>
          </a:p>
          <a:p>
            <a:r>
              <a:rPr lang="en-US" sz="1600" dirty="0"/>
              <a:t>}</a:t>
            </a:r>
          </a:p>
          <a:p>
            <a:pPr algn="ctr"/>
            <a:endParaRPr lang="en-US" sz="1600" dirty="0"/>
          </a:p>
        </p:txBody>
      </p:sp>
      <p:sp>
        <p:nvSpPr>
          <p:cNvPr id="11" name="Rectangle 10">
            <a:extLst>
              <a:ext uri="{FF2B5EF4-FFF2-40B4-BE49-F238E27FC236}">
                <a16:creationId xmlns:a16="http://schemas.microsoft.com/office/drawing/2014/main" id="{582AB639-09D0-4471-B106-3A2592A1520C}"/>
              </a:ext>
            </a:extLst>
          </p:cNvPr>
          <p:cNvSpPr/>
          <p:nvPr/>
        </p:nvSpPr>
        <p:spPr>
          <a:xfrm>
            <a:off x="8445335" y="5587766"/>
            <a:ext cx="3113314" cy="1058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err="1"/>
              <a:t>FileLogger</a:t>
            </a:r>
            <a:r>
              <a:rPr lang="en-US" sz="1600" dirty="0"/>
              <a:t> : </a:t>
            </a:r>
            <a:r>
              <a:rPr lang="en-US" sz="1600" dirty="0" err="1"/>
              <a:t>iLogger</a:t>
            </a:r>
            <a:endParaRPr lang="en-US" sz="1600" dirty="0"/>
          </a:p>
          <a:p>
            <a:r>
              <a:rPr lang="en-US" sz="1600" dirty="0"/>
              <a:t>{</a:t>
            </a:r>
          </a:p>
          <a:p>
            <a:r>
              <a:rPr lang="en-US" sz="1600" dirty="0"/>
              <a:t> </a:t>
            </a:r>
            <a:r>
              <a:rPr lang="en-US" sz="1600" dirty="0" err="1"/>
              <a:t>WriteMessage</a:t>
            </a:r>
            <a:r>
              <a:rPr lang="en-US" sz="1600" dirty="0"/>
              <a:t>(String Information{}</a:t>
            </a:r>
          </a:p>
          <a:p>
            <a:r>
              <a:rPr lang="en-US" sz="1600" dirty="0"/>
              <a:t>}</a:t>
            </a:r>
          </a:p>
          <a:p>
            <a:pPr algn="ctr"/>
            <a:endParaRPr lang="en-US" dirty="0"/>
          </a:p>
        </p:txBody>
      </p:sp>
      <p:sp>
        <p:nvSpPr>
          <p:cNvPr id="12" name="Rectangle 11">
            <a:extLst>
              <a:ext uri="{FF2B5EF4-FFF2-40B4-BE49-F238E27FC236}">
                <a16:creationId xmlns:a16="http://schemas.microsoft.com/office/drawing/2014/main" id="{4C6404B6-A2DF-4F8F-9EDA-4001A85C72ED}"/>
              </a:ext>
            </a:extLst>
          </p:cNvPr>
          <p:cNvSpPr/>
          <p:nvPr/>
        </p:nvSpPr>
        <p:spPr>
          <a:xfrm>
            <a:off x="8421586" y="4326186"/>
            <a:ext cx="3113314" cy="1058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err="1"/>
              <a:t>DBLogger</a:t>
            </a:r>
            <a:r>
              <a:rPr lang="en-US" sz="1600" dirty="0"/>
              <a:t> : </a:t>
            </a:r>
            <a:r>
              <a:rPr lang="en-US" sz="1600" dirty="0" err="1"/>
              <a:t>iLogger</a:t>
            </a:r>
            <a:endParaRPr lang="en-US" sz="1600" dirty="0"/>
          </a:p>
          <a:p>
            <a:r>
              <a:rPr lang="en-US" sz="1600" dirty="0"/>
              <a:t>{</a:t>
            </a:r>
          </a:p>
          <a:p>
            <a:r>
              <a:rPr lang="en-US" sz="1600" dirty="0"/>
              <a:t> </a:t>
            </a:r>
            <a:r>
              <a:rPr lang="en-US" sz="1600" dirty="0" err="1"/>
              <a:t>WriteMessage</a:t>
            </a:r>
            <a:r>
              <a:rPr lang="en-US" sz="1600" dirty="0"/>
              <a:t>(String Information{}</a:t>
            </a:r>
          </a:p>
          <a:p>
            <a:r>
              <a:rPr lang="en-US" sz="1600" dirty="0"/>
              <a:t>}</a:t>
            </a:r>
          </a:p>
          <a:p>
            <a:pPr algn="ctr"/>
            <a:endParaRPr lang="en-US" dirty="0"/>
          </a:p>
        </p:txBody>
      </p:sp>
      <p:sp>
        <p:nvSpPr>
          <p:cNvPr id="13" name="Rectangle 12">
            <a:extLst>
              <a:ext uri="{FF2B5EF4-FFF2-40B4-BE49-F238E27FC236}">
                <a16:creationId xmlns:a16="http://schemas.microsoft.com/office/drawing/2014/main" id="{06A175B3-FF98-4DAF-95A7-B4463F62C527}"/>
              </a:ext>
            </a:extLst>
          </p:cNvPr>
          <p:cNvSpPr/>
          <p:nvPr/>
        </p:nvSpPr>
        <p:spPr>
          <a:xfrm>
            <a:off x="4346369" y="2030681"/>
            <a:ext cx="3722914" cy="4631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Class </a:t>
            </a:r>
            <a:r>
              <a:rPr lang="en-US" sz="1600" dirty="0" err="1"/>
              <a:t>LogFactory</a:t>
            </a:r>
            <a:endParaRPr lang="en-US" sz="1600" dirty="0"/>
          </a:p>
          <a:p>
            <a:r>
              <a:rPr lang="en-US" sz="1600" dirty="0"/>
              <a:t>{ </a:t>
            </a:r>
          </a:p>
          <a:p>
            <a:r>
              <a:rPr lang="en-US" sz="1600" dirty="0" err="1"/>
              <a:t>iLogger</a:t>
            </a:r>
            <a:r>
              <a:rPr lang="en-US" sz="1600" dirty="0"/>
              <a:t> logger ;</a:t>
            </a:r>
          </a:p>
          <a:p>
            <a:r>
              <a:rPr lang="en-US" sz="1600" dirty="0"/>
              <a:t>Switch(</a:t>
            </a:r>
            <a:r>
              <a:rPr lang="en-US" sz="1600" dirty="0" err="1"/>
              <a:t>LoggerType</a:t>
            </a:r>
            <a:r>
              <a:rPr lang="en-US" sz="1600" dirty="0"/>
              <a:t>)</a:t>
            </a:r>
          </a:p>
          <a:p>
            <a:r>
              <a:rPr lang="en-US" sz="1600" dirty="0"/>
              <a:t>    { </a:t>
            </a:r>
          </a:p>
          <a:p>
            <a:r>
              <a:rPr lang="en-US" sz="1600" dirty="0"/>
              <a:t>        case EV:</a:t>
            </a:r>
          </a:p>
          <a:p>
            <a:r>
              <a:rPr lang="en-US" sz="1600" dirty="0"/>
              <a:t>           logger = new </a:t>
            </a:r>
            <a:r>
              <a:rPr lang="en-US" sz="1600" dirty="0" err="1"/>
              <a:t>EventViewerLogger</a:t>
            </a:r>
            <a:r>
              <a:rPr lang="en-US" sz="1600" dirty="0"/>
              <a:t>();</a:t>
            </a:r>
          </a:p>
          <a:p>
            <a:r>
              <a:rPr lang="en-US" sz="1600" dirty="0"/>
              <a:t>           break;</a:t>
            </a:r>
          </a:p>
          <a:p>
            <a:r>
              <a:rPr lang="en-US" sz="1600" dirty="0"/>
              <a:t>        case DB:</a:t>
            </a:r>
          </a:p>
          <a:p>
            <a:r>
              <a:rPr lang="en-US" sz="1600" dirty="0"/>
              <a:t>           logger = new </a:t>
            </a:r>
            <a:r>
              <a:rPr lang="en-US" sz="1600" dirty="0" err="1"/>
              <a:t>DBLogger</a:t>
            </a:r>
            <a:r>
              <a:rPr lang="en-US" sz="1600" dirty="0"/>
              <a:t>();</a:t>
            </a:r>
          </a:p>
          <a:p>
            <a:r>
              <a:rPr lang="en-US" sz="1600" dirty="0"/>
              <a:t>           break;</a:t>
            </a:r>
          </a:p>
          <a:p>
            <a:r>
              <a:rPr lang="en-US" sz="1600" dirty="0"/>
              <a:t>        case FILE:</a:t>
            </a:r>
          </a:p>
          <a:p>
            <a:r>
              <a:rPr lang="en-US" sz="1600" dirty="0"/>
              <a:t>           logger = new </a:t>
            </a:r>
            <a:r>
              <a:rPr lang="en-US" sz="1600" dirty="0" err="1"/>
              <a:t>FileLogger</a:t>
            </a:r>
            <a:r>
              <a:rPr lang="en-US" sz="1600" dirty="0"/>
              <a:t>();</a:t>
            </a:r>
          </a:p>
          <a:p>
            <a:r>
              <a:rPr lang="en-US" sz="1600" dirty="0"/>
              <a:t>           break;</a:t>
            </a:r>
          </a:p>
          <a:p>
            <a:r>
              <a:rPr lang="en-US" sz="1600" dirty="0"/>
              <a:t>        default:</a:t>
            </a:r>
          </a:p>
          <a:p>
            <a:r>
              <a:rPr lang="en-US" sz="1600" dirty="0"/>
              <a:t>           logger = new </a:t>
            </a:r>
            <a:r>
              <a:rPr lang="en-US" sz="1600" dirty="0" err="1"/>
              <a:t>EventViewerLogger</a:t>
            </a:r>
            <a:r>
              <a:rPr lang="en-US" sz="1600" dirty="0"/>
              <a:t>();</a:t>
            </a:r>
          </a:p>
          <a:p>
            <a:r>
              <a:rPr lang="en-US" sz="1600" dirty="0"/>
              <a:t>    }</a:t>
            </a:r>
          </a:p>
          <a:p>
            <a:r>
              <a:rPr lang="en-US" sz="1600" dirty="0"/>
              <a:t>}</a:t>
            </a:r>
          </a:p>
        </p:txBody>
      </p:sp>
    </p:spTree>
    <p:extLst>
      <p:ext uri="{BB962C8B-B14F-4D97-AF65-F5344CB8AC3E}">
        <p14:creationId xmlns:p14="http://schemas.microsoft.com/office/powerpoint/2010/main" val="1588895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950027" y="403761"/>
            <a:ext cx="10984674" cy="6258296"/>
          </a:xfrm>
        </p:spPr>
        <p:txBody>
          <a:bodyPr>
            <a:normAutofit/>
          </a:bodyPr>
          <a:lstStyle/>
          <a:p>
            <a:pPr marL="0" indent="0">
              <a:spcBef>
                <a:spcPts val="600"/>
              </a:spcBef>
              <a:buNone/>
            </a:pPr>
            <a:r>
              <a:rPr lang="en-US" sz="4000" b="1" dirty="0">
                <a:latin typeface="Arial" panose="020B0604020202020204" pitchFamily="34" charset="0"/>
                <a:cs typeface="Arial" panose="020B0604020202020204" pitchFamily="34" charset="0"/>
              </a:rPr>
              <a:t> Factory Pattern</a:t>
            </a:r>
          </a:p>
          <a:p>
            <a:pPr marL="0" indent="0">
              <a:spcBef>
                <a:spcPts val="600"/>
              </a:spcBef>
              <a:buNone/>
            </a:pPr>
            <a:r>
              <a:rPr lang="en-US" sz="4000" b="1"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Creates an instance of several derived classes</a:t>
            </a:r>
          </a:p>
          <a:p>
            <a:pPr marL="0" indent="0">
              <a:spcBef>
                <a:spcPts val="600"/>
              </a:spcBef>
              <a:spcAft>
                <a:spcPts val="600"/>
              </a:spcAft>
              <a:buNone/>
            </a:pPr>
            <a:r>
              <a:rPr lang="en-US" sz="4000" b="1" dirty="0">
                <a:latin typeface="Arial" panose="020B0604020202020204" pitchFamily="34" charset="0"/>
                <a:cs typeface="Arial" panose="020B0604020202020204" pitchFamily="34" charset="0"/>
              </a:rPr>
              <a:t> </a:t>
            </a:r>
          </a:p>
        </p:txBody>
      </p:sp>
      <p:sp>
        <p:nvSpPr>
          <p:cNvPr id="4" name="Rectangle 3">
            <a:extLst>
              <a:ext uri="{FF2B5EF4-FFF2-40B4-BE49-F238E27FC236}">
                <a16:creationId xmlns:a16="http://schemas.microsoft.com/office/drawing/2014/main" id="{61DF2BD7-24E6-4772-AA04-AE9E17C40C2E}"/>
              </a:ext>
            </a:extLst>
          </p:cNvPr>
          <p:cNvSpPr/>
          <p:nvPr/>
        </p:nvSpPr>
        <p:spPr>
          <a:xfrm>
            <a:off x="356262" y="2173908"/>
            <a:ext cx="3598224" cy="1572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a:t>
            </a:r>
          </a:p>
          <a:p>
            <a:r>
              <a:rPr lang="en-US" sz="1600" dirty="0"/>
              <a:t>…</a:t>
            </a:r>
          </a:p>
          <a:p>
            <a:r>
              <a:rPr lang="en-US" sz="1600" dirty="0" err="1"/>
              <a:t>iLogger</a:t>
            </a:r>
            <a:r>
              <a:rPr lang="en-US" sz="1600" dirty="0"/>
              <a:t> logger = </a:t>
            </a:r>
            <a:r>
              <a:rPr lang="en-US" sz="1600" dirty="0" err="1"/>
              <a:t>Logfactory.GetObject</a:t>
            </a:r>
            <a:r>
              <a:rPr lang="en-US" sz="1600" dirty="0"/>
              <a:t>();</a:t>
            </a:r>
          </a:p>
          <a:p>
            <a:r>
              <a:rPr lang="en-US" sz="1600" dirty="0" err="1"/>
              <a:t>Logger.WriteMessage</a:t>
            </a:r>
            <a:r>
              <a:rPr lang="en-US" sz="1600" dirty="0"/>
              <a:t>(Message)</a:t>
            </a:r>
          </a:p>
          <a:p>
            <a:r>
              <a:rPr lang="en-US" sz="1600" dirty="0"/>
              <a:t>…</a:t>
            </a:r>
          </a:p>
          <a:p>
            <a:r>
              <a:rPr lang="en-US" sz="1600" dirty="0"/>
              <a:t>…</a:t>
            </a:r>
          </a:p>
          <a:p>
            <a:pPr algn="ctr"/>
            <a:endParaRPr lang="en-US" dirty="0"/>
          </a:p>
        </p:txBody>
      </p:sp>
      <p:sp>
        <p:nvSpPr>
          <p:cNvPr id="9" name="Rectangle 8">
            <a:extLst>
              <a:ext uri="{FF2B5EF4-FFF2-40B4-BE49-F238E27FC236}">
                <a16:creationId xmlns:a16="http://schemas.microsoft.com/office/drawing/2014/main" id="{29CABFFF-AABB-48F7-A74D-BC81EC4E25B8}"/>
              </a:ext>
            </a:extLst>
          </p:cNvPr>
          <p:cNvSpPr/>
          <p:nvPr/>
        </p:nvSpPr>
        <p:spPr>
          <a:xfrm>
            <a:off x="8417627" y="3086229"/>
            <a:ext cx="3113314" cy="1058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err="1"/>
              <a:t>EventViewerLogger</a:t>
            </a:r>
            <a:r>
              <a:rPr lang="en-US" sz="1600" dirty="0"/>
              <a:t> : </a:t>
            </a:r>
            <a:r>
              <a:rPr lang="en-US" sz="1600" dirty="0" err="1"/>
              <a:t>iLogger</a:t>
            </a:r>
            <a:endParaRPr lang="en-US" sz="1600" dirty="0"/>
          </a:p>
          <a:p>
            <a:r>
              <a:rPr lang="en-US" sz="1600" dirty="0"/>
              <a:t>{</a:t>
            </a:r>
          </a:p>
          <a:p>
            <a:r>
              <a:rPr lang="en-US" sz="1600" dirty="0"/>
              <a:t> </a:t>
            </a:r>
            <a:r>
              <a:rPr lang="en-US" sz="1600" dirty="0" err="1"/>
              <a:t>WriteMessage</a:t>
            </a:r>
            <a:r>
              <a:rPr lang="en-US" sz="1600" dirty="0"/>
              <a:t>(String Information{}</a:t>
            </a:r>
          </a:p>
          <a:p>
            <a:r>
              <a:rPr lang="en-US" sz="1600" dirty="0"/>
              <a:t>}</a:t>
            </a:r>
          </a:p>
          <a:p>
            <a:pPr algn="ctr"/>
            <a:endParaRPr lang="en-US" dirty="0"/>
          </a:p>
        </p:txBody>
      </p:sp>
      <p:sp>
        <p:nvSpPr>
          <p:cNvPr id="10" name="Rectangle 9">
            <a:extLst>
              <a:ext uri="{FF2B5EF4-FFF2-40B4-BE49-F238E27FC236}">
                <a16:creationId xmlns:a16="http://schemas.microsoft.com/office/drawing/2014/main" id="{8EF93528-6F89-4D16-BC36-7635B9E2DA5B}"/>
              </a:ext>
            </a:extLst>
          </p:cNvPr>
          <p:cNvSpPr/>
          <p:nvPr/>
        </p:nvSpPr>
        <p:spPr>
          <a:xfrm>
            <a:off x="8427522" y="1888463"/>
            <a:ext cx="3103419" cy="1058263"/>
          </a:xfrm>
          <a:prstGeom prst="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chemeClr val="tx1"/>
                </a:solidFill>
              </a:rPr>
              <a:t>Interface </a:t>
            </a:r>
            <a:r>
              <a:rPr lang="en-US" sz="1600" dirty="0" err="1">
                <a:solidFill>
                  <a:schemeClr val="tx1"/>
                </a:solidFill>
              </a:rPr>
              <a:t>iLogger</a:t>
            </a:r>
            <a:r>
              <a:rPr lang="en-US" sz="1600" dirty="0">
                <a:solidFill>
                  <a:schemeClr val="tx1"/>
                </a:solidFill>
              </a:rPr>
              <a:t> </a:t>
            </a:r>
          </a:p>
          <a:p>
            <a:r>
              <a:rPr lang="en-US" sz="1600" dirty="0">
                <a:solidFill>
                  <a:schemeClr val="tx1"/>
                </a:solidFill>
              </a:rPr>
              <a:t>{</a:t>
            </a:r>
          </a:p>
          <a:p>
            <a:r>
              <a:rPr lang="en-US" sz="1600" dirty="0">
                <a:solidFill>
                  <a:schemeClr val="tx1"/>
                </a:solidFill>
              </a:rPr>
              <a:t>  </a:t>
            </a:r>
            <a:r>
              <a:rPr lang="en-US" sz="1600" dirty="0" err="1">
                <a:solidFill>
                  <a:schemeClr val="tx1"/>
                </a:solidFill>
              </a:rPr>
              <a:t>WriteMessage</a:t>
            </a:r>
            <a:r>
              <a:rPr lang="en-US" sz="1600" dirty="0">
                <a:solidFill>
                  <a:schemeClr val="tx1"/>
                </a:solidFill>
              </a:rPr>
              <a:t>(String information)</a:t>
            </a:r>
          </a:p>
          <a:p>
            <a:r>
              <a:rPr lang="en-US" sz="1600" dirty="0">
                <a:solidFill>
                  <a:schemeClr val="tx1"/>
                </a:solidFill>
              </a:rPr>
              <a:t>}</a:t>
            </a:r>
          </a:p>
          <a:p>
            <a:pPr algn="ctr"/>
            <a:endParaRPr lang="en-US" sz="1600" dirty="0">
              <a:solidFill>
                <a:srgbClr val="FF0000"/>
              </a:solidFill>
            </a:endParaRPr>
          </a:p>
        </p:txBody>
      </p:sp>
      <p:sp>
        <p:nvSpPr>
          <p:cNvPr id="11" name="Rectangle 10">
            <a:extLst>
              <a:ext uri="{FF2B5EF4-FFF2-40B4-BE49-F238E27FC236}">
                <a16:creationId xmlns:a16="http://schemas.microsoft.com/office/drawing/2014/main" id="{582AB639-09D0-4471-B106-3A2592A1520C}"/>
              </a:ext>
            </a:extLst>
          </p:cNvPr>
          <p:cNvSpPr/>
          <p:nvPr/>
        </p:nvSpPr>
        <p:spPr>
          <a:xfrm>
            <a:off x="8445335" y="5587766"/>
            <a:ext cx="3113314" cy="1058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err="1"/>
              <a:t>FileLogger</a:t>
            </a:r>
            <a:r>
              <a:rPr lang="en-US" sz="1600" dirty="0"/>
              <a:t> : </a:t>
            </a:r>
            <a:r>
              <a:rPr lang="en-US" sz="1600" dirty="0" err="1"/>
              <a:t>iLogger</a:t>
            </a:r>
            <a:endParaRPr lang="en-US" sz="1600" dirty="0"/>
          </a:p>
          <a:p>
            <a:r>
              <a:rPr lang="en-US" sz="1600" dirty="0"/>
              <a:t>{</a:t>
            </a:r>
          </a:p>
          <a:p>
            <a:r>
              <a:rPr lang="en-US" sz="1600" dirty="0"/>
              <a:t> </a:t>
            </a:r>
            <a:r>
              <a:rPr lang="en-US" sz="1600" dirty="0" err="1"/>
              <a:t>WriteMessage</a:t>
            </a:r>
            <a:r>
              <a:rPr lang="en-US" sz="1600" dirty="0"/>
              <a:t>(String Information{}</a:t>
            </a:r>
          </a:p>
          <a:p>
            <a:r>
              <a:rPr lang="en-US" sz="1600" dirty="0"/>
              <a:t>}</a:t>
            </a:r>
          </a:p>
          <a:p>
            <a:pPr algn="ctr"/>
            <a:endParaRPr lang="en-US" dirty="0"/>
          </a:p>
        </p:txBody>
      </p:sp>
      <p:sp>
        <p:nvSpPr>
          <p:cNvPr id="12" name="Rectangle 11">
            <a:extLst>
              <a:ext uri="{FF2B5EF4-FFF2-40B4-BE49-F238E27FC236}">
                <a16:creationId xmlns:a16="http://schemas.microsoft.com/office/drawing/2014/main" id="{4C6404B6-A2DF-4F8F-9EDA-4001A85C72ED}"/>
              </a:ext>
            </a:extLst>
          </p:cNvPr>
          <p:cNvSpPr/>
          <p:nvPr/>
        </p:nvSpPr>
        <p:spPr>
          <a:xfrm>
            <a:off x="8421586" y="4326186"/>
            <a:ext cx="3113314" cy="1058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err="1"/>
              <a:t>DBLogger</a:t>
            </a:r>
            <a:r>
              <a:rPr lang="en-US" sz="1600" dirty="0"/>
              <a:t> : </a:t>
            </a:r>
            <a:r>
              <a:rPr lang="en-US" sz="1600" dirty="0" err="1"/>
              <a:t>iLogger</a:t>
            </a:r>
            <a:endParaRPr lang="en-US" sz="1600" dirty="0"/>
          </a:p>
          <a:p>
            <a:r>
              <a:rPr lang="en-US" sz="1600" dirty="0"/>
              <a:t>{</a:t>
            </a:r>
          </a:p>
          <a:p>
            <a:r>
              <a:rPr lang="en-US" sz="1600" dirty="0"/>
              <a:t> </a:t>
            </a:r>
            <a:r>
              <a:rPr lang="en-US" sz="1600" dirty="0" err="1"/>
              <a:t>WriteMessage</a:t>
            </a:r>
            <a:r>
              <a:rPr lang="en-US" sz="1600" dirty="0"/>
              <a:t>(String Information{}</a:t>
            </a:r>
          </a:p>
          <a:p>
            <a:r>
              <a:rPr lang="en-US" sz="1600" dirty="0"/>
              <a:t>}</a:t>
            </a:r>
          </a:p>
          <a:p>
            <a:pPr algn="ctr"/>
            <a:endParaRPr lang="en-US" dirty="0"/>
          </a:p>
        </p:txBody>
      </p:sp>
      <p:sp>
        <p:nvSpPr>
          <p:cNvPr id="13" name="Rectangle 12">
            <a:extLst>
              <a:ext uri="{FF2B5EF4-FFF2-40B4-BE49-F238E27FC236}">
                <a16:creationId xmlns:a16="http://schemas.microsoft.com/office/drawing/2014/main" id="{06A175B3-FF98-4DAF-95A7-B4463F62C527}"/>
              </a:ext>
            </a:extLst>
          </p:cNvPr>
          <p:cNvSpPr/>
          <p:nvPr/>
        </p:nvSpPr>
        <p:spPr>
          <a:xfrm>
            <a:off x="4346369" y="2030681"/>
            <a:ext cx="3722914" cy="4631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Class </a:t>
            </a:r>
            <a:r>
              <a:rPr lang="en-US" sz="1600" dirty="0" err="1"/>
              <a:t>LogFactory</a:t>
            </a:r>
            <a:endParaRPr lang="en-US" sz="1600" dirty="0"/>
          </a:p>
          <a:p>
            <a:r>
              <a:rPr lang="en-US" sz="1600" dirty="0"/>
              <a:t>{ </a:t>
            </a:r>
          </a:p>
          <a:p>
            <a:r>
              <a:rPr lang="en-US" sz="1600" dirty="0" err="1"/>
              <a:t>iLogger</a:t>
            </a:r>
            <a:r>
              <a:rPr lang="en-US" sz="1600" dirty="0"/>
              <a:t> logger ;</a:t>
            </a:r>
          </a:p>
          <a:p>
            <a:r>
              <a:rPr lang="en-US" sz="1600" dirty="0"/>
              <a:t>Switch(</a:t>
            </a:r>
            <a:r>
              <a:rPr lang="en-US" sz="1600" dirty="0" err="1"/>
              <a:t>LoggerType</a:t>
            </a:r>
            <a:r>
              <a:rPr lang="en-US" sz="1600" dirty="0"/>
              <a:t>)</a:t>
            </a:r>
          </a:p>
          <a:p>
            <a:r>
              <a:rPr lang="en-US" sz="1600" dirty="0"/>
              <a:t>    { </a:t>
            </a:r>
          </a:p>
          <a:p>
            <a:r>
              <a:rPr lang="en-US" sz="1600" dirty="0"/>
              <a:t>        case EV:</a:t>
            </a:r>
          </a:p>
          <a:p>
            <a:r>
              <a:rPr lang="en-US" sz="1600" dirty="0"/>
              <a:t>           logger = new </a:t>
            </a:r>
            <a:r>
              <a:rPr lang="en-US" sz="1600" dirty="0" err="1"/>
              <a:t>EventViewerLogger</a:t>
            </a:r>
            <a:r>
              <a:rPr lang="en-US" sz="1600" dirty="0"/>
              <a:t>();</a:t>
            </a:r>
          </a:p>
          <a:p>
            <a:r>
              <a:rPr lang="en-US" sz="1600" dirty="0"/>
              <a:t>           break;</a:t>
            </a:r>
          </a:p>
          <a:p>
            <a:r>
              <a:rPr lang="en-US" sz="1600" dirty="0"/>
              <a:t>        case DB:</a:t>
            </a:r>
          </a:p>
          <a:p>
            <a:r>
              <a:rPr lang="en-US" sz="1600" dirty="0"/>
              <a:t>           logger = new </a:t>
            </a:r>
            <a:r>
              <a:rPr lang="en-US" sz="1600" dirty="0" err="1"/>
              <a:t>DBLogger</a:t>
            </a:r>
            <a:r>
              <a:rPr lang="en-US" sz="1600" dirty="0"/>
              <a:t>();</a:t>
            </a:r>
          </a:p>
          <a:p>
            <a:r>
              <a:rPr lang="en-US" sz="1600" dirty="0"/>
              <a:t>           break;</a:t>
            </a:r>
          </a:p>
          <a:p>
            <a:r>
              <a:rPr lang="en-US" sz="1600" dirty="0"/>
              <a:t>        case FILE:</a:t>
            </a:r>
          </a:p>
          <a:p>
            <a:r>
              <a:rPr lang="en-US" sz="1600" dirty="0"/>
              <a:t>           logger = new </a:t>
            </a:r>
            <a:r>
              <a:rPr lang="en-US" sz="1600" dirty="0" err="1"/>
              <a:t>FileLogger</a:t>
            </a:r>
            <a:r>
              <a:rPr lang="en-US" sz="1600" dirty="0"/>
              <a:t>();</a:t>
            </a:r>
          </a:p>
          <a:p>
            <a:r>
              <a:rPr lang="en-US" sz="1600" dirty="0"/>
              <a:t>           break;</a:t>
            </a:r>
          </a:p>
          <a:p>
            <a:r>
              <a:rPr lang="en-US" sz="1600" dirty="0"/>
              <a:t>        default:</a:t>
            </a:r>
          </a:p>
          <a:p>
            <a:r>
              <a:rPr lang="en-US" sz="1600" dirty="0"/>
              <a:t>           logger = new </a:t>
            </a:r>
            <a:r>
              <a:rPr lang="en-US" sz="1600" dirty="0" err="1"/>
              <a:t>EventViewerLogger</a:t>
            </a:r>
            <a:r>
              <a:rPr lang="en-US" sz="1600" dirty="0"/>
              <a:t>();</a:t>
            </a:r>
          </a:p>
          <a:p>
            <a:r>
              <a:rPr lang="en-US" sz="1600" dirty="0"/>
              <a:t>    }</a:t>
            </a:r>
          </a:p>
          <a:p>
            <a:r>
              <a:rPr lang="en-US" sz="1600" dirty="0"/>
              <a:t>}</a:t>
            </a:r>
          </a:p>
        </p:txBody>
      </p:sp>
      <p:sp>
        <p:nvSpPr>
          <p:cNvPr id="2" name="Cloud 1">
            <a:extLst>
              <a:ext uri="{FF2B5EF4-FFF2-40B4-BE49-F238E27FC236}">
                <a16:creationId xmlns:a16="http://schemas.microsoft.com/office/drawing/2014/main" id="{96CE6784-6595-42A9-A430-7D92DEE32321}"/>
              </a:ext>
            </a:extLst>
          </p:cNvPr>
          <p:cNvSpPr/>
          <p:nvPr/>
        </p:nvSpPr>
        <p:spPr>
          <a:xfrm>
            <a:off x="78057" y="3812994"/>
            <a:ext cx="3946568" cy="3000400"/>
          </a:xfrm>
          <a:prstGeom prst="cloud">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outerShdw blurRad="38100" dist="38100" dir="2700000" algn="tl">
                    <a:srgbClr val="000000">
                      <a:alpha val="43137"/>
                    </a:srgbClr>
                  </a:outerShdw>
                </a:effectLst>
                <a:latin typeface="-apple-system"/>
              </a:rPr>
              <a:t>Product  </a:t>
            </a:r>
            <a:r>
              <a:rPr lang="en-US" altLang="en-US" b="1" dirty="0">
                <a:solidFill>
                  <a:schemeClr val="tx1"/>
                </a:solidFill>
                <a:effectLst>
                  <a:outerShdw blurRad="38100" dist="38100" dir="2700000" algn="tl">
                    <a:srgbClr val="000000">
                      <a:alpha val="43137"/>
                    </a:srgbClr>
                  </a:outerShdw>
                </a:effectLst>
                <a:latin typeface="-apple-system"/>
              </a:rPr>
              <a:t>- </a:t>
            </a:r>
            <a:r>
              <a:rPr kumimoji="0" lang="en-US" altLang="en-US" b="1" i="0" u="none" strike="noStrike" cap="none" normalizeH="0" baseline="0" dirty="0">
                <a:ln>
                  <a:noFill/>
                </a:ln>
                <a:solidFill>
                  <a:schemeClr val="tx1"/>
                </a:solidFill>
                <a:effectLst>
                  <a:outerShdw blurRad="38100" dist="38100" dir="2700000" algn="tl">
                    <a:srgbClr val="000000">
                      <a:alpha val="43137"/>
                    </a:srgbClr>
                  </a:outerShdw>
                </a:effectLst>
                <a:latin typeface="-apple-system"/>
              </a:rPr>
              <a:t>defines the interface for factory pattern objects</a:t>
            </a:r>
          </a:p>
        </p:txBody>
      </p:sp>
    </p:spTree>
    <p:extLst>
      <p:ext uri="{BB962C8B-B14F-4D97-AF65-F5344CB8AC3E}">
        <p14:creationId xmlns:p14="http://schemas.microsoft.com/office/powerpoint/2010/main" val="2277397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950027" y="403761"/>
            <a:ext cx="10984674" cy="6258296"/>
          </a:xfrm>
        </p:spPr>
        <p:txBody>
          <a:bodyPr>
            <a:normAutofit/>
          </a:bodyPr>
          <a:lstStyle/>
          <a:p>
            <a:pPr marL="0" indent="0">
              <a:spcBef>
                <a:spcPts val="600"/>
              </a:spcBef>
              <a:buNone/>
            </a:pPr>
            <a:r>
              <a:rPr lang="en-US" sz="4000" b="1" dirty="0">
                <a:latin typeface="Arial" panose="020B0604020202020204" pitchFamily="34" charset="0"/>
                <a:cs typeface="Arial" panose="020B0604020202020204" pitchFamily="34" charset="0"/>
              </a:rPr>
              <a:t> Factory Pattern</a:t>
            </a:r>
          </a:p>
          <a:p>
            <a:pPr marL="0" indent="0">
              <a:spcBef>
                <a:spcPts val="600"/>
              </a:spcBef>
              <a:buNone/>
            </a:pPr>
            <a:r>
              <a:rPr lang="en-US" sz="4000" b="1"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Creates an instance of several derived classes</a:t>
            </a:r>
          </a:p>
          <a:p>
            <a:pPr marL="0" indent="0">
              <a:spcBef>
                <a:spcPts val="600"/>
              </a:spcBef>
              <a:spcAft>
                <a:spcPts val="600"/>
              </a:spcAft>
              <a:buNone/>
            </a:pPr>
            <a:r>
              <a:rPr lang="en-US" sz="4000" b="1" dirty="0">
                <a:latin typeface="Arial" panose="020B0604020202020204" pitchFamily="34" charset="0"/>
                <a:cs typeface="Arial" panose="020B0604020202020204" pitchFamily="34" charset="0"/>
              </a:rPr>
              <a:t> </a:t>
            </a:r>
          </a:p>
        </p:txBody>
      </p:sp>
      <p:sp>
        <p:nvSpPr>
          <p:cNvPr id="4" name="Rectangle 3">
            <a:extLst>
              <a:ext uri="{FF2B5EF4-FFF2-40B4-BE49-F238E27FC236}">
                <a16:creationId xmlns:a16="http://schemas.microsoft.com/office/drawing/2014/main" id="{61DF2BD7-24E6-4772-AA04-AE9E17C40C2E}"/>
              </a:ext>
            </a:extLst>
          </p:cNvPr>
          <p:cNvSpPr/>
          <p:nvPr/>
        </p:nvSpPr>
        <p:spPr>
          <a:xfrm>
            <a:off x="399801" y="2088268"/>
            <a:ext cx="3598224" cy="1572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a:t>
            </a:r>
          </a:p>
          <a:p>
            <a:r>
              <a:rPr lang="en-US" sz="1600" dirty="0"/>
              <a:t>…</a:t>
            </a:r>
          </a:p>
          <a:p>
            <a:r>
              <a:rPr lang="en-US" sz="1600" dirty="0" err="1"/>
              <a:t>iLogger</a:t>
            </a:r>
            <a:r>
              <a:rPr lang="en-US" sz="1600" dirty="0"/>
              <a:t> logger = </a:t>
            </a:r>
            <a:r>
              <a:rPr lang="en-US" sz="1600" dirty="0" err="1"/>
              <a:t>Logfactory.GetObject</a:t>
            </a:r>
            <a:r>
              <a:rPr lang="en-US" sz="1600" dirty="0"/>
              <a:t>();</a:t>
            </a:r>
          </a:p>
          <a:p>
            <a:r>
              <a:rPr lang="en-US" sz="1600" dirty="0" err="1"/>
              <a:t>Logger.WriteMessage</a:t>
            </a:r>
            <a:r>
              <a:rPr lang="en-US" sz="1600" dirty="0"/>
              <a:t>(Message)</a:t>
            </a:r>
          </a:p>
          <a:p>
            <a:r>
              <a:rPr lang="en-US" sz="1600" dirty="0"/>
              <a:t>…</a:t>
            </a:r>
          </a:p>
          <a:p>
            <a:r>
              <a:rPr lang="en-US" sz="1600" dirty="0"/>
              <a:t>…</a:t>
            </a:r>
          </a:p>
          <a:p>
            <a:pPr algn="ctr"/>
            <a:endParaRPr lang="en-US" dirty="0"/>
          </a:p>
        </p:txBody>
      </p:sp>
      <p:sp>
        <p:nvSpPr>
          <p:cNvPr id="9" name="Rectangle 8">
            <a:extLst>
              <a:ext uri="{FF2B5EF4-FFF2-40B4-BE49-F238E27FC236}">
                <a16:creationId xmlns:a16="http://schemas.microsoft.com/office/drawing/2014/main" id="{29CABFFF-AABB-48F7-A74D-BC81EC4E25B8}"/>
              </a:ext>
            </a:extLst>
          </p:cNvPr>
          <p:cNvSpPr/>
          <p:nvPr/>
        </p:nvSpPr>
        <p:spPr>
          <a:xfrm>
            <a:off x="8417627" y="3086229"/>
            <a:ext cx="3113314" cy="1058262"/>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err="1">
                <a:solidFill>
                  <a:schemeClr val="tx1"/>
                </a:solidFill>
              </a:rPr>
              <a:t>EventViewerLogger</a:t>
            </a:r>
            <a:r>
              <a:rPr lang="en-US" sz="1600" dirty="0">
                <a:solidFill>
                  <a:schemeClr val="tx1"/>
                </a:solidFill>
              </a:rPr>
              <a:t> : </a:t>
            </a:r>
            <a:r>
              <a:rPr lang="en-US" sz="1600" dirty="0" err="1">
                <a:solidFill>
                  <a:schemeClr val="tx1"/>
                </a:solidFill>
              </a:rPr>
              <a:t>iLogger</a:t>
            </a:r>
            <a:endParaRPr lang="en-US" sz="1600" dirty="0">
              <a:solidFill>
                <a:schemeClr val="tx1"/>
              </a:solidFill>
            </a:endParaRPr>
          </a:p>
          <a:p>
            <a:r>
              <a:rPr lang="en-US" sz="1600" dirty="0">
                <a:solidFill>
                  <a:schemeClr val="tx1"/>
                </a:solidFill>
              </a:rPr>
              <a:t>{</a:t>
            </a:r>
          </a:p>
          <a:p>
            <a:r>
              <a:rPr lang="en-US" sz="1600" dirty="0">
                <a:solidFill>
                  <a:schemeClr val="tx1"/>
                </a:solidFill>
              </a:rPr>
              <a:t> </a:t>
            </a:r>
            <a:r>
              <a:rPr lang="en-US" sz="1600" dirty="0" err="1">
                <a:solidFill>
                  <a:schemeClr val="tx1"/>
                </a:solidFill>
              </a:rPr>
              <a:t>WriteMessage</a:t>
            </a:r>
            <a:r>
              <a:rPr lang="en-US" sz="1600" dirty="0">
                <a:solidFill>
                  <a:schemeClr val="tx1"/>
                </a:solidFill>
              </a:rPr>
              <a:t>(String Information{}</a:t>
            </a:r>
          </a:p>
          <a:p>
            <a:r>
              <a:rPr lang="en-US" sz="1600" dirty="0">
                <a:solidFill>
                  <a:schemeClr val="tx1"/>
                </a:solidFill>
              </a:rPr>
              <a:t>}</a:t>
            </a:r>
          </a:p>
          <a:p>
            <a:pPr algn="ctr"/>
            <a:endParaRPr lang="en-US" dirty="0">
              <a:solidFill>
                <a:schemeClr val="tx1"/>
              </a:solidFill>
            </a:endParaRPr>
          </a:p>
        </p:txBody>
      </p:sp>
      <p:sp>
        <p:nvSpPr>
          <p:cNvPr id="10" name="Rectangle 9">
            <a:extLst>
              <a:ext uri="{FF2B5EF4-FFF2-40B4-BE49-F238E27FC236}">
                <a16:creationId xmlns:a16="http://schemas.microsoft.com/office/drawing/2014/main" id="{8EF93528-6F89-4D16-BC36-7635B9E2DA5B}"/>
              </a:ext>
            </a:extLst>
          </p:cNvPr>
          <p:cNvSpPr/>
          <p:nvPr/>
        </p:nvSpPr>
        <p:spPr>
          <a:xfrm>
            <a:off x="8427522" y="1888463"/>
            <a:ext cx="3103419" cy="105826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chemeClr val="tx1"/>
                </a:solidFill>
              </a:rPr>
              <a:t>Interface </a:t>
            </a:r>
            <a:r>
              <a:rPr lang="en-US" sz="1600" dirty="0" err="1">
                <a:solidFill>
                  <a:schemeClr val="tx1"/>
                </a:solidFill>
              </a:rPr>
              <a:t>iLogger</a:t>
            </a:r>
            <a:r>
              <a:rPr lang="en-US" sz="1600" dirty="0">
                <a:solidFill>
                  <a:schemeClr val="tx1"/>
                </a:solidFill>
              </a:rPr>
              <a:t> </a:t>
            </a:r>
          </a:p>
          <a:p>
            <a:r>
              <a:rPr lang="en-US" sz="1600" dirty="0">
                <a:solidFill>
                  <a:schemeClr val="tx1"/>
                </a:solidFill>
              </a:rPr>
              <a:t>{</a:t>
            </a:r>
          </a:p>
          <a:p>
            <a:r>
              <a:rPr lang="en-US" sz="1600" dirty="0">
                <a:solidFill>
                  <a:schemeClr val="tx1"/>
                </a:solidFill>
              </a:rPr>
              <a:t>  </a:t>
            </a:r>
            <a:r>
              <a:rPr lang="en-US" sz="1600" dirty="0" err="1">
                <a:solidFill>
                  <a:schemeClr val="tx1"/>
                </a:solidFill>
              </a:rPr>
              <a:t>WriteMessage</a:t>
            </a:r>
            <a:r>
              <a:rPr lang="en-US" sz="1600" dirty="0">
                <a:solidFill>
                  <a:schemeClr val="tx1"/>
                </a:solidFill>
              </a:rPr>
              <a:t>(String information)</a:t>
            </a:r>
          </a:p>
          <a:p>
            <a:r>
              <a:rPr lang="en-US" sz="1600" dirty="0">
                <a:solidFill>
                  <a:schemeClr val="tx1"/>
                </a:solidFill>
              </a:rPr>
              <a:t>}</a:t>
            </a:r>
          </a:p>
          <a:p>
            <a:pPr algn="ctr"/>
            <a:endParaRPr lang="en-US" sz="1600" dirty="0">
              <a:solidFill>
                <a:schemeClr val="tx1"/>
              </a:solidFill>
            </a:endParaRPr>
          </a:p>
        </p:txBody>
      </p:sp>
      <p:sp>
        <p:nvSpPr>
          <p:cNvPr id="11" name="Rectangle 10">
            <a:extLst>
              <a:ext uri="{FF2B5EF4-FFF2-40B4-BE49-F238E27FC236}">
                <a16:creationId xmlns:a16="http://schemas.microsoft.com/office/drawing/2014/main" id="{582AB639-09D0-4471-B106-3A2592A1520C}"/>
              </a:ext>
            </a:extLst>
          </p:cNvPr>
          <p:cNvSpPr/>
          <p:nvPr/>
        </p:nvSpPr>
        <p:spPr>
          <a:xfrm>
            <a:off x="8445335" y="5587766"/>
            <a:ext cx="3113314" cy="1058262"/>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err="1">
                <a:solidFill>
                  <a:schemeClr val="tx1"/>
                </a:solidFill>
              </a:rPr>
              <a:t>FileLogger</a:t>
            </a:r>
            <a:r>
              <a:rPr lang="en-US" sz="1600" dirty="0">
                <a:solidFill>
                  <a:schemeClr val="tx1"/>
                </a:solidFill>
              </a:rPr>
              <a:t> : </a:t>
            </a:r>
            <a:r>
              <a:rPr lang="en-US" sz="1600" dirty="0" err="1">
                <a:solidFill>
                  <a:schemeClr val="tx1"/>
                </a:solidFill>
              </a:rPr>
              <a:t>iLogger</a:t>
            </a:r>
            <a:endParaRPr lang="en-US" sz="1600" dirty="0">
              <a:solidFill>
                <a:schemeClr val="tx1"/>
              </a:solidFill>
            </a:endParaRPr>
          </a:p>
          <a:p>
            <a:r>
              <a:rPr lang="en-US" sz="1600" dirty="0">
                <a:solidFill>
                  <a:schemeClr val="tx1"/>
                </a:solidFill>
              </a:rPr>
              <a:t>{</a:t>
            </a:r>
          </a:p>
          <a:p>
            <a:r>
              <a:rPr lang="en-US" sz="1600" dirty="0">
                <a:solidFill>
                  <a:schemeClr val="tx1"/>
                </a:solidFill>
              </a:rPr>
              <a:t> </a:t>
            </a:r>
            <a:r>
              <a:rPr lang="en-US" sz="1600" dirty="0" err="1">
                <a:solidFill>
                  <a:schemeClr val="tx1"/>
                </a:solidFill>
              </a:rPr>
              <a:t>WriteMessage</a:t>
            </a:r>
            <a:r>
              <a:rPr lang="en-US" sz="1600" dirty="0">
                <a:solidFill>
                  <a:schemeClr val="tx1"/>
                </a:solidFill>
              </a:rPr>
              <a:t>(String Information{}</a:t>
            </a:r>
          </a:p>
          <a:p>
            <a:r>
              <a:rPr lang="en-US" sz="1600" dirty="0">
                <a:solidFill>
                  <a:schemeClr val="tx1"/>
                </a:solidFill>
              </a:rPr>
              <a:t>}</a:t>
            </a:r>
          </a:p>
          <a:p>
            <a:pPr algn="ctr"/>
            <a:endParaRPr lang="en-US" dirty="0">
              <a:solidFill>
                <a:schemeClr val="tx1"/>
              </a:solidFill>
            </a:endParaRPr>
          </a:p>
        </p:txBody>
      </p:sp>
      <p:sp>
        <p:nvSpPr>
          <p:cNvPr id="12" name="Rectangle 11">
            <a:extLst>
              <a:ext uri="{FF2B5EF4-FFF2-40B4-BE49-F238E27FC236}">
                <a16:creationId xmlns:a16="http://schemas.microsoft.com/office/drawing/2014/main" id="{4C6404B6-A2DF-4F8F-9EDA-4001A85C72ED}"/>
              </a:ext>
            </a:extLst>
          </p:cNvPr>
          <p:cNvSpPr/>
          <p:nvPr/>
        </p:nvSpPr>
        <p:spPr>
          <a:xfrm>
            <a:off x="8421586" y="4326186"/>
            <a:ext cx="3113314" cy="1058262"/>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err="1">
                <a:solidFill>
                  <a:schemeClr val="tx1"/>
                </a:solidFill>
              </a:rPr>
              <a:t>DBLogger</a:t>
            </a:r>
            <a:r>
              <a:rPr lang="en-US" sz="1600" dirty="0">
                <a:solidFill>
                  <a:schemeClr val="tx1"/>
                </a:solidFill>
              </a:rPr>
              <a:t> : </a:t>
            </a:r>
            <a:r>
              <a:rPr lang="en-US" sz="1600" dirty="0" err="1">
                <a:solidFill>
                  <a:schemeClr val="tx1"/>
                </a:solidFill>
              </a:rPr>
              <a:t>iLogger</a:t>
            </a:r>
            <a:endParaRPr lang="en-US" sz="1600" dirty="0">
              <a:solidFill>
                <a:schemeClr val="tx1"/>
              </a:solidFill>
            </a:endParaRPr>
          </a:p>
          <a:p>
            <a:r>
              <a:rPr lang="en-US" sz="1600" dirty="0">
                <a:solidFill>
                  <a:schemeClr val="tx1"/>
                </a:solidFill>
              </a:rPr>
              <a:t>{</a:t>
            </a:r>
          </a:p>
          <a:p>
            <a:r>
              <a:rPr lang="en-US" sz="1600" dirty="0">
                <a:solidFill>
                  <a:schemeClr val="tx1"/>
                </a:solidFill>
              </a:rPr>
              <a:t> </a:t>
            </a:r>
            <a:r>
              <a:rPr lang="en-US" sz="1600" dirty="0" err="1">
                <a:solidFill>
                  <a:schemeClr val="tx1"/>
                </a:solidFill>
              </a:rPr>
              <a:t>WriteMessage</a:t>
            </a:r>
            <a:r>
              <a:rPr lang="en-US" sz="1600" dirty="0">
                <a:solidFill>
                  <a:schemeClr val="tx1"/>
                </a:solidFill>
              </a:rPr>
              <a:t>(String Information{}</a:t>
            </a:r>
          </a:p>
          <a:p>
            <a:r>
              <a:rPr lang="en-US" sz="1600" dirty="0">
                <a:solidFill>
                  <a:schemeClr val="tx1"/>
                </a:solidFill>
              </a:rPr>
              <a:t>}</a:t>
            </a:r>
          </a:p>
          <a:p>
            <a:pPr algn="ctr"/>
            <a:endParaRPr lang="en-US" dirty="0">
              <a:solidFill>
                <a:schemeClr val="tx1"/>
              </a:solidFill>
            </a:endParaRPr>
          </a:p>
        </p:txBody>
      </p:sp>
      <p:sp>
        <p:nvSpPr>
          <p:cNvPr id="13" name="Rectangle 12">
            <a:extLst>
              <a:ext uri="{FF2B5EF4-FFF2-40B4-BE49-F238E27FC236}">
                <a16:creationId xmlns:a16="http://schemas.microsoft.com/office/drawing/2014/main" id="{06A175B3-FF98-4DAF-95A7-B4463F62C527}"/>
              </a:ext>
            </a:extLst>
          </p:cNvPr>
          <p:cNvSpPr/>
          <p:nvPr/>
        </p:nvSpPr>
        <p:spPr>
          <a:xfrm>
            <a:off x="4346369" y="2030681"/>
            <a:ext cx="3722914" cy="4631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Class </a:t>
            </a:r>
            <a:r>
              <a:rPr lang="en-US" sz="1600" dirty="0" err="1"/>
              <a:t>LogFactory</a:t>
            </a:r>
            <a:endParaRPr lang="en-US" sz="1600" dirty="0"/>
          </a:p>
          <a:p>
            <a:r>
              <a:rPr lang="en-US" sz="1600" dirty="0"/>
              <a:t>{ </a:t>
            </a:r>
          </a:p>
          <a:p>
            <a:r>
              <a:rPr lang="en-US" sz="1600" dirty="0" err="1"/>
              <a:t>iLogger</a:t>
            </a:r>
            <a:r>
              <a:rPr lang="en-US" sz="1600" dirty="0"/>
              <a:t> logger ;</a:t>
            </a:r>
          </a:p>
          <a:p>
            <a:r>
              <a:rPr lang="en-US" sz="1600" dirty="0"/>
              <a:t>Switch(</a:t>
            </a:r>
            <a:r>
              <a:rPr lang="en-US" sz="1600" dirty="0" err="1"/>
              <a:t>LoggerType</a:t>
            </a:r>
            <a:r>
              <a:rPr lang="en-US" sz="1600" dirty="0"/>
              <a:t>)</a:t>
            </a:r>
          </a:p>
          <a:p>
            <a:r>
              <a:rPr lang="en-US" sz="1600" dirty="0"/>
              <a:t>    { </a:t>
            </a:r>
          </a:p>
          <a:p>
            <a:r>
              <a:rPr lang="en-US" sz="1600" dirty="0"/>
              <a:t>        case EV:</a:t>
            </a:r>
          </a:p>
          <a:p>
            <a:r>
              <a:rPr lang="en-US" sz="1600" dirty="0"/>
              <a:t>           logger = new </a:t>
            </a:r>
            <a:r>
              <a:rPr lang="en-US" sz="1600" dirty="0" err="1"/>
              <a:t>EventViewerLogger</a:t>
            </a:r>
            <a:r>
              <a:rPr lang="en-US" sz="1600" dirty="0"/>
              <a:t>();</a:t>
            </a:r>
          </a:p>
          <a:p>
            <a:r>
              <a:rPr lang="en-US" sz="1600" dirty="0"/>
              <a:t>           break;</a:t>
            </a:r>
          </a:p>
          <a:p>
            <a:r>
              <a:rPr lang="en-US" sz="1600" dirty="0"/>
              <a:t>        case DB:</a:t>
            </a:r>
          </a:p>
          <a:p>
            <a:r>
              <a:rPr lang="en-US" sz="1600" dirty="0"/>
              <a:t>           logger = new </a:t>
            </a:r>
            <a:r>
              <a:rPr lang="en-US" sz="1600" dirty="0" err="1"/>
              <a:t>DBLogger</a:t>
            </a:r>
            <a:r>
              <a:rPr lang="en-US" sz="1600" dirty="0"/>
              <a:t>();</a:t>
            </a:r>
          </a:p>
          <a:p>
            <a:r>
              <a:rPr lang="en-US" sz="1600" dirty="0"/>
              <a:t>           break;</a:t>
            </a:r>
          </a:p>
          <a:p>
            <a:r>
              <a:rPr lang="en-US" sz="1600" dirty="0"/>
              <a:t>        case FILE:</a:t>
            </a:r>
          </a:p>
          <a:p>
            <a:r>
              <a:rPr lang="en-US" sz="1600" dirty="0"/>
              <a:t>           logger = new </a:t>
            </a:r>
            <a:r>
              <a:rPr lang="en-US" sz="1600" dirty="0" err="1"/>
              <a:t>FileLogger</a:t>
            </a:r>
            <a:r>
              <a:rPr lang="en-US" sz="1600" dirty="0"/>
              <a:t>();</a:t>
            </a:r>
          </a:p>
          <a:p>
            <a:r>
              <a:rPr lang="en-US" sz="1600" dirty="0"/>
              <a:t>           break;</a:t>
            </a:r>
          </a:p>
          <a:p>
            <a:r>
              <a:rPr lang="en-US" sz="1600" dirty="0"/>
              <a:t>        default:</a:t>
            </a:r>
          </a:p>
          <a:p>
            <a:r>
              <a:rPr lang="en-US" sz="1600" dirty="0"/>
              <a:t>           logger = new </a:t>
            </a:r>
            <a:r>
              <a:rPr lang="en-US" sz="1600" dirty="0" err="1"/>
              <a:t>EventViewerLogger</a:t>
            </a:r>
            <a:r>
              <a:rPr lang="en-US" sz="1600" dirty="0"/>
              <a:t>();</a:t>
            </a:r>
          </a:p>
          <a:p>
            <a:r>
              <a:rPr lang="en-US" sz="1600" dirty="0"/>
              <a:t>    }</a:t>
            </a:r>
          </a:p>
          <a:p>
            <a:r>
              <a:rPr lang="en-US" sz="1600" dirty="0"/>
              <a:t>}</a:t>
            </a:r>
          </a:p>
        </p:txBody>
      </p:sp>
      <p:sp>
        <p:nvSpPr>
          <p:cNvPr id="14" name="Cloud 13">
            <a:extLst>
              <a:ext uri="{FF2B5EF4-FFF2-40B4-BE49-F238E27FC236}">
                <a16:creationId xmlns:a16="http://schemas.microsoft.com/office/drawing/2014/main" id="{826091C1-3B7A-49B3-A11C-999B412CE97E}"/>
              </a:ext>
            </a:extLst>
          </p:cNvPr>
          <p:cNvSpPr/>
          <p:nvPr/>
        </p:nvSpPr>
        <p:spPr>
          <a:xfrm>
            <a:off x="78057" y="3812994"/>
            <a:ext cx="3946568" cy="3000400"/>
          </a:xfrm>
          <a:prstGeom prst="cloud">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eaLnBrk="0" fontAlgn="base" hangingPunct="0">
              <a:spcBef>
                <a:spcPct val="0"/>
              </a:spcBef>
              <a:spcAft>
                <a:spcPct val="0"/>
              </a:spcAft>
            </a:pPr>
            <a:r>
              <a:rPr lang="en-US" altLang="en-US" b="1" dirty="0">
                <a:solidFill>
                  <a:schemeClr val="tx1"/>
                </a:solidFill>
                <a:effectLst>
                  <a:outerShdw blurRad="38100" dist="38100" dir="2700000" algn="tl">
                    <a:srgbClr val="000000">
                      <a:alpha val="43137"/>
                    </a:srgbClr>
                  </a:outerShdw>
                </a:effectLst>
                <a:latin typeface="-apple-system"/>
              </a:rPr>
              <a:t>Concreate Class  - </a:t>
            </a:r>
            <a:r>
              <a:rPr lang="en-US" b="1" dirty="0">
                <a:solidFill>
                  <a:schemeClr val="tx1"/>
                </a:solidFill>
                <a:effectLst>
                  <a:outerShdw blurRad="38100" dist="38100" dir="2700000" algn="tl">
                    <a:srgbClr val="000000">
                      <a:alpha val="43137"/>
                    </a:srgbClr>
                  </a:outerShdw>
                </a:effectLst>
                <a:latin typeface="-apple-system"/>
              </a:rPr>
              <a:t>implements the interface</a:t>
            </a:r>
          </a:p>
        </p:txBody>
      </p:sp>
    </p:spTree>
    <p:extLst>
      <p:ext uri="{BB962C8B-B14F-4D97-AF65-F5344CB8AC3E}">
        <p14:creationId xmlns:p14="http://schemas.microsoft.com/office/powerpoint/2010/main" val="654922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950027" y="403761"/>
            <a:ext cx="10984674" cy="6258296"/>
          </a:xfrm>
        </p:spPr>
        <p:txBody>
          <a:bodyPr>
            <a:normAutofit/>
          </a:bodyPr>
          <a:lstStyle/>
          <a:p>
            <a:pPr marL="0" indent="0">
              <a:spcBef>
                <a:spcPts val="600"/>
              </a:spcBef>
              <a:buNone/>
            </a:pPr>
            <a:r>
              <a:rPr lang="en-US" sz="4000" b="1" dirty="0">
                <a:latin typeface="Arial" panose="020B0604020202020204" pitchFamily="34" charset="0"/>
                <a:cs typeface="Arial" panose="020B0604020202020204" pitchFamily="34" charset="0"/>
              </a:rPr>
              <a:t> Factory Pattern</a:t>
            </a:r>
          </a:p>
          <a:p>
            <a:pPr marL="0" indent="0">
              <a:spcBef>
                <a:spcPts val="600"/>
              </a:spcBef>
              <a:buNone/>
            </a:pPr>
            <a:r>
              <a:rPr lang="en-US" sz="4000" b="1"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Creates an instance of several derived classes</a:t>
            </a:r>
          </a:p>
          <a:p>
            <a:pPr marL="0" indent="0">
              <a:spcBef>
                <a:spcPts val="600"/>
              </a:spcBef>
              <a:spcAft>
                <a:spcPts val="600"/>
              </a:spcAft>
              <a:buNone/>
            </a:pPr>
            <a:r>
              <a:rPr lang="en-US" sz="4000" b="1" dirty="0">
                <a:latin typeface="Arial" panose="020B0604020202020204" pitchFamily="34" charset="0"/>
                <a:cs typeface="Arial" panose="020B0604020202020204" pitchFamily="34" charset="0"/>
              </a:rPr>
              <a:t> </a:t>
            </a:r>
          </a:p>
        </p:txBody>
      </p:sp>
      <p:sp>
        <p:nvSpPr>
          <p:cNvPr id="4" name="Rectangle 3">
            <a:extLst>
              <a:ext uri="{FF2B5EF4-FFF2-40B4-BE49-F238E27FC236}">
                <a16:creationId xmlns:a16="http://schemas.microsoft.com/office/drawing/2014/main" id="{61DF2BD7-24E6-4772-AA04-AE9E17C40C2E}"/>
              </a:ext>
            </a:extLst>
          </p:cNvPr>
          <p:cNvSpPr/>
          <p:nvPr/>
        </p:nvSpPr>
        <p:spPr>
          <a:xfrm>
            <a:off x="399801" y="2032512"/>
            <a:ext cx="3598224" cy="1572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a:t>
            </a:r>
          </a:p>
          <a:p>
            <a:r>
              <a:rPr lang="en-US" sz="1600" dirty="0"/>
              <a:t>…</a:t>
            </a:r>
          </a:p>
          <a:p>
            <a:r>
              <a:rPr lang="en-US" sz="1600" dirty="0" err="1"/>
              <a:t>iLogger</a:t>
            </a:r>
            <a:r>
              <a:rPr lang="en-US" sz="1600" dirty="0"/>
              <a:t> logger = </a:t>
            </a:r>
            <a:r>
              <a:rPr lang="en-US" sz="1600" dirty="0" err="1"/>
              <a:t>Logfactory.GetObject</a:t>
            </a:r>
            <a:r>
              <a:rPr lang="en-US" sz="1600" dirty="0"/>
              <a:t>();</a:t>
            </a:r>
          </a:p>
          <a:p>
            <a:r>
              <a:rPr lang="en-US" sz="1600" dirty="0" err="1"/>
              <a:t>Logger.WriteMessage</a:t>
            </a:r>
            <a:r>
              <a:rPr lang="en-US" sz="1600" dirty="0"/>
              <a:t>(Message)</a:t>
            </a:r>
          </a:p>
          <a:p>
            <a:r>
              <a:rPr lang="en-US" sz="1600" dirty="0"/>
              <a:t>…</a:t>
            </a:r>
          </a:p>
          <a:p>
            <a:r>
              <a:rPr lang="en-US" sz="1600" dirty="0"/>
              <a:t>…</a:t>
            </a:r>
          </a:p>
          <a:p>
            <a:pPr algn="ctr"/>
            <a:endParaRPr lang="en-US" dirty="0"/>
          </a:p>
        </p:txBody>
      </p:sp>
      <p:sp>
        <p:nvSpPr>
          <p:cNvPr id="9" name="Rectangle 8">
            <a:extLst>
              <a:ext uri="{FF2B5EF4-FFF2-40B4-BE49-F238E27FC236}">
                <a16:creationId xmlns:a16="http://schemas.microsoft.com/office/drawing/2014/main" id="{29CABFFF-AABB-48F7-A74D-BC81EC4E25B8}"/>
              </a:ext>
            </a:extLst>
          </p:cNvPr>
          <p:cNvSpPr/>
          <p:nvPr/>
        </p:nvSpPr>
        <p:spPr>
          <a:xfrm>
            <a:off x="8417627" y="3086229"/>
            <a:ext cx="3113314" cy="1058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err="1"/>
              <a:t>EventViewerLogger</a:t>
            </a:r>
            <a:r>
              <a:rPr lang="en-US" sz="1600" dirty="0"/>
              <a:t> : </a:t>
            </a:r>
            <a:r>
              <a:rPr lang="en-US" sz="1600" dirty="0" err="1"/>
              <a:t>iLogger</a:t>
            </a:r>
            <a:endParaRPr lang="en-US" sz="1600" dirty="0"/>
          </a:p>
          <a:p>
            <a:r>
              <a:rPr lang="en-US" sz="1600" dirty="0"/>
              <a:t>{</a:t>
            </a:r>
          </a:p>
          <a:p>
            <a:r>
              <a:rPr lang="en-US" sz="1600" dirty="0"/>
              <a:t> </a:t>
            </a:r>
            <a:r>
              <a:rPr lang="en-US" sz="1600" dirty="0" err="1"/>
              <a:t>WriteMessage</a:t>
            </a:r>
            <a:r>
              <a:rPr lang="en-US" sz="1600" dirty="0"/>
              <a:t>(String Information{}</a:t>
            </a:r>
          </a:p>
          <a:p>
            <a:r>
              <a:rPr lang="en-US" sz="1600" dirty="0"/>
              <a:t>}</a:t>
            </a:r>
          </a:p>
          <a:p>
            <a:endParaRPr lang="en-US" sz="1600" dirty="0"/>
          </a:p>
        </p:txBody>
      </p:sp>
      <p:sp>
        <p:nvSpPr>
          <p:cNvPr id="10" name="Rectangle 9">
            <a:extLst>
              <a:ext uri="{FF2B5EF4-FFF2-40B4-BE49-F238E27FC236}">
                <a16:creationId xmlns:a16="http://schemas.microsoft.com/office/drawing/2014/main" id="{8EF93528-6F89-4D16-BC36-7635B9E2DA5B}"/>
              </a:ext>
            </a:extLst>
          </p:cNvPr>
          <p:cNvSpPr/>
          <p:nvPr/>
        </p:nvSpPr>
        <p:spPr>
          <a:xfrm>
            <a:off x="8427522" y="1888463"/>
            <a:ext cx="3103419" cy="1058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Interface </a:t>
            </a:r>
            <a:r>
              <a:rPr lang="en-US" sz="1600" dirty="0" err="1"/>
              <a:t>iLogger</a:t>
            </a:r>
            <a:r>
              <a:rPr lang="en-US" sz="1600" dirty="0"/>
              <a:t> </a:t>
            </a:r>
          </a:p>
          <a:p>
            <a:r>
              <a:rPr lang="en-US" sz="1600" dirty="0"/>
              <a:t>{</a:t>
            </a:r>
          </a:p>
          <a:p>
            <a:r>
              <a:rPr lang="en-US" sz="1600" dirty="0"/>
              <a:t>  </a:t>
            </a:r>
            <a:r>
              <a:rPr lang="en-US" sz="1600" dirty="0" err="1"/>
              <a:t>WriteMessage</a:t>
            </a:r>
            <a:r>
              <a:rPr lang="en-US" sz="1600" dirty="0"/>
              <a:t>(String information)</a:t>
            </a:r>
          </a:p>
          <a:p>
            <a:r>
              <a:rPr lang="en-US" sz="1600" dirty="0"/>
              <a:t>}</a:t>
            </a:r>
          </a:p>
          <a:p>
            <a:endParaRPr lang="en-US" sz="1600" dirty="0"/>
          </a:p>
        </p:txBody>
      </p:sp>
      <p:sp>
        <p:nvSpPr>
          <p:cNvPr id="11" name="Rectangle 10">
            <a:extLst>
              <a:ext uri="{FF2B5EF4-FFF2-40B4-BE49-F238E27FC236}">
                <a16:creationId xmlns:a16="http://schemas.microsoft.com/office/drawing/2014/main" id="{582AB639-09D0-4471-B106-3A2592A1520C}"/>
              </a:ext>
            </a:extLst>
          </p:cNvPr>
          <p:cNvSpPr/>
          <p:nvPr/>
        </p:nvSpPr>
        <p:spPr>
          <a:xfrm>
            <a:off x="8445335" y="5587766"/>
            <a:ext cx="3113314" cy="1058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err="1"/>
              <a:t>FileLogger</a:t>
            </a:r>
            <a:r>
              <a:rPr lang="en-US" sz="1600" dirty="0"/>
              <a:t> : </a:t>
            </a:r>
            <a:r>
              <a:rPr lang="en-US" sz="1600" dirty="0" err="1"/>
              <a:t>iLogger</a:t>
            </a:r>
            <a:endParaRPr lang="en-US" sz="1600" dirty="0"/>
          </a:p>
          <a:p>
            <a:r>
              <a:rPr lang="en-US" sz="1600" dirty="0"/>
              <a:t>{</a:t>
            </a:r>
          </a:p>
          <a:p>
            <a:r>
              <a:rPr lang="en-US" sz="1600" dirty="0"/>
              <a:t> </a:t>
            </a:r>
            <a:r>
              <a:rPr lang="en-US" sz="1600" dirty="0" err="1"/>
              <a:t>WriteMessage</a:t>
            </a:r>
            <a:r>
              <a:rPr lang="en-US" sz="1600" dirty="0"/>
              <a:t>(String Information{}</a:t>
            </a:r>
          </a:p>
          <a:p>
            <a:r>
              <a:rPr lang="en-US" sz="1600" dirty="0"/>
              <a:t>}</a:t>
            </a:r>
          </a:p>
          <a:p>
            <a:endParaRPr lang="en-US" sz="1600" dirty="0"/>
          </a:p>
        </p:txBody>
      </p:sp>
      <p:sp>
        <p:nvSpPr>
          <p:cNvPr id="12" name="Rectangle 11">
            <a:extLst>
              <a:ext uri="{FF2B5EF4-FFF2-40B4-BE49-F238E27FC236}">
                <a16:creationId xmlns:a16="http://schemas.microsoft.com/office/drawing/2014/main" id="{4C6404B6-A2DF-4F8F-9EDA-4001A85C72ED}"/>
              </a:ext>
            </a:extLst>
          </p:cNvPr>
          <p:cNvSpPr/>
          <p:nvPr/>
        </p:nvSpPr>
        <p:spPr>
          <a:xfrm>
            <a:off x="8421586" y="4326186"/>
            <a:ext cx="3113314" cy="1058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err="1"/>
              <a:t>DBLogger</a:t>
            </a:r>
            <a:r>
              <a:rPr lang="en-US" sz="1600" dirty="0"/>
              <a:t> : </a:t>
            </a:r>
            <a:r>
              <a:rPr lang="en-US" sz="1600" dirty="0" err="1"/>
              <a:t>iLogger</a:t>
            </a:r>
            <a:endParaRPr lang="en-US" sz="1600" dirty="0"/>
          </a:p>
          <a:p>
            <a:r>
              <a:rPr lang="en-US" sz="1600" dirty="0"/>
              <a:t>{</a:t>
            </a:r>
          </a:p>
          <a:p>
            <a:r>
              <a:rPr lang="en-US" sz="1600" dirty="0"/>
              <a:t> </a:t>
            </a:r>
            <a:r>
              <a:rPr lang="en-US" sz="1600" dirty="0" err="1"/>
              <a:t>WriteMessage</a:t>
            </a:r>
            <a:r>
              <a:rPr lang="en-US" sz="1600" dirty="0"/>
              <a:t>(String Information{}</a:t>
            </a:r>
          </a:p>
          <a:p>
            <a:r>
              <a:rPr lang="en-US" sz="1600" dirty="0"/>
              <a:t>}</a:t>
            </a:r>
          </a:p>
          <a:p>
            <a:endParaRPr lang="en-US" sz="1600" dirty="0"/>
          </a:p>
        </p:txBody>
      </p:sp>
      <p:sp>
        <p:nvSpPr>
          <p:cNvPr id="13" name="Rectangle 12">
            <a:extLst>
              <a:ext uri="{FF2B5EF4-FFF2-40B4-BE49-F238E27FC236}">
                <a16:creationId xmlns:a16="http://schemas.microsoft.com/office/drawing/2014/main" id="{06A175B3-FF98-4DAF-95A7-B4463F62C527}"/>
              </a:ext>
            </a:extLst>
          </p:cNvPr>
          <p:cNvSpPr/>
          <p:nvPr/>
        </p:nvSpPr>
        <p:spPr>
          <a:xfrm>
            <a:off x="4346369" y="2030681"/>
            <a:ext cx="3722914" cy="4631376"/>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Class </a:t>
            </a:r>
            <a:r>
              <a:rPr lang="en-US" sz="1600" dirty="0" err="1"/>
              <a:t>LogFactory</a:t>
            </a:r>
            <a:endParaRPr lang="en-US" sz="1600" dirty="0"/>
          </a:p>
          <a:p>
            <a:r>
              <a:rPr lang="en-US" sz="1600" dirty="0"/>
              <a:t>{ </a:t>
            </a:r>
          </a:p>
          <a:p>
            <a:r>
              <a:rPr lang="en-US" sz="1600" dirty="0" err="1"/>
              <a:t>iLogger</a:t>
            </a:r>
            <a:r>
              <a:rPr lang="en-US" sz="1600" dirty="0"/>
              <a:t> logger ;</a:t>
            </a:r>
          </a:p>
          <a:p>
            <a:r>
              <a:rPr lang="en-US" sz="1600" dirty="0"/>
              <a:t>Switch(</a:t>
            </a:r>
            <a:r>
              <a:rPr lang="en-US" sz="1600" dirty="0" err="1"/>
              <a:t>LoggerType</a:t>
            </a:r>
            <a:r>
              <a:rPr lang="en-US" sz="1600" dirty="0"/>
              <a:t>)</a:t>
            </a:r>
          </a:p>
          <a:p>
            <a:r>
              <a:rPr lang="en-US" sz="1600" dirty="0"/>
              <a:t>    { </a:t>
            </a:r>
          </a:p>
          <a:p>
            <a:r>
              <a:rPr lang="en-US" sz="1600" dirty="0"/>
              <a:t>        case EV:</a:t>
            </a:r>
          </a:p>
          <a:p>
            <a:r>
              <a:rPr lang="en-US" sz="1600" dirty="0"/>
              <a:t>           logger = new </a:t>
            </a:r>
            <a:r>
              <a:rPr lang="en-US" sz="1600" dirty="0" err="1"/>
              <a:t>EventViewerLogger</a:t>
            </a:r>
            <a:r>
              <a:rPr lang="en-US" sz="1600" dirty="0"/>
              <a:t>();</a:t>
            </a:r>
          </a:p>
          <a:p>
            <a:r>
              <a:rPr lang="en-US" sz="1600" dirty="0"/>
              <a:t>           break;</a:t>
            </a:r>
          </a:p>
          <a:p>
            <a:r>
              <a:rPr lang="en-US" sz="1600" dirty="0"/>
              <a:t>        case DB:</a:t>
            </a:r>
          </a:p>
          <a:p>
            <a:r>
              <a:rPr lang="en-US" sz="1600" dirty="0"/>
              <a:t>           logger = new </a:t>
            </a:r>
            <a:r>
              <a:rPr lang="en-US" sz="1600" dirty="0" err="1"/>
              <a:t>DBLogger</a:t>
            </a:r>
            <a:r>
              <a:rPr lang="en-US" sz="1600" dirty="0"/>
              <a:t>();</a:t>
            </a:r>
          </a:p>
          <a:p>
            <a:r>
              <a:rPr lang="en-US" sz="1600" dirty="0"/>
              <a:t>           break;</a:t>
            </a:r>
          </a:p>
          <a:p>
            <a:r>
              <a:rPr lang="en-US" sz="1600" dirty="0"/>
              <a:t>        case FILE:</a:t>
            </a:r>
          </a:p>
          <a:p>
            <a:r>
              <a:rPr lang="en-US" sz="1600" dirty="0"/>
              <a:t>           logger = new </a:t>
            </a:r>
            <a:r>
              <a:rPr lang="en-US" sz="1600" dirty="0" err="1"/>
              <a:t>FileLogger</a:t>
            </a:r>
            <a:r>
              <a:rPr lang="en-US" sz="1600" dirty="0"/>
              <a:t>();</a:t>
            </a:r>
          </a:p>
          <a:p>
            <a:r>
              <a:rPr lang="en-US" sz="1600" dirty="0"/>
              <a:t>           break;</a:t>
            </a:r>
          </a:p>
          <a:p>
            <a:r>
              <a:rPr lang="en-US" sz="1600" dirty="0"/>
              <a:t>        default:</a:t>
            </a:r>
          </a:p>
          <a:p>
            <a:r>
              <a:rPr lang="en-US" sz="1600" dirty="0"/>
              <a:t>           logger = new </a:t>
            </a:r>
            <a:r>
              <a:rPr lang="en-US" sz="1600" dirty="0" err="1"/>
              <a:t>EventViewerLogger</a:t>
            </a:r>
            <a:r>
              <a:rPr lang="en-US" sz="1600" dirty="0"/>
              <a:t>();</a:t>
            </a:r>
          </a:p>
          <a:p>
            <a:r>
              <a:rPr lang="en-US" sz="1600" dirty="0"/>
              <a:t>    }</a:t>
            </a:r>
          </a:p>
          <a:p>
            <a:r>
              <a:rPr lang="en-US" sz="1600" dirty="0"/>
              <a:t>}</a:t>
            </a:r>
          </a:p>
        </p:txBody>
      </p:sp>
      <p:sp>
        <p:nvSpPr>
          <p:cNvPr id="14" name="Cloud 13">
            <a:extLst>
              <a:ext uri="{FF2B5EF4-FFF2-40B4-BE49-F238E27FC236}">
                <a16:creationId xmlns:a16="http://schemas.microsoft.com/office/drawing/2014/main" id="{826091C1-3B7A-49B3-A11C-999B412CE97E}"/>
              </a:ext>
            </a:extLst>
          </p:cNvPr>
          <p:cNvSpPr/>
          <p:nvPr/>
        </p:nvSpPr>
        <p:spPr>
          <a:xfrm>
            <a:off x="78057" y="3812994"/>
            <a:ext cx="3946568" cy="3000400"/>
          </a:xfrm>
          <a:prstGeom prst="cloud">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eaLnBrk="0" fontAlgn="base" hangingPunct="0">
              <a:spcBef>
                <a:spcPct val="0"/>
              </a:spcBef>
              <a:spcAft>
                <a:spcPct val="0"/>
              </a:spcAft>
            </a:pPr>
            <a:r>
              <a:rPr lang="en-US" altLang="en-US" b="1" dirty="0">
                <a:solidFill>
                  <a:schemeClr val="tx1"/>
                </a:solidFill>
                <a:effectLst>
                  <a:outerShdw blurRad="38100" dist="38100" dir="2700000" algn="tl">
                    <a:srgbClr val="000000">
                      <a:alpha val="43137"/>
                    </a:srgbClr>
                  </a:outerShdw>
                </a:effectLst>
                <a:latin typeface="-apple-system"/>
              </a:rPr>
              <a:t>Concreate Creator  - Hide the Object Creation logic and return appropriate concreate class</a:t>
            </a:r>
            <a:endParaRPr lang="en-US" b="1" dirty="0">
              <a:solidFill>
                <a:schemeClr val="tx1"/>
              </a:solidFill>
              <a:effectLst>
                <a:outerShdw blurRad="38100" dist="38100" dir="2700000" algn="tl">
                  <a:srgbClr val="000000">
                    <a:alpha val="43137"/>
                  </a:srgbClr>
                </a:outerShdw>
              </a:effectLst>
              <a:latin typeface="-apple-system"/>
            </a:endParaRPr>
          </a:p>
        </p:txBody>
      </p:sp>
    </p:spTree>
    <p:extLst>
      <p:ext uri="{BB962C8B-B14F-4D97-AF65-F5344CB8AC3E}">
        <p14:creationId xmlns:p14="http://schemas.microsoft.com/office/powerpoint/2010/main" val="648878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Down 1">
            <a:extLst>
              <a:ext uri="{FF2B5EF4-FFF2-40B4-BE49-F238E27FC236}">
                <a16:creationId xmlns:a16="http://schemas.microsoft.com/office/drawing/2014/main" id="{91DD4998-A92A-49FD-AEEE-39CDD0B3AD86}"/>
              </a:ext>
            </a:extLst>
          </p:cNvPr>
          <p:cNvSpPr/>
          <p:nvPr/>
        </p:nvSpPr>
        <p:spPr>
          <a:xfrm rot="10800000">
            <a:off x="257298" y="1839662"/>
            <a:ext cx="7816184" cy="4405020"/>
          </a:xfrm>
          <a:prstGeom prst="downArrow">
            <a:avLst>
              <a:gd name="adj1" fmla="val 72004"/>
              <a:gd name="adj2" fmla="val 50426"/>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950027" y="914401"/>
            <a:ext cx="10984674" cy="5747656"/>
          </a:xfrm>
        </p:spPr>
        <p:txBody>
          <a:bodyPr>
            <a:normAutofit/>
          </a:bodyPr>
          <a:lstStyle/>
          <a:p>
            <a:pPr marL="0" indent="0">
              <a:spcBef>
                <a:spcPts val="600"/>
              </a:spcBef>
              <a:buNone/>
            </a:pPr>
            <a:r>
              <a:rPr lang="en-US" sz="4000" b="1" dirty="0">
                <a:latin typeface="Arial" panose="020B0604020202020204" pitchFamily="34" charset="0"/>
                <a:cs typeface="Arial" panose="020B0604020202020204" pitchFamily="34" charset="0"/>
              </a:rPr>
              <a:t> Factory Pattern </a:t>
            </a:r>
          </a:p>
          <a:p>
            <a:pPr marL="0" indent="0">
              <a:spcBef>
                <a:spcPts val="600"/>
              </a:spcBef>
              <a:buNone/>
            </a:pPr>
            <a:r>
              <a:rPr lang="en-US" sz="4000" b="1"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 </a:t>
            </a:r>
          </a:p>
          <a:p>
            <a:pPr marL="0" indent="0">
              <a:spcBef>
                <a:spcPts val="600"/>
              </a:spcBef>
              <a:spcAft>
                <a:spcPts val="600"/>
              </a:spcAft>
              <a:buNone/>
            </a:pPr>
            <a:r>
              <a:rPr lang="en-US" sz="4000" b="1" dirty="0">
                <a:latin typeface="Arial" panose="020B0604020202020204" pitchFamily="34" charset="0"/>
                <a:cs typeface="Arial" panose="020B0604020202020204" pitchFamily="34" charset="0"/>
              </a:rPr>
              <a:t> </a:t>
            </a:r>
          </a:p>
        </p:txBody>
      </p:sp>
      <p:sp>
        <p:nvSpPr>
          <p:cNvPr id="9" name="Rectangle 8">
            <a:extLst>
              <a:ext uri="{FF2B5EF4-FFF2-40B4-BE49-F238E27FC236}">
                <a16:creationId xmlns:a16="http://schemas.microsoft.com/office/drawing/2014/main" id="{29CABFFF-AABB-48F7-A74D-BC81EC4E25B8}"/>
              </a:ext>
            </a:extLst>
          </p:cNvPr>
          <p:cNvSpPr/>
          <p:nvPr/>
        </p:nvSpPr>
        <p:spPr>
          <a:xfrm>
            <a:off x="1176578" y="3538452"/>
            <a:ext cx="1780766" cy="437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Concreate Class A</a:t>
            </a:r>
          </a:p>
          <a:p>
            <a:pPr algn="ctr"/>
            <a:endParaRPr lang="en-US" dirty="0"/>
          </a:p>
        </p:txBody>
      </p:sp>
      <p:sp>
        <p:nvSpPr>
          <p:cNvPr id="10" name="Rectangle 9">
            <a:extLst>
              <a:ext uri="{FF2B5EF4-FFF2-40B4-BE49-F238E27FC236}">
                <a16:creationId xmlns:a16="http://schemas.microsoft.com/office/drawing/2014/main" id="{8EF93528-6F89-4D16-BC36-7635B9E2DA5B}"/>
              </a:ext>
            </a:extLst>
          </p:cNvPr>
          <p:cNvSpPr/>
          <p:nvPr/>
        </p:nvSpPr>
        <p:spPr>
          <a:xfrm>
            <a:off x="3307424" y="2528227"/>
            <a:ext cx="1681660" cy="437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Interface (Product)</a:t>
            </a:r>
          </a:p>
        </p:txBody>
      </p:sp>
      <p:sp>
        <p:nvSpPr>
          <p:cNvPr id="13" name="Rectangle 12">
            <a:extLst>
              <a:ext uri="{FF2B5EF4-FFF2-40B4-BE49-F238E27FC236}">
                <a16:creationId xmlns:a16="http://schemas.microsoft.com/office/drawing/2014/main" id="{06A175B3-FF98-4DAF-95A7-B4463F62C527}"/>
              </a:ext>
            </a:extLst>
          </p:cNvPr>
          <p:cNvSpPr/>
          <p:nvPr/>
        </p:nvSpPr>
        <p:spPr>
          <a:xfrm>
            <a:off x="2898014" y="4839628"/>
            <a:ext cx="2500479" cy="1103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Concreate Creator</a:t>
            </a:r>
          </a:p>
        </p:txBody>
      </p:sp>
      <p:sp>
        <p:nvSpPr>
          <p:cNvPr id="14" name="Rectangle 13">
            <a:extLst>
              <a:ext uri="{FF2B5EF4-FFF2-40B4-BE49-F238E27FC236}">
                <a16:creationId xmlns:a16="http://schemas.microsoft.com/office/drawing/2014/main" id="{0AFD6197-D3A2-4909-8E1D-4A2AF16E9F01}"/>
              </a:ext>
            </a:extLst>
          </p:cNvPr>
          <p:cNvSpPr/>
          <p:nvPr/>
        </p:nvSpPr>
        <p:spPr>
          <a:xfrm>
            <a:off x="5274471" y="3538452"/>
            <a:ext cx="1780766" cy="437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Concreate Class C</a:t>
            </a:r>
          </a:p>
          <a:p>
            <a:pPr algn="ctr"/>
            <a:endParaRPr lang="en-US" dirty="0"/>
          </a:p>
        </p:txBody>
      </p:sp>
      <p:sp>
        <p:nvSpPr>
          <p:cNvPr id="15" name="Rectangle 14">
            <a:extLst>
              <a:ext uri="{FF2B5EF4-FFF2-40B4-BE49-F238E27FC236}">
                <a16:creationId xmlns:a16="http://schemas.microsoft.com/office/drawing/2014/main" id="{5AB49D75-662B-4DAC-86B0-1D038B504CBC}"/>
              </a:ext>
            </a:extLst>
          </p:cNvPr>
          <p:cNvSpPr/>
          <p:nvPr/>
        </p:nvSpPr>
        <p:spPr>
          <a:xfrm>
            <a:off x="3208318" y="3538452"/>
            <a:ext cx="1780766" cy="437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Concreate Class B</a:t>
            </a:r>
          </a:p>
          <a:p>
            <a:pPr algn="ctr"/>
            <a:endParaRPr lang="en-US" dirty="0"/>
          </a:p>
        </p:txBody>
      </p:sp>
      <p:cxnSp>
        <p:nvCxnSpPr>
          <p:cNvPr id="5" name="Straight Arrow Connector 4">
            <a:extLst>
              <a:ext uri="{FF2B5EF4-FFF2-40B4-BE49-F238E27FC236}">
                <a16:creationId xmlns:a16="http://schemas.microsoft.com/office/drawing/2014/main" id="{001A9128-DD82-4D65-8B05-DC4778299F32}"/>
              </a:ext>
            </a:extLst>
          </p:cNvPr>
          <p:cNvCxnSpPr/>
          <p:nvPr/>
        </p:nvCxnSpPr>
        <p:spPr>
          <a:xfrm>
            <a:off x="5408341" y="5411909"/>
            <a:ext cx="328961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7D842A6-ADDD-41F7-BEEE-19E9EF9ED1C5}"/>
              </a:ext>
            </a:extLst>
          </p:cNvPr>
          <p:cNvSpPr/>
          <p:nvPr/>
        </p:nvSpPr>
        <p:spPr>
          <a:xfrm>
            <a:off x="8707799" y="5086253"/>
            <a:ext cx="1780766" cy="6614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Required Object From Factory</a:t>
            </a:r>
          </a:p>
          <a:p>
            <a:pPr algn="ctr"/>
            <a:endParaRPr lang="en-US" dirty="0"/>
          </a:p>
        </p:txBody>
      </p:sp>
    </p:spTree>
    <p:extLst>
      <p:ext uri="{BB962C8B-B14F-4D97-AF65-F5344CB8AC3E}">
        <p14:creationId xmlns:p14="http://schemas.microsoft.com/office/powerpoint/2010/main" val="3195801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950027" y="1294411"/>
            <a:ext cx="10735292" cy="3265714"/>
          </a:xfrm>
        </p:spPr>
        <p:txBody>
          <a:bodyPr>
            <a:normAutofit/>
          </a:bodyPr>
          <a:lstStyle/>
          <a:p>
            <a:pPr marL="0" indent="0">
              <a:spcBef>
                <a:spcPts val="600"/>
              </a:spcBef>
              <a:spcAft>
                <a:spcPts val="600"/>
              </a:spcAft>
              <a:buNone/>
            </a:pPr>
            <a:r>
              <a:rPr lang="en-US" sz="4000" b="1" dirty="0">
                <a:latin typeface="Arial" panose="020B0604020202020204" pitchFamily="34" charset="0"/>
                <a:cs typeface="Arial" panose="020B0604020202020204" pitchFamily="34" charset="0"/>
              </a:rPr>
              <a:t> Abstract Factory Pattern</a:t>
            </a:r>
          </a:p>
          <a:p>
            <a:pPr marL="0" indent="0" algn="just">
              <a:spcBef>
                <a:spcPts val="600"/>
              </a:spcBef>
              <a:spcAft>
                <a:spcPts val="600"/>
              </a:spcAft>
              <a:buNone/>
            </a:pPr>
            <a:r>
              <a:rPr lang="en-US" sz="4000" b="1" dirty="0">
                <a:latin typeface="Arial" panose="020B0604020202020204" pitchFamily="34" charset="0"/>
                <a:cs typeface="Arial" panose="020B0604020202020204" pitchFamily="34" charset="0"/>
              </a:rPr>
              <a:t>	</a:t>
            </a:r>
            <a:r>
              <a:rPr lang="en-US" sz="2600" b="1" dirty="0">
                <a:latin typeface="Arial" panose="020B0604020202020204" pitchFamily="34" charset="0"/>
                <a:cs typeface="Arial" panose="020B0604020202020204" pitchFamily="34" charset="0"/>
              </a:rPr>
              <a:t>The Abstract Factory design pattern is used to create </a:t>
            </a:r>
            <a:r>
              <a:rPr lang="en-US" sz="2600" b="1" u="sng" dirty="0">
                <a:solidFill>
                  <a:srgbClr val="C00000"/>
                </a:solidFill>
                <a:latin typeface="Arial" panose="020B0604020202020204" pitchFamily="34" charset="0"/>
                <a:cs typeface="Arial" panose="020B0604020202020204" pitchFamily="34" charset="0"/>
              </a:rPr>
              <a:t>families of related objects</a:t>
            </a:r>
            <a:r>
              <a:rPr lang="en-US" sz="2600" b="1" dirty="0">
                <a:solidFill>
                  <a:srgbClr val="C00000"/>
                </a:solidFill>
                <a:latin typeface="Arial" panose="020B0604020202020204" pitchFamily="34" charset="0"/>
                <a:cs typeface="Arial" panose="020B0604020202020204" pitchFamily="34" charset="0"/>
              </a:rPr>
              <a:t> </a:t>
            </a:r>
            <a:r>
              <a:rPr lang="en-US" sz="2600" b="1" dirty="0">
                <a:latin typeface="Arial" panose="020B0604020202020204" pitchFamily="34" charset="0"/>
                <a:cs typeface="Arial" panose="020B0604020202020204" pitchFamily="34" charset="0"/>
              </a:rPr>
              <a:t>without specifying their concrete classes </a:t>
            </a:r>
          </a:p>
          <a:p>
            <a:pPr marL="0" indent="0">
              <a:spcBef>
                <a:spcPts val="600"/>
              </a:spcBef>
              <a:spcAft>
                <a:spcPts val="600"/>
              </a:spcAft>
              <a:buNone/>
            </a:pPr>
            <a:r>
              <a:rPr lang="en-US" sz="4000"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96609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950027" y="356840"/>
            <a:ext cx="10984674" cy="6305218"/>
          </a:xfrm>
        </p:spPr>
        <p:txBody>
          <a:bodyPr>
            <a:normAutofit/>
          </a:bodyPr>
          <a:lstStyle/>
          <a:p>
            <a:pPr marL="0" indent="0">
              <a:spcBef>
                <a:spcPts val="600"/>
              </a:spcBef>
              <a:buNone/>
            </a:pPr>
            <a:r>
              <a:rPr lang="en-US" sz="4000" b="1" dirty="0">
                <a:latin typeface="Arial" panose="020B0604020202020204" pitchFamily="34" charset="0"/>
                <a:cs typeface="Arial" panose="020B0604020202020204" pitchFamily="34" charset="0"/>
              </a:rPr>
              <a:t> Abstract Factory Pattern </a:t>
            </a:r>
          </a:p>
          <a:p>
            <a:pPr marL="0" indent="0">
              <a:spcBef>
                <a:spcPts val="600"/>
              </a:spcBef>
              <a:buNone/>
            </a:pPr>
            <a:r>
              <a:rPr lang="en-US" sz="4000" b="1"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 </a:t>
            </a:r>
          </a:p>
          <a:p>
            <a:pPr marL="0" indent="0">
              <a:spcBef>
                <a:spcPts val="600"/>
              </a:spcBef>
              <a:spcAft>
                <a:spcPts val="600"/>
              </a:spcAft>
              <a:buNone/>
            </a:pPr>
            <a:r>
              <a:rPr lang="en-US" sz="4000" b="1" dirty="0">
                <a:latin typeface="Arial" panose="020B0604020202020204" pitchFamily="34" charset="0"/>
                <a:cs typeface="Arial" panose="020B0604020202020204" pitchFamily="34" charset="0"/>
              </a:rPr>
              <a:t> </a:t>
            </a:r>
          </a:p>
        </p:txBody>
      </p:sp>
      <p:sp>
        <p:nvSpPr>
          <p:cNvPr id="2" name="Arrow: Down 1">
            <a:extLst>
              <a:ext uri="{FF2B5EF4-FFF2-40B4-BE49-F238E27FC236}">
                <a16:creationId xmlns:a16="http://schemas.microsoft.com/office/drawing/2014/main" id="{91DD4998-A92A-49FD-AEEE-39CDD0B3AD86}"/>
              </a:ext>
            </a:extLst>
          </p:cNvPr>
          <p:cNvSpPr/>
          <p:nvPr/>
        </p:nvSpPr>
        <p:spPr>
          <a:xfrm rot="10800000">
            <a:off x="257297" y="1148576"/>
            <a:ext cx="7927697" cy="5513480"/>
          </a:xfrm>
          <a:prstGeom prst="downArrow">
            <a:avLst>
              <a:gd name="adj1" fmla="val 72004"/>
              <a:gd name="adj2" fmla="val 50426"/>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EF93528-6F89-4D16-BC36-7635B9E2DA5B}"/>
              </a:ext>
            </a:extLst>
          </p:cNvPr>
          <p:cNvSpPr/>
          <p:nvPr/>
        </p:nvSpPr>
        <p:spPr>
          <a:xfrm>
            <a:off x="2533232" y="2398188"/>
            <a:ext cx="1120670" cy="291767"/>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Interface X</a:t>
            </a:r>
          </a:p>
        </p:txBody>
      </p:sp>
      <p:sp>
        <p:nvSpPr>
          <p:cNvPr id="13" name="Rectangle 12">
            <a:extLst>
              <a:ext uri="{FF2B5EF4-FFF2-40B4-BE49-F238E27FC236}">
                <a16:creationId xmlns:a16="http://schemas.microsoft.com/office/drawing/2014/main" id="{06A175B3-FF98-4DAF-95A7-B4463F62C527}"/>
              </a:ext>
            </a:extLst>
          </p:cNvPr>
          <p:cNvSpPr/>
          <p:nvPr/>
        </p:nvSpPr>
        <p:spPr>
          <a:xfrm>
            <a:off x="3133493" y="5869111"/>
            <a:ext cx="2371344" cy="6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Concreate Creator</a:t>
            </a:r>
          </a:p>
          <a:p>
            <a:pPr algn="ctr"/>
            <a:r>
              <a:rPr lang="en-US" sz="1600" dirty="0"/>
              <a:t>Return Z1 / Z2</a:t>
            </a:r>
          </a:p>
        </p:txBody>
      </p:sp>
      <p:cxnSp>
        <p:nvCxnSpPr>
          <p:cNvPr id="5" name="Straight Arrow Connector 4">
            <a:extLst>
              <a:ext uri="{FF2B5EF4-FFF2-40B4-BE49-F238E27FC236}">
                <a16:creationId xmlns:a16="http://schemas.microsoft.com/office/drawing/2014/main" id="{001A9128-DD82-4D65-8B05-DC4778299F32}"/>
              </a:ext>
            </a:extLst>
          </p:cNvPr>
          <p:cNvCxnSpPr>
            <a:cxnSpLocks/>
            <a:stCxn id="13" idx="3"/>
          </p:cNvCxnSpPr>
          <p:nvPr/>
        </p:nvCxnSpPr>
        <p:spPr>
          <a:xfrm flipV="1">
            <a:off x="5504837" y="6181341"/>
            <a:ext cx="3323889" cy="3794"/>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7D842A6-ADDD-41F7-BEEE-19E9EF9ED1C5}"/>
              </a:ext>
            </a:extLst>
          </p:cNvPr>
          <p:cNvSpPr/>
          <p:nvPr/>
        </p:nvSpPr>
        <p:spPr>
          <a:xfrm>
            <a:off x="8840702" y="5839756"/>
            <a:ext cx="2109795" cy="6614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Required Object From Abstract Factory</a:t>
            </a:r>
          </a:p>
          <a:p>
            <a:pPr algn="ctr"/>
            <a:endParaRPr lang="en-US" dirty="0"/>
          </a:p>
        </p:txBody>
      </p:sp>
      <p:sp>
        <p:nvSpPr>
          <p:cNvPr id="11" name="Rectangle 10">
            <a:extLst>
              <a:ext uri="{FF2B5EF4-FFF2-40B4-BE49-F238E27FC236}">
                <a16:creationId xmlns:a16="http://schemas.microsoft.com/office/drawing/2014/main" id="{A3BE9EAB-E99C-4C38-ACAD-CA4BA8D41DE3}"/>
              </a:ext>
            </a:extLst>
          </p:cNvPr>
          <p:cNvSpPr/>
          <p:nvPr/>
        </p:nvSpPr>
        <p:spPr>
          <a:xfrm>
            <a:off x="4765980" y="2372150"/>
            <a:ext cx="1120670" cy="291767"/>
          </a:xfrm>
          <a:prstGeom prst="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Interface Y</a:t>
            </a:r>
          </a:p>
        </p:txBody>
      </p:sp>
      <p:sp>
        <p:nvSpPr>
          <p:cNvPr id="20" name="Rectangle 19">
            <a:extLst>
              <a:ext uri="{FF2B5EF4-FFF2-40B4-BE49-F238E27FC236}">
                <a16:creationId xmlns:a16="http://schemas.microsoft.com/office/drawing/2014/main" id="{200FFEDF-1AF3-4A61-BCF6-E2EB8B44DC14}"/>
              </a:ext>
            </a:extLst>
          </p:cNvPr>
          <p:cNvSpPr/>
          <p:nvPr/>
        </p:nvSpPr>
        <p:spPr>
          <a:xfrm>
            <a:off x="1832680" y="3064127"/>
            <a:ext cx="745156" cy="391526"/>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50" dirty="0"/>
              <a:t>Concreate Class X1</a:t>
            </a:r>
          </a:p>
        </p:txBody>
      </p:sp>
      <p:sp>
        <p:nvSpPr>
          <p:cNvPr id="22" name="Rectangle 21">
            <a:extLst>
              <a:ext uri="{FF2B5EF4-FFF2-40B4-BE49-F238E27FC236}">
                <a16:creationId xmlns:a16="http://schemas.microsoft.com/office/drawing/2014/main" id="{82CEB2F6-E06B-4E2F-B61C-F94C0E47BDB7}"/>
              </a:ext>
            </a:extLst>
          </p:cNvPr>
          <p:cNvSpPr/>
          <p:nvPr/>
        </p:nvSpPr>
        <p:spPr>
          <a:xfrm>
            <a:off x="3283134" y="3037474"/>
            <a:ext cx="745156" cy="391526"/>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50" dirty="0"/>
              <a:t>Concreate Class X2</a:t>
            </a:r>
          </a:p>
        </p:txBody>
      </p:sp>
      <p:sp>
        <p:nvSpPr>
          <p:cNvPr id="23" name="Rectangle 22">
            <a:extLst>
              <a:ext uri="{FF2B5EF4-FFF2-40B4-BE49-F238E27FC236}">
                <a16:creationId xmlns:a16="http://schemas.microsoft.com/office/drawing/2014/main" id="{D3369452-C80C-4873-9B32-9E9E74F79C6D}"/>
              </a:ext>
            </a:extLst>
          </p:cNvPr>
          <p:cNvSpPr/>
          <p:nvPr/>
        </p:nvSpPr>
        <p:spPr>
          <a:xfrm>
            <a:off x="4549856" y="3038111"/>
            <a:ext cx="745156" cy="391526"/>
          </a:xfrm>
          <a:prstGeom prst="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50" dirty="0"/>
              <a:t>Concreate Class Y1</a:t>
            </a:r>
          </a:p>
        </p:txBody>
      </p:sp>
      <p:sp>
        <p:nvSpPr>
          <p:cNvPr id="24" name="Rectangle 23">
            <a:extLst>
              <a:ext uri="{FF2B5EF4-FFF2-40B4-BE49-F238E27FC236}">
                <a16:creationId xmlns:a16="http://schemas.microsoft.com/office/drawing/2014/main" id="{7A16CB11-80BD-45D0-B483-43500CB011C4}"/>
              </a:ext>
            </a:extLst>
          </p:cNvPr>
          <p:cNvSpPr/>
          <p:nvPr/>
        </p:nvSpPr>
        <p:spPr>
          <a:xfrm>
            <a:off x="5694889" y="3011458"/>
            <a:ext cx="745156" cy="391526"/>
          </a:xfrm>
          <a:prstGeom prst="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50" dirty="0"/>
              <a:t>Concreate Class Y2</a:t>
            </a:r>
          </a:p>
        </p:txBody>
      </p:sp>
      <p:sp>
        <p:nvSpPr>
          <p:cNvPr id="25" name="Rectangle 24">
            <a:extLst>
              <a:ext uri="{FF2B5EF4-FFF2-40B4-BE49-F238E27FC236}">
                <a16:creationId xmlns:a16="http://schemas.microsoft.com/office/drawing/2014/main" id="{7260E42F-F364-420E-B8B7-F2692407A310}"/>
              </a:ext>
            </a:extLst>
          </p:cNvPr>
          <p:cNvSpPr/>
          <p:nvPr/>
        </p:nvSpPr>
        <p:spPr>
          <a:xfrm>
            <a:off x="3666936" y="3877580"/>
            <a:ext cx="1628075" cy="783629"/>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u="sng" dirty="0">
                <a:effectLst>
                  <a:outerShdw blurRad="38100" dist="38100" dir="2700000" algn="tl">
                    <a:srgbClr val="000000">
                      <a:alpha val="43137"/>
                    </a:srgbClr>
                  </a:outerShdw>
                </a:effectLst>
              </a:rPr>
              <a:t>Abstract Factory Z</a:t>
            </a:r>
          </a:p>
          <a:p>
            <a:r>
              <a:rPr lang="en-US" sz="1400" dirty="0"/>
              <a:t>Interface X</a:t>
            </a:r>
          </a:p>
          <a:p>
            <a:r>
              <a:rPr lang="en-US" sz="1400" dirty="0"/>
              <a:t>Interface Y</a:t>
            </a:r>
          </a:p>
        </p:txBody>
      </p:sp>
      <p:sp>
        <p:nvSpPr>
          <p:cNvPr id="26" name="Rectangle 25">
            <a:extLst>
              <a:ext uri="{FF2B5EF4-FFF2-40B4-BE49-F238E27FC236}">
                <a16:creationId xmlns:a16="http://schemas.microsoft.com/office/drawing/2014/main" id="{5129D084-A1EE-47C0-825D-0E15332F242D}"/>
              </a:ext>
            </a:extLst>
          </p:cNvPr>
          <p:cNvSpPr/>
          <p:nvPr/>
        </p:nvSpPr>
        <p:spPr>
          <a:xfrm>
            <a:off x="2234921" y="4876230"/>
            <a:ext cx="1628075" cy="783629"/>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u="sng" dirty="0">
                <a:effectLst>
                  <a:outerShdw blurRad="38100" dist="38100" dir="2700000" algn="tl">
                    <a:srgbClr val="000000">
                      <a:alpha val="43137"/>
                    </a:srgbClr>
                  </a:outerShdw>
                </a:effectLst>
              </a:rPr>
              <a:t>Concreate Class Z1</a:t>
            </a:r>
          </a:p>
          <a:p>
            <a:r>
              <a:rPr lang="en-US" sz="1400" dirty="0"/>
              <a:t>Class X1</a:t>
            </a:r>
          </a:p>
          <a:p>
            <a:r>
              <a:rPr lang="en-US" sz="1400" dirty="0"/>
              <a:t>Class Y2</a:t>
            </a:r>
          </a:p>
        </p:txBody>
      </p:sp>
      <p:sp>
        <p:nvSpPr>
          <p:cNvPr id="27" name="Rectangle 26">
            <a:extLst>
              <a:ext uri="{FF2B5EF4-FFF2-40B4-BE49-F238E27FC236}">
                <a16:creationId xmlns:a16="http://schemas.microsoft.com/office/drawing/2014/main" id="{85AC21B7-83A1-439B-BD21-C6C70DBB42AB}"/>
              </a:ext>
            </a:extLst>
          </p:cNvPr>
          <p:cNvSpPr/>
          <p:nvPr/>
        </p:nvSpPr>
        <p:spPr>
          <a:xfrm>
            <a:off x="5074768" y="4865078"/>
            <a:ext cx="1628075" cy="783629"/>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u="sng" dirty="0">
                <a:effectLst>
                  <a:outerShdw blurRad="38100" dist="38100" dir="2700000" algn="tl">
                    <a:srgbClr val="000000">
                      <a:alpha val="43137"/>
                    </a:srgbClr>
                  </a:outerShdw>
                </a:effectLst>
              </a:rPr>
              <a:t>Concreate Class Z2</a:t>
            </a:r>
          </a:p>
          <a:p>
            <a:r>
              <a:rPr lang="en-US" sz="1400" dirty="0"/>
              <a:t>Class X2</a:t>
            </a:r>
          </a:p>
          <a:p>
            <a:r>
              <a:rPr lang="en-US" sz="1400" dirty="0"/>
              <a:t>Class Y1</a:t>
            </a:r>
          </a:p>
        </p:txBody>
      </p:sp>
      <p:cxnSp>
        <p:nvCxnSpPr>
          <p:cNvPr id="4" name="Straight Arrow Connector 3">
            <a:extLst>
              <a:ext uri="{FF2B5EF4-FFF2-40B4-BE49-F238E27FC236}">
                <a16:creationId xmlns:a16="http://schemas.microsoft.com/office/drawing/2014/main" id="{094B2A5F-0D4C-4107-9685-223FDEA17DA8}"/>
              </a:ext>
            </a:extLst>
          </p:cNvPr>
          <p:cNvCxnSpPr>
            <a:cxnSpLocks/>
            <a:endCxn id="20" idx="0"/>
          </p:cNvCxnSpPr>
          <p:nvPr/>
        </p:nvCxnSpPr>
        <p:spPr>
          <a:xfrm flipH="1">
            <a:off x="2205258" y="2689955"/>
            <a:ext cx="670899" cy="374172"/>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A544B8D-1570-4AF1-A37B-E41CC5B4B727}"/>
              </a:ext>
            </a:extLst>
          </p:cNvPr>
          <p:cNvCxnSpPr>
            <a:endCxn id="22" idx="0"/>
          </p:cNvCxnSpPr>
          <p:nvPr/>
        </p:nvCxnSpPr>
        <p:spPr>
          <a:xfrm>
            <a:off x="3133493" y="2689955"/>
            <a:ext cx="522219" cy="347519"/>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14C2740-06E9-4082-9C22-3561408ECD33}"/>
              </a:ext>
            </a:extLst>
          </p:cNvPr>
          <p:cNvCxnSpPr>
            <a:cxnSpLocks/>
          </p:cNvCxnSpPr>
          <p:nvPr/>
        </p:nvCxnSpPr>
        <p:spPr>
          <a:xfrm flipH="1">
            <a:off x="4874652" y="2663917"/>
            <a:ext cx="235779" cy="374172"/>
          </a:xfrm>
          <a:prstGeom prst="straightConnector1">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64AEFBC-19C8-474F-B23D-95C0E959D27C}"/>
              </a:ext>
            </a:extLst>
          </p:cNvPr>
          <p:cNvCxnSpPr>
            <a:cxnSpLocks/>
            <a:endCxn id="24" idx="0"/>
          </p:cNvCxnSpPr>
          <p:nvPr/>
        </p:nvCxnSpPr>
        <p:spPr>
          <a:xfrm>
            <a:off x="5694889" y="2613368"/>
            <a:ext cx="372578" cy="398090"/>
          </a:xfrm>
          <a:prstGeom prst="straightConnector1">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A6ADAE5D-CB13-4966-9155-7D76493A9192}"/>
              </a:ext>
            </a:extLst>
          </p:cNvPr>
          <p:cNvCxnSpPr>
            <a:cxnSpLocks/>
          </p:cNvCxnSpPr>
          <p:nvPr/>
        </p:nvCxnSpPr>
        <p:spPr>
          <a:xfrm rot="10800000" flipV="1">
            <a:off x="2876158" y="4269394"/>
            <a:ext cx="777747" cy="595684"/>
          </a:xfrm>
          <a:prstGeom prst="bentConnector3">
            <a:avLst>
              <a:gd name="adj1" fmla="val 100387"/>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97EF3261-5F27-4BE6-B149-1B0318925E03}"/>
              </a:ext>
            </a:extLst>
          </p:cNvPr>
          <p:cNvCxnSpPr>
            <a:cxnSpLocks/>
            <a:endCxn id="27" idx="0"/>
          </p:cNvCxnSpPr>
          <p:nvPr/>
        </p:nvCxnSpPr>
        <p:spPr>
          <a:xfrm rot="16200000" flipH="1">
            <a:off x="5294066" y="4270338"/>
            <a:ext cx="595684" cy="593796"/>
          </a:xfrm>
          <a:prstGeom prst="bentConnector3">
            <a:avLst>
              <a:gd name="adj1" fmla="val -3826"/>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0159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1270660" y="415636"/>
            <a:ext cx="4963885" cy="724395"/>
          </a:xfrm>
        </p:spPr>
        <p:txBody>
          <a:bodyPr>
            <a:noAutofit/>
          </a:bodyPr>
          <a:lstStyle/>
          <a:p>
            <a:pPr marL="0" indent="0">
              <a:spcBef>
                <a:spcPts val="600"/>
              </a:spcBef>
              <a:buNone/>
            </a:pPr>
            <a:r>
              <a:rPr lang="en-US" sz="2800" b="1" dirty="0">
                <a:latin typeface="Arial" panose="020B0604020202020204" pitchFamily="34" charset="0"/>
                <a:cs typeface="Arial" panose="020B0604020202020204" pitchFamily="34" charset="0"/>
              </a:rPr>
              <a:t> Abstract Factory Pattern</a:t>
            </a:r>
          </a:p>
          <a:p>
            <a:pPr marL="0" indent="0">
              <a:spcBef>
                <a:spcPts val="600"/>
              </a:spcBef>
              <a:buNone/>
            </a:pPr>
            <a:endParaRPr lang="en-US" sz="2800" b="1" dirty="0">
              <a:latin typeface="Arial" panose="020B0604020202020204" pitchFamily="34" charset="0"/>
              <a:cs typeface="Arial" panose="020B0604020202020204" pitchFamily="34" charset="0"/>
            </a:endParaRPr>
          </a:p>
          <a:p>
            <a:pPr marL="0" indent="0">
              <a:spcBef>
                <a:spcPts val="600"/>
              </a:spcBef>
              <a:spcAft>
                <a:spcPts val="600"/>
              </a:spcAft>
              <a:buNone/>
            </a:pPr>
            <a:r>
              <a:rPr lang="en-US" sz="2800" b="1" dirty="0">
                <a:latin typeface="Arial" panose="020B0604020202020204" pitchFamily="34" charset="0"/>
                <a:cs typeface="Arial" panose="020B0604020202020204" pitchFamily="34" charset="0"/>
              </a:rPr>
              <a:t> </a:t>
            </a:r>
          </a:p>
        </p:txBody>
      </p:sp>
      <p:sp>
        <p:nvSpPr>
          <p:cNvPr id="4" name="Rectangle 3">
            <a:extLst>
              <a:ext uri="{FF2B5EF4-FFF2-40B4-BE49-F238E27FC236}">
                <a16:creationId xmlns:a16="http://schemas.microsoft.com/office/drawing/2014/main" id="{61DF2BD7-24E6-4772-AA04-AE9E17C40C2E}"/>
              </a:ext>
            </a:extLst>
          </p:cNvPr>
          <p:cNvSpPr/>
          <p:nvPr/>
        </p:nvSpPr>
        <p:spPr>
          <a:xfrm>
            <a:off x="771475" y="3994296"/>
            <a:ext cx="2609962" cy="1191495"/>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t>abstract class Assets</a:t>
            </a:r>
          </a:p>
          <a:p>
            <a:r>
              <a:rPr lang="en-US" sz="1400" dirty="0"/>
              <a:t>{</a:t>
            </a:r>
          </a:p>
          <a:p>
            <a:r>
              <a:rPr lang="en-US" sz="1400" dirty="0"/>
              <a:t>  </a:t>
            </a:r>
            <a:r>
              <a:rPr lang="en-US" sz="1400" dirty="0" err="1"/>
              <a:t>iMobile</a:t>
            </a:r>
            <a:r>
              <a:rPr lang="en-US" sz="1400" dirty="0"/>
              <a:t> Mobile;</a:t>
            </a:r>
          </a:p>
          <a:p>
            <a:r>
              <a:rPr lang="en-US" sz="1400" dirty="0"/>
              <a:t>  </a:t>
            </a:r>
            <a:r>
              <a:rPr lang="en-US" sz="1400" dirty="0" err="1"/>
              <a:t>iSystem</a:t>
            </a:r>
            <a:r>
              <a:rPr lang="en-US" sz="1400" dirty="0"/>
              <a:t> System;</a:t>
            </a:r>
          </a:p>
          <a:p>
            <a:r>
              <a:rPr lang="en-US" sz="1400" dirty="0"/>
              <a:t>} </a:t>
            </a:r>
          </a:p>
          <a:p>
            <a:pPr algn="ctr"/>
            <a:endParaRPr lang="en-US" dirty="0"/>
          </a:p>
        </p:txBody>
      </p:sp>
      <p:sp>
        <p:nvSpPr>
          <p:cNvPr id="9" name="Rectangle 8">
            <a:extLst>
              <a:ext uri="{FF2B5EF4-FFF2-40B4-BE49-F238E27FC236}">
                <a16:creationId xmlns:a16="http://schemas.microsoft.com/office/drawing/2014/main" id="{29CABFFF-AABB-48F7-A74D-BC81EC4E25B8}"/>
              </a:ext>
            </a:extLst>
          </p:cNvPr>
          <p:cNvSpPr/>
          <p:nvPr/>
        </p:nvSpPr>
        <p:spPr>
          <a:xfrm>
            <a:off x="4092061" y="1283975"/>
            <a:ext cx="1743692" cy="257282"/>
          </a:xfrm>
          <a:prstGeom prst="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err="1"/>
              <a:t>IPhone</a:t>
            </a:r>
            <a:r>
              <a:rPr lang="en-US" sz="1200" dirty="0"/>
              <a:t> : </a:t>
            </a:r>
            <a:r>
              <a:rPr lang="en-US" sz="1200" dirty="0" err="1"/>
              <a:t>iMobile</a:t>
            </a:r>
            <a:endParaRPr lang="en-US" sz="1200" dirty="0"/>
          </a:p>
          <a:p>
            <a:r>
              <a:rPr lang="en-US" sz="1600" dirty="0"/>
              <a:t> </a:t>
            </a:r>
          </a:p>
          <a:p>
            <a:pPr algn="ctr"/>
            <a:endParaRPr lang="en-US" dirty="0"/>
          </a:p>
        </p:txBody>
      </p:sp>
      <p:sp>
        <p:nvSpPr>
          <p:cNvPr id="10" name="Rectangle 9">
            <a:extLst>
              <a:ext uri="{FF2B5EF4-FFF2-40B4-BE49-F238E27FC236}">
                <a16:creationId xmlns:a16="http://schemas.microsoft.com/office/drawing/2014/main" id="{8EF93528-6F89-4D16-BC36-7635B9E2DA5B}"/>
              </a:ext>
            </a:extLst>
          </p:cNvPr>
          <p:cNvSpPr/>
          <p:nvPr/>
        </p:nvSpPr>
        <p:spPr>
          <a:xfrm>
            <a:off x="1606672" y="1461072"/>
            <a:ext cx="1607127" cy="332223"/>
          </a:xfrm>
          <a:prstGeom prst="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t>Interface </a:t>
            </a:r>
            <a:r>
              <a:rPr lang="en-US" sz="1400" dirty="0" err="1"/>
              <a:t>iMobile</a:t>
            </a:r>
            <a:endParaRPr lang="en-US" sz="1400" dirty="0"/>
          </a:p>
          <a:p>
            <a:r>
              <a:rPr lang="en-US" sz="1600" dirty="0"/>
              <a:t> </a:t>
            </a:r>
          </a:p>
          <a:p>
            <a:pPr algn="ctr"/>
            <a:endParaRPr lang="en-US" sz="1600" dirty="0"/>
          </a:p>
        </p:txBody>
      </p:sp>
      <p:sp>
        <p:nvSpPr>
          <p:cNvPr id="11" name="Rectangle 10">
            <a:extLst>
              <a:ext uri="{FF2B5EF4-FFF2-40B4-BE49-F238E27FC236}">
                <a16:creationId xmlns:a16="http://schemas.microsoft.com/office/drawing/2014/main" id="{582AB639-09D0-4471-B106-3A2592A1520C}"/>
              </a:ext>
            </a:extLst>
          </p:cNvPr>
          <p:cNvSpPr/>
          <p:nvPr/>
        </p:nvSpPr>
        <p:spPr>
          <a:xfrm>
            <a:off x="1606671" y="2553908"/>
            <a:ext cx="1607127" cy="311129"/>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t>Interface </a:t>
            </a:r>
            <a:r>
              <a:rPr lang="en-US" sz="1400" dirty="0" err="1"/>
              <a:t>iSystem</a:t>
            </a:r>
            <a:endParaRPr lang="en-US" sz="1400" dirty="0"/>
          </a:p>
          <a:p>
            <a:pPr algn="ctr"/>
            <a:endParaRPr lang="en-US" dirty="0"/>
          </a:p>
        </p:txBody>
      </p:sp>
      <p:sp>
        <p:nvSpPr>
          <p:cNvPr id="12" name="Rectangle 11">
            <a:extLst>
              <a:ext uri="{FF2B5EF4-FFF2-40B4-BE49-F238E27FC236}">
                <a16:creationId xmlns:a16="http://schemas.microsoft.com/office/drawing/2014/main" id="{4C6404B6-A2DF-4F8F-9EDA-4001A85C72ED}"/>
              </a:ext>
            </a:extLst>
          </p:cNvPr>
          <p:cNvSpPr/>
          <p:nvPr/>
        </p:nvSpPr>
        <p:spPr>
          <a:xfrm>
            <a:off x="4092061" y="1773015"/>
            <a:ext cx="1743692" cy="257282"/>
          </a:xfrm>
          <a:prstGeom prst="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t>Samsung : </a:t>
            </a:r>
            <a:r>
              <a:rPr lang="en-US" sz="1200" dirty="0" err="1"/>
              <a:t>iMobile</a:t>
            </a:r>
            <a:endParaRPr lang="en-US" sz="1200" dirty="0"/>
          </a:p>
          <a:p>
            <a:pPr algn="ctr"/>
            <a:endParaRPr lang="en-US" dirty="0"/>
          </a:p>
        </p:txBody>
      </p:sp>
      <p:sp>
        <p:nvSpPr>
          <p:cNvPr id="13" name="Rectangle 12">
            <a:extLst>
              <a:ext uri="{FF2B5EF4-FFF2-40B4-BE49-F238E27FC236}">
                <a16:creationId xmlns:a16="http://schemas.microsoft.com/office/drawing/2014/main" id="{06A175B3-FF98-4DAF-95A7-B4463F62C527}"/>
              </a:ext>
            </a:extLst>
          </p:cNvPr>
          <p:cNvSpPr/>
          <p:nvPr/>
        </p:nvSpPr>
        <p:spPr>
          <a:xfrm>
            <a:off x="7562243" y="1452313"/>
            <a:ext cx="3598224" cy="4275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Class </a:t>
            </a:r>
            <a:r>
              <a:rPr lang="en-US" sz="1600" dirty="0" err="1"/>
              <a:t>AssetFactory</a:t>
            </a:r>
            <a:endParaRPr lang="en-US" sz="1600" dirty="0"/>
          </a:p>
          <a:p>
            <a:r>
              <a:rPr lang="en-US" sz="1600" dirty="0"/>
              <a:t>{ </a:t>
            </a:r>
          </a:p>
          <a:p>
            <a:r>
              <a:rPr lang="en-US" sz="1600" dirty="0"/>
              <a:t>Assets device ;</a:t>
            </a:r>
          </a:p>
          <a:p>
            <a:r>
              <a:rPr lang="en-US" sz="1600" dirty="0"/>
              <a:t>Switch(</a:t>
            </a:r>
            <a:r>
              <a:rPr lang="en-US" sz="1600" dirty="0" err="1"/>
              <a:t>deviceType</a:t>
            </a:r>
            <a:r>
              <a:rPr lang="en-US" sz="1600" dirty="0"/>
              <a:t>)</a:t>
            </a:r>
          </a:p>
          <a:p>
            <a:r>
              <a:rPr lang="en-US" sz="1600" dirty="0"/>
              <a:t>    { </a:t>
            </a:r>
          </a:p>
          <a:p>
            <a:r>
              <a:rPr lang="en-US" sz="1600" dirty="0"/>
              <a:t>        case “FULLTIME”:</a:t>
            </a:r>
          </a:p>
          <a:p>
            <a:r>
              <a:rPr lang="en-US" sz="1600" dirty="0"/>
              <a:t>           device = new </a:t>
            </a:r>
            <a:r>
              <a:rPr lang="en-US" sz="1600" dirty="0" err="1"/>
              <a:t>ExecutiveAssets</a:t>
            </a:r>
            <a:r>
              <a:rPr lang="en-US" sz="1600" dirty="0"/>
              <a:t>();</a:t>
            </a:r>
          </a:p>
          <a:p>
            <a:r>
              <a:rPr lang="en-US" sz="1600" dirty="0"/>
              <a:t>           break;</a:t>
            </a:r>
          </a:p>
          <a:p>
            <a:r>
              <a:rPr lang="en-US" sz="1600" dirty="0"/>
              <a:t>        case “CONTRACT”:</a:t>
            </a:r>
          </a:p>
          <a:p>
            <a:r>
              <a:rPr lang="en-US" sz="1600" dirty="0"/>
              <a:t>           device = new </a:t>
            </a:r>
            <a:r>
              <a:rPr lang="en-US" sz="1600" dirty="0" err="1"/>
              <a:t>SeniorAssets</a:t>
            </a:r>
            <a:r>
              <a:rPr lang="en-US" sz="1600" dirty="0"/>
              <a:t>();</a:t>
            </a:r>
          </a:p>
          <a:p>
            <a:r>
              <a:rPr lang="en-US" sz="1600" dirty="0"/>
              <a:t>           break;</a:t>
            </a:r>
          </a:p>
          <a:p>
            <a:r>
              <a:rPr lang="en-US" sz="1600" dirty="0"/>
              <a:t>        case “TRAINEE”:</a:t>
            </a:r>
          </a:p>
          <a:p>
            <a:r>
              <a:rPr lang="en-US" sz="1600" dirty="0"/>
              <a:t>           device = new </a:t>
            </a:r>
            <a:r>
              <a:rPr lang="en-US" sz="1600" dirty="0" err="1"/>
              <a:t>JuniorAssets</a:t>
            </a:r>
            <a:r>
              <a:rPr lang="en-US" sz="1600" dirty="0"/>
              <a:t>();</a:t>
            </a:r>
          </a:p>
          <a:p>
            <a:r>
              <a:rPr lang="en-US" sz="1600" dirty="0"/>
              <a:t>           break;</a:t>
            </a:r>
          </a:p>
          <a:p>
            <a:r>
              <a:rPr lang="en-US" sz="1600" dirty="0"/>
              <a:t>    }</a:t>
            </a:r>
          </a:p>
          <a:p>
            <a:r>
              <a:rPr lang="en-US" sz="1600" dirty="0"/>
              <a:t>  return device;</a:t>
            </a:r>
          </a:p>
          <a:p>
            <a:r>
              <a:rPr lang="en-US" sz="1600" dirty="0"/>
              <a:t>}</a:t>
            </a:r>
          </a:p>
        </p:txBody>
      </p:sp>
      <p:sp>
        <p:nvSpPr>
          <p:cNvPr id="14" name="Rectangle 13">
            <a:extLst>
              <a:ext uri="{FF2B5EF4-FFF2-40B4-BE49-F238E27FC236}">
                <a16:creationId xmlns:a16="http://schemas.microsoft.com/office/drawing/2014/main" id="{C7731ED9-5243-408A-81A8-892B7A36443D}"/>
              </a:ext>
            </a:extLst>
          </p:cNvPr>
          <p:cNvSpPr/>
          <p:nvPr/>
        </p:nvSpPr>
        <p:spPr>
          <a:xfrm>
            <a:off x="4092061" y="2287684"/>
            <a:ext cx="1911930" cy="242025"/>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err="1"/>
              <a:t>AppleLaptop</a:t>
            </a:r>
            <a:r>
              <a:rPr lang="en-US" sz="1200" dirty="0"/>
              <a:t> : </a:t>
            </a:r>
            <a:r>
              <a:rPr lang="en-US" sz="1200" dirty="0" err="1"/>
              <a:t>iSystem</a:t>
            </a:r>
            <a:endParaRPr lang="en-US" sz="1200" dirty="0"/>
          </a:p>
          <a:p>
            <a:r>
              <a:rPr lang="en-US" sz="1600" dirty="0"/>
              <a:t> </a:t>
            </a:r>
          </a:p>
          <a:p>
            <a:pPr algn="ctr"/>
            <a:endParaRPr lang="en-US" dirty="0"/>
          </a:p>
        </p:txBody>
      </p:sp>
      <p:sp>
        <p:nvSpPr>
          <p:cNvPr id="15" name="Rectangle 14">
            <a:extLst>
              <a:ext uri="{FF2B5EF4-FFF2-40B4-BE49-F238E27FC236}">
                <a16:creationId xmlns:a16="http://schemas.microsoft.com/office/drawing/2014/main" id="{07831C2E-2D0E-434D-9C0B-9579E663640B}"/>
              </a:ext>
            </a:extLst>
          </p:cNvPr>
          <p:cNvSpPr/>
          <p:nvPr/>
        </p:nvSpPr>
        <p:spPr>
          <a:xfrm>
            <a:off x="4092061" y="2778783"/>
            <a:ext cx="1911930" cy="260178"/>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err="1"/>
              <a:t>DellLaptop</a:t>
            </a:r>
            <a:r>
              <a:rPr lang="en-US" sz="1200" dirty="0"/>
              <a:t> : </a:t>
            </a:r>
            <a:r>
              <a:rPr lang="en-US" sz="1200" dirty="0" err="1"/>
              <a:t>iSystem</a:t>
            </a:r>
            <a:endParaRPr lang="en-US" sz="1200" dirty="0"/>
          </a:p>
          <a:p>
            <a:r>
              <a:rPr lang="en-US" sz="1600" dirty="0"/>
              <a:t> </a:t>
            </a:r>
          </a:p>
          <a:p>
            <a:pPr algn="ctr"/>
            <a:endParaRPr lang="en-US" dirty="0"/>
          </a:p>
        </p:txBody>
      </p:sp>
      <p:sp>
        <p:nvSpPr>
          <p:cNvPr id="19" name="Rectangle 18">
            <a:extLst>
              <a:ext uri="{FF2B5EF4-FFF2-40B4-BE49-F238E27FC236}">
                <a16:creationId xmlns:a16="http://schemas.microsoft.com/office/drawing/2014/main" id="{46AA53D5-95CA-4964-89DF-FC59D49F699A}"/>
              </a:ext>
            </a:extLst>
          </p:cNvPr>
          <p:cNvSpPr/>
          <p:nvPr/>
        </p:nvSpPr>
        <p:spPr>
          <a:xfrm>
            <a:off x="4092062" y="3340995"/>
            <a:ext cx="2658939" cy="99342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t>class </a:t>
            </a:r>
            <a:r>
              <a:rPr lang="en-US" sz="1200" dirty="0" err="1"/>
              <a:t>ExecutiveAsset</a:t>
            </a:r>
            <a:r>
              <a:rPr lang="en-US" sz="1200" dirty="0"/>
              <a:t> : Assets</a:t>
            </a:r>
          </a:p>
          <a:p>
            <a:r>
              <a:rPr lang="en-US" sz="1200" dirty="0"/>
              <a:t>{</a:t>
            </a:r>
          </a:p>
          <a:p>
            <a:r>
              <a:rPr lang="en-US" sz="1200" dirty="0"/>
              <a:t>  </a:t>
            </a:r>
            <a:r>
              <a:rPr lang="en-US" sz="1200" dirty="0" err="1"/>
              <a:t>iMobile</a:t>
            </a:r>
            <a:r>
              <a:rPr lang="en-US" sz="1200" dirty="0"/>
              <a:t> Mobile = new </a:t>
            </a:r>
            <a:r>
              <a:rPr lang="en-US" sz="1200" dirty="0" err="1"/>
              <a:t>IPhone</a:t>
            </a:r>
            <a:r>
              <a:rPr lang="en-US" sz="1200" dirty="0"/>
              <a:t>();</a:t>
            </a:r>
          </a:p>
          <a:p>
            <a:r>
              <a:rPr lang="en-US" sz="1200" dirty="0"/>
              <a:t>  </a:t>
            </a:r>
            <a:r>
              <a:rPr lang="en-US" sz="1200" dirty="0" err="1"/>
              <a:t>iSystem</a:t>
            </a:r>
            <a:r>
              <a:rPr lang="en-US" sz="1200" dirty="0"/>
              <a:t> System = new </a:t>
            </a:r>
            <a:r>
              <a:rPr lang="en-US" sz="1200" dirty="0" err="1"/>
              <a:t>AppleLaptop</a:t>
            </a:r>
            <a:r>
              <a:rPr lang="en-US" sz="1200" dirty="0"/>
              <a:t>();</a:t>
            </a:r>
          </a:p>
          <a:p>
            <a:r>
              <a:rPr lang="en-US" sz="1200" dirty="0"/>
              <a:t>} </a:t>
            </a:r>
          </a:p>
        </p:txBody>
      </p:sp>
      <p:sp>
        <p:nvSpPr>
          <p:cNvPr id="21" name="Rectangle 20">
            <a:extLst>
              <a:ext uri="{FF2B5EF4-FFF2-40B4-BE49-F238E27FC236}">
                <a16:creationId xmlns:a16="http://schemas.microsoft.com/office/drawing/2014/main" id="{3A403161-4B31-48E7-8FF3-4198D9B7A877}"/>
              </a:ext>
            </a:extLst>
          </p:cNvPr>
          <p:cNvSpPr/>
          <p:nvPr/>
        </p:nvSpPr>
        <p:spPr>
          <a:xfrm>
            <a:off x="4092061" y="4590044"/>
            <a:ext cx="2658939" cy="99342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t>class </a:t>
            </a:r>
            <a:r>
              <a:rPr lang="en-US" sz="1200" dirty="0" err="1"/>
              <a:t>SeniorAsset</a:t>
            </a:r>
            <a:r>
              <a:rPr lang="en-US" sz="1200" dirty="0"/>
              <a:t> : Assets</a:t>
            </a:r>
          </a:p>
          <a:p>
            <a:r>
              <a:rPr lang="en-US" sz="1200" dirty="0"/>
              <a:t>{</a:t>
            </a:r>
          </a:p>
          <a:p>
            <a:r>
              <a:rPr lang="en-US" sz="1200" dirty="0"/>
              <a:t>  </a:t>
            </a:r>
            <a:r>
              <a:rPr lang="en-US" sz="1200" dirty="0" err="1"/>
              <a:t>iMobile</a:t>
            </a:r>
            <a:r>
              <a:rPr lang="en-US" sz="1200" dirty="0"/>
              <a:t> Mobile=new </a:t>
            </a:r>
            <a:r>
              <a:rPr lang="en-US" sz="1200" dirty="0" err="1"/>
              <a:t>IPhone</a:t>
            </a:r>
            <a:r>
              <a:rPr lang="en-US" sz="1200" dirty="0"/>
              <a:t>();</a:t>
            </a:r>
          </a:p>
          <a:p>
            <a:r>
              <a:rPr lang="en-US" sz="1200" dirty="0"/>
              <a:t>  </a:t>
            </a:r>
            <a:r>
              <a:rPr lang="en-US" sz="1200" dirty="0" err="1"/>
              <a:t>iSystem</a:t>
            </a:r>
            <a:r>
              <a:rPr lang="en-US" sz="1200" dirty="0"/>
              <a:t> System = new </a:t>
            </a:r>
            <a:r>
              <a:rPr lang="en-US" sz="1200" dirty="0" err="1"/>
              <a:t>DellLaptop</a:t>
            </a:r>
            <a:r>
              <a:rPr lang="en-US" sz="1200" dirty="0"/>
              <a:t>();</a:t>
            </a:r>
          </a:p>
          <a:p>
            <a:r>
              <a:rPr lang="en-US" sz="1200" dirty="0"/>
              <a:t>} </a:t>
            </a:r>
          </a:p>
        </p:txBody>
      </p:sp>
      <p:sp>
        <p:nvSpPr>
          <p:cNvPr id="22" name="Rectangle 21">
            <a:extLst>
              <a:ext uri="{FF2B5EF4-FFF2-40B4-BE49-F238E27FC236}">
                <a16:creationId xmlns:a16="http://schemas.microsoft.com/office/drawing/2014/main" id="{1875E44B-C9C8-49DC-8F3B-94664298F106}"/>
              </a:ext>
            </a:extLst>
          </p:cNvPr>
          <p:cNvSpPr/>
          <p:nvPr/>
        </p:nvSpPr>
        <p:spPr>
          <a:xfrm>
            <a:off x="4092061" y="5802206"/>
            <a:ext cx="2658939" cy="99342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t>class </a:t>
            </a:r>
            <a:r>
              <a:rPr lang="en-US" sz="1200" dirty="0" err="1"/>
              <a:t>JuniorAsset</a:t>
            </a:r>
            <a:r>
              <a:rPr lang="en-US" sz="1200" dirty="0"/>
              <a:t> : Assets</a:t>
            </a:r>
          </a:p>
          <a:p>
            <a:r>
              <a:rPr lang="en-US" sz="1200" dirty="0"/>
              <a:t>{</a:t>
            </a:r>
          </a:p>
          <a:p>
            <a:r>
              <a:rPr lang="en-US" sz="1200" dirty="0"/>
              <a:t>  </a:t>
            </a:r>
            <a:r>
              <a:rPr lang="en-US" sz="1200" dirty="0" err="1"/>
              <a:t>iMobile</a:t>
            </a:r>
            <a:r>
              <a:rPr lang="en-US" sz="1200" dirty="0"/>
              <a:t> Mobile = new Samsung();</a:t>
            </a:r>
          </a:p>
          <a:p>
            <a:r>
              <a:rPr lang="en-US" sz="1200" dirty="0"/>
              <a:t>  </a:t>
            </a:r>
            <a:r>
              <a:rPr lang="en-US" sz="1200" dirty="0" err="1"/>
              <a:t>iSystem</a:t>
            </a:r>
            <a:r>
              <a:rPr lang="en-US" sz="1200" dirty="0"/>
              <a:t> System = new </a:t>
            </a:r>
            <a:r>
              <a:rPr lang="en-US" sz="1200" dirty="0" err="1"/>
              <a:t>DellLaptop</a:t>
            </a:r>
            <a:r>
              <a:rPr lang="en-US" sz="1200" dirty="0"/>
              <a:t>();</a:t>
            </a:r>
          </a:p>
          <a:p>
            <a:r>
              <a:rPr lang="en-US" sz="1200" dirty="0"/>
              <a:t>} </a:t>
            </a:r>
          </a:p>
        </p:txBody>
      </p:sp>
    </p:spTree>
    <p:extLst>
      <p:ext uri="{BB962C8B-B14F-4D97-AF65-F5344CB8AC3E}">
        <p14:creationId xmlns:p14="http://schemas.microsoft.com/office/powerpoint/2010/main" val="3217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13ECCD-735D-49D5-9F9E-77624AEC1C0B}"/>
              </a:ext>
            </a:extLst>
          </p:cNvPr>
          <p:cNvSpPr>
            <a:spLocks noGrp="1"/>
          </p:cNvSpPr>
          <p:nvPr>
            <p:ph idx="1"/>
          </p:nvPr>
        </p:nvSpPr>
        <p:spPr>
          <a:xfrm>
            <a:off x="1448418" y="1376042"/>
            <a:ext cx="8112832" cy="3133814"/>
          </a:xfrm>
        </p:spPr>
        <p:txBody>
          <a:bodyPr>
            <a:normAutofit/>
          </a:bodyPr>
          <a:lstStyle/>
          <a:p>
            <a:r>
              <a:rPr lang="en-US" sz="3200" dirty="0"/>
              <a:t>What is Design pattern &amp; Advantages </a:t>
            </a:r>
          </a:p>
          <a:p>
            <a:r>
              <a:rPr lang="en-US" sz="3200" dirty="0"/>
              <a:t>Types of design pattern 	</a:t>
            </a:r>
          </a:p>
          <a:p>
            <a:pPr lvl="1">
              <a:buFont typeface="Wingdings" panose="05000000000000000000" pitchFamily="2" charset="2"/>
              <a:buChar char="§"/>
            </a:pPr>
            <a:r>
              <a:rPr lang="en-US" sz="2800" dirty="0"/>
              <a:t>Creational </a:t>
            </a:r>
          </a:p>
          <a:p>
            <a:pPr lvl="1">
              <a:buFont typeface="Wingdings" panose="05000000000000000000" pitchFamily="2" charset="2"/>
              <a:buChar char="§"/>
            </a:pPr>
            <a:r>
              <a:rPr lang="en-US" sz="2800" dirty="0"/>
              <a:t>Structural </a:t>
            </a:r>
          </a:p>
          <a:p>
            <a:pPr lvl="1">
              <a:buFont typeface="Wingdings" panose="05000000000000000000" pitchFamily="2" charset="2"/>
              <a:buChar char="§"/>
            </a:pPr>
            <a:r>
              <a:rPr lang="en-US" sz="2800" dirty="0"/>
              <a:t>Behavioral </a:t>
            </a:r>
          </a:p>
        </p:txBody>
      </p:sp>
    </p:spTree>
    <p:extLst>
      <p:ext uri="{BB962C8B-B14F-4D97-AF65-F5344CB8AC3E}">
        <p14:creationId xmlns:p14="http://schemas.microsoft.com/office/powerpoint/2010/main" val="1705153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2502717" y="2675812"/>
            <a:ext cx="6742678" cy="1222286"/>
          </a:xfrm>
        </p:spPr>
        <p:txBody>
          <a:bodyPr>
            <a:normAutofit/>
          </a:bodyPr>
          <a:lstStyle/>
          <a:p>
            <a:pPr marL="0" indent="0">
              <a:spcBef>
                <a:spcPts val="600"/>
              </a:spcBef>
              <a:spcAft>
                <a:spcPts val="600"/>
              </a:spcAft>
              <a:buNone/>
            </a:pPr>
            <a:r>
              <a:rPr lang="en-US" sz="4000" b="1" dirty="0">
                <a:latin typeface="Arial" panose="020B0604020202020204" pitchFamily="34" charset="0"/>
                <a:cs typeface="Arial" panose="020B0604020202020204" pitchFamily="34" charset="0"/>
              </a:rPr>
              <a:t> Prototype Design Pattern </a:t>
            </a:r>
          </a:p>
        </p:txBody>
      </p:sp>
    </p:spTree>
    <p:extLst>
      <p:ext uri="{BB962C8B-B14F-4D97-AF65-F5344CB8AC3E}">
        <p14:creationId xmlns:p14="http://schemas.microsoft.com/office/powerpoint/2010/main" val="1101237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950027" y="1169581"/>
            <a:ext cx="9485878" cy="3793216"/>
          </a:xfrm>
        </p:spPr>
        <p:txBody>
          <a:bodyPr>
            <a:normAutofit/>
          </a:bodyPr>
          <a:lstStyle/>
          <a:p>
            <a:pPr marL="0" indent="0">
              <a:spcBef>
                <a:spcPts val="600"/>
              </a:spcBef>
              <a:spcAft>
                <a:spcPts val="600"/>
              </a:spcAft>
              <a:buNone/>
            </a:pPr>
            <a:r>
              <a:rPr lang="en-US" sz="2800" b="1" dirty="0">
                <a:latin typeface="Arial" panose="020B0604020202020204" pitchFamily="34" charset="0"/>
                <a:cs typeface="Arial" panose="020B0604020202020204" pitchFamily="34" charset="0"/>
              </a:rPr>
              <a:t> </a:t>
            </a:r>
            <a:r>
              <a:rPr lang="en-US" sz="3200" b="1" dirty="0">
                <a:latin typeface="Arial" panose="020B0604020202020204" pitchFamily="34" charset="0"/>
                <a:cs typeface="Arial" panose="020B0604020202020204" pitchFamily="34" charset="0"/>
              </a:rPr>
              <a:t>Prototype Design Pattern</a:t>
            </a:r>
          </a:p>
          <a:p>
            <a:pPr marL="0" indent="0" algn="just">
              <a:spcBef>
                <a:spcPts val="600"/>
              </a:spcBef>
              <a:spcAft>
                <a:spcPts val="600"/>
              </a:spcAft>
              <a:buNone/>
            </a:pPr>
            <a:r>
              <a:rPr lang="en-US" sz="4000" b="1"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The Prototype design pattern is used to create </a:t>
            </a:r>
            <a:r>
              <a:rPr lang="en-US" b="1" u="sng" dirty="0">
                <a:solidFill>
                  <a:srgbClr val="C00000"/>
                </a:solidFill>
                <a:latin typeface="Arial" panose="020B0604020202020204" pitchFamily="34" charset="0"/>
                <a:cs typeface="Arial" panose="020B0604020202020204" pitchFamily="34" charset="0"/>
              </a:rPr>
              <a:t>Object from existing objects. </a:t>
            </a:r>
            <a:r>
              <a:rPr lang="en-US" b="1" dirty="0">
                <a:latin typeface="Arial" panose="020B0604020202020204" pitchFamily="34" charset="0"/>
                <a:cs typeface="Arial" panose="020B0604020202020204" pitchFamily="34" charset="0"/>
              </a:rPr>
              <a:t>When Object Creation is complex and requires more time, then we can reuse existing object to create new Object</a:t>
            </a:r>
          </a:p>
          <a:p>
            <a:pPr marL="0" indent="0">
              <a:spcBef>
                <a:spcPts val="600"/>
              </a:spcBef>
              <a:spcAft>
                <a:spcPts val="600"/>
              </a:spcAft>
              <a:buNone/>
            </a:pPr>
            <a:r>
              <a:rPr lang="en-US" sz="4000"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60103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1068779" y="1031846"/>
            <a:ext cx="9727852" cy="5184395"/>
          </a:xfrm>
        </p:spPr>
        <p:txBody>
          <a:bodyPr>
            <a:normAutofit/>
          </a:bodyPr>
          <a:lstStyle/>
          <a:p>
            <a:pPr marL="0" indent="0">
              <a:spcBef>
                <a:spcPts val="600"/>
              </a:spcBef>
              <a:spcAft>
                <a:spcPts val="600"/>
              </a:spcAft>
              <a:buNone/>
            </a:pPr>
            <a:r>
              <a:rPr lang="en-US" sz="2800" b="1" dirty="0">
                <a:latin typeface="Arial" panose="020B0604020202020204" pitchFamily="34" charset="0"/>
                <a:cs typeface="Arial" panose="020B0604020202020204" pitchFamily="34" charset="0"/>
              </a:rPr>
              <a:t>Prototype Pattern  </a:t>
            </a:r>
            <a:endParaRPr lang="en-US" b="1" dirty="0">
              <a:latin typeface="Arial" panose="020B0604020202020204" pitchFamily="34" charset="0"/>
              <a:cs typeface="Arial" panose="020B0604020202020204" pitchFamily="34" charset="0"/>
            </a:endParaRPr>
          </a:p>
          <a:p>
            <a:pPr lvl="1">
              <a:spcBef>
                <a:spcPts val="600"/>
              </a:spcBef>
              <a:spcAft>
                <a:spcPts val="6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Prototype design pattern is part of creational Pattern</a:t>
            </a:r>
          </a:p>
          <a:p>
            <a:pPr lvl="1">
              <a:spcBef>
                <a:spcPts val="600"/>
              </a:spcBef>
              <a:spcAft>
                <a:spcPts val="6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We can Create/Copy/Clone object from objects existing object</a:t>
            </a:r>
          </a:p>
          <a:p>
            <a:pPr lvl="1">
              <a:spcBef>
                <a:spcPts val="600"/>
              </a:spcBef>
              <a:spcAft>
                <a:spcPts val="6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New Object Changes should not affect source object </a:t>
            </a:r>
          </a:p>
          <a:p>
            <a:pPr marL="0" lvl="1" indent="0">
              <a:spcBef>
                <a:spcPts val="600"/>
              </a:spcBef>
              <a:spcAft>
                <a:spcPts val="600"/>
              </a:spcAft>
              <a:buNone/>
            </a:pPr>
            <a:endParaRPr lang="en-US" sz="1050" b="1" dirty="0">
              <a:latin typeface="Arial" panose="020B0604020202020204" pitchFamily="34" charset="0"/>
              <a:cs typeface="Arial" panose="020B0604020202020204" pitchFamily="34" charset="0"/>
            </a:endParaRPr>
          </a:p>
          <a:p>
            <a:pPr marL="0" lvl="1" indent="0">
              <a:spcBef>
                <a:spcPts val="600"/>
              </a:spcBef>
              <a:spcAft>
                <a:spcPts val="600"/>
              </a:spcAft>
              <a:buNone/>
            </a:pPr>
            <a:r>
              <a:rPr lang="en-US" sz="2800" b="1" dirty="0">
                <a:latin typeface="Arial" panose="020B0604020202020204" pitchFamily="34" charset="0"/>
                <a:cs typeface="Arial" panose="020B0604020202020204" pitchFamily="34" charset="0"/>
              </a:rPr>
              <a:t>Advantages</a:t>
            </a:r>
          </a:p>
          <a:p>
            <a:pPr lvl="1">
              <a:spcBef>
                <a:spcPts val="600"/>
              </a:spcBef>
              <a:spcAft>
                <a:spcPts val="6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We will get performance benefit, while creating duplicate complex object </a:t>
            </a:r>
          </a:p>
          <a:p>
            <a:pPr marL="0" lvl="1" indent="0">
              <a:spcBef>
                <a:spcPts val="600"/>
              </a:spcBef>
              <a:spcAft>
                <a:spcPts val="600"/>
              </a:spcAft>
              <a:buNone/>
            </a:pPr>
            <a:endParaRPr lang="en-US"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9903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817D-0618-4EF3-91B3-7B4E2153726F}"/>
              </a:ext>
            </a:extLst>
          </p:cNvPr>
          <p:cNvSpPr>
            <a:spLocks noGrp="1"/>
          </p:cNvSpPr>
          <p:nvPr>
            <p:ph type="ctrTitle"/>
          </p:nvPr>
        </p:nvSpPr>
        <p:spPr>
          <a:xfrm>
            <a:off x="2027275" y="1392868"/>
            <a:ext cx="3476846" cy="659218"/>
          </a:xfrm>
        </p:spPr>
        <p:txBody>
          <a:bodyPr anchor="t">
            <a:normAutofit fontScale="90000"/>
          </a:bodyPr>
          <a:lstStyle/>
          <a:p>
            <a:r>
              <a:rPr lang="en-US" sz="3100" dirty="0"/>
              <a:t>Requirement</a:t>
            </a:r>
            <a:r>
              <a:rPr lang="en-US" sz="2400" dirty="0"/>
              <a:t> </a:t>
            </a:r>
            <a:br>
              <a:rPr lang="en-US" sz="2000" cap="none" dirty="0"/>
            </a:br>
            <a:br>
              <a:rPr lang="en-US" sz="2000" cap="none" dirty="0"/>
            </a:br>
            <a:r>
              <a:rPr lang="en-US" sz="2000" cap="none" dirty="0"/>
              <a:t>	</a:t>
            </a:r>
            <a:endParaRPr lang="en-US" sz="2000" b="1" u="sng" dirty="0"/>
          </a:p>
        </p:txBody>
      </p:sp>
      <p:sp>
        <p:nvSpPr>
          <p:cNvPr id="3" name="Title 1">
            <a:extLst>
              <a:ext uri="{FF2B5EF4-FFF2-40B4-BE49-F238E27FC236}">
                <a16:creationId xmlns:a16="http://schemas.microsoft.com/office/drawing/2014/main" id="{E76AA076-0E15-4198-9F9A-D5E1CCE1D523}"/>
              </a:ext>
            </a:extLst>
          </p:cNvPr>
          <p:cNvSpPr txBox="1">
            <a:spLocks/>
          </p:cNvSpPr>
          <p:nvPr/>
        </p:nvSpPr>
        <p:spPr>
          <a:xfrm>
            <a:off x="2339162" y="2052086"/>
            <a:ext cx="7825563" cy="3891514"/>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marL="342900" indent="-342900">
              <a:spcBef>
                <a:spcPts val="1200"/>
              </a:spcBef>
              <a:spcAft>
                <a:spcPts val="1200"/>
              </a:spcAft>
              <a:buFont typeface="Arial" panose="020B0604020202020204" pitchFamily="34" charset="0"/>
              <a:buChar char="•"/>
            </a:pPr>
            <a:r>
              <a:rPr lang="en-US" sz="2400" cap="none" dirty="0"/>
              <a:t>We need to get new car price and depreciation values from external service (which requires additional time)</a:t>
            </a:r>
          </a:p>
          <a:p>
            <a:pPr marL="342900" indent="-342900">
              <a:spcBef>
                <a:spcPts val="1200"/>
              </a:spcBef>
              <a:spcAft>
                <a:spcPts val="1200"/>
              </a:spcAft>
              <a:buFont typeface="Arial" panose="020B0604020202020204" pitchFamily="34" charset="0"/>
              <a:buChar char="•"/>
            </a:pPr>
            <a:r>
              <a:rPr lang="en-US" sz="2400" cap="none" dirty="0"/>
              <a:t>Based on these values we need to create object </a:t>
            </a:r>
          </a:p>
          <a:p>
            <a:pPr marL="342900" indent="-342900">
              <a:spcBef>
                <a:spcPts val="1200"/>
              </a:spcBef>
              <a:spcAft>
                <a:spcPts val="1200"/>
              </a:spcAft>
              <a:buFont typeface="Arial" panose="020B0604020202020204" pitchFamily="34" charset="0"/>
              <a:buChar char="•"/>
            </a:pPr>
            <a:r>
              <a:rPr lang="en-US" sz="2400" cap="none" dirty="0"/>
              <a:t>We need one more object to calculate old car values for same model. This new car changes should not impact any old car parameters</a:t>
            </a:r>
            <a:r>
              <a:rPr lang="en-US" sz="2400" dirty="0"/>
              <a:t> </a:t>
            </a:r>
            <a:br>
              <a:rPr lang="en-US" sz="2000" cap="none" dirty="0"/>
            </a:br>
            <a:br>
              <a:rPr lang="en-US" sz="2000" cap="none" dirty="0"/>
            </a:br>
            <a:r>
              <a:rPr lang="en-US" sz="2000" cap="none" dirty="0"/>
              <a:t>	</a:t>
            </a:r>
            <a:endParaRPr lang="en-US" sz="2000" b="1" u="sng" dirty="0"/>
          </a:p>
        </p:txBody>
      </p:sp>
    </p:spTree>
    <p:extLst>
      <p:ext uri="{BB962C8B-B14F-4D97-AF65-F5344CB8AC3E}">
        <p14:creationId xmlns:p14="http://schemas.microsoft.com/office/powerpoint/2010/main" val="3180113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2502717" y="2675812"/>
            <a:ext cx="6742678" cy="1222286"/>
          </a:xfrm>
        </p:spPr>
        <p:txBody>
          <a:bodyPr>
            <a:normAutofit/>
          </a:bodyPr>
          <a:lstStyle/>
          <a:p>
            <a:pPr marL="0" indent="0">
              <a:spcBef>
                <a:spcPts val="600"/>
              </a:spcBef>
              <a:spcAft>
                <a:spcPts val="600"/>
              </a:spcAft>
              <a:buNone/>
            </a:pPr>
            <a:r>
              <a:rPr lang="en-US" sz="4000" b="1" dirty="0">
                <a:latin typeface="Arial" panose="020B0604020202020204" pitchFamily="34" charset="0"/>
                <a:cs typeface="Arial" panose="020B0604020202020204" pitchFamily="34" charset="0"/>
              </a:rPr>
              <a:t> Builder Design Pattern </a:t>
            </a:r>
          </a:p>
        </p:txBody>
      </p:sp>
    </p:spTree>
    <p:extLst>
      <p:ext uri="{BB962C8B-B14F-4D97-AF65-F5344CB8AC3E}">
        <p14:creationId xmlns:p14="http://schemas.microsoft.com/office/powerpoint/2010/main" val="785863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1171971" y="1498064"/>
            <a:ext cx="9485878" cy="3793216"/>
          </a:xfrm>
        </p:spPr>
        <p:txBody>
          <a:bodyPr>
            <a:normAutofit/>
          </a:bodyPr>
          <a:lstStyle/>
          <a:p>
            <a:pPr marL="0" indent="0">
              <a:spcBef>
                <a:spcPts val="600"/>
              </a:spcBef>
              <a:spcAft>
                <a:spcPts val="600"/>
              </a:spcAft>
              <a:buNone/>
            </a:pPr>
            <a:r>
              <a:rPr lang="en-US" sz="2800" b="1" dirty="0">
                <a:latin typeface="Arial" panose="020B0604020202020204" pitchFamily="34" charset="0"/>
                <a:cs typeface="Arial" panose="020B0604020202020204" pitchFamily="34" charset="0"/>
              </a:rPr>
              <a:t> </a:t>
            </a:r>
            <a:r>
              <a:rPr lang="en-US" sz="3200" b="1" dirty="0">
                <a:latin typeface="Arial" panose="020B0604020202020204" pitchFamily="34" charset="0"/>
                <a:cs typeface="Arial" panose="020B0604020202020204" pitchFamily="34" charset="0"/>
              </a:rPr>
              <a:t>Builder Design Pattern</a:t>
            </a:r>
          </a:p>
          <a:p>
            <a:pPr marL="0" indent="0" algn="just">
              <a:spcBef>
                <a:spcPts val="600"/>
              </a:spcBef>
              <a:spcAft>
                <a:spcPts val="600"/>
              </a:spcAft>
              <a:buNone/>
            </a:pPr>
            <a:r>
              <a:rPr lang="en-US" sz="4000" b="1"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The Builder design pattern is used to separate the complex object creation process. Same Object construction process is used to create different objects.</a:t>
            </a:r>
          </a:p>
          <a:p>
            <a:pPr marL="0" indent="0">
              <a:spcBef>
                <a:spcPts val="600"/>
              </a:spcBef>
              <a:spcAft>
                <a:spcPts val="600"/>
              </a:spcAft>
              <a:buNone/>
            </a:pPr>
            <a:r>
              <a:rPr lang="en-US" sz="4000"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303488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1068779" y="1031846"/>
            <a:ext cx="9727852" cy="5184395"/>
          </a:xfrm>
        </p:spPr>
        <p:txBody>
          <a:bodyPr>
            <a:normAutofit/>
          </a:bodyPr>
          <a:lstStyle/>
          <a:p>
            <a:pPr marL="0" indent="0">
              <a:spcBef>
                <a:spcPts val="600"/>
              </a:spcBef>
              <a:spcAft>
                <a:spcPts val="600"/>
              </a:spcAft>
              <a:buNone/>
            </a:pPr>
            <a:r>
              <a:rPr lang="en-US" sz="2800" b="1" dirty="0">
                <a:latin typeface="Arial" panose="020B0604020202020204" pitchFamily="34" charset="0"/>
                <a:cs typeface="Arial" panose="020B0604020202020204" pitchFamily="34" charset="0"/>
              </a:rPr>
              <a:t>Builder Pattern  </a:t>
            </a:r>
            <a:endParaRPr lang="en-US" b="1" dirty="0">
              <a:latin typeface="Arial" panose="020B0604020202020204" pitchFamily="34" charset="0"/>
              <a:cs typeface="Arial" panose="020B0604020202020204" pitchFamily="34" charset="0"/>
            </a:endParaRPr>
          </a:p>
          <a:p>
            <a:pPr lvl="1">
              <a:spcBef>
                <a:spcPts val="600"/>
              </a:spcBef>
              <a:spcAft>
                <a:spcPts val="6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Builder design pattern is part of creational Pattern</a:t>
            </a:r>
          </a:p>
          <a:p>
            <a:pPr lvl="1">
              <a:spcBef>
                <a:spcPts val="600"/>
              </a:spcBef>
              <a:spcAft>
                <a:spcPts val="6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Separates the complex object creation logic. The same construction process used to create different object </a:t>
            </a:r>
          </a:p>
          <a:p>
            <a:pPr lvl="1">
              <a:spcBef>
                <a:spcPts val="600"/>
              </a:spcBef>
              <a:spcAft>
                <a:spcPts val="6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This pattern used to create fully initialized objects</a:t>
            </a:r>
          </a:p>
          <a:p>
            <a:pPr marL="0" lvl="1" indent="0">
              <a:spcBef>
                <a:spcPts val="600"/>
              </a:spcBef>
              <a:spcAft>
                <a:spcPts val="600"/>
              </a:spcAft>
              <a:buNone/>
            </a:pPr>
            <a:r>
              <a:rPr lang="en-US" sz="2800" b="1" dirty="0">
                <a:latin typeface="Arial" panose="020B0604020202020204" pitchFamily="34" charset="0"/>
                <a:cs typeface="Arial" panose="020B0604020202020204" pitchFamily="34" charset="0"/>
              </a:rPr>
              <a:t>Disadvantages</a:t>
            </a:r>
          </a:p>
          <a:p>
            <a:pPr lvl="1">
              <a:spcBef>
                <a:spcPts val="600"/>
              </a:spcBef>
              <a:spcAft>
                <a:spcPts val="6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Suitable only for complex object creation </a:t>
            </a:r>
          </a:p>
          <a:p>
            <a:pPr lvl="1">
              <a:spcBef>
                <a:spcPts val="600"/>
              </a:spcBef>
              <a:spcAft>
                <a:spcPts val="6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Requires additional code  </a:t>
            </a:r>
          </a:p>
          <a:p>
            <a:pPr marL="0" lvl="1" indent="0">
              <a:spcBef>
                <a:spcPts val="600"/>
              </a:spcBef>
              <a:spcAft>
                <a:spcPts val="600"/>
              </a:spcAft>
              <a:buNone/>
            </a:pPr>
            <a:endParaRPr lang="en-US"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0542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941EAB1-7249-4067-8223-0D8991D087B9}"/>
              </a:ext>
            </a:extLst>
          </p:cNvPr>
          <p:cNvGrpSpPr/>
          <p:nvPr/>
        </p:nvGrpSpPr>
        <p:grpSpPr>
          <a:xfrm>
            <a:off x="2352586" y="390617"/>
            <a:ext cx="8114186" cy="6187736"/>
            <a:chOff x="2716571" y="390617"/>
            <a:chExt cx="7696935" cy="5948039"/>
          </a:xfrm>
        </p:grpSpPr>
        <p:grpSp>
          <p:nvGrpSpPr>
            <p:cNvPr id="24" name="Group 23">
              <a:extLst>
                <a:ext uri="{FF2B5EF4-FFF2-40B4-BE49-F238E27FC236}">
                  <a16:creationId xmlns:a16="http://schemas.microsoft.com/office/drawing/2014/main" id="{D9FB1CA0-9812-40EC-877D-DC5D7A60429A}"/>
                </a:ext>
              </a:extLst>
            </p:cNvPr>
            <p:cNvGrpSpPr/>
            <p:nvPr/>
          </p:nvGrpSpPr>
          <p:grpSpPr>
            <a:xfrm>
              <a:off x="2716571" y="390617"/>
              <a:ext cx="7696935" cy="5948039"/>
              <a:chOff x="1819927" y="0"/>
              <a:chExt cx="7696935" cy="5948039"/>
            </a:xfrm>
          </p:grpSpPr>
          <p:sp>
            <p:nvSpPr>
              <p:cNvPr id="14" name="Cloud 13">
                <a:extLst>
                  <a:ext uri="{FF2B5EF4-FFF2-40B4-BE49-F238E27FC236}">
                    <a16:creationId xmlns:a16="http://schemas.microsoft.com/office/drawing/2014/main" id="{00CA2B53-DBDF-48AF-AD3E-833A1416775E}"/>
                  </a:ext>
                </a:extLst>
              </p:cNvPr>
              <p:cNvSpPr/>
              <p:nvPr/>
            </p:nvSpPr>
            <p:spPr>
              <a:xfrm>
                <a:off x="1819927" y="0"/>
                <a:ext cx="7696935" cy="5948039"/>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dirty="0"/>
                  <a:t>eCommerce Portal</a:t>
                </a:r>
              </a:p>
            </p:txBody>
          </p:sp>
          <p:sp>
            <p:nvSpPr>
              <p:cNvPr id="18" name="Rectangle 17">
                <a:extLst>
                  <a:ext uri="{FF2B5EF4-FFF2-40B4-BE49-F238E27FC236}">
                    <a16:creationId xmlns:a16="http://schemas.microsoft.com/office/drawing/2014/main" id="{F58BB1A9-C38D-40ED-9AA6-FDDEDC071AA5}"/>
                  </a:ext>
                </a:extLst>
              </p:cNvPr>
              <p:cNvSpPr/>
              <p:nvPr/>
            </p:nvSpPr>
            <p:spPr>
              <a:xfrm>
                <a:off x="3231472" y="1784413"/>
                <a:ext cx="958788" cy="967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Desktop /</a:t>
                </a:r>
              </a:p>
              <a:p>
                <a:pPr algn="ctr"/>
                <a:r>
                  <a:rPr lang="en-US" sz="1600" dirty="0"/>
                  <a:t>Laptop</a:t>
                </a:r>
              </a:p>
            </p:txBody>
          </p:sp>
          <p:sp>
            <p:nvSpPr>
              <p:cNvPr id="19" name="Rectangle 18">
                <a:extLst>
                  <a:ext uri="{FF2B5EF4-FFF2-40B4-BE49-F238E27FC236}">
                    <a16:creationId xmlns:a16="http://schemas.microsoft.com/office/drawing/2014/main" id="{3149C01A-8DCB-43D3-96A9-24486FBFC7FF}"/>
                  </a:ext>
                </a:extLst>
              </p:cNvPr>
              <p:cNvSpPr/>
              <p:nvPr/>
            </p:nvSpPr>
            <p:spPr>
              <a:xfrm>
                <a:off x="4955220" y="1784413"/>
                <a:ext cx="958788" cy="967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Processor</a:t>
                </a:r>
              </a:p>
            </p:txBody>
          </p:sp>
          <p:sp>
            <p:nvSpPr>
              <p:cNvPr id="20" name="Rectangle 19">
                <a:extLst>
                  <a:ext uri="{FF2B5EF4-FFF2-40B4-BE49-F238E27FC236}">
                    <a16:creationId xmlns:a16="http://schemas.microsoft.com/office/drawing/2014/main" id="{B066CBBC-89FA-4071-8288-90AF8A0138C0}"/>
                  </a:ext>
                </a:extLst>
              </p:cNvPr>
              <p:cNvSpPr/>
              <p:nvPr/>
            </p:nvSpPr>
            <p:spPr>
              <a:xfrm>
                <a:off x="6677769" y="1774888"/>
                <a:ext cx="958788" cy="967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Memory</a:t>
                </a:r>
              </a:p>
            </p:txBody>
          </p:sp>
          <p:sp>
            <p:nvSpPr>
              <p:cNvPr id="21" name="Rectangle 20">
                <a:extLst>
                  <a:ext uri="{FF2B5EF4-FFF2-40B4-BE49-F238E27FC236}">
                    <a16:creationId xmlns:a16="http://schemas.microsoft.com/office/drawing/2014/main" id="{30D03FB5-0B1E-4926-A4CA-5839FD863AA3}"/>
                  </a:ext>
                </a:extLst>
              </p:cNvPr>
              <p:cNvSpPr/>
              <p:nvPr/>
            </p:nvSpPr>
            <p:spPr>
              <a:xfrm>
                <a:off x="6677769" y="3377630"/>
                <a:ext cx="958788" cy="967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Storage</a:t>
                </a:r>
              </a:p>
            </p:txBody>
          </p:sp>
          <p:sp>
            <p:nvSpPr>
              <p:cNvPr id="22" name="Rectangle 21">
                <a:extLst>
                  <a:ext uri="{FF2B5EF4-FFF2-40B4-BE49-F238E27FC236}">
                    <a16:creationId xmlns:a16="http://schemas.microsoft.com/office/drawing/2014/main" id="{2BB16A6F-D26C-460B-885A-8EA890B77A64}"/>
                  </a:ext>
                </a:extLst>
              </p:cNvPr>
              <p:cNvSpPr/>
              <p:nvPr/>
            </p:nvSpPr>
            <p:spPr>
              <a:xfrm>
                <a:off x="4955220" y="3422342"/>
                <a:ext cx="958788" cy="967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Additional Devices</a:t>
                </a:r>
              </a:p>
            </p:txBody>
          </p:sp>
          <p:sp>
            <p:nvSpPr>
              <p:cNvPr id="23" name="Rectangle 22">
                <a:extLst>
                  <a:ext uri="{FF2B5EF4-FFF2-40B4-BE49-F238E27FC236}">
                    <a16:creationId xmlns:a16="http://schemas.microsoft.com/office/drawing/2014/main" id="{B0786B0F-094E-4EBD-B307-44282FB1F20C}"/>
                  </a:ext>
                </a:extLst>
              </p:cNvPr>
              <p:cNvSpPr/>
              <p:nvPr/>
            </p:nvSpPr>
            <p:spPr>
              <a:xfrm>
                <a:off x="3231472" y="3422342"/>
                <a:ext cx="958788" cy="967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Checkout</a:t>
                </a:r>
              </a:p>
            </p:txBody>
          </p:sp>
        </p:grpSp>
        <p:cxnSp>
          <p:nvCxnSpPr>
            <p:cNvPr id="26" name="Straight Arrow Connector 25">
              <a:extLst>
                <a:ext uri="{FF2B5EF4-FFF2-40B4-BE49-F238E27FC236}">
                  <a16:creationId xmlns:a16="http://schemas.microsoft.com/office/drawing/2014/main" id="{98AC1B64-4BA1-4C2D-ADDB-2BB291FBBCA9}"/>
                </a:ext>
              </a:extLst>
            </p:cNvPr>
            <p:cNvCxnSpPr>
              <a:stCxn id="18" idx="3"/>
              <a:endCxn id="19" idx="1"/>
            </p:cNvCxnSpPr>
            <p:nvPr/>
          </p:nvCxnSpPr>
          <p:spPr>
            <a:xfrm>
              <a:off x="5086904" y="2658863"/>
              <a:ext cx="764960" cy="0"/>
            </a:xfrm>
            <a:prstGeom prst="straightConnector1">
              <a:avLst/>
            </a:prstGeom>
            <a:ln w="349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4E42AEE-646B-4B0C-927E-CCA258C37B70}"/>
                </a:ext>
              </a:extLst>
            </p:cNvPr>
            <p:cNvCxnSpPr/>
            <p:nvPr/>
          </p:nvCxnSpPr>
          <p:spPr>
            <a:xfrm>
              <a:off x="6801404" y="2658863"/>
              <a:ext cx="764960" cy="0"/>
            </a:xfrm>
            <a:prstGeom prst="straightConnector1">
              <a:avLst/>
            </a:prstGeom>
            <a:ln w="349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1994117-5179-48C5-8290-0E5F6B5B0D41}"/>
                </a:ext>
              </a:extLst>
            </p:cNvPr>
            <p:cNvCxnSpPr/>
            <p:nvPr/>
          </p:nvCxnSpPr>
          <p:spPr>
            <a:xfrm>
              <a:off x="6810929" y="4297163"/>
              <a:ext cx="764960" cy="0"/>
            </a:xfrm>
            <a:prstGeom prst="straightConnector1">
              <a:avLst/>
            </a:prstGeom>
            <a:ln w="34925">
              <a:solidFill>
                <a:schemeClr val="accent3">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C2BB3CB-98B1-426F-84C5-E1B02B8301B2}"/>
                </a:ext>
              </a:extLst>
            </p:cNvPr>
            <p:cNvCxnSpPr/>
            <p:nvPr/>
          </p:nvCxnSpPr>
          <p:spPr>
            <a:xfrm>
              <a:off x="5079413" y="4299705"/>
              <a:ext cx="764960" cy="0"/>
            </a:xfrm>
            <a:prstGeom prst="straightConnector1">
              <a:avLst/>
            </a:prstGeom>
            <a:ln w="34925">
              <a:solidFill>
                <a:schemeClr val="accent3">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730ECA3-2319-42CE-A0C9-E73DB359A8F9}"/>
                </a:ext>
              </a:extLst>
            </p:cNvPr>
            <p:cNvCxnSpPr>
              <a:cxnSpLocks/>
            </p:cNvCxnSpPr>
            <p:nvPr/>
          </p:nvCxnSpPr>
          <p:spPr>
            <a:xfrm flipV="1">
              <a:off x="8053807" y="3116986"/>
              <a:ext cx="14422" cy="670311"/>
            </a:xfrm>
            <a:prstGeom prst="straightConnector1">
              <a:avLst/>
            </a:prstGeom>
            <a:ln w="34925">
              <a:solidFill>
                <a:schemeClr val="accent3">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37225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75E5384-96CD-419A-8AE1-2EB2EF1EC8D1}"/>
              </a:ext>
            </a:extLst>
          </p:cNvPr>
          <p:cNvSpPr/>
          <p:nvPr/>
        </p:nvSpPr>
        <p:spPr>
          <a:xfrm>
            <a:off x="2633665" y="1347786"/>
            <a:ext cx="4186235" cy="4233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600" dirty="0">
              <a:solidFill>
                <a:srgbClr val="C00000"/>
              </a:solidFill>
            </a:endParaRPr>
          </a:p>
          <a:p>
            <a:r>
              <a:rPr lang="en-US" sz="1600" dirty="0">
                <a:solidFill>
                  <a:srgbClr val="C00000"/>
                </a:solidFill>
              </a:rPr>
              <a:t>Laptop</a:t>
            </a:r>
            <a:r>
              <a:rPr lang="en-US" sz="1600" dirty="0"/>
              <a:t> </a:t>
            </a:r>
            <a:r>
              <a:rPr lang="en-US" sz="1600" dirty="0">
                <a:solidFill>
                  <a:srgbClr val="C00000"/>
                </a:solidFill>
              </a:rPr>
              <a:t>A</a:t>
            </a:r>
            <a:r>
              <a:rPr lang="en-US" sz="1600" dirty="0"/>
              <a:t>= new </a:t>
            </a:r>
            <a:r>
              <a:rPr lang="en-US" sz="1600" dirty="0">
                <a:solidFill>
                  <a:srgbClr val="C00000"/>
                </a:solidFill>
              </a:rPr>
              <a:t>Laptop</a:t>
            </a:r>
            <a:r>
              <a:rPr lang="en-US" sz="1600" dirty="0"/>
              <a:t>();</a:t>
            </a:r>
          </a:p>
          <a:p>
            <a:r>
              <a:rPr lang="en-US" sz="1600" dirty="0"/>
              <a:t>//Create laptop with Multiple constructor</a:t>
            </a:r>
          </a:p>
          <a:p>
            <a:r>
              <a:rPr lang="en-US" sz="1600" dirty="0"/>
              <a:t>(Or)</a:t>
            </a:r>
          </a:p>
          <a:p>
            <a:r>
              <a:rPr lang="en-US" sz="1600" dirty="0" err="1">
                <a:solidFill>
                  <a:srgbClr val="C00000"/>
                </a:solidFill>
              </a:rPr>
              <a:t>A</a:t>
            </a:r>
            <a:r>
              <a:rPr lang="en-US" sz="1600" dirty="0" err="1"/>
              <a:t>.setConfig</a:t>
            </a:r>
            <a:r>
              <a:rPr lang="en-US" sz="1600" dirty="0"/>
              <a:t>(Collection item)</a:t>
            </a:r>
          </a:p>
          <a:p>
            <a:r>
              <a:rPr lang="en-US" sz="1600" dirty="0"/>
              <a:t>(Or)</a:t>
            </a:r>
          </a:p>
          <a:p>
            <a:r>
              <a:rPr lang="en-US" sz="1600" dirty="0" err="1">
                <a:solidFill>
                  <a:srgbClr val="C00000"/>
                </a:solidFill>
              </a:rPr>
              <a:t>A</a:t>
            </a:r>
            <a:r>
              <a:rPr lang="en-US" sz="1600" dirty="0" err="1"/>
              <a:t>.SetProcessor</a:t>
            </a:r>
            <a:r>
              <a:rPr lang="en-US" sz="1600" dirty="0"/>
              <a:t>(p).</a:t>
            </a:r>
            <a:r>
              <a:rPr lang="en-US" sz="1600" dirty="0" err="1"/>
              <a:t>SetStorage</a:t>
            </a:r>
            <a:r>
              <a:rPr lang="en-US" sz="1600" dirty="0"/>
              <a:t>(s).</a:t>
            </a:r>
            <a:r>
              <a:rPr lang="en-US" sz="1600" dirty="0" err="1"/>
              <a:t>SetMemory</a:t>
            </a:r>
            <a:r>
              <a:rPr lang="en-US" sz="1600" dirty="0"/>
              <a:t>(m);</a:t>
            </a:r>
          </a:p>
          <a:p>
            <a:endParaRPr lang="en-US" sz="1600" dirty="0"/>
          </a:p>
          <a:p>
            <a:r>
              <a:rPr lang="en-US" sz="1600" b="1" dirty="0">
                <a:solidFill>
                  <a:srgbClr val="00B050"/>
                </a:solidFill>
              </a:rPr>
              <a:t>- - - - - - - - - - - - - - - -</a:t>
            </a:r>
          </a:p>
          <a:p>
            <a:endParaRPr lang="en-US" sz="1600" dirty="0">
              <a:solidFill>
                <a:srgbClr val="002060"/>
              </a:solidFill>
            </a:endParaRPr>
          </a:p>
          <a:p>
            <a:r>
              <a:rPr lang="en-US" sz="1600" dirty="0">
                <a:solidFill>
                  <a:srgbClr val="002060"/>
                </a:solidFill>
              </a:rPr>
              <a:t>Desktop B</a:t>
            </a:r>
            <a:r>
              <a:rPr lang="en-US" sz="1600" dirty="0"/>
              <a:t>= new </a:t>
            </a:r>
            <a:r>
              <a:rPr lang="en-US" sz="1600" dirty="0">
                <a:solidFill>
                  <a:srgbClr val="002060"/>
                </a:solidFill>
              </a:rPr>
              <a:t>Desktop</a:t>
            </a:r>
            <a:r>
              <a:rPr lang="en-US" sz="1600" dirty="0"/>
              <a:t>();</a:t>
            </a:r>
          </a:p>
          <a:p>
            <a:r>
              <a:rPr lang="en-US" sz="1600" dirty="0"/>
              <a:t>//Create Desktop with Multiple constructor</a:t>
            </a:r>
          </a:p>
          <a:p>
            <a:r>
              <a:rPr lang="en-US" sz="1600" dirty="0"/>
              <a:t>(Or)</a:t>
            </a:r>
          </a:p>
          <a:p>
            <a:r>
              <a:rPr lang="en-US" sz="1600" dirty="0" err="1">
                <a:solidFill>
                  <a:srgbClr val="002060"/>
                </a:solidFill>
              </a:rPr>
              <a:t>B</a:t>
            </a:r>
            <a:r>
              <a:rPr lang="en-US" sz="1600" dirty="0" err="1"/>
              <a:t>.setConfig</a:t>
            </a:r>
            <a:r>
              <a:rPr lang="en-US" sz="1600" dirty="0"/>
              <a:t>(Collection item)</a:t>
            </a:r>
          </a:p>
          <a:p>
            <a:r>
              <a:rPr lang="en-US" sz="1600" dirty="0"/>
              <a:t>(Or)</a:t>
            </a:r>
          </a:p>
          <a:p>
            <a:r>
              <a:rPr lang="en-US" sz="1600" dirty="0" err="1">
                <a:solidFill>
                  <a:srgbClr val="002060"/>
                </a:solidFill>
              </a:rPr>
              <a:t>B</a:t>
            </a:r>
            <a:r>
              <a:rPr lang="en-US" sz="1600" dirty="0" err="1"/>
              <a:t>.SetProcessor</a:t>
            </a:r>
            <a:r>
              <a:rPr lang="en-US" sz="1600" dirty="0"/>
              <a:t>(p).</a:t>
            </a:r>
            <a:r>
              <a:rPr lang="en-US" sz="1600" dirty="0" err="1"/>
              <a:t>SetStorage</a:t>
            </a:r>
            <a:r>
              <a:rPr lang="en-US" sz="1600" dirty="0"/>
              <a:t>(s).</a:t>
            </a:r>
            <a:r>
              <a:rPr lang="en-US" sz="1600" dirty="0" err="1"/>
              <a:t>SetMemory</a:t>
            </a:r>
            <a:r>
              <a:rPr lang="en-US" sz="1600" dirty="0"/>
              <a:t>(m);</a:t>
            </a:r>
          </a:p>
          <a:p>
            <a:endParaRPr lang="en-US" sz="1600" dirty="0"/>
          </a:p>
          <a:p>
            <a:endParaRPr lang="en-US" sz="1600" dirty="0"/>
          </a:p>
          <a:p>
            <a:endParaRPr lang="en-US" sz="1600" dirty="0"/>
          </a:p>
        </p:txBody>
      </p:sp>
      <p:sp>
        <p:nvSpPr>
          <p:cNvPr id="14" name="Cloud 13">
            <a:extLst>
              <a:ext uri="{FF2B5EF4-FFF2-40B4-BE49-F238E27FC236}">
                <a16:creationId xmlns:a16="http://schemas.microsoft.com/office/drawing/2014/main" id="{00CA2B53-DBDF-48AF-AD3E-833A1416775E}"/>
              </a:ext>
            </a:extLst>
          </p:cNvPr>
          <p:cNvSpPr/>
          <p:nvPr/>
        </p:nvSpPr>
        <p:spPr>
          <a:xfrm>
            <a:off x="8305750" y="1414508"/>
            <a:ext cx="2986135" cy="4028984"/>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eCommerce Portal</a:t>
            </a:r>
          </a:p>
        </p:txBody>
      </p:sp>
    </p:spTree>
    <p:extLst>
      <p:ext uri="{BB962C8B-B14F-4D97-AF65-F5344CB8AC3E}">
        <p14:creationId xmlns:p14="http://schemas.microsoft.com/office/powerpoint/2010/main" val="37455092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94EDA59-3B4A-4AE3-B2C2-EB630BB48026}"/>
              </a:ext>
            </a:extLst>
          </p:cNvPr>
          <p:cNvSpPr/>
          <p:nvPr/>
        </p:nvSpPr>
        <p:spPr>
          <a:xfrm>
            <a:off x="2533650" y="981075"/>
            <a:ext cx="224795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t>Laptop </a:t>
            </a:r>
          </a:p>
          <a:p>
            <a:r>
              <a:rPr lang="en-US" sz="1400" dirty="0"/>
              <a:t>{</a:t>
            </a:r>
          </a:p>
          <a:p>
            <a:r>
              <a:rPr lang="en-US" sz="1400" dirty="0"/>
              <a:t>   </a:t>
            </a:r>
            <a:r>
              <a:rPr lang="en-US" sz="1400" dirty="0" err="1"/>
              <a:t>SetProcessor</a:t>
            </a:r>
            <a:r>
              <a:rPr lang="en-US" sz="1400" dirty="0"/>
              <a:t>(string P)</a:t>
            </a:r>
          </a:p>
          <a:p>
            <a:r>
              <a:rPr lang="en-US" sz="1400" dirty="0"/>
              <a:t>    {    Processor=p;  }</a:t>
            </a:r>
          </a:p>
          <a:p>
            <a:r>
              <a:rPr lang="en-US" sz="1400" dirty="0"/>
              <a:t>   </a:t>
            </a:r>
            <a:r>
              <a:rPr lang="en-US" sz="1400" dirty="0" err="1"/>
              <a:t>SetMonitor</a:t>
            </a:r>
            <a:r>
              <a:rPr lang="en-US" sz="1400" dirty="0"/>
              <a:t>(string M)</a:t>
            </a:r>
          </a:p>
          <a:p>
            <a:r>
              <a:rPr lang="en-US" sz="1400" dirty="0"/>
              <a:t>    {    Monitor=M;  }</a:t>
            </a:r>
          </a:p>
          <a:p>
            <a:r>
              <a:rPr lang="en-US" sz="1400" dirty="0"/>
              <a:t>   </a:t>
            </a:r>
            <a:r>
              <a:rPr lang="en-US" sz="1400" dirty="0" err="1"/>
              <a:t>SetStorage</a:t>
            </a:r>
            <a:r>
              <a:rPr lang="en-US" sz="1400" dirty="0"/>
              <a:t>(string S)</a:t>
            </a:r>
          </a:p>
          <a:p>
            <a:r>
              <a:rPr lang="en-US" sz="1400" dirty="0"/>
              <a:t>    {    Storage=S;  }      </a:t>
            </a:r>
          </a:p>
          <a:p>
            <a:r>
              <a:rPr lang="en-US" sz="1400" dirty="0"/>
              <a:t> </a:t>
            </a:r>
            <a:r>
              <a:rPr lang="en-US" sz="1400" dirty="0" err="1"/>
              <a:t>SetAdditional</a:t>
            </a:r>
            <a:r>
              <a:rPr lang="en-US" sz="1400" dirty="0"/>
              <a:t>(string M)</a:t>
            </a:r>
          </a:p>
          <a:p>
            <a:r>
              <a:rPr lang="en-US" sz="1400" dirty="0"/>
              <a:t>    {    Monitor=M;  }</a:t>
            </a:r>
          </a:p>
          <a:p>
            <a:r>
              <a:rPr lang="en-US" sz="1400" dirty="0"/>
              <a:t>}</a:t>
            </a:r>
          </a:p>
        </p:txBody>
      </p:sp>
      <p:sp>
        <p:nvSpPr>
          <p:cNvPr id="10" name="Rectangle 9">
            <a:extLst>
              <a:ext uri="{FF2B5EF4-FFF2-40B4-BE49-F238E27FC236}">
                <a16:creationId xmlns:a16="http://schemas.microsoft.com/office/drawing/2014/main" id="{275E5384-96CD-419A-8AE1-2EB2EF1EC8D1}"/>
              </a:ext>
            </a:extLst>
          </p:cNvPr>
          <p:cNvSpPr/>
          <p:nvPr/>
        </p:nvSpPr>
        <p:spPr>
          <a:xfrm>
            <a:off x="5734050" y="1581150"/>
            <a:ext cx="2562225" cy="3952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600" dirty="0">
              <a:solidFill>
                <a:srgbClr val="C00000"/>
              </a:solidFill>
            </a:endParaRPr>
          </a:p>
          <a:p>
            <a:r>
              <a:rPr lang="en-US" sz="1600" dirty="0">
                <a:solidFill>
                  <a:srgbClr val="C00000"/>
                </a:solidFill>
              </a:rPr>
              <a:t>Laptop</a:t>
            </a:r>
            <a:r>
              <a:rPr lang="en-US" sz="1600" dirty="0"/>
              <a:t> </a:t>
            </a:r>
            <a:r>
              <a:rPr lang="en-US" sz="1600" dirty="0">
                <a:solidFill>
                  <a:srgbClr val="C00000"/>
                </a:solidFill>
              </a:rPr>
              <a:t>A</a:t>
            </a:r>
            <a:r>
              <a:rPr lang="en-US" sz="1600" dirty="0"/>
              <a:t>= new </a:t>
            </a:r>
            <a:r>
              <a:rPr lang="en-US" sz="1600" dirty="0">
                <a:solidFill>
                  <a:srgbClr val="C00000"/>
                </a:solidFill>
              </a:rPr>
              <a:t>Laptop</a:t>
            </a:r>
            <a:r>
              <a:rPr lang="en-US" sz="1600" dirty="0"/>
              <a:t>();</a:t>
            </a:r>
          </a:p>
          <a:p>
            <a:r>
              <a:rPr lang="en-US" sz="1600" dirty="0" err="1">
                <a:solidFill>
                  <a:srgbClr val="C00000"/>
                </a:solidFill>
              </a:rPr>
              <a:t>A</a:t>
            </a:r>
            <a:r>
              <a:rPr lang="en-US" sz="1600" dirty="0" err="1"/>
              <a:t>.SetProcessor</a:t>
            </a:r>
            <a:r>
              <a:rPr lang="en-US" sz="1600" dirty="0"/>
              <a:t>(p)</a:t>
            </a:r>
          </a:p>
          <a:p>
            <a:r>
              <a:rPr lang="en-US" sz="1600" dirty="0"/>
              <a:t>  .</a:t>
            </a:r>
            <a:r>
              <a:rPr lang="en-US" sz="1600" dirty="0" err="1"/>
              <a:t>SetMemory</a:t>
            </a:r>
            <a:r>
              <a:rPr lang="en-US" sz="1600" dirty="0"/>
              <a:t>(m)</a:t>
            </a:r>
          </a:p>
          <a:p>
            <a:r>
              <a:rPr lang="en-US" sz="1600" dirty="0"/>
              <a:t>  .</a:t>
            </a:r>
            <a:r>
              <a:rPr lang="en-US" sz="1600" dirty="0" err="1"/>
              <a:t>SetStorage</a:t>
            </a:r>
            <a:r>
              <a:rPr lang="en-US" sz="1600" dirty="0"/>
              <a:t>(s)</a:t>
            </a:r>
          </a:p>
          <a:p>
            <a:r>
              <a:rPr lang="en-US" sz="1600" dirty="0"/>
              <a:t>  .</a:t>
            </a:r>
            <a:r>
              <a:rPr lang="en-US" sz="1600" dirty="0" err="1"/>
              <a:t>SetAdditional</a:t>
            </a:r>
            <a:r>
              <a:rPr lang="en-US" sz="1600" dirty="0"/>
              <a:t>(m)</a:t>
            </a:r>
          </a:p>
          <a:p>
            <a:r>
              <a:rPr lang="en-US" sz="1600" b="1" dirty="0">
                <a:solidFill>
                  <a:srgbClr val="00B050"/>
                </a:solidFill>
              </a:rPr>
              <a:t>  </a:t>
            </a:r>
          </a:p>
          <a:p>
            <a:pPr algn="ctr"/>
            <a:r>
              <a:rPr lang="en-US" sz="1600" b="1" dirty="0">
                <a:solidFill>
                  <a:srgbClr val="00B050"/>
                </a:solidFill>
              </a:rPr>
              <a:t>- - - - - - - - - - - - - - -</a:t>
            </a:r>
          </a:p>
          <a:p>
            <a:pPr marL="285750" indent="-285750" algn="ctr">
              <a:buFontTx/>
              <a:buChar char="-"/>
            </a:pPr>
            <a:endParaRPr lang="en-US" sz="1600" b="1" dirty="0">
              <a:solidFill>
                <a:srgbClr val="00B050"/>
              </a:solidFill>
            </a:endParaRPr>
          </a:p>
          <a:p>
            <a:r>
              <a:rPr lang="en-US" sz="1600" dirty="0">
                <a:solidFill>
                  <a:srgbClr val="002060"/>
                </a:solidFill>
              </a:rPr>
              <a:t>Desktop B</a:t>
            </a:r>
            <a:r>
              <a:rPr lang="en-US" sz="1600" dirty="0"/>
              <a:t>= new </a:t>
            </a:r>
            <a:r>
              <a:rPr lang="en-US" sz="1600" dirty="0">
                <a:solidFill>
                  <a:srgbClr val="002060"/>
                </a:solidFill>
              </a:rPr>
              <a:t>Desktop</a:t>
            </a:r>
            <a:r>
              <a:rPr lang="en-US" sz="1600" dirty="0"/>
              <a:t>();</a:t>
            </a:r>
          </a:p>
          <a:p>
            <a:r>
              <a:rPr lang="en-US" sz="1600" dirty="0" err="1">
                <a:solidFill>
                  <a:srgbClr val="002060"/>
                </a:solidFill>
              </a:rPr>
              <a:t>B</a:t>
            </a:r>
            <a:r>
              <a:rPr lang="en-US" sz="1600" dirty="0" err="1"/>
              <a:t>.SetProcessor</a:t>
            </a:r>
            <a:r>
              <a:rPr lang="en-US" sz="1600" dirty="0"/>
              <a:t>(p)</a:t>
            </a:r>
          </a:p>
          <a:p>
            <a:r>
              <a:rPr lang="en-US" sz="1600" dirty="0"/>
              <a:t>  .</a:t>
            </a:r>
            <a:r>
              <a:rPr lang="en-US" sz="1600" dirty="0" err="1"/>
              <a:t>SetMemory</a:t>
            </a:r>
            <a:r>
              <a:rPr lang="en-US" sz="1600" dirty="0"/>
              <a:t>(m)</a:t>
            </a:r>
          </a:p>
          <a:p>
            <a:r>
              <a:rPr lang="en-US" sz="1600" dirty="0"/>
              <a:t>  .</a:t>
            </a:r>
            <a:r>
              <a:rPr lang="en-US" sz="1600" dirty="0" err="1"/>
              <a:t>SetStorage</a:t>
            </a:r>
            <a:r>
              <a:rPr lang="en-US" sz="1600" dirty="0"/>
              <a:t>(s)</a:t>
            </a:r>
          </a:p>
          <a:p>
            <a:r>
              <a:rPr lang="en-US" sz="1600" dirty="0"/>
              <a:t>  . </a:t>
            </a:r>
            <a:r>
              <a:rPr lang="en-US" sz="1600" dirty="0" err="1"/>
              <a:t>SetAdditional</a:t>
            </a:r>
            <a:r>
              <a:rPr lang="en-US" sz="1600" dirty="0"/>
              <a:t>(m)</a:t>
            </a:r>
          </a:p>
          <a:p>
            <a:pPr algn="ctr"/>
            <a:endParaRPr lang="en-US" sz="1600" dirty="0"/>
          </a:p>
          <a:p>
            <a:pPr algn="ctr"/>
            <a:endParaRPr lang="en-US" sz="1600" dirty="0"/>
          </a:p>
          <a:p>
            <a:pPr algn="ctr"/>
            <a:endParaRPr lang="en-US" sz="1600" dirty="0"/>
          </a:p>
        </p:txBody>
      </p:sp>
      <p:sp>
        <p:nvSpPr>
          <p:cNvPr id="14" name="Cloud 13">
            <a:extLst>
              <a:ext uri="{FF2B5EF4-FFF2-40B4-BE49-F238E27FC236}">
                <a16:creationId xmlns:a16="http://schemas.microsoft.com/office/drawing/2014/main" id="{00CA2B53-DBDF-48AF-AD3E-833A1416775E}"/>
              </a:ext>
            </a:extLst>
          </p:cNvPr>
          <p:cNvSpPr/>
          <p:nvPr/>
        </p:nvSpPr>
        <p:spPr>
          <a:xfrm>
            <a:off x="9001075" y="1414508"/>
            <a:ext cx="2986135" cy="4028984"/>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eCommerce Portal</a:t>
            </a:r>
          </a:p>
        </p:txBody>
      </p:sp>
      <p:sp>
        <p:nvSpPr>
          <p:cNvPr id="9" name="Rectangle 8">
            <a:extLst>
              <a:ext uri="{FF2B5EF4-FFF2-40B4-BE49-F238E27FC236}">
                <a16:creationId xmlns:a16="http://schemas.microsoft.com/office/drawing/2014/main" id="{AC04AAD9-B75C-4E0C-A502-170F6E521D1D}"/>
              </a:ext>
            </a:extLst>
          </p:cNvPr>
          <p:cNvSpPr/>
          <p:nvPr/>
        </p:nvSpPr>
        <p:spPr>
          <a:xfrm>
            <a:off x="2533650" y="3990975"/>
            <a:ext cx="224795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t>Desktop </a:t>
            </a:r>
          </a:p>
          <a:p>
            <a:r>
              <a:rPr lang="en-US" sz="1400" dirty="0"/>
              <a:t>{</a:t>
            </a:r>
          </a:p>
          <a:p>
            <a:r>
              <a:rPr lang="en-US" sz="1400" dirty="0"/>
              <a:t>   </a:t>
            </a:r>
            <a:r>
              <a:rPr lang="en-US" sz="1400" dirty="0" err="1"/>
              <a:t>SetProcessor</a:t>
            </a:r>
            <a:r>
              <a:rPr lang="en-US" sz="1400" dirty="0"/>
              <a:t>(string P)</a:t>
            </a:r>
          </a:p>
          <a:p>
            <a:r>
              <a:rPr lang="en-US" sz="1400" dirty="0"/>
              <a:t>    {    Processor=p;  }</a:t>
            </a:r>
          </a:p>
          <a:p>
            <a:r>
              <a:rPr lang="en-US" sz="1400" dirty="0"/>
              <a:t>   </a:t>
            </a:r>
            <a:r>
              <a:rPr lang="en-US" sz="1400" dirty="0" err="1"/>
              <a:t>SetMonitor</a:t>
            </a:r>
            <a:r>
              <a:rPr lang="en-US" sz="1400" dirty="0"/>
              <a:t>(string M)</a:t>
            </a:r>
          </a:p>
          <a:p>
            <a:r>
              <a:rPr lang="en-US" sz="1400" dirty="0"/>
              <a:t>    {    Monitor=M;  }</a:t>
            </a:r>
          </a:p>
          <a:p>
            <a:r>
              <a:rPr lang="en-US" sz="1400" dirty="0"/>
              <a:t>   </a:t>
            </a:r>
            <a:r>
              <a:rPr lang="en-US" sz="1400" dirty="0" err="1"/>
              <a:t>SetStorage</a:t>
            </a:r>
            <a:r>
              <a:rPr lang="en-US" sz="1400" dirty="0"/>
              <a:t>(string S)</a:t>
            </a:r>
          </a:p>
          <a:p>
            <a:r>
              <a:rPr lang="en-US" sz="1400" dirty="0"/>
              <a:t>    {    Storage=S;  }      </a:t>
            </a:r>
          </a:p>
          <a:p>
            <a:r>
              <a:rPr lang="en-US" sz="1400" dirty="0"/>
              <a:t> </a:t>
            </a:r>
            <a:r>
              <a:rPr lang="en-US" sz="1400" dirty="0" err="1"/>
              <a:t>SetAdditional</a:t>
            </a:r>
            <a:r>
              <a:rPr lang="en-US" sz="1400" dirty="0"/>
              <a:t>(string M)</a:t>
            </a:r>
          </a:p>
          <a:p>
            <a:r>
              <a:rPr lang="en-US" sz="1400" dirty="0"/>
              <a:t>    {    Monitor=M;  }</a:t>
            </a:r>
          </a:p>
          <a:p>
            <a:r>
              <a:rPr lang="en-US" sz="1400" dirty="0"/>
              <a:t>}</a:t>
            </a:r>
          </a:p>
        </p:txBody>
      </p:sp>
    </p:spTree>
    <p:extLst>
      <p:ext uri="{BB962C8B-B14F-4D97-AF65-F5344CB8AC3E}">
        <p14:creationId xmlns:p14="http://schemas.microsoft.com/office/powerpoint/2010/main" val="1128276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3073-81CD-4015-99C6-C1C033E285F7}"/>
              </a:ext>
            </a:extLst>
          </p:cNvPr>
          <p:cNvSpPr>
            <a:spLocks noGrp="1"/>
          </p:cNvSpPr>
          <p:nvPr>
            <p:ph type="title"/>
          </p:nvPr>
        </p:nvSpPr>
        <p:spPr>
          <a:xfrm>
            <a:off x="1113726" y="868790"/>
            <a:ext cx="10334626" cy="4928330"/>
          </a:xfrm>
        </p:spPr>
        <p:txBody>
          <a:bodyPr anchor="t">
            <a:noAutofit/>
          </a:bodyPr>
          <a:lstStyle/>
          <a:p>
            <a:r>
              <a:rPr lang="en-US" sz="2800" dirty="0"/>
              <a:t>			Types of design pattern </a:t>
            </a:r>
            <a:br>
              <a:rPr lang="en-US" sz="2800" dirty="0"/>
            </a:br>
            <a:r>
              <a:rPr lang="en-US" sz="2800" dirty="0"/>
              <a:t>	</a:t>
            </a:r>
            <a:br>
              <a:rPr lang="en-US" sz="2800" dirty="0"/>
            </a:br>
            <a:r>
              <a:rPr lang="en-US" sz="2000" b="1" u="sng" dirty="0">
                <a:solidFill>
                  <a:srgbClr val="FFC000"/>
                </a:solidFill>
                <a:latin typeface="Arial" panose="020B0604020202020204" pitchFamily="34" charset="0"/>
                <a:cs typeface="Arial" panose="020B0604020202020204" pitchFamily="34" charset="0"/>
              </a:rPr>
              <a:t>Creational</a:t>
            </a:r>
            <a:br>
              <a:rPr lang="en-US" sz="2800" b="1" u="sng" dirty="0"/>
            </a:br>
            <a:r>
              <a:rPr lang="en-US" sz="2800" b="1" dirty="0"/>
              <a:t>	</a:t>
            </a:r>
            <a:r>
              <a:rPr lang="en-US" sz="2000" cap="none" dirty="0"/>
              <a:t>Creational Patterns are used to resolve Object Creation Requirement</a:t>
            </a:r>
            <a:br>
              <a:rPr lang="en-US" sz="2000" dirty="0"/>
            </a:br>
            <a:br>
              <a:rPr lang="en-US" sz="2800" dirty="0"/>
            </a:br>
            <a:r>
              <a:rPr lang="en-US" sz="2000" b="1" u="sng" dirty="0">
                <a:solidFill>
                  <a:srgbClr val="FFFF00"/>
                </a:solidFill>
                <a:latin typeface="Arial" panose="020B0604020202020204" pitchFamily="34" charset="0"/>
                <a:cs typeface="Arial" panose="020B0604020202020204" pitchFamily="34" charset="0"/>
              </a:rPr>
              <a:t>Structural</a:t>
            </a:r>
            <a:br>
              <a:rPr lang="en-US" sz="2800" b="1" u="sng" dirty="0"/>
            </a:br>
            <a:r>
              <a:rPr lang="en-US" sz="2800" b="1" dirty="0"/>
              <a:t>	</a:t>
            </a:r>
            <a:r>
              <a:rPr lang="en-US" sz="2000" cap="none" dirty="0"/>
              <a:t>These patterns are used to define a class's structure. The aim of these patterns is to increase/modify the class functionality, without changing more code.</a:t>
            </a:r>
            <a:br>
              <a:rPr lang="en-US" sz="2800" dirty="0"/>
            </a:br>
            <a:br>
              <a:rPr lang="en-US" sz="2800" dirty="0"/>
            </a:br>
            <a:r>
              <a:rPr lang="en-US" sz="2000" b="1" u="sng" dirty="0">
                <a:solidFill>
                  <a:srgbClr val="92D050"/>
                </a:solidFill>
                <a:latin typeface="Arial" panose="020B0604020202020204" pitchFamily="34" charset="0"/>
                <a:cs typeface="Arial" panose="020B0604020202020204" pitchFamily="34" charset="0"/>
              </a:rPr>
              <a:t>Behavioral</a:t>
            </a:r>
            <a:br>
              <a:rPr lang="en-US" sz="2800" b="1" u="sng" dirty="0"/>
            </a:br>
            <a:r>
              <a:rPr lang="en-US" sz="2800" b="1" dirty="0"/>
              <a:t>	</a:t>
            </a:r>
            <a:r>
              <a:rPr lang="en-US" sz="2000" cap="none" dirty="0"/>
              <a:t>Behavioral patterns are used to achieve runtime requirement (like define how one class communicates with others)</a:t>
            </a:r>
            <a:br>
              <a:rPr lang="en-US" sz="2000" cap="none" dirty="0"/>
            </a:br>
            <a:r>
              <a:rPr lang="en-US" sz="2000" cap="none" dirty="0"/>
              <a:t>		</a:t>
            </a:r>
            <a:br>
              <a:rPr lang="en-US" sz="2800" dirty="0"/>
            </a:br>
            <a:r>
              <a:rPr lang="en-US" sz="2000" dirty="0">
                <a:solidFill>
                  <a:srgbClr val="000000"/>
                </a:solidFill>
                <a:latin typeface="Consolas" panose="020B0609020204030204" pitchFamily="49" charset="0"/>
              </a:rPr>
              <a:t> </a:t>
            </a:r>
            <a:r>
              <a:rPr lang="en-US" sz="2000" dirty="0" err="1">
                <a:solidFill>
                  <a:srgbClr val="FFFF00"/>
                </a:solidFill>
                <a:latin typeface="Consolas" panose="020B0609020204030204" pitchFamily="49" charset="0"/>
              </a:rPr>
              <a:t>MyClass</a:t>
            </a:r>
            <a:r>
              <a:rPr lang="en-US" sz="2000" dirty="0">
                <a:solidFill>
                  <a:srgbClr val="000000"/>
                </a:solidFill>
                <a:latin typeface="Consolas" panose="020B0609020204030204" pitchFamily="49" charset="0"/>
              </a:rPr>
              <a:t> obj = </a:t>
            </a:r>
            <a:r>
              <a:rPr lang="en-US" sz="2000" cap="none" dirty="0">
                <a:solidFill>
                  <a:srgbClr val="FFC000"/>
                </a:solidFill>
                <a:latin typeface="Consolas" panose="020B0609020204030204" pitchFamily="49" charset="0"/>
              </a:rPr>
              <a:t>new</a:t>
            </a:r>
            <a:r>
              <a:rPr lang="en-US" sz="2000" dirty="0">
                <a:solidFill>
                  <a:srgbClr val="000000"/>
                </a:solidFill>
                <a:latin typeface="Consolas" panose="020B0609020204030204" pitchFamily="49" charset="0"/>
              </a:rPr>
              <a:t> </a:t>
            </a:r>
            <a:r>
              <a:rPr lang="en-US" sz="2000" dirty="0" err="1">
                <a:solidFill>
                  <a:srgbClr val="FFFF00"/>
                </a:solidFill>
                <a:latin typeface="Consolas" panose="020B0609020204030204" pitchFamily="49" charset="0"/>
              </a:rPr>
              <a:t>MyClass</a:t>
            </a:r>
            <a:r>
              <a:rPr lang="en-US" sz="2000" dirty="0">
                <a:solidFill>
                  <a:srgbClr val="000000"/>
                </a:solidFill>
                <a:latin typeface="Consolas" panose="020B0609020204030204" pitchFamily="49" charset="0"/>
              </a:rPr>
              <a:t>();</a:t>
            </a:r>
            <a:br>
              <a:rPr lang="en-US" sz="2000" dirty="0">
                <a:solidFill>
                  <a:srgbClr val="000000"/>
                </a:solidFill>
                <a:latin typeface="Consolas" panose="020B0609020204030204" pitchFamily="49" charset="0"/>
              </a:rPr>
            </a:b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obj.</a:t>
            </a:r>
            <a:r>
              <a:rPr lang="en-US" sz="2000" dirty="0" err="1">
                <a:solidFill>
                  <a:srgbClr val="92D050"/>
                </a:solidFill>
                <a:latin typeface="Consolas" panose="020B0609020204030204" pitchFamily="49" charset="0"/>
              </a:rPr>
              <a:t>Method</a:t>
            </a:r>
            <a:r>
              <a:rPr lang="en-US" sz="2000" dirty="0">
                <a:solidFill>
                  <a:srgbClr val="000000"/>
                </a:solidFill>
                <a:latin typeface="Consolas" panose="020B0609020204030204" pitchFamily="49" charset="0"/>
              </a:rPr>
              <a:t>();</a:t>
            </a:r>
            <a:endParaRPr lang="en-US" sz="2800" dirty="0"/>
          </a:p>
        </p:txBody>
      </p:sp>
    </p:spTree>
    <p:extLst>
      <p:ext uri="{BB962C8B-B14F-4D97-AF65-F5344CB8AC3E}">
        <p14:creationId xmlns:p14="http://schemas.microsoft.com/office/powerpoint/2010/main" val="31235414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94EDA59-3B4A-4AE3-B2C2-EB630BB48026}"/>
              </a:ext>
            </a:extLst>
          </p:cNvPr>
          <p:cNvSpPr/>
          <p:nvPr/>
        </p:nvSpPr>
        <p:spPr>
          <a:xfrm>
            <a:off x="1864302" y="2627791"/>
            <a:ext cx="9428093" cy="1784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500" dirty="0">
              <a:solidFill>
                <a:srgbClr val="000000"/>
              </a:solidFill>
              <a:latin typeface="Cascadia Mono" panose="020B0609020000020004" pitchFamily="49" charset="0"/>
            </a:endParaRPr>
          </a:p>
          <a:p>
            <a:r>
              <a:rPr lang="en-US" sz="1500" dirty="0">
                <a:solidFill>
                  <a:srgbClr val="000000"/>
                </a:solidFill>
                <a:latin typeface="Cascadia Mono" panose="020B0609020000020004" pitchFamily="49" charset="0"/>
              </a:rPr>
              <a:t>Director </a:t>
            </a:r>
            <a:r>
              <a:rPr lang="en-US" sz="1500" dirty="0" err="1">
                <a:solidFill>
                  <a:srgbClr val="000000"/>
                </a:solidFill>
                <a:latin typeface="Cascadia Mono" panose="020B0609020000020004" pitchFamily="49" charset="0"/>
              </a:rPr>
              <a:t>ObjectBuilder</a:t>
            </a:r>
            <a:r>
              <a:rPr lang="en-US" sz="1500" dirty="0">
                <a:solidFill>
                  <a:srgbClr val="000000"/>
                </a:solidFill>
                <a:latin typeface="Cascadia Mono" panose="020B0609020000020004" pitchFamily="49" charset="0"/>
              </a:rPr>
              <a:t> = </a:t>
            </a:r>
            <a:r>
              <a:rPr lang="en-US" sz="1500" dirty="0">
                <a:solidFill>
                  <a:srgbClr val="0000FF"/>
                </a:solidFill>
                <a:latin typeface="Cascadia Mono" panose="020B0609020000020004" pitchFamily="49" charset="0"/>
              </a:rPr>
              <a:t>new</a:t>
            </a:r>
            <a:r>
              <a:rPr lang="en-US" sz="1500" dirty="0">
                <a:solidFill>
                  <a:srgbClr val="000000"/>
                </a:solidFill>
                <a:latin typeface="Cascadia Mono" panose="020B0609020000020004" pitchFamily="49" charset="0"/>
              </a:rPr>
              <a:t> Director();</a:t>
            </a:r>
          </a:p>
          <a:p>
            <a:endParaRPr lang="en-US" sz="1500" dirty="0">
              <a:solidFill>
                <a:srgbClr val="000000"/>
              </a:solidFill>
              <a:latin typeface="Cascadia Mono" panose="020B0609020000020004" pitchFamily="49" charset="0"/>
            </a:endParaRPr>
          </a:p>
          <a:p>
            <a:r>
              <a:rPr lang="en-US" sz="1500" dirty="0" err="1">
                <a:solidFill>
                  <a:srgbClr val="000000"/>
                </a:solidFill>
                <a:latin typeface="Cascadia Mono" panose="020B0609020000020004" pitchFamily="49" charset="0"/>
              </a:rPr>
              <a:t>IBuilder</a:t>
            </a:r>
            <a:r>
              <a:rPr lang="en-US" sz="1500" dirty="0">
                <a:solidFill>
                  <a:srgbClr val="000000"/>
                </a:solidFill>
                <a:latin typeface="Cascadia Mono" panose="020B0609020000020004" pitchFamily="49" charset="0"/>
              </a:rPr>
              <a:t> builder = </a:t>
            </a:r>
            <a:r>
              <a:rPr lang="en-US" sz="1500" dirty="0">
                <a:solidFill>
                  <a:srgbClr val="0000FF"/>
                </a:solidFill>
                <a:latin typeface="Cascadia Mono" panose="020B0609020000020004" pitchFamily="49" charset="0"/>
              </a:rPr>
              <a:t>new</a:t>
            </a:r>
            <a:r>
              <a:rPr lang="en-US" sz="1500" dirty="0">
                <a:solidFill>
                  <a:srgbClr val="000000"/>
                </a:solidFill>
                <a:latin typeface="Cascadia Mono" panose="020B0609020000020004" pitchFamily="49" charset="0"/>
              </a:rPr>
              <a:t> </a:t>
            </a:r>
            <a:r>
              <a:rPr lang="en-US" sz="1500" dirty="0" err="1">
                <a:solidFill>
                  <a:srgbClr val="000000"/>
                </a:solidFill>
                <a:latin typeface="Cascadia Mono" panose="020B0609020000020004" pitchFamily="49" charset="0"/>
              </a:rPr>
              <a:t>LaptopBuilder</a:t>
            </a:r>
            <a:r>
              <a:rPr lang="en-US" sz="1500" dirty="0">
                <a:solidFill>
                  <a:srgbClr val="000000"/>
                </a:solidFill>
                <a:latin typeface="Cascadia Mono" panose="020B0609020000020004" pitchFamily="49" charset="0"/>
              </a:rPr>
              <a:t>();</a:t>
            </a:r>
          </a:p>
          <a:p>
            <a:endParaRPr lang="en-US" sz="1500" dirty="0">
              <a:solidFill>
                <a:srgbClr val="000000"/>
              </a:solidFill>
              <a:latin typeface="Cascadia Mono" panose="020B0609020000020004" pitchFamily="49" charset="0"/>
            </a:endParaRPr>
          </a:p>
          <a:p>
            <a:r>
              <a:rPr lang="en-US" sz="1500" dirty="0" err="1">
                <a:solidFill>
                  <a:srgbClr val="000000"/>
                </a:solidFill>
                <a:latin typeface="Cascadia Mono" panose="020B0609020000020004" pitchFamily="49" charset="0"/>
              </a:rPr>
              <a:t>IProduct</a:t>
            </a:r>
            <a:r>
              <a:rPr lang="en-US" sz="1500" dirty="0">
                <a:solidFill>
                  <a:srgbClr val="000000"/>
                </a:solidFill>
                <a:latin typeface="Cascadia Mono" panose="020B0609020000020004" pitchFamily="49" charset="0"/>
              </a:rPr>
              <a:t> Obj = </a:t>
            </a:r>
            <a:r>
              <a:rPr lang="en-US" sz="1500" dirty="0" err="1">
                <a:solidFill>
                  <a:srgbClr val="000000"/>
                </a:solidFill>
                <a:latin typeface="Cascadia Mono" panose="020B0609020000020004" pitchFamily="49" charset="0"/>
              </a:rPr>
              <a:t>ObjectBuilder.CreateProduct</a:t>
            </a:r>
            <a:r>
              <a:rPr lang="en-US" sz="1500" dirty="0">
                <a:solidFill>
                  <a:srgbClr val="000000"/>
                </a:solidFill>
                <a:latin typeface="Cascadia Mono" panose="020B0609020000020004" pitchFamily="49" charset="0"/>
              </a:rPr>
              <a:t>(builder,</a:t>
            </a:r>
            <a:r>
              <a:rPr lang="en-US" sz="1500" dirty="0">
                <a:solidFill>
                  <a:srgbClr val="A31515"/>
                </a:solidFill>
                <a:latin typeface="Cascadia Mono" panose="020B0609020000020004" pitchFamily="49" charset="0"/>
              </a:rPr>
              <a:t>"I7,32GB,1TB,Mouse &amp; Keyboard"</a:t>
            </a:r>
            <a:r>
              <a:rPr lang="en-US" sz="1500" dirty="0">
                <a:solidFill>
                  <a:srgbClr val="000000"/>
                </a:solidFill>
                <a:latin typeface="Cascadia Mono" panose="020B0609020000020004" pitchFamily="49" charset="0"/>
              </a:rPr>
              <a:t>);</a:t>
            </a:r>
          </a:p>
          <a:p>
            <a:endParaRPr lang="en-US" sz="15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6973790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94EDA59-3B4A-4AE3-B2C2-EB630BB48026}"/>
              </a:ext>
            </a:extLst>
          </p:cNvPr>
          <p:cNvSpPr/>
          <p:nvPr/>
        </p:nvSpPr>
        <p:spPr>
          <a:xfrm>
            <a:off x="1837673" y="1720043"/>
            <a:ext cx="10306981" cy="3437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500" dirty="0">
                <a:solidFill>
                  <a:srgbClr val="000000"/>
                </a:solidFill>
                <a:latin typeface="Cascadia Mono" panose="020B0609020000020004" pitchFamily="49" charset="0"/>
              </a:rPr>
              <a:t>Director </a:t>
            </a:r>
            <a:r>
              <a:rPr lang="en-US" sz="1500" dirty="0" err="1">
                <a:solidFill>
                  <a:srgbClr val="000000"/>
                </a:solidFill>
                <a:latin typeface="Cascadia Mono" panose="020B0609020000020004" pitchFamily="49" charset="0"/>
              </a:rPr>
              <a:t>ObjectBuilder</a:t>
            </a:r>
            <a:r>
              <a:rPr lang="en-US" sz="1500" dirty="0">
                <a:solidFill>
                  <a:srgbClr val="000000"/>
                </a:solidFill>
                <a:latin typeface="Cascadia Mono" panose="020B0609020000020004" pitchFamily="49" charset="0"/>
              </a:rPr>
              <a:t> = </a:t>
            </a:r>
            <a:r>
              <a:rPr lang="en-US" sz="1500" dirty="0">
                <a:solidFill>
                  <a:srgbClr val="0000FF"/>
                </a:solidFill>
                <a:latin typeface="Cascadia Mono" panose="020B0609020000020004" pitchFamily="49" charset="0"/>
              </a:rPr>
              <a:t>new</a:t>
            </a:r>
            <a:r>
              <a:rPr lang="en-US" sz="1500" dirty="0">
                <a:solidFill>
                  <a:srgbClr val="000000"/>
                </a:solidFill>
                <a:latin typeface="Cascadia Mono" panose="020B0609020000020004" pitchFamily="49" charset="0"/>
              </a:rPr>
              <a:t> Director();</a:t>
            </a:r>
          </a:p>
          <a:p>
            <a:endParaRPr lang="en-US" sz="1500" dirty="0">
              <a:solidFill>
                <a:srgbClr val="000000"/>
              </a:solidFill>
              <a:latin typeface="Cascadia Mono" panose="020B0609020000020004" pitchFamily="49" charset="0"/>
            </a:endParaRPr>
          </a:p>
          <a:p>
            <a:r>
              <a:rPr lang="en-US" sz="1500" dirty="0" err="1">
                <a:solidFill>
                  <a:srgbClr val="000000"/>
                </a:solidFill>
                <a:latin typeface="Cascadia Mono" panose="020B0609020000020004" pitchFamily="49" charset="0"/>
              </a:rPr>
              <a:t>IBuilder</a:t>
            </a:r>
            <a:r>
              <a:rPr lang="en-US" sz="1500" dirty="0">
                <a:solidFill>
                  <a:srgbClr val="000000"/>
                </a:solidFill>
                <a:latin typeface="Cascadia Mono" panose="020B0609020000020004" pitchFamily="49" charset="0"/>
              </a:rPr>
              <a:t> builder = </a:t>
            </a:r>
            <a:r>
              <a:rPr lang="en-US" sz="1500" dirty="0">
                <a:solidFill>
                  <a:srgbClr val="0000FF"/>
                </a:solidFill>
                <a:latin typeface="Cascadia Mono" panose="020B0609020000020004" pitchFamily="49" charset="0"/>
              </a:rPr>
              <a:t>new</a:t>
            </a:r>
            <a:r>
              <a:rPr lang="en-US" sz="1500" dirty="0">
                <a:solidFill>
                  <a:srgbClr val="000000"/>
                </a:solidFill>
                <a:latin typeface="Cascadia Mono" panose="020B0609020000020004" pitchFamily="49" charset="0"/>
              </a:rPr>
              <a:t> </a:t>
            </a:r>
            <a:r>
              <a:rPr lang="en-US" sz="1500" dirty="0" err="1">
                <a:solidFill>
                  <a:srgbClr val="000000"/>
                </a:solidFill>
                <a:latin typeface="Cascadia Mono" panose="020B0609020000020004" pitchFamily="49" charset="0"/>
              </a:rPr>
              <a:t>LaptopBuilder</a:t>
            </a:r>
            <a:r>
              <a:rPr lang="en-US" sz="1500" dirty="0">
                <a:solidFill>
                  <a:srgbClr val="000000"/>
                </a:solidFill>
                <a:latin typeface="Cascadia Mono" panose="020B0609020000020004" pitchFamily="49" charset="0"/>
              </a:rPr>
              <a:t>();</a:t>
            </a:r>
          </a:p>
          <a:p>
            <a:endParaRPr lang="en-US" sz="1500" dirty="0">
              <a:solidFill>
                <a:srgbClr val="000000"/>
              </a:solidFill>
              <a:latin typeface="Cascadia Mono" panose="020B0609020000020004" pitchFamily="49" charset="0"/>
            </a:endParaRPr>
          </a:p>
          <a:p>
            <a:r>
              <a:rPr lang="en-US" sz="1500" dirty="0" err="1">
                <a:solidFill>
                  <a:srgbClr val="000000"/>
                </a:solidFill>
                <a:latin typeface="Cascadia Mono" panose="020B0609020000020004" pitchFamily="49" charset="0"/>
              </a:rPr>
              <a:t>IProduct</a:t>
            </a:r>
            <a:r>
              <a:rPr lang="en-US" sz="1500" dirty="0">
                <a:solidFill>
                  <a:srgbClr val="000000"/>
                </a:solidFill>
                <a:latin typeface="Cascadia Mono" panose="020B0609020000020004" pitchFamily="49" charset="0"/>
              </a:rPr>
              <a:t> Obj = </a:t>
            </a:r>
            <a:r>
              <a:rPr lang="en-US" sz="1500" dirty="0" err="1">
                <a:solidFill>
                  <a:srgbClr val="000000"/>
                </a:solidFill>
                <a:latin typeface="Cascadia Mono" panose="020B0609020000020004" pitchFamily="49" charset="0"/>
              </a:rPr>
              <a:t>ObjectBuilder.CreateProduct</a:t>
            </a:r>
            <a:r>
              <a:rPr lang="en-US" sz="1500" dirty="0">
                <a:solidFill>
                  <a:srgbClr val="000000"/>
                </a:solidFill>
                <a:latin typeface="Cascadia Mono" panose="020B0609020000020004" pitchFamily="49" charset="0"/>
              </a:rPr>
              <a:t>(builder,</a:t>
            </a:r>
            <a:r>
              <a:rPr lang="en-US" sz="1500" dirty="0">
                <a:solidFill>
                  <a:srgbClr val="A31515"/>
                </a:solidFill>
                <a:latin typeface="Cascadia Mono" panose="020B0609020000020004" pitchFamily="49" charset="0"/>
              </a:rPr>
              <a:t>"I7,32GB,1TB,Inbuild Mouse &amp; Keyboard"</a:t>
            </a:r>
            <a:r>
              <a:rPr lang="en-US" sz="1500" dirty="0">
                <a:solidFill>
                  <a:srgbClr val="000000"/>
                </a:solidFill>
                <a:latin typeface="Cascadia Mono" panose="020B0609020000020004" pitchFamily="49" charset="0"/>
              </a:rPr>
              <a:t>);</a:t>
            </a:r>
          </a:p>
          <a:p>
            <a:endParaRPr lang="en-US" sz="1500" dirty="0">
              <a:solidFill>
                <a:srgbClr val="000000"/>
              </a:solidFill>
              <a:latin typeface="Cascadia Mono" panose="020B0609020000020004" pitchFamily="49" charset="0"/>
            </a:endParaRPr>
          </a:p>
          <a:p>
            <a:r>
              <a:rPr lang="en-US" sz="1500" dirty="0" err="1">
                <a:solidFill>
                  <a:srgbClr val="000000"/>
                </a:solidFill>
                <a:latin typeface="Cascadia Mono" panose="020B0609020000020004" pitchFamily="49" charset="0"/>
              </a:rPr>
              <a:t>Obj.ShowDetails</a:t>
            </a:r>
            <a:r>
              <a:rPr lang="en-US" sz="1500" dirty="0">
                <a:solidFill>
                  <a:srgbClr val="000000"/>
                </a:solidFill>
                <a:latin typeface="Cascadia Mono" panose="020B0609020000020004" pitchFamily="49" charset="0"/>
              </a:rPr>
              <a:t>();</a:t>
            </a:r>
          </a:p>
          <a:p>
            <a:endParaRPr lang="en-US" sz="1500" dirty="0">
              <a:solidFill>
                <a:srgbClr val="000000"/>
              </a:solidFill>
              <a:latin typeface="Cascadia Mono" panose="020B0609020000020004" pitchFamily="49" charset="0"/>
            </a:endParaRPr>
          </a:p>
          <a:p>
            <a:endParaRPr lang="en-US" sz="1500" dirty="0">
              <a:solidFill>
                <a:srgbClr val="000000"/>
              </a:solidFill>
              <a:latin typeface="Cascadia Mono" panose="020B0609020000020004" pitchFamily="49" charset="0"/>
            </a:endParaRPr>
          </a:p>
          <a:p>
            <a:r>
              <a:rPr lang="en-US" sz="1500" dirty="0">
                <a:solidFill>
                  <a:srgbClr val="000000"/>
                </a:solidFill>
                <a:latin typeface="Cascadia Mono" panose="020B0609020000020004" pitchFamily="49" charset="0"/>
              </a:rPr>
              <a:t>builder = </a:t>
            </a:r>
            <a:r>
              <a:rPr lang="en-US" sz="1500" dirty="0">
                <a:solidFill>
                  <a:srgbClr val="0000FF"/>
                </a:solidFill>
                <a:latin typeface="Cascadia Mono" panose="020B0609020000020004" pitchFamily="49" charset="0"/>
              </a:rPr>
              <a:t>new</a:t>
            </a:r>
            <a:r>
              <a:rPr lang="en-US" sz="1500" dirty="0">
                <a:solidFill>
                  <a:srgbClr val="000000"/>
                </a:solidFill>
                <a:latin typeface="Cascadia Mono" panose="020B0609020000020004" pitchFamily="49" charset="0"/>
              </a:rPr>
              <a:t> </a:t>
            </a:r>
            <a:r>
              <a:rPr lang="en-US" sz="1500" dirty="0" err="1">
                <a:solidFill>
                  <a:srgbClr val="000000"/>
                </a:solidFill>
                <a:latin typeface="Cascadia Mono" panose="020B0609020000020004" pitchFamily="49" charset="0"/>
              </a:rPr>
              <a:t>DesktopBuilder</a:t>
            </a:r>
            <a:r>
              <a:rPr lang="en-US" sz="1500" dirty="0">
                <a:solidFill>
                  <a:srgbClr val="000000"/>
                </a:solidFill>
                <a:latin typeface="Cascadia Mono" panose="020B0609020000020004" pitchFamily="49" charset="0"/>
              </a:rPr>
              <a:t>();</a:t>
            </a:r>
          </a:p>
          <a:p>
            <a:endParaRPr lang="en-US" sz="1500" dirty="0">
              <a:solidFill>
                <a:srgbClr val="000000"/>
              </a:solidFill>
              <a:latin typeface="Cascadia Mono" panose="020B0609020000020004" pitchFamily="49" charset="0"/>
            </a:endParaRPr>
          </a:p>
          <a:p>
            <a:r>
              <a:rPr lang="en-US" sz="1500" dirty="0">
                <a:solidFill>
                  <a:srgbClr val="000000"/>
                </a:solidFill>
                <a:latin typeface="Cascadia Mono" panose="020B0609020000020004" pitchFamily="49" charset="0"/>
              </a:rPr>
              <a:t>Obj = </a:t>
            </a:r>
            <a:r>
              <a:rPr lang="en-US" sz="1500" dirty="0" err="1">
                <a:solidFill>
                  <a:srgbClr val="000000"/>
                </a:solidFill>
                <a:latin typeface="Cascadia Mono" panose="020B0609020000020004" pitchFamily="49" charset="0"/>
              </a:rPr>
              <a:t>ObjectBuilder.CreateProduct</a:t>
            </a:r>
            <a:r>
              <a:rPr lang="en-US" sz="1500" dirty="0">
                <a:solidFill>
                  <a:srgbClr val="000000"/>
                </a:solidFill>
                <a:latin typeface="Cascadia Mono" panose="020B0609020000020004" pitchFamily="49" charset="0"/>
              </a:rPr>
              <a:t>(builder, </a:t>
            </a:r>
            <a:r>
              <a:rPr lang="en-US" sz="1500" dirty="0">
                <a:solidFill>
                  <a:srgbClr val="A31515"/>
                </a:solidFill>
                <a:latin typeface="Cascadia Mono" panose="020B0609020000020004" pitchFamily="49" charset="0"/>
              </a:rPr>
              <a:t>"I5,64GB,2TB,Bluetooth Mouse &amp; Keyboard"</a:t>
            </a:r>
            <a:r>
              <a:rPr lang="en-US" sz="1500" dirty="0">
                <a:solidFill>
                  <a:srgbClr val="000000"/>
                </a:solidFill>
                <a:latin typeface="Cascadia Mono" panose="020B0609020000020004" pitchFamily="49" charset="0"/>
              </a:rPr>
              <a:t>);</a:t>
            </a:r>
          </a:p>
          <a:p>
            <a:endParaRPr lang="en-US" sz="1500" dirty="0">
              <a:solidFill>
                <a:srgbClr val="000000"/>
              </a:solidFill>
              <a:latin typeface="Cascadia Mono" panose="020B0609020000020004" pitchFamily="49" charset="0"/>
            </a:endParaRPr>
          </a:p>
          <a:p>
            <a:r>
              <a:rPr lang="en-US" sz="1500" dirty="0" err="1">
                <a:solidFill>
                  <a:srgbClr val="000000"/>
                </a:solidFill>
                <a:latin typeface="Cascadia Mono" panose="020B0609020000020004" pitchFamily="49" charset="0"/>
              </a:rPr>
              <a:t>Obj.ShowDetails</a:t>
            </a:r>
            <a:r>
              <a:rPr lang="en-US" sz="1500" dirty="0">
                <a:solidFill>
                  <a:srgbClr val="000000"/>
                </a:solidFill>
                <a:latin typeface="Cascadia Mono" panose="020B0609020000020004" pitchFamily="49" charset="0"/>
              </a:rPr>
              <a:t>();</a:t>
            </a:r>
            <a:endParaRPr lang="en-US" sz="1500" dirty="0"/>
          </a:p>
        </p:txBody>
      </p:sp>
    </p:spTree>
    <p:extLst>
      <p:ext uri="{BB962C8B-B14F-4D97-AF65-F5344CB8AC3E}">
        <p14:creationId xmlns:p14="http://schemas.microsoft.com/office/powerpoint/2010/main" val="31442938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E162D3D-C2F4-47D9-8BB6-31F74FE1112F}"/>
              </a:ext>
            </a:extLst>
          </p:cNvPr>
          <p:cNvSpPr/>
          <p:nvPr/>
        </p:nvSpPr>
        <p:spPr>
          <a:xfrm>
            <a:off x="7603390" y="2358085"/>
            <a:ext cx="3005426" cy="2141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t>Director </a:t>
            </a:r>
          </a:p>
          <a:p>
            <a:r>
              <a:rPr lang="en-US" sz="1400" dirty="0"/>
              <a:t>{</a:t>
            </a:r>
          </a:p>
          <a:p>
            <a:r>
              <a:rPr lang="en-US" sz="1400" dirty="0"/>
              <a:t>  </a:t>
            </a:r>
            <a:r>
              <a:rPr lang="en-US" sz="1400" dirty="0" err="1"/>
              <a:t>CreateProduct</a:t>
            </a:r>
            <a:r>
              <a:rPr lang="en-US" sz="1400" dirty="0"/>
              <a:t> (</a:t>
            </a:r>
            <a:r>
              <a:rPr lang="en-US" sz="1400" dirty="0" err="1"/>
              <a:t>IBuilder</a:t>
            </a:r>
            <a:r>
              <a:rPr lang="en-US" sz="1400" dirty="0"/>
              <a:t> B, string </a:t>
            </a:r>
            <a:r>
              <a:rPr lang="en-US" sz="1400" dirty="0" err="1"/>
              <a:t>Parm</a:t>
            </a:r>
            <a:r>
              <a:rPr lang="en-US" sz="1400" dirty="0"/>
              <a:t>)</a:t>
            </a:r>
          </a:p>
          <a:p>
            <a:r>
              <a:rPr lang="en-US" sz="1400" dirty="0"/>
              <a:t>    {</a:t>
            </a:r>
          </a:p>
          <a:p>
            <a:r>
              <a:rPr lang="en-US" sz="1400" dirty="0"/>
              <a:t>        	</a:t>
            </a:r>
            <a:r>
              <a:rPr lang="en-US" sz="1400" dirty="0" err="1"/>
              <a:t>B.CreateProduct</a:t>
            </a:r>
            <a:r>
              <a:rPr lang="en-US" sz="1400" dirty="0"/>
              <a:t>()</a:t>
            </a:r>
          </a:p>
          <a:p>
            <a:r>
              <a:rPr lang="en-US" sz="1400" dirty="0"/>
              <a:t>	</a:t>
            </a:r>
            <a:r>
              <a:rPr lang="en-US" sz="1400" dirty="0" err="1"/>
              <a:t>B.Initialize</a:t>
            </a:r>
            <a:r>
              <a:rPr lang="en-US" sz="1400" dirty="0"/>
              <a:t>();</a:t>
            </a:r>
          </a:p>
          <a:p>
            <a:r>
              <a:rPr lang="en-US" sz="1400" dirty="0"/>
              <a:t>	</a:t>
            </a:r>
            <a:r>
              <a:rPr lang="en-US" sz="1400" dirty="0" err="1"/>
              <a:t>B.ReturnProduct</a:t>
            </a:r>
            <a:r>
              <a:rPr lang="en-US" sz="1400" dirty="0"/>
              <a:t>();</a:t>
            </a:r>
          </a:p>
          <a:p>
            <a:r>
              <a:rPr lang="en-US" sz="1400" dirty="0"/>
              <a:t>     }</a:t>
            </a:r>
          </a:p>
          <a:p>
            <a:r>
              <a:rPr lang="en-US" sz="1400" dirty="0"/>
              <a:t>}</a:t>
            </a:r>
          </a:p>
        </p:txBody>
      </p:sp>
      <p:sp>
        <p:nvSpPr>
          <p:cNvPr id="7" name="Rectangle 6">
            <a:extLst>
              <a:ext uri="{FF2B5EF4-FFF2-40B4-BE49-F238E27FC236}">
                <a16:creationId xmlns:a16="http://schemas.microsoft.com/office/drawing/2014/main" id="{E47A5DB8-0FF5-4669-97E8-FDC6DC51AEFE}"/>
              </a:ext>
            </a:extLst>
          </p:cNvPr>
          <p:cNvSpPr/>
          <p:nvPr/>
        </p:nvSpPr>
        <p:spPr>
          <a:xfrm>
            <a:off x="4420984" y="391240"/>
            <a:ext cx="1938291" cy="1529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err="1"/>
              <a:t>LaptopBuilder</a:t>
            </a:r>
            <a:r>
              <a:rPr lang="en-US" sz="1400" dirty="0"/>
              <a:t> : </a:t>
            </a:r>
            <a:r>
              <a:rPr lang="en-US" sz="1400" dirty="0" err="1"/>
              <a:t>IBuilder</a:t>
            </a:r>
            <a:endParaRPr lang="en-US" sz="1400" dirty="0"/>
          </a:p>
          <a:p>
            <a:r>
              <a:rPr lang="en-US" sz="1400" dirty="0"/>
              <a:t>{</a:t>
            </a:r>
          </a:p>
          <a:p>
            <a:r>
              <a:rPr lang="en-US" sz="1400" dirty="0"/>
              <a:t>  //</a:t>
            </a:r>
            <a:r>
              <a:rPr lang="en-US" sz="1200" dirty="0"/>
              <a:t>Create Laptop  Object</a:t>
            </a:r>
          </a:p>
          <a:p>
            <a:r>
              <a:rPr lang="en-US" sz="1200" dirty="0"/>
              <a:t>  // Build laptop Object</a:t>
            </a:r>
          </a:p>
          <a:p>
            <a:r>
              <a:rPr lang="en-US" sz="1200" dirty="0"/>
              <a:t>  // Return Laptop Object</a:t>
            </a:r>
          </a:p>
          <a:p>
            <a:r>
              <a:rPr lang="en-US" sz="1400" dirty="0"/>
              <a:t>}</a:t>
            </a:r>
          </a:p>
        </p:txBody>
      </p:sp>
      <p:sp>
        <p:nvSpPr>
          <p:cNvPr id="14" name="Rectangle 13">
            <a:extLst>
              <a:ext uri="{FF2B5EF4-FFF2-40B4-BE49-F238E27FC236}">
                <a16:creationId xmlns:a16="http://schemas.microsoft.com/office/drawing/2014/main" id="{ED5B9744-B241-41A9-B09F-EF0413445FDD}"/>
              </a:ext>
            </a:extLst>
          </p:cNvPr>
          <p:cNvSpPr/>
          <p:nvPr/>
        </p:nvSpPr>
        <p:spPr>
          <a:xfrm>
            <a:off x="4420984" y="5052899"/>
            <a:ext cx="1938291" cy="1529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err="1"/>
              <a:t>DesktopBuilder</a:t>
            </a:r>
            <a:r>
              <a:rPr lang="en-US" sz="1400" dirty="0"/>
              <a:t> : </a:t>
            </a:r>
            <a:r>
              <a:rPr lang="en-US" sz="1400" dirty="0" err="1"/>
              <a:t>IBuilder</a:t>
            </a:r>
            <a:endParaRPr lang="en-US" sz="1400" dirty="0"/>
          </a:p>
          <a:p>
            <a:r>
              <a:rPr lang="en-US" sz="1400" dirty="0"/>
              <a:t>{</a:t>
            </a:r>
          </a:p>
          <a:p>
            <a:r>
              <a:rPr lang="en-US" sz="1200" dirty="0"/>
              <a:t>   //Create Laptop  Object</a:t>
            </a:r>
          </a:p>
          <a:p>
            <a:r>
              <a:rPr lang="en-US" sz="1200" dirty="0"/>
              <a:t>  // Build laptop Object</a:t>
            </a:r>
          </a:p>
          <a:p>
            <a:r>
              <a:rPr lang="en-US" sz="1200" dirty="0"/>
              <a:t>  // Return Laptop Object</a:t>
            </a:r>
          </a:p>
          <a:p>
            <a:r>
              <a:rPr lang="en-US" sz="1200" dirty="0"/>
              <a:t>}</a:t>
            </a:r>
          </a:p>
        </p:txBody>
      </p:sp>
      <p:cxnSp>
        <p:nvCxnSpPr>
          <p:cNvPr id="15" name="Connector: Elbow 14">
            <a:extLst>
              <a:ext uri="{FF2B5EF4-FFF2-40B4-BE49-F238E27FC236}">
                <a16:creationId xmlns:a16="http://schemas.microsoft.com/office/drawing/2014/main" id="{DE79B0B6-E2A5-417A-9ED7-3F57AA6911A9}"/>
              </a:ext>
            </a:extLst>
          </p:cNvPr>
          <p:cNvCxnSpPr>
            <a:cxnSpLocks/>
            <a:endCxn id="7" idx="1"/>
          </p:cNvCxnSpPr>
          <p:nvPr/>
        </p:nvCxnSpPr>
        <p:spPr>
          <a:xfrm flipV="1">
            <a:off x="2753026" y="1155876"/>
            <a:ext cx="1667958" cy="1639204"/>
          </a:xfrm>
          <a:prstGeom prst="bentConnector3">
            <a:avLst>
              <a:gd name="adj1" fmla="val -564"/>
            </a:avLst>
          </a:prstGeom>
          <a:ln w="349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FE89B5B-702B-4BA2-9D9E-32692F193501}"/>
              </a:ext>
            </a:extLst>
          </p:cNvPr>
          <p:cNvSpPr/>
          <p:nvPr/>
        </p:nvSpPr>
        <p:spPr>
          <a:xfrm>
            <a:off x="2125669" y="2795079"/>
            <a:ext cx="1254714" cy="1267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err="1"/>
              <a:t>IBuilder</a:t>
            </a:r>
            <a:endParaRPr lang="en-US" sz="1400" dirty="0"/>
          </a:p>
          <a:p>
            <a:pPr algn="ctr"/>
            <a:endParaRPr lang="en-US" sz="1400" dirty="0"/>
          </a:p>
          <a:p>
            <a:r>
              <a:rPr lang="en-US" sz="1200" dirty="0" err="1"/>
              <a:t>CreateProduct</a:t>
            </a:r>
            <a:r>
              <a:rPr lang="en-US" sz="1200" dirty="0"/>
              <a:t>()</a:t>
            </a:r>
          </a:p>
          <a:p>
            <a:r>
              <a:rPr lang="en-US" sz="1200" dirty="0"/>
              <a:t>Initialize();</a:t>
            </a:r>
          </a:p>
          <a:p>
            <a:r>
              <a:rPr lang="en-US" sz="1200" dirty="0" err="1"/>
              <a:t>ReturnProduct</a:t>
            </a:r>
            <a:r>
              <a:rPr lang="en-US" sz="1200" dirty="0"/>
              <a:t>();</a:t>
            </a:r>
          </a:p>
          <a:p>
            <a:endParaRPr lang="en-US" sz="1400" dirty="0"/>
          </a:p>
          <a:p>
            <a:endParaRPr lang="en-US" sz="1400" dirty="0"/>
          </a:p>
        </p:txBody>
      </p:sp>
      <p:cxnSp>
        <p:nvCxnSpPr>
          <p:cNvPr id="16" name="Connector: Elbow 15">
            <a:extLst>
              <a:ext uri="{FF2B5EF4-FFF2-40B4-BE49-F238E27FC236}">
                <a16:creationId xmlns:a16="http://schemas.microsoft.com/office/drawing/2014/main" id="{F755042D-451E-4DE1-84E7-DEDAEF31868D}"/>
              </a:ext>
            </a:extLst>
          </p:cNvPr>
          <p:cNvCxnSpPr>
            <a:cxnSpLocks/>
          </p:cNvCxnSpPr>
          <p:nvPr/>
        </p:nvCxnSpPr>
        <p:spPr>
          <a:xfrm rot="16200000" flipH="1">
            <a:off x="2632538" y="4168471"/>
            <a:ext cx="1889623" cy="1687274"/>
          </a:xfrm>
          <a:prstGeom prst="bentConnector3">
            <a:avLst>
              <a:gd name="adj1" fmla="val 99330"/>
            </a:avLst>
          </a:prstGeom>
          <a:ln w="349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D1DF1507-8430-49BF-958D-EA28D043FD04}"/>
              </a:ext>
            </a:extLst>
          </p:cNvPr>
          <p:cNvCxnSpPr>
            <a:cxnSpLocks/>
            <a:endCxn id="12" idx="0"/>
          </p:cNvCxnSpPr>
          <p:nvPr/>
        </p:nvCxnSpPr>
        <p:spPr>
          <a:xfrm>
            <a:off x="6359274" y="1083817"/>
            <a:ext cx="2746829" cy="1274268"/>
          </a:xfrm>
          <a:prstGeom prst="bentConnector2">
            <a:avLst/>
          </a:prstGeom>
          <a:ln w="3492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08D74ED0-812C-4962-AF41-622F5BC6E874}"/>
              </a:ext>
            </a:extLst>
          </p:cNvPr>
          <p:cNvCxnSpPr>
            <a:cxnSpLocks/>
            <a:endCxn id="12" idx="2"/>
          </p:cNvCxnSpPr>
          <p:nvPr/>
        </p:nvCxnSpPr>
        <p:spPr>
          <a:xfrm flipV="1">
            <a:off x="6359274" y="4499915"/>
            <a:ext cx="2746829" cy="1363514"/>
          </a:xfrm>
          <a:prstGeom prst="bentConnector2">
            <a:avLst/>
          </a:prstGeom>
          <a:ln w="34925">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5086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3D2B31-B539-4431-B3E0-99FDC7D81267}"/>
              </a:ext>
            </a:extLst>
          </p:cNvPr>
          <p:cNvSpPr/>
          <p:nvPr/>
        </p:nvSpPr>
        <p:spPr>
          <a:xfrm>
            <a:off x="1466826" y="2711018"/>
            <a:ext cx="1254714" cy="1435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err="1"/>
              <a:t>IProduct</a:t>
            </a:r>
            <a:endParaRPr lang="en-US" sz="1400" dirty="0"/>
          </a:p>
          <a:p>
            <a:pPr algn="ctr"/>
            <a:endParaRPr lang="en-US" sz="1200" dirty="0"/>
          </a:p>
          <a:p>
            <a:r>
              <a:rPr lang="en-US" sz="1400" dirty="0" err="1"/>
              <a:t>SetProcessor</a:t>
            </a:r>
            <a:endParaRPr lang="en-US" sz="1400" dirty="0"/>
          </a:p>
          <a:p>
            <a:r>
              <a:rPr lang="en-US" sz="1400" dirty="0" err="1"/>
              <a:t>SetMemory</a:t>
            </a:r>
            <a:endParaRPr lang="en-US" sz="1400" dirty="0"/>
          </a:p>
          <a:p>
            <a:r>
              <a:rPr lang="en-US" sz="1400" dirty="0" err="1"/>
              <a:t>SetStorage</a:t>
            </a:r>
            <a:endParaRPr lang="en-US" sz="1400" dirty="0"/>
          </a:p>
          <a:p>
            <a:r>
              <a:rPr lang="en-US" sz="1400" dirty="0" err="1"/>
              <a:t>SetMonitor</a:t>
            </a:r>
            <a:endParaRPr lang="en-US" sz="1400" dirty="0"/>
          </a:p>
          <a:p>
            <a:endParaRPr lang="en-US" sz="1400" dirty="0"/>
          </a:p>
          <a:p>
            <a:endParaRPr lang="en-US" sz="1400" dirty="0"/>
          </a:p>
        </p:txBody>
      </p:sp>
      <p:sp>
        <p:nvSpPr>
          <p:cNvPr id="9" name="Rectangle 8">
            <a:extLst>
              <a:ext uri="{FF2B5EF4-FFF2-40B4-BE49-F238E27FC236}">
                <a16:creationId xmlns:a16="http://schemas.microsoft.com/office/drawing/2014/main" id="{48A88D63-A09A-4F2D-96D4-B6EB22A7A0D9}"/>
              </a:ext>
            </a:extLst>
          </p:cNvPr>
          <p:cNvSpPr/>
          <p:nvPr/>
        </p:nvSpPr>
        <p:spPr>
          <a:xfrm>
            <a:off x="2982989" y="303924"/>
            <a:ext cx="2247950" cy="1724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t>Laptop : </a:t>
            </a:r>
            <a:r>
              <a:rPr lang="en-US" sz="1400" dirty="0" err="1"/>
              <a:t>IProduct</a:t>
            </a:r>
            <a:endParaRPr lang="en-US" sz="1400" dirty="0"/>
          </a:p>
          <a:p>
            <a:r>
              <a:rPr lang="en-US" sz="1400" dirty="0"/>
              <a:t>{</a:t>
            </a:r>
          </a:p>
          <a:p>
            <a:r>
              <a:rPr lang="en-US" sz="1400" dirty="0"/>
              <a:t>   </a:t>
            </a:r>
            <a:r>
              <a:rPr lang="en-US" sz="1400" dirty="0" err="1"/>
              <a:t>SetProcessor</a:t>
            </a:r>
            <a:r>
              <a:rPr lang="en-US" sz="1400" dirty="0"/>
              <a:t>(string P) { }</a:t>
            </a:r>
          </a:p>
          <a:p>
            <a:r>
              <a:rPr lang="en-US" sz="1400" dirty="0"/>
              <a:t>   </a:t>
            </a:r>
            <a:r>
              <a:rPr lang="en-US" sz="1400" dirty="0" err="1"/>
              <a:t>SetMemory</a:t>
            </a:r>
            <a:r>
              <a:rPr lang="en-US" sz="1400" dirty="0"/>
              <a:t>(string M) { }</a:t>
            </a:r>
          </a:p>
          <a:p>
            <a:r>
              <a:rPr lang="en-US" sz="1400" dirty="0"/>
              <a:t>   </a:t>
            </a:r>
            <a:r>
              <a:rPr lang="en-US" sz="1400" dirty="0" err="1"/>
              <a:t>SetStorage</a:t>
            </a:r>
            <a:r>
              <a:rPr lang="en-US" sz="1400" dirty="0"/>
              <a:t>(string S) { }      </a:t>
            </a:r>
          </a:p>
          <a:p>
            <a:r>
              <a:rPr lang="en-US" sz="1400" dirty="0"/>
              <a:t>   </a:t>
            </a:r>
            <a:r>
              <a:rPr lang="en-US" sz="1400" dirty="0" err="1"/>
              <a:t>ShowDetails</a:t>
            </a:r>
            <a:r>
              <a:rPr lang="en-US" sz="1400" dirty="0"/>
              <a:t>() { }</a:t>
            </a:r>
          </a:p>
          <a:p>
            <a:r>
              <a:rPr lang="en-US" sz="1400" dirty="0"/>
              <a:t>}</a:t>
            </a:r>
          </a:p>
        </p:txBody>
      </p:sp>
      <p:sp>
        <p:nvSpPr>
          <p:cNvPr id="11" name="Rectangle 10">
            <a:extLst>
              <a:ext uri="{FF2B5EF4-FFF2-40B4-BE49-F238E27FC236}">
                <a16:creationId xmlns:a16="http://schemas.microsoft.com/office/drawing/2014/main" id="{3CF0D63B-787A-4915-9313-95833A755305}"/>
              </a:ext>
            </a:extLst>
          </p:cNvPr>
          <p:cNvSpPr/>
          <p:nvPr/>
        </p:nvSpPr>
        <p:spPr>
          <a:xfrm>
            <a:off x="2982989" y="4829496"/>
            <a:ext cx="2247950" cy="1724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t>Desktop : </a:t>
            </a:r>
            <a:r>
              <a:rPr lang="en-US" sz="1400" dirty="0" err="1"/>
              <a:t>IProduct</a:t>
            </a:r>
            <a:endParaRPr lang="en-US" sz="1400" dirty="0"/>
          </a:p>
          <a:p>
            <a:r>
              <a:rPr lang="en-US" sz="1400" dirty="0"/>
              <a:t>{</a:t>
            </a:r>
          </a:p>
          <a:p>
            <a:r>
              <a:rPr lang="en-US" sz="1400" dirty="0"/>
              <a:t>   </a:t>
            </a:r>
            <a:r>
              <a:rPr lang="en-US" sz="1400" dirty="0" err="1"/>
              <a:t>SetProcessor</a:t>
            </a:r>
            <a:r>
              <a:rPr lang="en-US" sz="1400" dirty="0"/>
              <a:t>(string P) { }</a:t>
            </a:r>
          </a:p>
          <a:p>
            <a:r>
              <a:rPr lang="en-US" sz="1400" dirty="0"/>
              <a:t>   </a:t>
            </a:r>
            <a:r>
              <a:rPr lang="en-US" sz="1400" dirty="0" err="1"/>
              <a:t>SetMemory</a:t>
            </a:r>
            <a:r>
              <a:rPr lang="en-US" sz="1400" dirty="0"/>
              <a:t>(string M) { }</a:t>
            </a:r>
          </a:p>
          <a:p>
            <a:r>
              <a:rPr lang="en-US" sz="1400" dirty="0"/>
              <a:t>   </a:t>
            </a:r>
            <a:r>
              <a:rPr lang="en-US" sz="1400" dirty="0" err="1"/>
              <a:t>SetStorage</a:t>
            </a:r>
            <a:r>
              <a:rPr lang="en-US" sz="1400" dirty="0"/>
              <a:t>(string S) { }      </a:t>
            </a:r>
          </a:p>
          <a:p>
            <a:r>
              <a:rPr lang="en-US" sz="1400" dirty="0"/>
              <a:t>   </a:t>
            </a:r>
            <a:r>
              <a:rPr lang="en-US" sz="1400" dirty="0" err="1"/>
              <a:t>ShowDetails</a:t>
            </a:r>
            <a:r>
              <a:rPr lang="en-US" sz="1400" dirty="0"/>
              <a:t>() { }</a:t>
            </a:r>
          </a:p>
          <a:p>
            <a:r>
              <a:rPr lang="en-US" sz="1400" dirty="0"/>
              <a:t>}</a:t>
            </a:r>
          </a:p>
        </p:txBody>
      </p:sp>
      <p:sp>
        <p:nvSpPr>
          <p:cNvPr id="12" name="Rectangle 11">
            <a:extLst>
              <a:ext uri="{FF2B5EF4-FFF2-40B4-BE49-F238E27FC236}">
                <a16:creationId xmlns:a16="http://schemas.microsoft.com/office/drawing/2014/main" id="{FE162D3D-C2F4-47D9-8BB6-31F74FE1112F}"/>
              </a:ext>
            </a:extLst>
          </p:cNvPr>
          <p:cNvSpPr/>
          <p:nvPr/>
        </p:nvSpPr>
        <p:spPr>
          <a:xfrm>
            <a:off x="8872897" y="2358083"/>
            <a:ext cx="3005426" cy="2141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t>Director </a:t>
            </a:r>
          </a:p>
          <a:p>
            <a:r>
              <a:rPr lang="en-US" sz="1400" dirty="0"/>
              <a:t>{</a:t>
            </a:r>
          </a:p>
          <a:p>
            <a:r>
              <a:rPr lang="en-US" sz="1400" dirty="0"/>
              <a:t>  </a:t>
            </a:r>
            <a:r>
              <a:rPr lang="en-US" sz="1400" dirty="0" err="1"/>
              <a:t>CreateProduct</a:t>
            </a:r>
            <a:r>
              <a:rPr lang="en-US" sz="1400" dirty="0"/>
              <a:t> (</a:t>
            </a:r>
            <a:r>
              <a:rPr lang="en-US" sz="1400" dirty="0" err="1"/>
              <a:t>IBuilder</a:t>
            </a:r>
            <a:r>
              <a:rPr lang="en-US" sz="1400" dirty="0"/>
              <a:t> B, string </a:t>
            </a:r>
            <a:r>
              <a:rPr lang="en-US" sz="1400" dirty="0" err="1"/>
              <a:t>Parm</a:t>
            </a:r>
            <a:r>
              <a:rPr lang="en-US" sz="1400" dirty="0"/>
              <a:t>)</a:t>
            </a:r>
          </a:p>
          <a:p>
            <a:r>
              <a:rPr lang="en-US" sz="1400" dirty="0"/>
              <a:t>    {</a:t>
            </a:r>
          </a:p>
          <a:p>
            <a:r>
              <a:rPr lang="en-US" sz="1400" dirty="0"/>
              <a:t>        	</a:t>
            </a:r>
            <a:r>
              <a:rPr lang="en-US" sz="1400" dirty="0" err="1"/>
              <a:t>B.CreateProduct</a:t>
            </a:r>
            <a:r>
              <a:rPr lang="en-US" sz="1400" dirty="0"/>
              <a:t>()</a:t>
            </a:r>
          </a:p>
          <a:p>
            <a:r>
              <a:rPr lang="en-US" sz="1400" dirty="0"/>
              <a:t>	</a:t>
            </a:r>
            <a:r>
              <a:rPr lang="en-US" sz="1400" dirty="0" err="1"/>
              <a:t>B.Initialize</a:t>
            </a:r>
            <a:r>
              <a:rPr lang="en-US" sz="1400" dirty="0"/>
              <a:t>();</a:t>
            </a:r>
          </a:p>
          <a:p>
            <a:r>
              <a:rPr lang="en-US" sz="1400" dirty="0"/>
              <a:t>	</a:t>
            </a:r>
            <a:r>
              <a:rPr lang="en-US" sz="1400" dirty="0" err="1"/>
              <a:t>B.ReturnProduct</a:t>
            </a:r>
            <a:r>
              <a:rPr lang="en-US" sz="1400" dirty="0"/>
              <a:t>();</a:t>
            </a:r>
          </a:p>
          <a:p>
            <a:r>
              <a:rPr lang="en-US" sz="1400" dirty="0"/>
              <a:t>     }</a:t>
            </a:r>
          </a:p>
          <a:p>
            <a:r>
              <a:rPr lang="en-US" sz="1400" dirty="0"/>
              <a:t>}</a:t>
            </a:r>
          </a:p>
        </p:txBody>
      </p:sp>
      <p:sp>
        <p:nvSpPr>
          <p:cNvPr id="7" name="Rectangle 6">
            <a:extLst>
              <a:ext uri="{FF2B5EF4-FFF2-40B4-BE49-F238E27FC236}">
                <a16:creationId xmlns:a16="http://schemas.microsoft.com/office/drawing/2014/main" id="{E47A5DB8-0FF5-4669-97E8-FDC6DC51AEFE}"/>
              </a:ext>
            </a:extLst>
          </p:cNvPr>
          <p:cNvSpPr/>
          <p:nvPr/>
        </p:nvSpPr>
        <p:spPr>
          <a:xfrm>
            <a:off x="7270718" y="283672"/>
            <a:ext cx="1938291" cy="1529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err="1"/>
              <a:t>LaptopBuilder</a:t>
            </a:r>
            <a:r>
              <a:rPr lang="en-US" sz="1400" dirty="0"/>
              <a:t> : </a:t>
            </a:r>
            <a:r>
              <a:rPr lang="en-US" sz="1400" dirty="0" err="1"/>
              <a:t>IBuilder</a:t>
            </a:r>
            <a:endParaRPr lang="en-US" sz="1400" dirty="0"/>
          </a:p>
          <a:p>
            <a:r>
              <a:rPr lang="en-US" sz="1400" dirty="0"/>
              <a:t>{</a:t>
            </a:r>
          </a:p>
          <a:p>
            <a:r>
              <a:rPr lang="en-US" sz="1400" dirty="0"/>
              <a:t>     </a:t>
            </a:r>
            <a:r>
              <a:rPr lang="en-US" sz="1400" dirty="0" err="1"/>
              <a:t>CreateProduct</a:t>
            </a:r>
            <a:r>
              <a:rPr lang="en-US" sz="1400" dirty="0"/>
              <a:t>() {}</a:t>
            </a:r>
          </a:p>
          <a:p>
            <a:r>
              <a:rPr lang="en-US" sz="1400" dirty="0"/>
              <a:t>     Initialize() {}</a:t>
            </a:r>
          </a:p>
          <a:p>
            <a:r>
              <a:rPr lang="en-US" sz="1400" dirty="0"/>
              <a:t>     </a:t>
            </a:r>
            <a:r>
              <a:rPr lang="en-US" sz="1400" dirty="0" err="1"/>
              <a:t>ReturnProduct</a:t>
            </a:r>
            <a:r>
              <a:rPr lang="en-US" sz="1400" dirty="0"/>
              <a:t>() {}</a:t>
            </a:r>
          </a:p>
          <a:p>
            <a:r>
              <a:rPr lang="en-US" sz="1400" dirty="0"/>
              <a:t>}</a:t>
            </a:r>
          </a:p>
        </p:txBody>
      </p:sp>
      <p:sp>
        <p:nvSpPr>
          <p:cNvPr id="13" name="Rectangle 12">
            <a:extLst>
              <a:ext uri="{FF2B5EF4-FFF2-40B4-BE49-F238E27FC236}">
                <a16:creationId xmlns:a16="http://schemas.microsoft.com/office/drawing/2014/main" id="{9FE89B5B-702B-4BA2-9D9E-32692F193501}"/>
              </a:ext>
            </a:extLst>
          </p:cNvPr>
          <p:cNvSpPr/>
          <p:nvPr/>
        </p:nvSpPr>
        <p:spPr>
          <a:xfrm>
            <a:off x="5658982" y="2795078"/>
            <a:ext cx="1254714" cy="1267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err="1"/>
              <a:t>IBuilder</a:t>
            </a:r>
            <a:endParaRPr lang="en-US" sz="1400" dirty="0"/>
          </a:p>
          <a:p>
            <a:pPr algn="ctr"/>
            <a:endParaRPr lang="en-US" sz="1400" dirty="0"/>
          </a:p>
          <a:p>
            <a:r>
              <a:rPr lang="en-US" sz="1200" dirty="0" err="1"/>
              <a:t>CreateProduct</a:t>
            </a:r>
            <a:r>
              <a:rPr lang="en-US" sz="1200" dirty="0"/>
              <a:t>()</a:t>
            </a:r>
          </a:p>
          <a:p>
            <a:r>
              <a:rPr lang="en-US" sz="1200" dirty="0"/>
              <a:t>Initialize();</a:t>
            </a:r>
          </a:p>
          <a:p>
            <a:r>
              <a:rPr lang="en-US" sz="1200" dirty="0" err="1"/>
              <a:t>ReturnProduct</a:t>
            </a:r>
            <a:r>
              <a:rPr lang="en-US" sz="1200" dirty="0"/>
              <a:t>();</a:t>
            </a:r>
          </a:p>
          <a:p>
            <a:endParaRPr lang="en-US" sz="1400" dirty="0"/>
          </a:p>
          <a:p>
            <a:endParaRPr lang="en-US" sz="1400" dirty="0"/>
          </a:p>
        </p:txBody>
      </p:sp>
      <p:cxnSp>
        <p:nvCxnSpPr>
          <p:cNvPr id="10" name="Connector: Elbow 9">
            <a:extLst>
              <a:ext uri="{FF2B5EF4-FFF2-40B4-BE49-F238E27FC236}">
                <a16:creationId xmlns:a16="http://schemas.microsoft.com/office/drawing/2014/main" id="{031C5CD2-0829-4743-BEEB-54DC09C3A598}"/>
              </a:ext>
            </a:extLst>
          </p:cNvPr>
          <p:cNvCxnSpPr>
            <a:cxnSpLocks/>
          </p:cNvCxnSpPr>
          <p:nvPr/>
        </p:nvCxnSpPr>
        <p:spPr>
          <a:xfrm rot="5400000" flipH="1" flipV="1">
            <a:off x="1793598" y="1502311"/>
            <a:ext cx="1525486" cy="853293"/>
          </a:xfrm>
          <a:prstGeom prst="bentConnector2">
            <a:avLst/>
          </a:prstGeom>
          <a:ln w="349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0305698E-A6B8-4116-AC86-C01B59AC5C71}"/>
              </a:ext>
            </a:extLst>
          </p:cNvPr>
          <p:cNvCxnSpPr>
            <a:cxnSpLocks/>
          </p:cNvCxnSpPr>
          <p:nvPr/>
        </p:nvCxnSpPr>
        <p:spPr>
          <a:xfrm rot="16200000" flipH="1">
            <a:off x="1750912" y="4525760"/>
            <a:ext cx="1610856" cy="853293"/>
          </a:xfrm>
          <a:prstGeom prst="bentConnector2">
            <a:avLst/>
          </a:prstGeom>
          <a:ln w="349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14A18A9-1098-4B8F-9FBF-7CD39FC64A80}"/>
              </a:ext>
            </a:extLst>
          </p:cNvPr>
          <p:cNvCxnSpPr>
            <a:cxnSpLocks/>
            <a:stCxn id="9" idx="3"/>
          </p:cNvCxnSpPr>
          <p:nvPr/>
        </p:nvCxnSpPr>
        <p:spPr>
          <a:xfrm flipV="1">
            <a:off x="5230939" y="1164322"/>
            <a:ext cx="2055720" cy="1892"/>
          </a:xfrm>
          <a:prstGeom prst="straightConnector1">
            <a:avLst/>
          </a:prstGeom>
          <a:ln w="3492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C5C11DC-D270-478A-9274-5861C99E8D93}"/>
              </a:ext>
            </a:extLst>
          </p:cNvPr>
          <p:cNvCxnSpPr>
            <a:cxnSpLocks/>
          </p:cNvCxnSpPr>
          <p:nvPr/>
        </p:nvCxnSpPr>
        <p:spPr>
          <a:xfrm>
            <a:off x="5230939" y="5624560"/>
            <a:ext cx="2046842" cy="0"/>
          </a:xfrm>
          <a:prstGeom prst="straightConnector1">
            <a:avLst/>
          </a:prstGeom>
          <a:ln w="3492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3214D976-7D86-4C7C-A14D-AD56B7334758}"/>
              </a:ext>
            </a:extLst>
          </p:cNvPr>
          <p:cNvCxnSpPr>
            <a:cxnSpLocks/>
            <a:endCxn id="7" idx="2"/>
          </p:cNvCxnSpPr>
          <p:nvPr/>
        </p:nvCxnSpPr>
        <p:spPr>
          <a:xfrm rot="5400000" flipH="1" flipV="1">
            <a:off x="6854199" y="1872440"/>
            <a:ext cx="1445162" cy="1326168"/>
          </a:xfrm>
          <a:prstGeom prst="bentConnector3">
            <a:avLst>
              <a:gd name="adj1" fmla="val 241"/>
            </a:avLst>
          </a:prstGeom>
          <a:ln w="349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6F4E670B-5253-43FF-B67B-86F30231ED52}"/>
              </a:ext>
            </a:extLst>
          </p:cNvPr>
          <p:cNvCxnSpPr>
            <a:cxnSpLocks/>
            <a:endCxn id="14" idx="0"/>
          </p:cNvCxnSpPr>
          <p:nvPr/>
        </p:nvCxnSpPr>
        <p:spPr>
          <a:xfrm>
            <a:off x="6913696" y="3628887"/>
            <a:ext cx="1326169" cy="1241807"/>
          </a:xfrm>
          <a:prstGeom prst="bentConnector2">
            <a:avLst/>
          </a:prstGeom>
          <a:ln w="349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F55C37D8-9253-4CDB-808A-1B6D90E7966A}"/>
              </a:ext>
            </a:extLst>
          </p:cNvPr>
          <p:cNvCxnSpPr>
            <a:cxnSpLocks/>
            <a:endCxn id="12" idx="2"/>
          </p:cNvCxnSpPr>
          <p:nvPr/>
        </p:nvCxnSpPr>
        <p:spPr>
          <a:xfrm rot="5400000" flipH="1" flipV="1">
            <a:off x="9171125" y="4537798"/>
            <a:ext cx="1242369" cy="1166601"/>
          </a:xfrm>
          <a:prstGeom prst="bentConnector3">
            <a:avLst>
              <a:gd name="adj1" fmla="val 1409"/>
            </a:avLst>
          </a:prstGeom>
          <a:ln w="3492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D5B9744-B241-41A9-B09F-EF0413445FDD}"/>
              </a:ext>
            </a:extLst>
          </p:cNvPr>
          <p:cNvSpPr/>
          <p:nvPr/>
        </p:nvSpPr>
        <p:spPr>
          <a:xfrm>
            <a:off x="7270719" y="4870694"/>
            <a:ext cx="1938291" cy="1529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err="1"/>
              <a:t>DesktopBuilder</a:t>
            </a:r>
            <a:r>
              <a:rPr lang="en-US" sz="1400" dirty="0"/>
              <a:t> : </a:t>
            </a:r>
            <a:r>
              <a:rPr lang="en-US" sz="1400" dirty="0" err="1"/>
              <a:t>IBuilder</a:t>
            </a:r>
            <a:endParaRPr lang="en-US" sz="1400" dirty="0"/>
          </a:p>
          <a:p>
            <a:r>
              <a:rPr lang="en-US" sz="1400" dirty="0"/>
              <a:t>{</a:t>
            </a:r>
          </a:p>
          <a:p>
            <a:r>
              <a:rPr lang="en-US" sz="1400" dirty="0"/>
              <a:t>     </a:t>
            </a:r>
            <a:r>
              <a:rPr lang="en-US" sz="1400" dirty="0" err="1"/>
              <a:t>CreateProduct</a:t>
            </a:r>
            <a:r>
              <a:rPr lang="en-US" sz="1400" dirty="0"/>
              <a:t>() {}</a:t>
            </a:r>
          </a:p>
          <a:p>
            <a:r>
              <a:rPr lang="en-US" sz="1400" dirty="0"/>
              <a:t>     Initialize() {}</a:t>
            </a:r>
          </a:p>
          <a:p>
            <a:r>
              <a:rPr lang="en-US" sz="1400" dirty="0"/>
              <a:t>     </a:t>
            </a:r>
            <a:r>
              <a:rPr lang="en-US" sz="1400" dirty="0" err="1"/>
              <a:t>ReturnProduct</a:t>
            </a:r>
            <a:r>
              <a:rPr lang="en-US" sz="1400" dirty="0"/>
              <a:t>() {}</a:t>
            </a:r>
          </a:p>
          <a:p>
            <a:r>
              <a:rPr lang="en-US" sz="1400" dirty="0"/>
              <a:t>}</a:t>
            </a:r>
          </a:p>
        </p:txBody>
      </p:sp>
      <p:cxnSp>
        <p:nvCxnSpPr>
          <p:cNvPr id="26" name="Connector: Elbow 25">
            <a:extLst>
              <a:ext uri="{FF2B5EF4-FFF2-40B4-BE49-F238E27FC236}">
                <a16:creationId xmlns:a16="http://schemas.microsoft.com/office/drawing/2014/main" id="{1D4DE7B3-4072-41FC-934C-6DB0FEDCFD1B}"/>
              </a:ext>
            </a:extLst>
          </p:cNvPr>
          <p:cNvCxnSpPr>
            <a:cxnSpLocks/>
          </p:cNvCxnSpPr>
          <p:nvPr/>
        </p:nvCxnSpPr>
        <p:spPr>
          <a:xfrm rot="16200000" flipH="1">
            <a:off x="9159119" y="1071561"/>
            <a:ext cx="1375298" cy="1275519"/>
          </a:xfrm>
          <a:prstGeom prst="bentConnector3">
            <a:avLst>
              <a:gd name="adj1" fmla="val 296"/>
            </a:avLst>
          </a:prstGeom>
          <a:ln w="34925">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1022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3D2B31-B539-4431-B3E0-99FDC7D81267}"/>
              </a:ext>
            </a:extLst>
          </p:cNvPr>
          <p:cNvSpPr/>
          <p:nvPr/>
        </p:nvSpPr>
        <p:spPr>
          <a:xfrm>
            <a:off x="1502337" y="2711016"/>
            <a:ext cx="1254714" cy="1435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err="1"/>
              <a:t>Iproduct</a:t>
            </a:r>
            <a:endParaRPr lang="en-US" sz="1400" dirty="0"/>
          </a:p>
          <a:p>
            <a:r>
              <a:rPr lang="en-US" sz="1400" b="1" dirty="0">
                <a:solidFill>
                  <a:srgbClr val="FF0000"/>
                </a:solidFill>
              </a:rPr>
              <a:t>Product</a:t>
            </a:r>
          </a:p>
          <a:p>
            <a:pPr algn="ctr"/>
            <a:endParaRPr lang="en-US" sz="1200" dirty="0"/>
          </a:p>
          <a:p>
            <a:endParaRPr lang="en-US" sz="1400" dirty="0"/>
          </a:p>
          <a:p>
            <a:endParaRPr lang="en-US" sz="1400" dirty="0"/>
          </a:p>
        </p:txBody>
      </p:sp>
      <p:sp>
        <p:nvSpPr>
          <p:cNvPr id="9" name="Rectangle 8">
            <a:extLst>
              <a:ext uri="{FF2B5EF4-FFF2-40B4-BE49-F238E27FC236}">
                <a16:creationId xmlns:a16="http://schemas.microsoft.com/office/drawing/2014/main" id="{48A88D63-A09A-4F2D-96D4-B6EB22A7A0D9}"/>
              </a:ext>
            </a:extLst>
          </p:cNvPr>
          <p:cNvSpPr/>
          <p:nvPr/>
        </p:nvSpPr>
        <p:spPr>
          <a:xfrm>
            <a:off x="2982988" y="303924"/>
            <a:ext cx="1535745" cy="1724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t>Laptop : </a:t>
            </a:r>
            <a:r>
              <a:rPr lang="en-US" sz="1400" dirty="0" err="1"/>
              <a:t>Iproduct</a:t>
            </a:r>
            <a:endParaRPr lang="en-US" sz="1400" dirty="0"/>
          </a:p>
          <a:p>
            <a:endParaRPr lang="en-US" sz="1400" dirty="0"/>
          </a:p>
          <a:p>
            <a:r>
              <a:rPr lang="en-US" sz="1400" b="1" dirty="0">
                <a:solidFill>
                  <a:srgbClr val="FF0000"/>
                </a:solidFill>
              </a:rPr>
              <a:t>Concreate Product</a:t>
            </a:r>
          </a:p>
        </p:txBody>
      </p:sp>
      <p:sp>
        <p:nvSpPr>
          <p:cNvPr id="12" name="Rectangle 11">
            <a:extLst>
              <a:ext uri="{FF2B5EF4-FFF2-40B4-BE49-F238E27FC236}">
                <a16:creationId xmlns:a16="http://schemas.microsoft.com/office/drawing/2014/main" id="{FE162D3D-C2F4-47D9-8BB6-31F74FE1112F}"/>
              </a:ext>
            </a:extLst>
          </p:cNvPr>
          <p:cNvSpPr/>
          <p:nvPr/>
        </p:nvSpPr>
        <p:spPr>
          <a:xfrm>
            <a:off x="8893610" y="2431003"/>
            <a:ext cx="3005426" cy="2141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t>Director </a:t>
            </a:r>
          </a:p>
          <a:p>
            <a:endParaRPr lang="en-US" sz="1400" dirty="0"/>
          </a:p>
          <a:p>
            <a:r>
              <a:rPr lang="en-US" sz="1400" b="1" dirty="0">
                <a:solidFill>
                  <a:srgbClr val="FF0000"/>
                </a:solidFill>
              </a:rPr>
              <a:t>Director</a:t>
            </a:r>
          </a:p>
        </p:txBody>
      </p:sp>
      <p:sp>
        <p:nvSpPr>
          <p:cNvPr id="7" name="Rectangle 6">
            <a:extLst>
              <a:ext uri="{FF2B5EF4-FFF2-40B4-BE49-F238E27FC236}">
                <a16:creationId xmlns:a16="http://schemas.microsoft.com/office/drawing/2014/main" id="{E47A5DB8-0FF5-4669-97E8-FDC6DC51AEFE}"/>
              </a:ext>
            </a:extLst>
          </p:cNvPr>
          <p:cNvSpPr/>
          <p:nvPr/>
        </p:nvSpPr>
        <p:spPr>
          <a:xfrm>
            <a:off x="7286659" y="399686"/>
            <a:ext cx="1938291" cy="1529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err="1"/>
              <a:t>LaptopBuilder</a:t>
            </a:r>
            <a:r>
              <a:rPr lang="en-US" sz="1400" dirty="0"/>
              <a:t> : </a:t>
            </a:r>
            <a:r>
              <a:rPr lang="en-US" sz="1400" dirty="0" err="1"/>
              <a:t>Ibuilder</a:t>
            </a:r>
            <a:endParaRPr lang="en-US" sz="1400" dirty="0"/>
          </a:p>
          <a:p>
            <a:endParaRPr lang="en-US" sz="1400" dirty="0"/>
          </a:p>
          <a:p>
            <a:r>
              <a:rPr lang="en-US" sz="1400" b="1" dirty="0">
                <a:solidFill>
                  <a:srgbClr val="FF0000"/>
                </a:solidFill>
              </a:rPr>
              <a:t>Builder Concreate Product</a:t>
            </a:r>
          </a:p>
        </p:txBody>
      </p:sp>
      <p:sp>
        <p:nvSpPr>
          <p:cNvPr id="13" name="Rectangle 12">
            <a:extLst>
              <a:ext uri="{FF2B5EF4-FFF2-40B4-BE49-F238E27FC236}">
                <a16:creationId xmlns:a16="http://schemas.microsoft.com/office/drawing/2014/main" id="{9FE89B5B-702B-4BA2-9D9E-32692F193501}"/>
              </a:ext>
            </a:extLst>
          </p:cNvPr>
          <p:cNvSpPr/>
          <p:nvPr/>
        </p:nvSpPr>
        <p:spPr>
          <a:xfrm>
            <a:off x="5658982" y="2795078"/>
            <a:ext cx="1443154" cy="1267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err="1"/>
              <a:t>IBuilder</a:t>
            </a:r>
            <a:endParaRPr lang="en-US" sz="1400" dirty="0"/>
          </a:p>
          <a:p>
            <a:pPr algn="ctr"/>
            <a:endParaRPr lang="en-US" sz="1400" dirty="0"/>
          </a:p>
          <a:p>
            <a:r>
              <a:rPr lang="en-US" sz="1400" b="1" dirty="0">
                <a:solidFill>
                  <a:srgbClr val="FF0000"/>
                </a:solidFill>
              </a:rPr>
              <a:t>Builder</a:t>
            </a:r>
            <a:r>
              <a:rPr lang="en-US" sz="1200" b="1" dirty="0">
                <a:solidFill>
                  <a:srgbClr val="FF0000"/>
                </a:solidFill>
              </a:rPr>
              <a:t> </a:t>
            </a:r>
            <a:r>
              <a:rPr lang="en-US" sz="1400" b="1" dirty="0">
                <a:solidFill>
                  <a:srgbClr val="FF0000"/>
                </a:solidFill>
              </a:rPr>
              <a:t>Product</a:t>
            </a:r>
          </a:p>
          <a:p>
            <a:endParaRPr lang="en-US" sz="1400" dirty="0"/>
          </a:p>
          <a:p>
            <a:endParaRPr lang="en-US" sz="1400" dirty="0"/>
          </a:p>
        </p:txBody>
      </p:sp>
      <p:sp>
        <p:nvSpPr>
          <p:cNvPr id="14" name="Rectangle 13">
            <a:extLst>
              <a:ext uri="{FF2B5EF4-FFF2-40B4-BE49-F238E27FC236}">
                <a16:creationId xmlns:a16="http://schemas.microsoft.com/office/drawing/2014/main" id="{ED5B9744-B241-41A9-B09F-EF0413445FDD}"/>
              </a:ext>
            </a:extLst>
          </p:cNvPr>
          <p:cNvSpPr/>
          <p:nvPr/>
        </p:nvSpPr>
        <p:spPr>
          <a:xfrm>
            <a:off x="7270719" y="5074880"/>
            <a:ext cx="1938291" cy="1529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err="1"/>
              <a:t>DesktopBuilder</a:t>
            </a:r>
            <a:r>
              <a:rPr lang="en-US" sz="1400" dirty="0"/>
              <a:t> : </a:t>
            </a:r>
            <a:r>
              <a:rPr lang="en-US" sz="1400" dirty="0" err="1"/>
              <a:t>Ibuilder</a:t>
            </a:r>
            <a:endParaRPr lang="en-US" sz="1400" dirty="0"/>
          </a:p>
          <a:p>
            <a:endParaRPr lang="en-US" sz="1400" dirty="0"/>
          </a:p>
          <a:p>
            <a:r>
              <a:rPr lang="en-US" sz="1400" b="1" dirty="0">
                <a:solidFill>
                  <a:srgbClr val="FF0000"/>
                </a:solidFill>
              </a:rPr>
              <a:t>Builder Concreate Product</a:t>
            </a:r>
          </a:p>
          <a:p>
            <a:endParaRPr lang="en-US" sz="1400" dirty="0"/>
          </a:p>
        </p:txBody>
      </p:sp>
      <p:cxnSp>
        <p:nvCxnSpPr>
          <p:cNvPr id="15" name="Connector: Elbow 14">
            <a:extLst>
              <a:ext uri="{FF2B5EF4-FFF2-40B4-BE49-F238E27FC236}">
                <a16:creationId xmlns:a16="http://schemas.microsoft.com/office/drawing/2014/main" id="{E3E3AFD7-C8E9-4E32-AB4D-2202D1C746EE}"/>
              </a:ext>
            </a:extLst>
          </p:cNvPr>
          <p:cNvCxnSpPr>
            <a:cxnSpLocks/>
            <a:endCxn id="9" idx="1"/>
          </p:cNvCxnSpPr>
          <p:nvPr/>
        </p:nvCxnSpPr>
        <p:spPr>
          <a:xfrm rot="5400000" flipH="1" flipV="1">
            <a:off x="1793598" y="1502311"/>
            <a:ext cx="1525486" cy="853293"/>
          </a:xfrm>
          <a:prstGeom prst="bentConnector2">
            <a:avLst/>
          </a:prstGeom>
          <a:ln w="349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1B418DBE-71C3-4042-A45E-89C414058A3F}"/>
              </a:ext>
            </a:extLst>
          </p:cNvPr>
          <p:cNvCxnSpPr>
            <a:cxnSpLocks/>
            <a:endCxn id="10" idx="1"/>
          </p:cNvCxnSpPr>
          <p:nvPr/>
        </p:nvCxnSpPr>
        <p:spPr>
          <a:xfrm rot="16200000" flipH="1">
            <a:off x="1750912" y="4525760"/>
            <a:ext cx="1610856" cy="853293"/>
          </a:xfrm>
          <a:prstGeom prst="bentConnector2">
            <a:avLst/>
          </a:prstGeom>
          <a:ln w="349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BD4519B-CC5A-453A-AA03-B7F7B35D89D0}"/>
              </a:ext>
            </a:extLst>
          </p:cNvPr>
          <p:cNvCxnSpPr>
            <a:cxnSpLocks/>
            <a:stCxn id="9" idx="3"/>
            <a:endCxn id="7" idx="1"/>
          </p:cNvCxnSpPr>
          <p:nvPr/>
        </p:nvCxnSpPr>
        <p:spPr>
          <a:xfrm flipV="1">
            <a:off x="4518733" y="1164322"/>
            <a:ext cx="2767926" cy="1892"/>
          </a:xfrm>
          <a:prstGeom prst="straightConnector1">
            <a:avLst/>
          </a:prstGeom>
          <a:ln w="3492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DF48E9C-13A0-44F6-972F-0C320CAA06FB}"/>
              </a:ext>
            </a:extLst>
          </p:cNvPr>
          <p:cNvCxnSpPr>
            <a:cxnSpLocks/>
          </p:cNvCxnSpPr>
          <p:nvPr/>
        </p:nvCxnSpPr>
        <p:spPr>
          <a:xfrm flipV="1">
            <a:off x="4509855" y="5890891"/>
            <a:ext cx="2767926" cy="1892"/>
          </a:xfrm>
          <a:prstGeom prst="straightConnector1">
            <a:avLst/>
          </a:prstGeom>
          <a:ln w="3492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FE4E6FC2-4A68-4087-8363-856B2B9DF6C4}"/>
              </a:ext>
            </a:extLst>
          </p:cNvPr>
          <p:cNvCxnSpPr>
            <a:cxnSpLocks/>
            <a:stCxn id="13" idx="3"/>
            <a:endCxn id="7" idx="2"/>
          </p:cNvCxnSpPr>
          <p:nvPr/>
        </p:nvCxnSpPr>
        <p:spPr>
          <a:xfrm flipV="1">
            <a:off x="7102136" y="1928957"/>
            <a:ext cx="1153669" cy="1500042"/>
          </a:xfrm>
          <a:prstGeom prst="bentConnector2">
            <a:avLst/>
          </a:prstGeom>
          <a:ln w="349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82A3BEF-AD50-430D-8B97-E7FC11A647DC}"/>
              </a:ext>
            </a:extLst>
          </p:cNvPr>
          <p:cNvCxnSpPr>
            <a:cxnSpLocks/>
            <a:endCxn id="14" idx="0"/>
          </p:cNvCxnSpPr>
          <p:nvPr/>
        </p:nvCxnSpPr>
        <p:spPr>
          <a:xfrm rot="16200000" flipH="1">
            <a:off x="6951597" y="3786612"/>
            <a:ext cx="1446776" cy="1129759"/>
          </a:xfrm>
          <a:prstGeom prst="bentConnector3">
            <a:avLst>
              <a:gd name="adj1" fmla="val -317"/>
            </a:avLst>
          </a:prstGeom>
          <a:ln w="349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33E2E1B0-3F26-4552-8B8F-2CFBDC2D76FF}"/>
              </a:ext>
            </a:extLst>
          </p:cNvPr>
          <p:cNvSpPr/>
          <p:nvPr/>
        </p:nvSpPr>
        <p:spPr>
          <a:xfrm>
            <a:off x="2982987" y="4911519"/>
            <a:ext cx="1535745" cy="1692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t>Desktop : </a:t>
            </a:r>
            <a:r>
              <a:rPr lang="en-US" sz="1400" dirty="0" err="1"/>
              <a:t>Iproduct</a:t>
            </a:r>
            <a:endParaRPr lang="en-US" sz="1400" dirty="0"/>
          </a:p>
          <a:p>
            <a:endParaRPr lang="en-US" sz="1400" dirty="0"/>
          </a:p>
          <a:p>
            <a:r>
              <a:rPr lang="en-US" sz="1400" b="1" dirty="0">
                <a:solidFill>
                  <a:srgbClr val="FF0000"/>
                </a:solidFill>
              </a:rPr>
              <a:t>Concreate Product</a:t>
            </a:r>
          </a:p>
        </p:txBody>
      </p:sp>
    </p:spTree>
    <p:extLst>
      <p:ext uri="{BB962C8B-B14F-4D97-AF65-F5344CB8AC3E}">
        <p14:creationId xmlns:p14="http://schemas.microsoft.com/office/powerpoint/2010/main" val="10117547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3073-81CD-4015-99C6-C1C033E285F7}"/>
              </a:ext>
            </a:extLst>
          </p:cNvPr>
          <p:cNvSpPr>
            <a:spLocks noGrp="1"/>
          </p:cNvSpPr>
          <p:nvPr>
            <p:ph type="title"/>
          </p:nvPr>
        </p:nvSpPr>
        <p:spPr>
          <a:xfrm>
            <a:off x="2886722" y="2697595"/>
            <a:ext cx="6418556" cy="1075417"/>
          </a:xfrm>
        </p:spPr>
        <p:txBody>
          <a:bodyPr anchor="t">
            <a:noAutofit/>
          </a:bodyPr>
          <a:lstStyle/>
          <a:p>
            <a:pPr lvl="2"/>
            <a:r>
              <a:rPr lang="en-US" sz="4000" b="1" dirty="0">
                <a:solidFill>
                  <a:schemeClr val="tx1"/>
                </a:solidFill>
                <a:latin typeface="Arial" panose="020B0604020202020204" pitchFamily="34" charset="0"/>
                <a:cs typeface="Arial" panose="020B0604020202020204" pitchFamily="34" charset="0"/>
              </a:rPr>
              <a:t>Structural Design Pattern </a:t>
            </a:r>
            <a:endParaRPr lang="en-US" sz="4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93827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3073-81CD-4015-99C6-C1C033E285F7}"/>
              </a:ext>
            </a:extLst>
          </p:cNvPr>
          <p:cNvSpPr>
            <a:spLocks noGrp="1"/>
          </p:cNvSpPr>
          <p:nvPr>
            <p:ph type="title"/>
          </p:nvPr>
        </p:nvSpPr>
        <p:spPr>
          <a:xfrm>
            <a:off x="1424449" y="1587885"/>
            <a:ext cx="8145684" cy="1714611"/>
          </a:xfrm>
        </p:spPr>
        <p:txBody>
          <a:bodyPr anchor="t">
            <a:noAutofit/>
          </a:bodyPr>
          <a:lstStyle/>
          <a:p>
            <a:pPr lvl="2"/>
            <a:r>
              <a:rPr lang="en-US" sz="2400" b="1" u="sng" dirty="0">
                <a:solidFill>
                  <a:schemeClr val="tx1"/>
                </a:solidFill>
                <a:latin typeface="Arial" panose="020B0604020202020204" pitchFamily="34" charset="0"/>
                <a:cs typeface="Arial" panose="020B0604020202020204" pitchFamily="34" charset="0"/>
              </a:rPr>
              <a:t>Structural Pattern </a:t>
            </a:r>
            <a:br>
              <a:rPr lang="en-US" sz="2800" b="1" u="sng" dirty="0"/>
            </a:br>
            <a:r>
              <a:rPr lang="en-US" sz="2800" b="1" dirty="0"/>
              <a:t>	</a:t>
            </a:r>
            <a:r>
              <a:rPr lang="en-US" sz="2000" dirty="0">
                <a:solidFill>
                  <a:schemeClr val="tx1"/>
                </a:solidFill>
                <a:latin typeface="Arial" panose="020B0604020202020204" pitchFamily="34" charset="0"/>
                <a:cs typeface="Arial" panose="020B0604020202020204" pitchFamily="34" charset="0"/>
              </a:rPr>
              <a:t>These patterns are used to define a class's structure. </a:t>
            </a:r>
            <a:br>
              <a:rPr lang="en-US" sz="2000"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400" b="1" u="sng" dirty="0">
                <a:solidFill>
                  <a:schemeClr val="tx1"/>
                </a:solidFill>
                <a:latin typeface="Arial" panose="020B0604020202020204" pitchFamily="34" charset="0"/>
                <a:cs typeface="Arial" panose="020B0604020202020204" pitchFamily="34" charset="0"/>
              </a:rPr>
              <a:t>Advantage</a:t>
            </a:r>
            <a:br>
              <a:rPr lang="en-US" sz="2400" b="1" u="sng"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br>
              <a:rPr lang="en-US" sz="2000"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p>
        </p:txBody>
      </p:sp>
      <p:sp>
        <p:nvSpPr>
          <p:cNvPr id="6" name="TextBox 5">
            <a:extLst>
              <a:ext uri="{FF2B5EF4-FFF2-40B4-BE49-F238E27FC236}">
                <a16:creationId xmlns:a16="http://schemas.microsoft.com/office/drawing/2014/main" id="{1CD82462-F8E6-47C5-AF6F-A1837F25FD4F}"/>
              </a:ext>
            </a:extLst>
          </p:cNvPr>
          <p:cNvSpPr txBox="1"/>
          <p:nvPr/>
        </p:nvSpPr>
        <p:spPr>
          <a:xfrm>
            <a:off x="1978669" y="3412263"/>
            <a:ext cx="9047406" cy="1503681"/>
          </a:xfrm>
          <a:prstGeom prst="rect">
            <a:avLst/>
          </a:prstGeom>
          <a:noFill/>
        </p:spPr>
        <p:txBody>
          <a:bodyPr wrap="square">
            <a:spAutoFit/>
          </a:bodyPr>
          <a:lstStyle/>
          <a:p>
            <a:pPr marL="342900" indent="-342900">
              <a:lnSpc>
                <a:spcPts val="3400"/>
              </a:lnSpc>
              <a:spcBef>
                <a:spcPts val="600"/>
              </a:spcBef>
              <a:spcAft>
                <a:spcPts val="600"/>
              </a:spcAft>
              <a:buFont typeface="Wingdings" panose="05000000000000000000" pitchFamily="2" charset="2"/>
              <a:buChar char="§"/>
            </a:pPr>
            <a:r>
              <a:rPr lang="en-US" sz="2000" dirty="0">
                <a:solidFill>
                  <a:schemeClr val="tx1"/>
                </a:solidFill>
                <a:latin typeface="Arial" panose="020B0604020202020204" pitchFamily="34" charset="0"/>
                <a:cs typeface="Arial" panose="020B0604020202020204" pitchFamily="34" charset="0"/>
              </a:rPr>
              <a:t>These patterns is to increase/modify the class functionality, without changing more code.</a:t>
            </a:r>
            <a:endParaRPr lang="en-US" dirty="0">
              <a:solidFill>
                <a:schemeClr val="tx1"/>
              </a:solidFill>
              <a:latin typeface="Arial" panose="020B0604020202020204" pitchFamily="34" charset="0"/>
              <a:cs typeface="Arial" panose="020B0604020202020204" pitchFamily="34" charset="0"/>
            </a:endParaRPr>
          </a:p>
          <a:p>
            <a:pPr marL="285750" indent="-285750">
              <a:lnSpc>
                <a:spcPts val="3400"/>
              </a:lnSpc>
              <a:spcBef>
                <a:spcPts val="600"/>
              </a:spcBef>
              <a:spcAft>
                <a:spcPts val="600"/>
              </a:spcAft>
              <a:buFont typeface="Wingdings" panose="05000000000000000000" pitchFamily="2" charset="2"/>
              <a:buChar char="§"/>
            </a:pPr>
            <a:r>
              <a:rPr lang="en-US" sz="2000" dirty="0">
                <a:solidFill>
                  <a:schemeClr val="tx1"/>
                </a:solidFill>
                <a:latin typeface="Arial" panose="020B0604020202020204" pitchFamily="34" charset="0"/>
                <a:cs typeface="Arial" panose="020B0604020202020204" pitchFamily="34" charset="0"/>
              </a:rPr>
              <a:t>We can combine and build a large structure with this pattern </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26232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3F2820-7237-4458-82D2-9538AB8C6C3B}"/>
              </a:ext>
            </a:extLst>
          </p:cNvPr>
          <p:cNvSpPr txBox="1"/>
          <p:nvPr/>
        </p:nvSpPr>
        <p:spPr>
          <a:xfrm>
            <a:off x="3045043" y="3089428"/>
            <a:ext cx="6835802" cy="459165"/>
          </a:xfrm>
          <a:prstGeom prst="rect">
            <a:avLst/>
          </a:prstGeom>
          <a:noFill/>
        </p:spPr>
        <p:txBody>
          <a:bodyPr wrap="square">
            <a:spAutoFit/>
          </a:bodyPr>
          <a:lstStyle/>
          <a:p>
            <a:pPr>
              <a:lnSpc>
                <a:spcPts val="2600"/>
              </a:lnSpc>
              <a:spcBef>
                <a:spcPts val="600"/>
              </a:spcBef>
              <a:spcAft>
                <a:spcPts val="600"/>
              </a:spcAft>
            </a:pPr>
            <a:r>
              <a:rPr lang="en-US" sz="4000" dirty="0">
                <a:solidFill>
                  <a:schemeClr val="tx1"/>
                </a:solidFill>
                <a:latin typeface="Arial" panose="020B0604020202020204" pitchFamily="34" charset="0"/>
                <a:cs typeface="Arial" panose="020B0604020202020204" pitchFamily="34" charset="0"/>
              </a:rPr>
              <a:t>Adapter</a:t>
            </a:r>
            <a:r>
              <a:rPr lang="en-US" sz="4000" dirty="0">
                <a:latin typeface="Arial" panose="020B0604020202020204" pitchFamily="34" charset="0"/>
                <a:cs typeface="Arial" panose="020B0604020202020204" pitchFamily="34" charset="0"/>
              </a:rPr>
              <a:t> &amp; </a:t>
            </a:r>
            <a:r>
              <a:rPr lang="en-US" sz="4000" dirty="0">
                <a:solidFill>
                  <a:schemeClr val="tx1"/>
                </a:solidFill>
                <a:latin typeface="Arial" panose="020B0604020202020204" pitchFamily="34" charset="0"/>
                <a:cs typeface="Arial" panose="020B0604020202020204" pitchFamily="34" charset="0"/>
              </a:rPr>
              <a:t>Decorator Pattern</a:t>
            </a:r>
            <a:endParaRPr lang="en-US"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03347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3073-81CD-4015-99C6-C1C033E285F7}"/>
              </a:ext>
            </a:extLst>
          </p:cNvPr>
          <p:cNvSpPr>
            <a:spLocks noGrp="1"/>
          </p:cNvSpPr>
          <p:nvPr>
            <p:ph type="title"/>
          </p:nvPr>
        </p:nvSpPr>
        <p:spPr>
          <a:xfrm>
            <a:off x="1216241" y="2015232"/>
            <a:ext cx="9490229" cy="2805344"/>
          </a:xfrm>
        </p:spPr>
        <p:txBody>
          <a:bodyPr anchor="t">
            <a:noAutofit/>
          </a:bodyPr>
          <a:lstStyle/>
          <a:p>
            <a:pPr lvl="2"/>
            <a:r>
              <a:rPr lang="en-US" sz="2800" b="1" u="sng" dirty="0">
                <a:solidFill>
                  <a:schemeClr val="tx1"/>
                </a:solidFill>
                <a:latin typeface="Arial" panose="020B0604020202020204" pitchFamily="34" charset="0"/>
                <a:cs typeface="Arial" panose="020B0604020202020204" pitchFamily="34" charset="0"/>
              </a:rPr>
              <a:t>Adapter Pattern </a:t>
            </a:r>
            <a:br>
              <a:rPr lang="en-US" sz="2800" b="1" u="sng" dirty="0"/>
            </a:br>
            <a:r>
              <a:rPr lang="en-US" sz="2800" b="1" dirty="0"/>
              <a:t>	</a:t>
            </a:r>
            <a:r>
              <a:rPr lang="en-US" sz="2400" b="0" i="0" dirty="0">
                <a:solidFill>
                  <a:schemeClr val="tx1"/>
                </a:solidFill>
                <a:effectLst/>
                <a:latin typeface="Segoe UI" panose="020B0502040204020203" pitchFamily="34" charset="0"/>
              </a:rPr>
              <a:t>Adapter pattern acts as a bridge between two incompatible interfaces.</a:t>
            </a:r>
            <a:r>
              <a:rPr lang="en-US" sz="2400" b="0" i="0" dirty="0">
                <a:solidFill>
                  <a:schemeClr val="tx1"/>
                </a:solidFill>
                <a:effectLst/>
                <a:latin typeface="-apple-system"/>
              </a:rPr>
              <a:t>  We can use this design pattern, when we are using old incompatible interfaces .</a:t>
            </a:r>
            <a:br>
              <a:rPr lang="en-US" sz="2400" b="1" u="sng"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br>
              <a:rPr lang="en-US" sz="2000"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5679355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3073-81CD-4015-99C6-C1C033E285F7}"/>
              </a:ext>
            </a:extLst>
          </p:cNvPr>
          <p:cNvSpPr>
            <a:spLocks noGrp="1"/>
          </p:cNvSpPr>
          <p:nvPr>
            <p:ph type="title"/>
          </p:nvPr>
        </p:nvSpPr>
        <p:spPr>
          <a:xfrm>
            <a:off x="1424448" y="1180731"/>
            <a:ext cx="9282022" cy="1819921"/>
          </a:xfrm>
        </p:spPr>
        <p:txBody>
          <a:bodyPr anchor="t">
            <a:noAutofit/>
          </a:bodyPr>
          <a:lstStyle/>
          <a:p>
            <a:pPr lvl="2"/>
            <a:r>
              <a:rPr lang="en-US" sz="2800" b="1" u="sng" dirty="0">
                <a:solidFill>
                  <a:schemeClr val="tx1"/>
                </a:solidFill>
                <a:latin typeface="Arial" panose="020B0604020202020204" pitchFamily="34" charset="0"/>
                <a:cs typeface="Arial" panose="020B0604020202020204" pitchFamily="34" charset="0"/>
              </a:rPr>
              <a:t>Adapter Pattern </a:t>
            </a:r>
            <a:br>
              <a:rPr lang="en-US" sz="2800" b="1" u="sng" dirty="0"/>
            </a:br>
            <a:r>
              <a:rPr lang="en-US" sz="2800" b="1" dirty="0"/>
              <a:t>	</a:t>
            </a:r>
            <a:r>
              <a:rPr lang="en-US" sz="2200" b="0" i="0" dirty="0">
                <a:solidFill>
                  <a:schemeClr val="tx1"/>
                </a:solidFill>
                <a:effectLst/>
                <a:latin typeface="Segoe UI" panose="020B0502040204020203" pitchFamily="34" charset="0"/>
              </a:rPr>
              <a:t>Adapter pattern acts as a bridge between two incompatible interfaces.</a:t>
            </a:r>
            <a:r>
              <a:rPr lang="en-US" sz="2200" b="0" i="0" dirty="0">
                <a:solidFill>
                  <a:schemeClr val="tx1"/>
                </a:solidFill>
                <a:effectLst/>
                <a:latin typeface="-apple-system"/>
              </a:rPr>
              <a:t>  We can use this design pattern, when we are using incompatible interfaces .</a:t>
            </a:r>
            <a:br>
              <a:rPr lang="en-US" sz="2400" b="1" u="sng"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br>
              <a:rPr lang="en-US" sz="2000"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p>
        </p:txBody>
      </p:sp>
      <p:sp>
        <p:nvSpPr>
          <p:cNvPr id="3" name="Rectangle 2">
            <a:extLst>
              <a:ext uri="{FF2B5EF4-FFF2-40B4-BE49-F238E27FC236}">
                <a16:creationId xmlns:a16="http://schemas.microsoft.com/office/drawing/2014/main" id="{CD211BAA-F889-445C-B385-E95AF1411493}"/>
              </a:ext>
            </a:extLst>
          </p:cNvPr>
          <p:cNvSpPr/>
          <p:nvPr/>
        </p:nvSpPr>
        <p:spPr>
          <a:xfrm>
            <a:off x="2018190" y="3666475"/>
            <a:ext cx="2352583" cy="2032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Application A</a:t>
            </a:r>
          </a:p>
          <a:p>
            <a:endParaRPr lang="en-US" sz="1400" dirty="0"/>
          </a:p>
          <a:p>
            <a:r>
              <a:rPr lang="en-US" sz="1400" dirty="0" err="1"/>
              <a:t>iEntity</a:t>
            </a:r>
            <a:r>
              <a:rPr lang="en-US" sz="1400" dirty="0"/>
              <a:t> Obj= new Customer();</a:t>
            </a:r>
          </a:p>
          <a:p>
            <a:r>
              <a:rPr lang="en-US" sz="1400" dirty="0" err="1"/>
              <a:t>Obj.GetReport</a:t>
            </a:r>
            <a:r>
              <a:rPr lang="en-US" sz="1400" dirty="0"/>
              <a:t>();</a:t>
            </a:r>
          </a:p>
          <a:p>
            <a:endParaRPr lang="en-US" sz="1400" dirty="0"/>
          </a:p>
          <a:p>
            <a:r>
              <a:rPr lang="en-US" sz="1400" dirty="0" err="1"/>
              <a:t>iEntity</a:t>
            </a:r>
            <a:r>
              <a:rPr lang="en-US" sz="1400" dirty="0"/>
              <a:t> Obj= new Employee();</a:t>
            </a:r>
          </a:p>
          <a:p>
            <a:r>
              <a:rPr lang="en-US" sz="1400" dirty="0" err="1"/>
              <a:t>Obj.GetReport</a:t>
            </a:r>
            <a:r>
              <a:rPr lang="en-US" sz="1400" dirty="0"/>
              <a:t>();</a:t>
            </a:r>
          </a:p>
          <a:p>
            <a:endParaRPr lang="en-US" sz="1400" dirty="0"/>
          </a:p>
        </p:txBody>
      </p:sp>
      <p:sp>
        <p:nvSpPr>
          <p:cNvPr id="4" name="Rectangle 3">
            <a:extLst>
              <a:ext uri="{FF2B5EF4-FFF2-40B4-BE49-F238E27FC236}">
                <a16:creationId xmlns:a16="http://schemas.microsoft.com/office/drawing/2014/main" id="{4741995D-2129-49A4-AFCB-408BAEAE3A6A}"/>
              </a:ext>
            </a:extLst>
          </p:cNvPr>
          <p:cNvSpPr/>
          <p:nvPr/>
        </p:nvSpPr>
        <p:spPr>
          <a:xfrm>
            <a:off x="9357063" y="4261280"/>
            <a:ext cx="1038687"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t>iEntity</a:t>
            </a:r>
            <a:endParaRPr lang="en-US" dirty="0"/>
          </a:p>
          <a:p>
            <a:pPr algn="ctr"/>
            <a:endParaRPr lang="en-US" sz="800" dirty="0"/>
          </a:p>
          <a:p>
            <a:pPr algn="ctr"/>
            <a:r>
              <a:rPr lang="en-US" sz="1400" dirty="0" err="1"/>
              <a:t>GetReorts</a:t>
            </a:r>
            <a:r>
              <a:rPr lang="en-US" sz="1400" dirty="0"/>
              <a:t>()</a:t>
            </a:r>
          </a:p>
        </p:txBody>
      </p:sp>
      <p:sp>
        <p:nvSpPr>
          <p:cNvPr id="5" name="Rectangle 4">
            <a:extLst>
              <a:ext uri="{FF2B5EF4-FFF2-40B4-BE49-F238E27FC236}">
                <a16:creationId xmlns:a16="http://schemas.microsoft.com/office/drawing/2014/main" id="{7E17E4D9-4B3B-4A21-BF20-47B8A03FBAA3}"/>
              </a:ext>
            </a:extLst>
          </p:cNvPr>
          <p:cNvSpPr/>
          <p:nvPr/>
        </p:nvSpPr>
        <p:spPr>
          <a:xfrm>
            <a:off x="7359587" y="3311369"/>
            <a:ext cx="1038687"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Customer</a:t>
            </a:r>
          </a:p>
          <a:p>
            <a:pPr algn="ctr"/>
            <a:endParaRPr lang="en-US" sz="900" dirty="0"/>
          </a:p>
          <a:p>
            <a:pPr algn="ctr"/>
            <a:r>
              <a:rPr lang="en-US" sz="1400" dirty="0" err="1"/>
              <a:t>GetReorts</a:t>
            </a:r>
            <a:r>
              <a:rPr lang="en-US" sz="1400" dirty="0"/>
              <a:t>()</a:t>
            </a:r>
          </a:p>
          <a:p>
            <a:pPr algn="ctr"/>
            <a:endParaRPr lang="en-US" sz="1600" dirty="0"/>
          </a:p>
        </p:txBody>
      </p:sp>
      <p:sp>
        <p:nvSpPr>
          <p:cNvPr id="7" name="Rectangle 6">
            <a:extLst>
              <a:ext uri="{FF2B5EF4-FFF2-40B4-BE49-F238E27FC236}">
                <a16:creationId xmlns:a16="http://schemas.microsoft.com/office/drawing/2014/main" id="{8BF1973F-FB90-428F-8297-F96A2E3CCE21}"/>
              </a:ext>
            </a:extLst>
          </p:cNvPr>
          <p:cNvSpPr/>
          <p:nvPr/>
        </p:nvSpPr>
        <p:spPr>
          <a:xfrm>
            <a:off x="7359587" y="5104659"/>
            <a:ext cx="1038687"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Employee</a:t>
            </a:r>
          </a:p>
          <a:p>
            <a:pPr algn="ctr"/>
            <a:endParaRPr lang="en-US" sz="900" dirty="0"/>
          </a:p>
          <a:p>
            <a:pPr algn="ctr"/>
            <a:r>
              <a:rPr lang="en-US" sz="1400" dirty="0" err="1"/>
              <a:t>GetReorts</a:t>
            </a:r>
            <a:r>
              <a:rPr lang="en-US" sz="1400" dirty="0"/>
              <a:t>()</a:t>
            </a:r>
          </a:p>
          <a:p>
            <a:pPr algn="ctr"/>
            <a:endParaRPr lang="en-US" sz="1600" dirty="0"/>
          </a:p>
        </p:txBody>
      </p:sp>
      <p:cxnSp>
        <p:nvCxnSpPr>
          <p:cNvPr id="9" name="Straight Arrow Connector 8">
            <a:extLst>
              <a:ext uri="{FF2B5EF4-FFF2-40B4-BE49-F238E27FC236}">
                <a16:creationId xmlns:a16="http://schemas.microsoft.com/office/drawing/2014/main" id="{35A8B3D2-EFC4-423C-81C1-02AE1AFEF1F7}"/>
              </a:ext>
            </a:extLst>
          </p:cNvPr>
          <p:cNvCxnSpPr>
            <a:cxnSpLocks/>
            <a:stCxn id="4" idx="1"/>
            <a:endCxn id="5" idx="3"/>
          </p:cNvCxnSpPr>
          <p:nvPr/>
        </p:nvCxnSpPr>
        <p:spPr>
          <a:xfrm flipH="1" flipV="1">
            <a:off x="8398274" y="3733059"/>
            <a:ext cx="958789" cy="9499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85CDB3A-E952-495D-927D-8A6F8C0BB804}"/>
              </a:ext>
            </a:extLst>
          </p:cNvPr>
          <p:cNvCxnSpPr>
            <a:cxnSpLocks/>
          </p:cNvCxnSpPr>
          <p:nvPr/>
        </p:nvCxnSpPr>
        <p:spPr>
          <a:xfrm flipH="1">
            <a:off x="8398274" y="4691848"/>
            <a:ext cx="958790" cy="8433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421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1461011" y="1216242"/>
            <a:ext cx="5454696" cy="4545367"/>
          </a:xfrm>
        </p:spPr>
        <p:txBody>
          <a:bodyPr>
            <a:normAutofit/>
          </a:bodyPr>
          <a:lstStyle/>
          <a:p>
            <a:pPr marL="0" indent="0">
              <a:buNone/>
            </a:pPr>
            <a:r>
              <a:rPr lang="en-US" sz="3200" u="sng" dirty="0"/>
              <a:t>Creational Pattern</a:t>
            </a:r>
            <a:endParaRPr lang="en-US" sz="2800" u="sng" dirty="0"/>
          </a:p>
          <a:p>
            <a:pPr lvl="2">
              <a:buFont typeface="Wingdings" panose="05000000000000000000" pitchFamily="2" charset="2"/>
              <a:buChar char="§"/>
            </a:pPr>
            <a:r>
              <a:rPr lang="en-US" sz="2600" dirty="0"/>
              <a:t>Factory Method</a:t>
            </a:r>
          </a:p>
          <a:p>
            <a:pPr lvl="2">
              <a:buFont typeface="Wingdings" panose="05000000000000000000" pitchFamily="2" charset="2"/>
              <a:buChar char="§"/>
            </a:pPr>
            <a:r>
              <a:rPr lang="en-US" sz="2600" dirty="0"/>
              <a:t>Abstract Factory</a:t>
            </a:r>
          </a:p>
          <a:p>
            <a:pPr lvl="2">
              <a:buFont typeface="Wingdings" panose="05000000000000000000" pitchFamily="2" charset="2"/>
              <a:buChar char="§"/>
            </a:pPr>
            <a:r>
              <a:rPr lang="en-US" sz="2600" dirty="0"/>
              <a:t>Builder</a:t>
            </a:r>
          </a:p>
          <a:p>
            <a:pPr lvl="2">
              <a:buFont typeface="Wingdings" panose="05000000000000000000" pitchFamily="2" charset="2"/>
              <a:buChar char="§"/>
            </a:pPr>
            <a:r>
              <a:rPr lang="en-US" sz="2600" dirty="0"/>
              <a:t>Singleton</a:t>
            </a:r>
          </a:p>
          <a:p>
            <a:pPr lvl="2">
              <a:buFont typeface="Wingdings" panose="05000000000000000000" pitchFamily="2" charset="2"/>
              <a:buChar char="§"/>
            </a:pPr>
            <a:r>
              <a:rPr lang="en-US" sz="2600" dirty="0"/>
              <a:t>Prototype</a:t>
            </a:r>
            <a:endParaRPr lang="en-US" sz="5200" dirty="0"/>
          </a:p>
        </p:txBody>
      </p:sp>
    </p:spTree>
    <p:extLst>
      <p:ext uri="{BB962C8B-B14F-4D97-AF65-F5344CB8AC3E}">
        <p14:creationId xmlns:p14="http://schemas.microsoft.com/office/powerpoint/2010/main" val="31578613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3073-81CD-4015-99C6-C1C033E285F7}"/>
              </a:ext>
            </a:extLst>
          </p:cNvPr>
          <p:cNvSpPr>
            <a:spLocks noGrp="1"/>
          </p:cNvSpPr>
          <p:nvPr>
            <p:ph type="title"/>
          </p:nvPr>
        </p:nvSpPr>
        <p:spPr>
          <a:xfrm>
            <a:off x="1424448" y="1180731"/>
            <a:ext cx="9282022" cy="1819921"/>
          </a:xfrm>
        </p:spPr>
        <p:txBody>
          <a:bodyPr anchor="t">
            <a:noAutofit/>
          </a:bodyPr>
          <a:lstStyle/>
          <a:p>
            <a:pPr lvl="2"/>
            <a:r>
              <a:rPr lang="en-US" sz="2800" b="1" u="sng" dirty="0">
                <a:solidFill>
                  <a:schemeClr val="tx1"/>
                </a:solidFill>
                <a:latin typeface="Arial" panose="020B0604020202020204" pitchFamily="34" charset="0"/>
                <a:cs typeface="Arial" panose="020B0604020202020204" pitchFamily="34" charset="0"/>
              </a:rPr>
              <a:t>Adapter Pattern </a:t>
            </a:r>
            <a:br>
              <a:rPr lang="en-US" sz="2800" b="1" u="sng" dirty="0"/>
            </a:br>
            <a:r>
              <a:rPr lang="en-US" sz="2800" b="1" dirty="0"/>
              <a:t>	</a:t>
            </a:r>
            <a:r>
              <a:rPr lang="en-US" sz="2200" b="0" i="0" dirty="0">
                <a:solidFill>
                  <a:schemeClr val="tx1"/>
                </a:solidFill>
                <a:effectLst/>
                <a:latin typeface="Segoe UI" panose="020B0502040204020203" pitchFamily="34" charset="0"/>
              </a:rPr>
              <a:t>Adapter pattern acts as a bridge between two incompatible interfaces.</a:t>
            </a:r>
            <a:r>
              <a:rPr lang="en-US" sz="2200" b="0" i="0" dirty="0">
                <a:solidFill>
                  <a:schemeClr val="tx1"/>
                </a:solidFill>
                <a:effectLst/>
                <a:latin typeface="-apple-system"/>
              </a:rPr>
              <a:t>  We can use this design pattern, when we are using incompatible interfaces .</a:t>
            </a:r>
            <a:br>
              <a:rPr lang="en-US" sz="2400" b="1" u="sng"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br>
              <a:rPr lang="en-US" sz="2000"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p>
        </p:txBody>
      </p:sp>
      <p:sp>
        <p:nvSpPr>
          <p:cNvPr id="17" name="Rectangle 16">
            <a:extLst>
              <a:ext uri="{FF2B5EF4-FFF2-40B4-BE49-F238E27FC236}">
                <a16:creationId xmlns:a16="http://schemas.microsoft.com/office/drawing/2014/main" id="{D80BC0C5-7697-421A-8543-7BEE1BC7031B}"/>
              </a:ext>
            </a:extLst>
          </p:cNvPr>
          <p:cNvSpPr/>
          <p:nvPr/>
        </p:nvSpPr>
        <p:spPr>
          <a:xfrm>
            <a:off x="2790547" y="3719748"/>
            <a:ext cx="2352583" cy="1491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Application B</a:t>
            </a:r>
          </a:p>
          <a:p>
            <a:r>
              <a:rPr lang="en-US" sz="1400" dirty="0" err="1"/>
              <a:t>iEntity</a:t>
            </a:r>
            <a:r>
              <a:rPr lang="en-US" sz="1400" dirty="0"/>
              <a:t> Obj= new Customer();</a:t>
            </a:r>
          </a:p>
          <a:p>
            <a:r>
              <a:rPr lang="en-US" sz="1400" dirty="0" err="1"/>
              <a:t>Obj.Get</a:t>
            </a:r>
            <a:r>
              <a:rPr lang="en-US" sz="1400" dirty="0" err="1">
                <a:solidFill>
                  <a:srgbClr val="FF0000"/>
                </a:solidFill>
              </a:rPr>
              <a:t>Pdf</a:t>
            </a:r>
            <a:r>
              <a:rPr lang="en-US" sz="1400" dirty="0" err="1"/>
              <a:t>Report</a:t>
            </a:r>
            <a:r>
              <a:rPr lang="en-US" sz="1400" dirty="0"/>
              <a:t>();</a:t>
            </a:r>
          </a:p>
          <a:p>
            <a:endParaRPr lang="en-US" sz="1400" dirty="0"/>
          </a:p>
          <a:p>
            <a:r>
              <a:rPr lang="en-US" sz="1400" dirty="0" err="1"/>
              <a:t>iEntity</a:t>
            </a:r>
            <a:r>
              <a:rPr lang="en-US" sz="1400" dirty="0"/>
              <a:t> Obj= new Employee();</a:t>
            </a:r>
          </a:p>
          <a:p>
            <a:r>
              <a:rPr lang="en-US" sz="1400" dirty="0" err="1"/>
              <a:t>Obj.Get</a:t>
            </a:r>
            <a:r>
              <a:rPr lang="en-US" sz="1400" dirty="0" err="1">
                <a:solidFill>
                  <a:srgbClr val="FF0000"/>
                </a:solidFill>
              </a:rPr>
              <a:t>Pdf</a:t>
            </a:r>
            <a:r>
              <a:rPr lang="en-US" sz="1400" dirty="0" err="1"/>
              <a:t>Report</a:t>
            </a:r>
            <a:r>
              <a:rPr lang="en-US" sz="1400" dirty="0"/>
              <a:t>();</a:t>
            </a:r>
          </a:p>
          <a:p>
            <a:endParaRPr lang="en-US" sz="1400" dirty="0"/>
          </a:p>
        </p:txBody>
      </p:sp>
      <p:sp>
        <p:nvSpPr>
          <p:cNvPr id="10" name="Rectangle 9">
            <a:extLst>
              <a:ext uri="{FF2B5EF4-FFF2-40B4-BE49-F238E27FC236}">
                <a16:creationId xmlns:a16="http://schemas.microsoft.com/office/drawing/2014/main" id="{02F6F382-BA1B-4A8A-97AC-59B1396765ED}"/>
              </a:ext>
            </a:extLst>
          </p:cNvPr>
          <p:cNvSpPr/>
          <p:nvPr/>
        </p:nvSpPr>
        <p:spPr>
          <a:xfrm>
            <a:off x="9357063" y="4261280"/>
            <a:ext cx="1038687"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t>iEntity</a:t>
            </a:r>
            <a:endParaRPr lang="en-US" dirty="0"/>
          </a:p>
          <a:p>
            <a:pPr algn="ctr"/>
            <a:endParaRPr lang="en-US" sz="900" dirty="0"/>
          </a:p>
          <a:p>
            <a:pPr algn="ctr"/>
            <a:r>
              <a:rPr lang="en-US" sz="1400" dirty="0" err="1"/>
              <a:t>GetReorts</a:t>
            </a:r>
            <a:r>
              <a:rPr lang="en-US" sz="1400" dirty="0"/>
              <a:t>()</a:t>
            </a:r>
          </a:p>
        </p:txBody>
      </p:sp>
      <p:sp>
        <p:nvSpPr>
          <p:cNvPr id="12" name="Rectangle 11">
            <a:extLst>
              <a:ext uri="{FF2B5EF4-FFF2-40B4-BE49-F238E27FC236}">
                <a16:creationId xmlns:a16="http://schemas.microsoft.com/office/drawing/2014/main" id="{725A571F-9D93-45DD-941B-FAF7A027A8A4}"/>
              </a:ext>
            </a:extLst>
          </p:cNvPr>
          <p:cNvSpPr/>
          <p:nvPr/>
        </p:nvSpPr>
        <p:spPr>
          <a:xfrm>
            <a:off x="7359587" y="3311369"/>
            <a:ext cx="1038687"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Customer</a:t>
            </a:r>
          </a:p>
          <a:p>
            <a:pPr algn="ctr"/>
            <a:endParaRPr lang="en-US" sz="900" dirty="0"/>
          </a:p>
          <a:p>
            <a:pPr algn="ctr"/>
            <a:r>
              <a:rPr lang="en-US" sz="1400" dirty="0" err="1"/>
              <a:t>GetReorts</a:t>
            </a:r>
            <a:r>
              <a:rPr lang="en-US" sz="1400" dirty="0"/>
              <a:t>()</a:t>
            </a:r>
          </a:p>
          <a:p>
            <a:pPr algn="ctr"/>
            <a:endParaRPr lang="en-US" sz="1600" dirty="0"/>
          </a:p>
        </p:txBody>
      </p:sp>
      <p:sp>
        <p:nvSpPr>
          <p:cNvPr id="13" name="Rectangle 12">
            <a:extLst>
              <a:ext uri="{FF2B5EF4-FFF2-40B4-BE49-F238E27FC236}">
                <a16:creationId xmlns:a16="http://schemas.microsoft.com/office/drawing/2014/main" id="{5BAF58B4-D3FD-415F-A09C-1E992B8B2284}"/>
              </a:ext>
            </a:extLst>
          </p:cNvPr>
          <p:cNvSpPr/>
          <p:nvPr/>
        </p:nvSpPr>
        <p:spPr>
          <a:xfrm>
            <a:off x="7359587" y="5104659"/>
            <a:ext cx="1038687"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Employee</a:t>
            </a:r>
          </a:p>
          <a:p>
            <a:pPr algn="ctr"/>
            <a:endParaRPr lang="en-US" sz="800" dirty="0"/>
          </a:p>
          <a:p>
            <a:pPr algn="ctr"/>
            <a:r>
              <a:rPr lang="en-US" sz="1400" dirty="0" err="1"/>
              <a:t>GetReorts</a:t>
            </a:r>
            <a:r>
              <a:rPr lang="en-US" sz="1400" dirty="0"/>
              <a:t>()</a:t>
            </a:r>
          </a:p>
          <a:p>
            <a:pPr algn="ctr"/>
            <a:endParaRPr lang="en-US" sz="1600" dirty="0"/>
          </a:p>
        </p:txBody>
      </p:sp>
      <p:cxnSp>
        <p:nvCxnSpPr>
          <p:cNvPr id="14" name="Straight Arrow Connector 13">
            <a:extLst>
              <a:ext uri="{FF2B5EF4-FFF2-40B4-BE49-F238E27FC236}">
                <a16:creationId xmlns:a16="http://schemas.microsoft.com/office/drawing/2014/main" id="{36EA3279-7E75-4A67-A550-41AD8C14C93A}"/>
              </a:ext>
            </a:extLst>
          </p:cNvPr>
          <p:cNvCxnSpPr>
            <a:cxnSpLocks/>
            <a:stCxn id="10" idx="1"/>
            <a:endCxn id="12" idx="3"/>
          </p:cNvCxnSpPr>
          <p:nvPr/>
        </p:nvCxnSpPr>
        <p:spPr>
          <a:xfrm flipH="1" flipV="1">
            <a:off x="8398274" y="3733059"/>
            <a:ext cx="958789" cy="9499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4F2D90E-32CE-43B4-A667-56AEBDBB3A1C}"/>
              </a:ext>
            </a:extLst>
          </p:cNvPr>
          <p:cNvCxnSpPr>
            <a:cxnSpLocks/>
          </p:cNvCxnSpPr>
          <p:nvPr/>
        </p:nvCxnSpPr>
        <p:spPr>
          <a:xfrm flipH="1">
            <a:off x="8398274" y="4691848"/>
            <a:ext cx="958790" cy="8433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7967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3073-81CD-4015-99C6-C1C033E285F7}"/>
              </a:ext>
            </a:extLst>
          </p:cNvPr>
          <p:cNvSpPr>
            <a:spLocks noGrp="1"/>
          </p:cNvSpPr>
          <p:nvPr>
            <p:ph type="title"/>
          </p:nvPr>
        </p:nvSpPr>
        <p:spPr>
          <a:xfrm>
            <a:off x="1424448" y="1180731"/>
            <a:ext cx="9282022" cy="1819921"/>
          </a:xfrm>
        </p:spPr>
        <p:txBody>
          <a:bodyPr anchor="t">
            <a:noAutofit/>
          </a:bodyPr>
          <a:lstStyle/>
          <a:p>
            <a:pPr lvl="2"/>
            <a:r>
              <a:rPr lang="en-US" sz="2800" b="1" u="sng" dirty="0">
                <a:solidFill>
                  <a:schemeClr val="tx1"/>
                </a:solidFill>
                <a:latin typeface="Arial" panose="020B0604020202020204" pitchFamily="34" charset="0"/>
                <a:cs typeface="Arial" panose="020B0604020202020204" pitchFamily="34" charset="0"/>
              </a:rPr>
              <a:t>Adapter Pattern </a:t>
            </a:r>
            <a:br>
              <a:rPr lang="en-US" sz="2800" b="1" u="sng" dirty="0"/>
            </a:br>
            <a:r>
              <a:rPr lang="en-US" sz="2800" b="1" dirty="0"/>
              <a:t>	</a:t>
            </a:r>
            <a:r>
              <a:rPr lang="en-US" sz="2200" b="0" i="0" dirty="0">
                <a:solidFill>
                  <a:schemeClr val="tx1"/>
                </a:solidFill>
                <a:effectLst/>
                <a:latin typeface="Segoe UI" panose="020B0502040204020203" pitchFamily="34" charset="0"/>
              </a:rPr>
              <a:t>Adapter pattern acts as a bridge between two incompatible interfaces.</a:t>
            </a:r>
            <a:r>
              <a:rPr lang="en-US" sz="2200" b="0" i="0" dirty="0">
                <a:solidFill>
                  <a:schemeClr val="tx1"/>
                </a:solidFill>
                <a:effectLst/>
                <a:latin typeface="-apple-system"/>
              </a:rPr>
              <a:t>  We can use this design pattern, when we are using incompatible interfaces .</a:t>
            </a:r>
            <a:br>
              <a:rPr lang="en-US" sz="2400" b="1" u="sng"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br>
              <a:rPr lang="en-US" sz="2000"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p>
        </p:txBody>
      </p:sp>
      <p:sp>
        <p:nvSpPr>
          <p:cNvPr id="10" name="Rectangle 9">
            <a:extLst>
              <a:ext uri="{FF2B5EF4-FFF2-40B4-BE49-F238E27FC236}">
                <a16:creationId xmlns:a16="http://schemas.microsoft.com/office/drawing/2014/main" id="{2FDEBF82-25EC-4558-AF2C-237200DAD73E}"/>
              </a:ext>
            </a:extLst>
          </p:cNvPr>
          <p:cNvSpPr/>
          <p:nvPr/>
        </p:nvSpPr>
        <p:spPr>
          <a:xfrm>
            <a:off x="1661605" y="3897298"/>
            <a:ext cx="2269725" cy="1500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Application B</a:t>
            </a:r>
          </a:p>
          <a:p>
            <a:endParaRPr lang="en-US" sz="1200" dirty="0">
              <a:solidFill>
                <a:srgbClr val="FF0000"/>
              </a:solidFill>
            </a:endParaRPr>
          </a:p>
          <a:p>
            <a:r>
              <a:rPr lang="en-US" sz="1200" dirty="0" err="1">
                <a:solidFill>
                  <a:srgbClr val="FF0000"/>
                </a:solidFill>
              </a:rPr>
              <a:t>iReport</a:t>
            </a:r>
            <a:r>
              <a:rPr lang="en-US" sz="1200" dirty="0"/>
              <a:t> Obj= new </a:t>
            </a:r>
            <a:r>
              <a:rPr lang="en-US" sz="1200" dirty="0" err="1"/>
              <a:t>CustReport</a:t>
            </a:r>
            <a:r>
              <a:rPr lang="en-US" sz="1200" dirty="0"/>
              <a:t>();</a:t>
            </a:r>
          </a:p>
          <a:p>
            <a:r>
              <a:rPr lang="en-US" sz="1200" dirty="0" err="1"/>
              <a:t>Obj.GetPdfReport</a:t>
            </a:r>
            <a:r>
              <a:rPr lang="en-US" sz="1200" dirty="0"/>
              <a:t>();</a:t>
            </a:r>
          </a:p>
          <a:p>
            <a:endParaRPr lang="en-US" sz="1200" dirty="0"/>
          </a:p>
          <a:p>
            <a:r>
              <a:rPr lang="en-US" sz="1200" dirty="0" err="1">
                <a:solidFill>
                  <a:srgbClr val="FF0000"/>
                </a:solidFill>
              </a:rPr>
              <a:t>iReport</a:t>
            </a:r>
            <a:r>
              <a:rPr lang="en-US" sz="1200" dirty="0"/>
              <a:t> Obj= new </a:t>
            </a:r>
            <a:r>
              <a:rPr lang="en-US" sz="1200" dirty="0" err="1"/>
              <a:t>EmpReport</a:t>
            </a:r>
            <a:r>
              <a:rPr lang="en-US" sz="1200" dirty="0"/>
              <a:t>();</a:t>
            </a:r>
          </a:p>
          <a:p>
            <a:r>
              <a:rPr lang="en-US" sz="1200" dirty="0"/>
              <a:t>Obj. </a:t>
            </a:r>
            <a:r>
              <a:rPr lang="en-US" sz="1200" dirty="0" err="1"/>
              <a:t>GetPdfReport</a:t>
            </a:r>
            <a:r>
              <a:rPr lang="en-US" sz="1200" dirty="0"/>
              <a:t>();</a:t>
            </a:r>
          </a:p>
          <a:p>
            <a:endParaRPr lang="en-US" sz="1400" dirty="0"/>
          </a:p>
        </p:txBody>
      </p:sp>
      <p:sp>
        <p:nvSpPr>
          <p:cNvPr id="12" name="Rectangle 11">
            <a:extLst>
              <a:ext uri="{FF2B5EF4-FFF2-40B4-BE49-F238E27FC236}">
                <a16:creationId xmlns:a16="http://schemas.microsoft.com/office/drawing/2014/main" id="{1818CFA3-56FE-4CAC-882A-12FE296F5A09}"/>
              </a:ext>
            </a:extLst>
          </p:cNvPr>
          <p:cNvSpPr/>
          <p:nvPr/>
        </p:nvSpPr>
        <p:spPr>
          <a:xfrm>
            <a:off x="5157363" y="4079286"/>
            <a:ext cx="1580597" cy="1207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t>iReport</a:t>
            </a:r>
            <a:endParaRPr lang="en-US" dirty="0"/>
          </a:p>
          <a:p>
            <a:pPr algn="ctr"/>
            <a:endParaRPr lang="en-US" sz="900" dirty="0"/>
          </a:p>
          <a:p>
            <a:r>
              <a:rPr lang="en-US" sz="1400" dirty="0" err="1"/>
              <a:t>GetPdfReport</a:t>
            </a:r>
            <a:endParaRPr lang="en-US" sz="1400" dirty="0"/>
          </a:p>
          <a:p>
            <a:r>
              <a:rPr lang="en-US" sz="1400" dirty="0" err="1"/>
              <a:t>GetHTMLReport</a:t>
            </a:r>
            <a:endParaRPr lang="en-US" sz="1400" dirty="0"/>
          </a:p>
          <a:p>
            <a:r>
              <a:rPr lang="en-US" sz="1400" dirty="0" err="1"/>
              <a:t>GetXMLReport</a:t>
            </a:r>
            <a:endParaRPr lang="en-US" sz="1400" dirty="0"/>
          </a:p>
        </p:txBody>
      </p:sp>
      <p:sp>
        <p:nvSpPr>
          <p:cNvPr id="13" name="Rectangle 12">
            <a:extLst>
              <a:ext uri="{FF2B5EF4-FFF2-40B4-BE49-F238E27FC236}">
                <a16:creationId xmlns:a16="http://schemas.microsoft.com/office/drawing/2014/main" id="{90F2652A-0DD1-4515-9A86-4BA38F69D90D}"/>
              </a:ext>
            </a:extLst>
          </p:cNvPr>
          <p:cNvSpPr/>
          <p:nvPr/>
        </p:nvSpPr>
        <p:spPr>
          <a:xfrm>
            <a:off x="9863089" y="4261280"/>
            <a:ext cx="1038687"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t>iEntity</a:t>
            </a:r>
            <a:endParaRPr lang="en-US" dirty="0"/>
          </a:p>
          <a:p>
            <a:pPr algn="ctr"/>
            <a:endParaRPr lang="en-US" sz="900" dirty="0"/>
          </a:p>
          <a:p>
            <a:pPr algn="ctr"/>
            <a:r>
              <a:rPr lang="en-US" sz="1400" dirty="0" err="1"/>
              <a:t>GetReorts</a:t>
            </a:r>
            <a:r>
              <a:rPr lang="en-US" sz="1400" dirty="0"/>
              <a:t>()</a:t>
            </a:r>
          </a:p>
        </p:txBody>
      </p:sp>
      <p:sp>
        <p:nvSpPr>
          <p:cNvPr id="14" name="Rectangle 13">
            <a:extLst>
              <a:ext uri="{FF2B5EF4-FFF2-40B4-BE49-F238E27FC236}">
                <a16:creationId xmlns:a16="http://schemas.microsoft.com/office/drawing/2014/main" id="{B64A449F-31E5-4F8E-98E2-1A41376660CC}"/>
              </a:ext>
            </a:extLst>
          </p:cNvPr>
          <p:cNvSpPr/>
          <p:nvPr/>
        </p:nvSpPr>
        <p:spPr>
          <a:xfrm>
            <a:off x="7865613" y="3311369"/>
            <a:ext cx="1038687"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Customer</a:t>
            </a:r>
          </a:p>
          <a:p>
            <a:pPr algn="ctr"/>
            <a:endParaRPr lang="en-US" sz="900" dirty="0"/>
          </a:p>
          <a:p>
            <a:pPr algn="ctr"/>
            <a:r>
              <a:rPr lang="en-US" sz="1400" dirty="0" err="1"/>
              <a:t>GetReorts</a:t>
            </a:r>
            <a:r>
              <a:rPr lang="en-US" sz="1400" dirty="0"/>
              <a:t>()</a:t>
            </a:r>
          </a:p>
          <a:p>
            <a:pPr algn="ctr"/>
            <a:endParaRPr lang="en-US" sz="1600" dirty="0"/>
          </a:p>
        </p:txBody>
      </p:sp>
      <p:sp>
        <p:nvSpPr>
          <p:cNvPr id="15" name="Rectangle 14">
            <a:extLst>
              <a:ext uri="{FF2B5EF4-FFF2-40B4-BE49-F238E27FC236}">
                <a16:creationId xmlns:a16="http://schemas.microsoft.com/office/drawing/2014/main" id="{02FA3854-E053-4A88-85F2-48B7E486D592}"/>
              </a:ext>
            </a:extLst>
          </p:cNvPr>
          <p:cNvSpPr/>
          <p:nvPr/>
        </p:nvSpPr>
        <p:spPr>
          <a:xfrm>
            <a:off x="7865613" y="5104659"/>
            <a:ext cx="1038687"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Employee</a:t>
            </a:r>
          </a:p>
          <a:p>
            <a:pPr algn="ctr"/>
            <a:endParaRPr lang="en-US" sz="800" dirty="0"/>
          </a:p>
          <a:p>
            <a:pPr algn="ctr"/>
            <a:r>
              <a:rPr lang="en-US" sz="1400" dirty="0" err="1"/>
              <a:t>GetReorts</a:t>
            </a:r>
            <a:r>
              <a:rPr lang="en-US" sz="1400" dirty="0"/>
              <a:t>()</a:t>
            </a:r>
          </a:p>
          <a:p>
            <a:pPr algn="ctr"/>
            <a:endParaRPr lang="en-US" sz="1600" dirty="0"/>
          </a:p>
        </p:txBody>
      </p:sp>
      <p:cxnSp>
        <p:nvCxnSpPr>
          <p:cNvPr id="16" name="Straight Arrow Connector 15">
            <a:extLst>
              <a:ext uri="{FF2B5EF4-FFF2-40B4-BE49-F238E27FC236}">
                <a16:creationId xmlns:a16="http://schemas.microsoft.com/office/drawing/2014/main" id="{AD1FBB1B-6BE4-4DBF-B9F6-AC897F56B8E0}"/>
              </a:ext>
            </a:extLst>
          </p:cNvPr>
          <p:cNvCxnSpPr>
            <a:cxnSpLocks/>
            <a:stCxn id="13" idx="1"/>
            <a:endCxn id="14" idx="3"/>
          </p:cNvCxnSpPr>
          <p:nvPr/>
        </p:nvCxnSpPr>
        <p:spPr>
          <a:xfrm flipH="1" flipV="1">
            <a:off x="8904300" y="3733059"/>
            <a:ext cx="958789" cy="9499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5EAA14F-17DF-433A-BC7B-FFAADC813C86}"/>
              </a:ext>
            </a:extLst>
          </p:cNvPr>
          <p:cNvCxnSpPr>
            <a:cxnSpLocks/>
          </p:cNvCxnSpPr>
          <p:nvPr/>
        </p:nvCxnSpPr>
        <p:spPr>
          <a:xfrm flipH="1">
            <a:off x="8904300" y="4691848"/>
            <a:ext cx="958790" cy="8433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31745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3073-81CD-4015-99C6-C1C033E285F7}"/>
              </a:ext>
            </a:extLst>
          </p:cNvPr>
          <p:cNvSpPr>
            <a:spLocks noGrp="1"/>
          </p:cNvSpPr>
          <p:nvPr>
            <p:ph type="title"/>
          </p:nvPr>
        </p:nvSpPr>
        <p:spPr>
          <a:xfrm>
            <a:off x="1415570" y="754602"/>
            <a:ext cx="9282022" cy="1819921"/>
          </a:xfrm>
        </p:spPr>
        <p:txBody>
          <a:bodyPr anchor="t">
            <a:noAutofit/>
          </a:bodyPr>
          <a:lstStyle/>
          <a:p>
            <a:pPr lvl="2"/>
            <a:r>
              <a:rPr lang="en-US" sz="2800" b="1" u="sng" dirty="0">
                <a:solidFill>
                  <a:schemeClr val="tx1"/>
                </a:solidFill>
                <a:latin typeface="Arial" panose="020B0604020202020204" pitchFamily="34" charset="0"/>
                <a:cs typeface="Arial" panose="020B0604020202020204" pitchFamily="34" charset="0"/>
              </a:rPr>
              <a:t>Adapter Pattern </a:t>
            </a:r>
            <a:br>
              <a:rPr lang="en-US" sz="2800" b="1" u="sng" dirty="0"/>
            </a:br>
            <a:r>
              <a:rPr lang="en-US" sz="2800" b="1" dirty="0"/>
              <a:t>	</a:t>
            </a:r>
            <a:r>
              <a:rPr lang="en-US" sz="2200" b="0" i="0" dirty="0">
                <a:solidFill>
                  <a:schemeClr val="tx1"/>
                </a:solidFill>
                <a:effectLst/>
                <a:latin typeface="Segoe UI" panose="020B0502040204020203" pitchFamily="34" charset="0"/>
              </a:rPr>
              <a:t>Adapter pattern acts as a bridge between two incompatible interfaces.</a:t>
            </a:r>
            <a:r>
              <a:rPr lang="en-US" sz="2200" b="0" i="0" dirty="0">
                <a:solidFill>
                  <a:schemeClr val="tx1"/>
                </a:solidFill>
                <a:effectLst/>
                <a:latin typeface="-apple-system"/>
              </a:rPr>
              <a:t>  We can use this design pattern, when we are using incompatible interfaces .</a:t>
            </a:r>
            <a:br>
              <a:rPr lang="en-US" sz="2400" b="1" u="sng"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br>
              <a:rPr lang="en-US" sz="2000"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p>
        </p:txBody>
      </p:sp>
      <p:sp>
        <p:nvSpPr>
          <p:cNvPr id="3" name="Rectangle 2">
            <a:extLst>
              <a:ext uri="{FF2B5EF4-FFF2-40B4-BE49-F238E27FC236}">
                <a16:creationId xmlns:a16="http://schemas.microsoft.com/office/drawing/2014/main" id="{CD211BAA-F889-445C-B385-E95AF1411493}"/>
              </a:ext>
            </a:extLst>
          </p:cNvPr>
          <p:cNvSpPr/>
          <p:nvPr/>
        </p:nvSpPr>
        <p:spPr>
          <a:xfrm>
            <a:off x="2748330" y="2574523"/>
            <a:ext cx="2328168" cy="1870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u="sng" dirty="0"/>
              <a:t>Application A</a:t>
            </a:r>
          </a:p>
          <a:p>
            <a:r>
              <a:rPr lang="en-US" sz="1400" dirty="0" err="1"/>
              <a:t>iEntity</a:t>
            </a:r>
            <a:r>
              <a:rPr lang="en-US" sz="1400" dirty="0"/>
              <a:t> Obj= new Customer();</a:t>
            </a:r>
          </a:p>
          <a:p>
            <a:r>
              <a:rPr lang="en-US" sz="1400" dirty="0" err="1"/>
              <a:t>Obj.GetReport</a:t>
            </a:r>
            <a:r>
              <a:rPr lang="en-US" sz="1400" dirty="0"/>
              <a:t>();</a:t>
            </a:r>
          </a:p>
          <a:p>
            <a:endParaRPr lang="en-US" sz="1400" dirty="0"/>
          </a:p>
          <a:p>
            <a:r>
              <a:rPr lang="en-US" sz="1400" dirty="0" err="1"/>
              <a:t>iEntity</a:t>
            </a:r>
            <a:r>
              <a:rPr lang="en-US" sz="1400" dirty="0"/>
              <a:t> Obj= new Employee();</a:t>
            </a:r>
          </a:p>
          <a:p>
            <a:r>
              <a:rPr lang="en-US" sz="1400" dirty="0" err="1"/>
              <a:t>Obj.GetReport</a:t>
            </a:r>
            <a:r>
              <a:rPr lang="en-US" sz="1400" dirty="0"/>
              <a:t>();</a:t>
            </a:r>
          </a:p>
          <a:p>
            <a:endParaRPr lang="en-US" sz="1400" dirty="0"/>
          </a:p>
        </p:txBody>
      </p:sp>
      <p:sp>
        <p:nvSpPr>
          <p:cNvPr id="4" name="Rectangle 3">
            <a:extLst>
              <a:ext uri="{FF2B5EF4-FFF2-40B4-BE49-F238E27FC236}">
                <a16:creationId xmlns:a16="http://schemas.microsoft.com/office/drawing/2014/main" id="{4741995D-2129-49A4-AFCB-408BAEAE3A6A}"/>
              </a:ext>
            </a:extLst>
          </p:cNvPr>
          <p:cNvSpPr/>
          <p:nvPr/>
        </p:nvSpPr>
        <p:spPr>
          <a:xfrm>
            <a:off x="10528916" y="4203577"/>
            <a:ext cx="923278"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t>iEntity</a:t>
            </a:r>
            <a:endParaRPr lang="en-US" dirty="0"/>
          </a:p>
        </p:txBody>
      </p:sp>
      <p:sp>
        <p:nvSpPr>
          <p:cNvPr id="5" name="Rectangle 4">
            <a:extLst>
              <a:ext uri="{FF2B5EF4-FFF2-40B4-BE49-F238E27FC236}">
                <a16:creationId xmlns:a16="http://schemas.microsoft.com/office/drawing/2014/main" id="{7E17E4D9-4B3B-4A21-BF20-47B8A03FBAA3}"/>
              </a:ext>
            </a:extLst>
          </p:cNvPr>
          <p:cNvSpPr/>
          <p:nvPr/>
        </p:nvSpPr>
        <p:spPr>
          <a:xfrm>
            <a:off x="8472996" y="2907439"/>
            <a:ext cx="1399874"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Customer</a:t>
            </a:r>
          </a:p>
        </p:txBody>
      </p:sp>
      <p:sp>
        <p:nvSpPr>
          <p:cNvPr id="7" name="Rectangle 6">
            <a:extLst>
              <a:ext uri="{FF2B5EF4-FFF2-40B4-BE49-F238E27FC236}">
                <a16:creationId xmlns:a16="http://schemas.microsoft.com/office/drawing/2014/main" id="{8BF1973F-FB90-428F-8297-F96A2E3CCE21}"/>
              </a:ext>
            </a:extLst>
          </p:cNvPr>
          <p:cNvSpPr/>
          <p:nvPr/>
        </p:nvSpPr>
        <p:spPr>
          <a:xfrm>
            <a:off x="8531439" y="5692810"/>
            <a:ext cx="1540213"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Employee</a:t>
            </a:r>
          </a:p>
        </p:txBody>
      </p:sp>
      <p:cxnSp>
        <p:nvCxnSpPr>
          <p:cNvPr id="9" name="Straight Arrow Connector 8">
            <a:extLst>
              <a:ext uri="{FF2B5EF4-FFF2-40B4-BE49-F238E27FC236}">
                <a16:creationId xmlns:a16="http://schemas.microsoft.com/office/drawing/2014/main" id="{35A8B3D2-EFC4-423C-81C1-02AE1AFEF1F7}"/>
              </a:ext>
            </a:extLst>
          </p:cNvPr>
          <p:cNvCxnSpPr>
            <a:cxnSpLocks/>
            <a:stCxn id="4" idx="1"/>
            <a:endCxn id="5" idx="3"/>
          </p:cNvCxnSpPr>
          <p:nvPr/>
        </p:nvCxnSpPr>
        <p:spPr>
          <a:xfrm flipH="1" flipV="1">
            <a:off x="9872870" y="3329129"/>
            <a:ext cx="656046" cy="12961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85CDB3A-E952-495D-927D-8A6F8C0BB804}"/>
              </a:ext>
            </a:extLst>
          </p:cNvPr>
          <p:cNvCxnSpPr>
            <a:cxnSpLocks/>
            <a:endCxn id="7" idx="3"/>
          </p:cNvCxnSpPr>
          <p:nvPr/>
        </p:nvCxnSpPr>
        <p:spPr>
          <a:xfrm flipH="1">
            <a:off x="10071652" y="5071376"/>
            <a:ext cx="421754" cy="10431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FDEBF82-25EC-4558-AF2C-237200DAD73E}"/>
              </a:ext>
            </a:extLst>
          </p:cNvPr>
          <p:cNvSpPr/>
          <p:nvPr/>
        </p:nvSpPr>
        <p:spPr>
          <a:xfrm>
            <a:off x="1114147" y="4745112"/>
            <a:ext cx="2400577" cy="1682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u="sng" dirty="0"/>
              <a:t>Application B</a:t>
            </a:r>
          </a:p>
          <a:p>
            <a:r>
              <a:rPr lang="en-US" sz="1200" dirty="0" err="1"/>
              <a:t>iReport</a:t>
            </a:r>
            <a:r>
              <a:rPr lang="en-US" sz="1200" dirty="0"/>
              <a:t> Obj= new </a:t>
            </a:r>
            <a:r>
              <a:rPr lang="en-US" sz="1200" dirty="0" err="1"/>
              <a:t>CustReport</a:t>
            </a:r>
            <a:r>
              <a:rPr lang="en-US" sz="1200" dirty="0"/>
              <a:t>();</a:t>
            </a:r>
          </a:p>
          <a:p>
            <a:r>
              <a:rPr lang="en-US" sz="1200" dirty="0" err="1"/>
              <a:t>Obj.GetPdfReport</a:t>
            </a:r>
            <a:r>
              <a:rPr lang="en-US" sz="1200" dirty="0"/>
              <a:t>();</a:t>
            </a:r>
          </a:p>
          <a:p>
            <a:endParaRPr lang="en-US" sz="1200" dirty="0"/>
          </a:p>
          <a:p>
            <a:r>
              <a:rPr lang="en-US" sz="1200" dirty="0" err="1"/>
              <a:t>iReport</a:t>
            </a:r>
            <a:r>
              <a:rPr lang="en-US" sz="1200" dirty="0"/>
              <a:t> Obj= new </a:t>
            </a:r>
            <a:r>
              <a:rPr lang="en-US" sz="1200" dirty="0" err="1"/>
              <a:t>EmpReport</a:t>
            </a:r>
            <a:r>
              <a:rPr lang="en-US" sz="1200" dirty="0"/>
              <a:t>();</a:t>
            </a:r>
          </a:p>
          <a:p>
            <a:r>
              <a:rPr lang="en-US" sz="1200" dirty="0"/>
              <a:t>Obj. </a:t>
            </a:r>
            <a:r>
              <a:rPr lang="en-US" sz="1200" dirty="0" err="1"/>
              <a:t>GetPdfReport</a:t>
            </a:r>
            <a:r>
              <a:rPr lang="en-US" sz="1200" dirty="0"/>
              <a:t>();</a:t>
            </a:r>
          </a:p>
          <a:p>
            <a:endParaRPr lang="en-US" sz="1400" dirty="0"/>
          </a:p>
        </p:txBody>
      </p:sp>
      <p:sp>
        <p:nvSpPr>
          <p:cNvPr id="12" name="Rectangle 11">
            <a:extLst>
              <a:ext uri="{FF2B5EF4-FFF2-40B4-BE49-F238E27FC236}">
                <a16:creationId xmlns:a16="http://schemas.microsoft.com/office/drawing/2014/main" id="{1818CFA3-56FE-4CAC-882A-12FE296F5A09}"/>
              </a:ext>
            </a:extLst>
          </p:cNvPr>
          <p:cNvSpPr/>
          <p:nvPr/>
        </p:nvSpPr>
        <p:spPr>
          <a:xfrm>
            <a:off x="6549868" y="4708495"/>
            <a:ext cx="1681580" cy="1174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t>iReport</a:t>
            </a:r>
            <a:endParaRPr lang="en-US" dirty="0"/>
          </a:p>
          <a:p>
            <a:r>
              <a:rPr lang="en-US" sz="1400" dirty="0" err="1"/>
              <a:t>GetPdfReport</a:t>
            </a:r>
            <a:endParaRPr lang="en-US" sz="1400" dirty="0"/>
          </a:p>
          <a:p>
            <a:r>
              <a:rPr lang="en-US" sz="1400" dirty="0" err="1"/>
              <a:t>GetHTMLReport</a:t>
            </a:r>
            <a:endParaRPr lang="en-US" sz="1400" dirty="0"/>
          </a:p>
          <a:p>
            <a:r>
              <a:rPr lang="en-US" sz="1400" dirty="0" err="1"/>
              <a:t>GetXMLReport</a:t>
            </a:r>
            <a:endParaRPr lang="en-US" sz="1400" dirty="0"/>
          </a:p>
          <a:p>
            <a:pPr algn="ctr"/>
            <a:endParaRPr lang="en-US" dirty="0"/>
          </a:p>
        </p:txBody>
      </p:sp>
      <p:sp>
        <p:nvSpPr>
          <p:cNvPr id="13" name="Rectangle 12">
            <a:extLst>
              <a:ext uri="{FF2B5EF4-FFF2-40B4-BE49-F238E27FC236}">
                <a16:creationId xmlns:a16="http://schemas.microsoft.com/office/drawing/2014/main" id="{EFFBABBB-3F3C-44D9-BF04-7B9F40A08B23}"/>
              </a:ext>
            </a:extLst>
          </p:cNvPr>
          <p:cNvSpPr/>
          <p:nvPr/>
        </p:nvSpPr>
        <p:spPr>
          <a:xfrm>
            <a:off x="4400316" y="4532050"/>
            <a:ext cx="1263960"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err="1"/>
              <a:t>CustReport</a:t>
            </a:r>
            <a:endParaRPr lang="en-US" sz="1400" dirty="0"/>
          </a:p>
        </p:txBody>
      </p:sp>
      <p:sp>
        <p:nvSpPr>
          <p:cNvPr id="14" name="Rectangle 13">
            <a:extLst>
              <a:ext uri="{FF2B5EF4-FFF2-40B4-BE49-F238E27FC236}">
                <a16:creationId xmlns:a16="http://schemas.microsoft.com/office/drawing/2014/main" id="{043C6B8F-BD34-427B-B06C-C7250F0B85AC}"/>
              </a:ext>
            </a:extLst>
          </p:cNvPr>
          <p:cNvSpPr/>
          <p:nvPr/>
        </p:nvSpPr>
        <p:spPr>
          <a:xfrm>
            <a:off x="4477673" y="5726097"/>
            <a:ext cx="1540213"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err="1"/>
              <a:t>EmpReport</a:t>
            </a:r>
            <a:endParaRPr lang="en-US" sz="1400" dirty="0"/>
          </a:p>
        </p:txBody>
      </p:sp>
      <p:cxnSp>
        <p:nvCxnSpPr>
          <p:cNvPr id="15" name="Straight Arrow Connector 14">
            <a:extLst>
              <a:ext uri="{FF2B5EF4-FFF2-40B4-BE49-F238E27FC236}">
                <a16:creationId xmlns:a16="http://schemas.microsoft.com/office/drawing/2014/main" id="{2C5E562E-683C-4CDF-B622-7A0C87C03FD2}"/>
              </a:ext>
            </a:extLst>
          </p:cNvPr>
          <p:cNvCxnSpPr>
            <a:cxnSpLocks/>
            <a:stCxn id="12" idx="1"/>
            <a:endCxn id="13" idx="3"/>
          </p:cNvCxnSpPr>
          <p:nvPr/>
        </p:nvCxnSpPr>
        <p:spPr>
          <a:xfrm flipH="1" flipV="1">
            <a:off x="5664276" y="4953740"/>
            <a:ext cx="885592" cy="3417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A425428-0938-44CE-ADC3-51CF9922E2C5}"/>
              </a:ext>
            </a:extLst>
          </p:cNvPr>
          <p:cNvCxnSpPr>
            <a:cxnSpLocks/>
            <a:stCxn id="12" idx="1"/>
            <a:endCxn id="14" idx="3"/>
          </p:cNvCxnSpPr>
          <p:nvPr/>
        </p:nvCxnSpPr>
        <p:spPr>
          <a:xfrm flipH="1">
            <a:off x="6017886" y="5295535"/>
            <a:ext cx="531982" cy="85225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2BB30D7-9CAC-446E-A13B-C4426C3A7A4E}"/>
              </a:ext>
            </a:extLst>
          </p:cNvPr>
          <p:cNvCxnSpPr>
            <a:cxnSpLocks/>
            <a:stCxn id="5" idx="1"/>
          </p:cNvCxnSpPr>
          <p:nvPr/>
        </p:nvCxnSpPr>
        <p:spPr>
          <a:xfrm flipH="1">
            <a:off x="5456067" y="3329129"/>
            <a:ext cx="3016929" cy="139268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4D6CDCA-3EA2-4903-8E50-B44DDC7DEB88}"/>
              </a:ext>
            </a:extLst>
          </p:cNvPr>
          <p:cNvCxnSpPr>
            <a:cxnSpLocks/>
            <a:stCxn id="7" idx="1"/>
            <a:endCxn id="14" idx="3"/>
          </p:cNvCxnSpPr>
          <p:nvPr/>
        </p:nvCxnSpPr>
        <p:spPr>
          <a:xfrm flipH="1">
            <a:off x="6017886" y="6114500"/>
            <a:ext cx="2513553" cy="332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8516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3073-81CD-4015-99C6-C1C033E285F7}"/>
              </a:ext>
            </a:extLst>
          </p:cNvPr>
          <p:cNvSpPr>
            <a:spLocks noGrp="1"/>
          </p:cNvSpPr>
          <p:nvPr>
            <p:ph type="title"/>
          </p:nvPr>
        </p:nvSpPr>
        <p:spPr>
          <a:xfrm>
            <a:off x="1454989" y="1452620"/>
            <a:ext cx="9282022" cy="1819921"/>
          </a:xfrm>
        </p:spPr>
        <p:txBody>
          <a:bodyPr anchor="t">
            <a:noAutofit/>
          </a:bodyPr>
          <a:lstStyle/>
          <a:p>
            <a:pPr lvl="2"/>
            <a:r>
              <a:rPr lang="en-US" sz="2800" b="1" u="sng" dirty="0">
                <a:solidFill>
                  <a:schemeClr val="tx1"/>
                </a:solidFill>
                <a:latin typeface="Arial" panose="020B0604020202020204" pitchFamily="34" charset="0"/>
                <a:cs typeface="Arial" panose="020B0604020202020204" pitchFamily="34" charset="0"/>
              </a:rPr>
              <a:t>Adapter Pattern </a:t>
            </a:r>
            <a:br>
              <a:rPr lang="en-US" sz="2800" b="1" u="sng" dirty="0"/>
            </a:br>
            <a:r>
              <a:rPr lang="en-US" sz="2800" b="1" dirty="0"/>
              <a:t>	</a:t>
            </a:r>
            <a:r>
              <a:rPr lang="en-US" sz="2200" b="0" i="0" dirty="0">
                <a:solidFill>
                  <a:schemeClr val="tx1"/>
                </a:solidFill>
                <a:effectLst/>
                <a:latin typeface="Segoe UI" panose="020B0502040204020203" pitchFamily="34" charset="0"/>
              </a:rPr>
              <a:t>Adapter pattern acts as a bridge between two incompatible interfaces.</a:t>
            </a:r>
            <a:r>
              <a:rPr lang="en-US" sz="2200" b="0" i="0" dirty="0">
                <a:solidFill>
                  <a:schemeClr val="tx1"/>
                </a:solidFill>
                <a:effectLst/>
                <a:latin typeface="-apple-system"/>
              </a:rPr>
              <a:t>  We can use this design pattern, when we are using incompatible interfaces .</a:t>
            </a:r>
            <a:br>
              <a:rPr lang="en-US" sz="2400" b="1" u="sng"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br>
              <a:rPr lang="en-US" sz="2000"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p>
        </p:txBody>
      </p:sp>
      <p:sp>
        <p:nvSpPr>
          <p:cNvPr id="5" name="Rectangle 4">
            <a:extLst>
              <a:ext uri="{FF2B5EF4-FFF2-40B4-BE49-F238E27FC236}">
                <a16:creationId xmlns:a16="http://schemas.microsoft.com/office/drawing/2014/main" id="{7E17E4D9-4B3B-4A21-BF20-47B8A03FBAA3}"/>
              </a:ext>
            </a:extLst>
          </p:cNvPr>
          <p:cNvSpPr/>
          <p:nvPr/>
        </p:nvSpPr>
        <p:spPr>
          <a:xfrm>
            <a:off x="6900170" y="4123680"/>
            <a:ext cx="1038687" cy="8433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Customer</a:t>
            </a:r>
          </a:p>
        </p:txBody>
      </p:sp>
      <p:sp>
        <p:nvSpPr>
          <p:cNvPr id="10" name="Rectangle 9">
            <a:extLst>
              <a:ext uri="{FF2B5EF4-FFF2-40B4-BE49-F238E27FC236}">
                <a16:creationId xmlns:a16="http://schemas.microsoft.com/office/drawing/2014/main" id="{2FDEBF82-25EC-4558-AF2C-237200DAD73E}"/>
              </a:ext>
            </a:extLst>
          </p:cNvPr>
          <p:cNvSpPr/>
          <p:nvPr/>
        </p:nvSpPr>
        <p:spPr>
          <a:xfrm>
            <a:off x="2131380" y="3780771"/>
            <a:ext cx="2269725" cy="1369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t>Application</a:t>
            </a:r>
            <a:endParaRPr lang="en-US" sz="1400" dirty="0"/>
          </a:p>
        </p:txBody>
      </p:sp>
      <p:sp>
        <p:nvSpPr>
          <p:cNvPr id="13" name="Rectangle 12">
            <a:extLst>
              <a:ext uri="{FF2B5EF4-FFF2-40B4-BE49-F238E27FC236}">
                <a16:creationId xmlns:a16="http://schemas.microsoft.com/office/drawing/2014/main" id="{EFFBABBB-3F3C-44D9-BF04-7B9F40A08B23}"/>
              </a:ext>
            </a:extLst>
          </p:cNvPr>
          <p:cNvSpPr/>
          <p:nvPr/>
        </p:nvSpPr>
        <p:spPr>
          <a:xfrm>
            <a:off x="5861483" y="4123680"/>
            <a:ext cx="1038687" cy="84337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sz="1400" dirty="0" err="1"/>
              <a:t>CustReport</a:t>
            </a:r>
            <a:endParaRPr lang="en-US" sz="1400" dirty="0"/>
          </a:p>
        </p:txBody>
      </p:sp>
      <p:sp>
        <p:nvSpPr>
          <p:cNvPr id="6" name="Oval 5">
            <a:extLst>
              <a:ext uri="{FF2B5EF4-FFF2-40B4-BE49-F238E27FC236}">
                <a16:creationId xmlns:a16="http://schemas.microsoft.com/office/drawing/2014/main" id="{A1FB80BA-4C93-4297-8D6F-D368AAC1DE11}"/>
              </a:ext>
            </a:extLst>
          </p:cNvPr>
          <p:cNvSpPr/>
          <p:nvPr/>
        </p:nvSpPr>
        <p:spPr>
          <a:xfrm>
            <a:off x="6744069" y="4447710"/>
            <a:ext cx="363985" cy="2752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86807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3073-81CD-4015-99C6-C1C033E285F7}"/>
              </a:ext>
            </a:extLst>
          </p:cNvPr>
          <p:cNvSpPr>
            <a:spLocks noGrp="1"/>
          </p:cNvSpPr>
          <p:nvPr>
            <p:ph type="title"/>
          </p:nvPr>
        </p:nvSpPr>
        <p:spPr>
          <a:xfrm>
            <a:off x="1216241" y="2015232"/>
            <a:ext cx="9800947" cy="2805344"/>
          </a:xfrm>
        </p:spPr>
        <p:txBody>
          <a:bodyPr anchor="t">
            <a:noAutofit/>
          </a:bodyPr>
          <a:lstStyle/>
          <a:p>
            <a:pPr lvl="2"/>
            <a:r>
              <a:rPr lang="en-US" sz="2800" b="1" u="sng" dirty="0">
                <a:solidFill>
                  <a:schemeClr val="tx1"/>
                </a:solidFill>
                <a:latin typeface="Arial" panose="020B0604020202020204" pitchFamily="34" charset="0"/>
                <a:cs typeface="Arial" panose="020B0604020202020204" pitchFamily="34" charset="0"/>
              </a:rPr>
              <a:t>Decorator Pattern </a:t>
            </a:r>
            <a:br>
              <a:rPr lang="en-US" sz="2800" b="1" u="sng" dirty="0"/>
            </a:br>
            <a:r>
              <a:rPr lang="en-US" sz="2800" b="1" dirty="0"/>
              <a:t>	</a:t>
            </a:r>
            <a:r>
              <a:rPr lang="en-US" sz="2400" b="0" i="0" dirty="0">
                <a:solidFill>
                  <a:schemeClr val="tx1"/>
                </a:solidFill>
                <a:effectLst/>
                <a:latin typeface="Segoe UI" panose="020B0502040204020203" pitchFamily="34" charset="0"/>
              </a:rPr>
              <a:t>Decorator pattern</a:t>
            </a:r>
            <a:r>
              <a:rPr lang="en-US" sz="2400" dirty="0">
                <a:solidFill>
                  <a:schemeClr val="tx1"/>
                </a:solidFill>
                <a:latin typeface="Segoe UI" panose="020B0502040204020203" pitchFamily="34" charset="0"/>
              </a:rPr>
              <a:t> includes additional functionality to an existing object. We are decorating the existing functionality without modifying the original object. So, we can call this pattern as </a:t>
            </a:r>
            <a:r>
              <a:rPr lang="en-US" sz="2400" b="1" i="1" dirty="0">
                <a:solidFill>
                  <a:schemeClr val="tx1"/>
                </a:solidFill>
                <a:latin typeface="Segoe UI" panose="020B0502040204020203" pitchFamily="34" charset="0"/>
              </a:rPr>
              <a:t>Wrapper pattern</a:t>
            </a: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br>
              <a:rPr lang="en-US" sz="2000"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7071203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3073-81CD-4015-99C6-C1C033E285F7}"/>
              </a:ext>
            </a:extLst>
          </p:cNvPr>
          <p:cNvSpPr>
            <a:spLocks noGrp="1"/>
          </p:cNvSpPr>
          <p:nvPr>
            <p:ph type="title"/>
          </p:nvPr>
        </p:nvSpPr>
        <p:spPr>
          <a:xfrm>
            <a:off x="1424448" y="1180731"/>
            <a:ext cx="9282022" cy="1819921"/>
          </a:xfrm>
        </p:spPr>
        <p:txBody>
          <a:bodyPr anchor="t">
            <a:noAutofit/>
          </a:bodyPr>
          <a:lstStyle/>
          <a:p>
            <a:pPr lvl="2"/>
            <a:r>
              <a:rPr lang="en-US" sz="2800" b="1" u="sng" dirty="0">
                <a:solidFill>
                  <a:schemeClr val="tx1"/>
                </a:solidFill>
                <a:latin typeface="Arial" panose="020B0604020202020204" pitchFamily="34" charset="0"/>
                <a:cs typeface="Arial" panose="020B0604020202020204" pitchFamily="34" charset="0"/>
              </a:rPr>
              <a:t>Decorator Pattern </a:t>
            </a:r>
            <a:br>
              <a:rPr lang="en-US" sz="2800" b="1" u="sng" dirty="0"/>
            </a:br>
            <a:r>
              <a:rPr lang="en-US" sz="2800" b="1" dirty="0"/>
              <a:t>	</a:t>
            </a:r>
            <a:r>
              <a:rPr lang="en-US" sz="2000" b="0" i="0" dirty="0">
                <a:solidFill>
                  <a:schemeClr val="tx1"/>
                </a:solidFill>
                <a:effectLst/>
                <a:latin typeface="Segoe UI" panose="020B0502040204020203" pitchFamily="34" charset="0"/>
              </a:rPr>
              <a:t> Adapter pattern</a:t>
            </a:r>
            <a:r>
              <a:rPr lang="en-US" sz="2000" dirty="0">
                <a:solidFill>
                  <a:schemeClr val="tx1"/>
                </a:solidFill>
                <a:latin typeface="Segoe UI" panose="020B0502040204020203" pitchFamily="34" charset="0"/>
              </a:rPr>
              <a:t> includes additional functionality to an existing object. We are decorating the existing functionality without modifying the original object. So, we can call this pattern as </a:t>
            </a:r>
            <a:r>
              <a:rPr lang="en-US" sz="2000" b="1" i="1" dirty="0">
                <a:solidFill>
                  <a:schemeClr val="tx1"/>
                </a:solidFill>
                <a:latin typeface="Segoe UI" panose="020B0502040204020203" pitchFamily="34" charset="0"/>
              </a:rPr>
              <a:t>Wrapper pattern</a:t>
            </a:r>
            <a:br>
              <a:rPr lang="en-US" sz="2400" b="1" u="sng"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br>
              <a:rPr lang="en-US" sz="2000"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p>
        </p:txBody>
      </p:sp>
      <p:sp>
        <p:nvSpPr>
          <p:cNvPr id="3" name="Rectangle 2">
            <a:extLst>
              <a:ext uri="{FF2B5EF4-FFF2-40B4-BE49-F238E27FC236}">
                <a16:creationId xmlns:a16="http://schemas.microsoft.com/office/drawing/2014/main" id="{CD211BAA-F889-445C-B385-E95AF1411493}"/>
              </a:ext>
            </a:extLst>
          </p:cNvPr>
          <p:cNvSpPr/>
          <p:nvPr/>
        </p:nvSpPr>
        <p:spPr>
          <a:xfrm>
            <a:off x="2018190" y="3666475"/>
            <a:ext cx="2352583" cy="2032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err="1"/>
              <a:t>iEntity</a:t>
            </a:r>
            <a:r>
              <a:rPr lang="en-US" sz="1400" dirty="0"/>
              <a:t> Obj= new Customer();</a:t>
            </a:r>
          </a:p>
          <a:p>
            <a:r>
              <a:rPr lang="en-US" sz="1400" dirty="0" err="1"/>
              <a:t>Obj.GetReport</a:t>
            </a:r>
            <a:r>
              <a:rPr lang="en-US" sz="1400" dirty="0"/>
              <a:t>();</a:t>
            </a:r>
          </a:p>
          <a:p>
            <a:endParaRPr lang="en-US" sz="1400" dirty="0"/>
          </a:p>
          <a:p>
            <a:r>
              <a:rPr lang="en-US" sz="1400" dirty="0" err="1"/>
              <a:t>iEntity</a:t>
            </a:r>
            <a:r>
              <a:rPr lang="en-US" sz="1400" dirty="0"/>
              <a:t> Obj= new Employee();</a:t>
            </a:r>
          </a:p>
          <a:p>
            <a:r>
              <a:rPr lang="en-US" sz="1400" dirty="0" err="1"/>
              <a:t>Obj.GetReport</a:t>
            </a:r>
            <a:r>
              <a:rPr lang="en-US" sz="1400" dirty="0"/>
              <a:t>();</a:t>
            </a:r>
          </a:p>
          <a:p>
            <a:endParaRPr lang="en-US" sz="1400" dirty="0"/>
          </a:p>
        </p:txBody>
      </p:sp>
      <p:sp>
        <p:nvSpPr>
          <p:cNvPr id="4" name="Rectangle 3">
            <a:extLst>
              <a:ext uri="{FF2B5EF4-FFF2-40B4-BE49-F238E27FC236}">
                <a16:creationId xmlns:a16="http://schemas.microsoft.com/office/drawing/2014/main" id="{4741995D-2129-49A4-AFCB-408BAEAE3A6A}"/>
              </a:ext>
            </a:extLst>
          </p:cNvPr>
          <p:cNvSpPr/>
          <p:nvPr/>
        </p:nvSpPr>
        <p:spPr>
          <a:xfrm>
            <a:off x="9357064" y="4261280"/>
            <a:ext cx="923278"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t>iEntity</a:t>
            </a:r>
            <a:endParaRPr lang="en-US" dirty="0"/>
          </a:p>
        </p:txBody>
      </p:sp>
      <p:sp>
        <p:nvSpPr>
          <p:cNvPr id="5" name="Rectangle 4">
            <a:extLst>
              <a:ext uri="{FF2B5EF4-FFF2-40B4-BE49-F238E27FC236}">
                <a16:creationId xmlns:a16="http://schemas.microsoft.com/office/drawing/2014/main" id="{7E17E4D9-4B3B-4A21-BF20-47B8A03FBAA3}"/>
              </a:ext>
            </a:extLst>
          </p:cNvPr>
          <p:cNvSpPr/>
          <p:nvPr/>
        </p:nvSpPr>
        <p:spPr>
          <a:xfrm>
            <a:off x="7359587" y="3311369"/>
            <a:ext cx="1038687"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Customer</a:t>
            </a:r>
          </a:p>
        </p:txBody>
      </p:sp>
      <p:sp>
        <p:nvSpPr>
          <p:cNvPr id="7" name="Rectangle 6">
            <a:extLst>
              <a:ext uri="{FF2B5EF4-FFF2-40B4-BE49-F238E27FC236}">
                <a16:creationId xmlns:a16="http://schemas.microsoft.com/office/drawing/2014/main" id="{8BF1973F-FB90-428F-8297-F96A2E3CCE21}"/>
              </a:ext>
            </a:extLst>
          </p:cNvPr>
          <p:cNvSpPr/>
          <p:nvPr/>
        </p:nvSpPr>
        <p:spPr>
          <a:xfrm>
            <a:off x="7359587" y="5104659"/>
            <a:ext cx="1038687"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Employee</a:t>
            </a:r>
          </a:p>
        </p:txBody>
      </p:sp>
      <p:cxnSp>
        <p:nvCxnSpPr>
          <p:cNvPr id="9" name="Straight Arrow Connector 8">
            <a:extLst>
              <a:ext uri="{FF2B5EF4-FFF2-40B4-BE49-F238E27FC236}">
                <a16:creationId xmlns:a16="http://schemas.microsoft.com/office/drawing/2014/main" id="{35A8B3D2-EFC4-423C-81C1-02AE1AFEF1F7}"/>
              </a:ext>
            </a:extLst>
          </p:cNvPr>
          <p:cNvCxnSpPr>
            <a:stCxn id="4" idx="1"/>
            <a:endCxn id="5" idx="3"/>
          </p:cNvCxnSpPr>
          <p:nvPr/>
        </p:nvCxnSpPr>
        <p:spPr>
          <a:xfrm flipH="1" flipV="1">
            <a:off x="8398274" y="3733059"/>
            <a:ext cx="958790" cy="9499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85CDB3A-E952-495D-927D-8A6F8C0BB804}"/>
              </a:ext>
            </a:extLst>
          </p:cNvPr>
          <p:cNvCxnSpPr>
            <a:cxnSpLocks/>
          </p:cNvCxnSpPr>
          <p:nvPr/>
        </p:nvCxnSpPr>
        <p:spPr>
          <a:xfrm flipH="1">
            <a:off x="8398274" y="4691848"/>
            <a:ext cx="958790" cy="8433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78112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3073-81CD-4015-99C6-C1C033E285F7}"/>
              </a:ext>
            </a:extLst>
          </p:cNvPr>
          <p:cNvSpPr>
            <a:spLocks noGrp="1"/>
          </p:cNvSpPr>
          <p:nvPr>
            <p:ph type="title"/>
          </p:nvPr>
        </p:nvSpPr>
        <p:spPr>
          <a:xfrm>
            <a:off x="1353427" y="805650"/>
            <a:ext cx="9282022" cy="1819921"/>
          </a:xfrm>
        </p:spPr>
        <p:txBody>
          <a:bodyPr anchor="t">
            <a:noAutofit/>
          </a:bodyPr>
          <a:lstStyle/>
          <a:p>
            <a:pPr lvl="2"/>
            <a:r>
              <a:rPr lang="en-US" sz="2800" b="1" u="sng" dirty="0">
                <a:solidFill>
                  <a:schemeClr val="tx1"/>
                </a:solidFill>
                <a:latin typeface="Arial" panose="020B0604020202020204" pitchFamily="34" charset="0"/>
                <a:cs typeface="Arial" panose="020B0604020202020204" pitchFamily="34" charset="0"/>
              </a:rPr>
              <a:t>Decorator Pattern </a:t>
            </a:r>
            <a:br>
              <a:rPr lang="en-US" sz="2800" b="1" u="sng" dirty="0"/>
            </a:br>
            <a:r>
              <a:rPr lang="en-US" sz="2800" b="1" dirty="0"/>
              <a:t>	</a:t>
            </a:r>
            <a:r>
              <a:rPr lang="en-US" sz="2000" b="0" i="0" dirty="0">
                <a:solidFill>
                  <a:schemeClr val="tx1"/>
                </a:solidFill>
                <a:effectLst/>
                <a:latin typeface="Segoe UI" panose="020B0502040204020203" pitchFamily="34" charset="0"/>
              </a:rPr>
              <a:t> Decorator pattern</a:t>
            </a:r>
            <a:r>
              <a:rPr lang="en-US" sz="2000" dirty="0">
                <a:solidFill>
                  <a:schemeClr val="tx1"/>
                </a:solidFill>
                <a:latin typeface="Segoe UI" panose="020B0502040204020203" pitchFamily="34" charset="0"/>
              </a:rPr>
              <a:t> includes additional functionality to an existing object. We are decorating the existing functionality without modifying the original object. So, we can call this pattern as </a:t>
            </a:r>
            <a:r>
              <a:rPr lang="en-US" sz="2000" b="1" i="1" dirty="0">
                <a:solidFill>
                  <a:schemeClr val="tx1"/>
                </a:solidFill>
                <a:latin typeface="Segoe UI" panose="020B0502040204020203" pitchFamily="34" charset="0"/>
              </a:rPr>
              <a:t>Wrapper pattern</a:t>
            </a:r>
            <a:br>
              <a:rPr lang="en-US" sz="2400" b="1" u="sng"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br>
              <a:rPr lang="en-US" sz="2000"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p>
        </p:txBody>
      </p:sp>
      <p:sp>
        <p:nvSpPr>
          <p:cNvPr id="4" name="Rectangle 3">
            <a:extLst>
              <a:ext uri="{FF2B5EF4-FFF2-40B4-BE49-F238E27FC236}">
                <a16:creationId xmlns:a16="http://schemas.microsoft.com/office/drawing/2014/main" id="{4741995D-2129-49A4-AFCB-408BAEAE3A6A}"/>
              </a:ext>
            </a:extLst>
          </p:cNvPr>
          <p:cNvSpPr/>
          <p:nvPr/>
        </p:nvSpPr>
        <p:spPr>
          <a:xfrm>
            <a:off x="10031768" y="4132556"/>
            <a:ext cx="1216240"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t>iEntity</a:t>
            </a:r>
            <a:endParaRPr lang="en-US" dirty="0"/>
          </a:p>
          <a:p>
            <a:pPr algn="ctr"/>
            <a:endParaRPr lang="en-US" sz="700" dirty="0"/>
          </a:p>
          <a:p>
            <a:pPr algn="ctr"/>
            <a:r>
              <a:rPr lang="en-US" sz="1400" dirty="0" err="1"/>
              <a:t>GetReports</a:t>
            </a:r>
            <a:r>
              <a:rPr lang="en-US" sz="1400" dirty="0"/>
              <a:t>()</a:t>
            </a:r>
          </a:p>
        </p:txBody>
      </p:sp>
      <p:sp>
        <p:nvSpPr>
          <p:cNvPr id="5" name="Rectangle 4">
            <a:extLst>
              <a:ext uri="{FF2B5EF4-FFF2-40B4-BE49-F238E27FC236}">
                <a16:creationId xmlns:a16="http://schemas.microsoft.com/office/drawing/2014/main" id="{7E17E4D9-4B3B-4A21-BF20-47B8A03FBAA3}"/>
              </a:ext>
            </a:extLst>
          </p:cNvPr>
          <p:cNvSpPr/>
          <p:nvPr/>
        </p:nvSpPr>
        <p:spPr>
          <a:xfrm>
            <a:off x="7975848" y="2836418"/>
            <a:ext cx="1038687"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Customer</a:t>
            </a:r>
            <a:endParaRPr lang="en-US" sz="1200" dirty="0"/>
          </a:p>
          <a:p>
            <a:pPr algn="ctr"/>
            <a:endParaRPr lang="en-US" sz="1000" dirty="0"/>
          </a:p>
          <a:p>
            <a:pPr algn="ctr"/>
            <a:r>
              <a:rPr lang="en-US" sz="1200" dirty="0" err="1"/>
              <a:t>GetReports</a:t>
            </a:r>
            <a:r>
              <a:rPr lang="en-US" sz="1200" dirty="0"/>
              <a:t>()</a:t>
            </a:r>
          </a:p>
        </p:txBody>
      </p:sp>
      <p:sp>
        <p:nvSpPr>
          <p:cNvPr id="7" name="Rectangle 6">
            <a:extLst>
              <a:ext uri="{FF2B5EF4-FFF2-40B4-BE49-F238E27FC236}">
                <a16:creationId xmlns:a16="http://schemas.microsoft.com/office/drawing/2014/main" id="{8BF1973F-FB90-428F-8297-F96A2E3CCE21}"/>
              </a:ext>
            </a:extLst>
          </p:cNvPr>
          <p:cNvSpPr/>
          <p:nvPr/>
        </p:nvSpPr>
        <p:spPr>
          <a:xfrm>
            <a:off x="8034291" y="5515256"/>
            <a:ext cx="1038687"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Employee</a:t>
            </a:r>
          </a:p>
          <a:p>
            <a:pPr algn="ctr"/>
            <a:endParaRPr lang="en-US" sz="1000" dirty="0"/>
          </a:p>
          <a:p>
            <a:pPr algn="ctr"/>
            <a:r>
              <a:rPr lang="en-US" sz="1200" dirty="0" err="1"/>
              <a:t>GetReports</a:t>
            </a:r>
            <a:r>
              <a:rPr lang="en-US" sz="1200" dirty="0"/>
              <a:t>()</a:t>
            </a:r>
          </a:p>
        </p:txBody>
      </p:sp>
      <p:cxnSp>
        <p:nvCxnSpPr>
          <p:cNvPr id="9" name="Straight Arrow Connector 8">
            <a:extLst>
              <a:ext uri="{FF2B5EF4-FFF2-40B4-BE49-F238E27FC236}">
                <a16:creationId xmlns:a16="http://schemas.microsoft.com/office/drawing/2014/main" id="{35A8B3D2-EFC4-423C-81C1-02AE1AFEF1F7}"/>
              </a:ext>
            </a:extLst>
          </p:cNvPr>
          <p:cNvCxnSpPr>
            <a:cxnSpLocks/>
            <a:stCxn id="4" idx="1"/>
            <a:endCxn id="5" idx="3"/>
          </p:cNvCxnSpPr>
          <p:nvPr/>
        </p:nvCxnSpPr>
        <p:spPr>
          <a:xfrm flipH="1" flipV="1">
            <a:off x="9014535" y="3258108"/>
            <a:ext cx="1017233" cy="12961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85CDB3A-E952-495D-927D-8A6F8C0BB804}"/>
              </a:ext>
            </a:extLst>
          </p:cNvPr>
          <p:cNvCxnSpPr>
            <a:cxnSpLocks/>
            <a:stCxn id="4" idx="1"/>
            <a:endCxn id="7" idx="3"/>
          </p:cNvCxnSpPr>
          <p:nvPr/>
        </p:nvCxnSpPr>
        <p:spPr>
          <a:xfrm flipH="1">
            <a:off x="9072978" y="4554246"/>
            <a:ext cx="958790" cy="13827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D80BC0C5-7697-421A-8543-7BEE1BC7031B}"/>
              </a:ext>
            </a:extLst>
          </p:cNvPr>
          <p:cNvSpPr/>
          <p:nvPr/>
        </p:nvSpPr>
        <p:spPr>
          <a:xfrm>
            <a:off x="1204195" y="3679801"/>
            <a:ext cx="2437872" cy="1491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err="1">
                <a:solidFill>
                  <a:srgbClr val="FF0000"/>
                </a:solidFill>
              </a:rPr>
              <a:t>iEntity</a:t>
            </a:r>
            <a:r>
              <a:rPr lang="en-US" sz="1400" dirty="0"/>
              <a:t> Obj= new </a:t>
            </a:r>
            <a:r>
              <a:rPr lang="en-US" sz="1400" dirty="0" err="1"/>
              <a:t>Cust_Report</a:t>
            </a:r>
            <a:r>
              <a:rPr lang="en-US" sz="1400" dirty="0"/>
              <a:t>();</a:t>
            </a:r>
          </a:p>
          <a:p>
            <a:r>
              <a:rPr lang="en-US" sz="1400" dirty="0" err="1"/>
              <a:t>Obj.GetReport</a:t>
            </a:r>
            <a:r>
              <a:rPr lang="en-US" sz="1400" dirty="0"/>
              <a:t>();</a:t>
            </a:r>
          </a:p>
          <a:p>
            <a:endParaRPr lang="en-US" sz="1400" dirty="0"/>
          </a:p>
          <a:p>
            <a:r>
              <a:rPr lang="en-US" sz="1400" dirty="0" err="1">
                <a:solidFill>
                  <a:srgbClr val="FF0000"/>
                </a:solidFill>
              </a:rPr>
              <a:t>iEntity</a:t>
            </a:r>
            <a:r>
              <a:rPr lang="en-US" sz="1400" dirty="0"/>
              <a:t> Obj= new </a:t>
            </a:r>
            <a:r>
              <a:rPr lang="en-US" sz="1400" dirty="0" err="1"/>
              <a:t>Emp_Report</a:t>
            </a:r>
            <a:r>
              <a:rPr lang="en-US" sz="1400" dirty="0"/>
              <a:t>();</a:t>
            </a:r>
          </a:p>
          <a:p>
            <a:r>
              <a:rPr lang="en-US" sz="1400" dirty="0" err="1"/>
              <a:t>Obj.GetReport</a:t>
            </a:r>
            <a:r>
              <a:rPr lang="en-US" sz="1400" dirty="0"/>
              <a:t>();</a:t>
            </a:r>
          </a:p>
          <a:p>
            <a:endParaRPr lang="en-US" sz="1400" dirty="0"/>
          </a:p>
        </p:txBody>
      </p:sp>
      <p:sp>
        <p:nvSpPr>
          <p:cNvPr id="10" name="Rectangle 9">
            <a:extLst>
              <a:ext uri="{FF2B5EF4-FFF2-40B4-BE49-F238E27FC236}">
                <a16:creationId xmlns:a16="http://schemas.microsoft.com/office/drawing/2014/main" id="{6D8C4A40-A12A-41FE-95E5-9F03D6B062CE}"/>
              </a:ext>
            </a:extLst>
          </p:cNvPr>
          <p:cNvSpPr/>
          <p:nvPr/>
        </p:nvSpPr>
        <p:spPr>
          <a:xfrm>
            <a:off x="5334002" y="2610039"/>
            <a:ext cx="1714870" cy="1296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u="sng" dirty="0" err="1"/>
              <a:t>Cust_Report</a:t>
            </a:r>
            <a:endParaRPr lang="en-US" sz="1400" b="1" u="sng" dirty="0"/>
          </a:p>
          <a:p>
            <a:pPr algn="ctr"/>
            <a:endParaRPr lang="en-US" sz="1400" dirty="0"/>
          </a:p>
          <a:p>
            <a:pPr algn="ctr"/>
            <a:r>
              <a:rPr lang="en-US" sz="1400" dirty="0" err="1"/>
              <a:t>ReportHeader</a:t>
            </a:r>
            <a:r>
              <a:rPr lang="en-US" sz="1400" dirty="0"/>
              <a:t>()</a:t>
            </a:r>
          </a:p>
          <a:p>
            <a:pPr algn="ctr"/>
            <a:r>
              <a:rPr lang="en-US" sz="1400" dirty="0" err="1">
                <a:solidFill>
                  <a:srgbClr val="FF0000"/>
                </a:solidFill>
              </a:rPr>
              <a:t>Customer.GetReport</a:t>
            </a:r>
            <a:r>
              <a:rPr lang="en-US" sz="1400" dirty="0">
                <a:solidFill>
                  <a:srgbClr val="FF0000"/>
                </a:solidFill>
              </a:rPr>
              <a:t>()</a:t>
            </a:r>
          </a:p>
          <a:p>
            <a:pPr algn="ctr"/>
            <a:r>
              <a:rPr lang="en-US" sz="1400" dirty="0" err="1"/>
              <a:t>ReportFooter</a:t>
            </a:r>
            <a:r>
              <a:rPr lang="en-US" sz="1400" dirty="0"/>
              <a:t>()</a:t>
            </a:r>
          </a:p>
        </p:txBody>
      </p:sp>
      <p:sp>
        <p:nvSpPr>
          <p:cNvPr id="13" name="Rectangle 12">
            <a:extLst>
              <a:ext uri="{FF2B5EF4-FFF2-40B4-BE49-F238E27FC236}">
                <a16:creationId xmlns:a16="http://schemas.microsoft.com/office/drawing/2014/main" id="{52F46DA3-2118-440E-9F78-688D1729CFF2}"/>
              </a:ext>
            </a:extLst>
          </p:cNvPr>
          <p:cNvSpPr/>
          <p:nvPr/>
        </p:nvSpPr>
        <p:spPr>
          <a:xfrm>
            <a:off x="5334002" y="5343252"/>
            <a:ext cx="1784412" cy="1296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u="sng" dirty="0" err="1"/>
              <a:t>Emp_Report</a:t>
            </a:r>
            <a:endParaRPr lang="en-US" sz="1400" b="1" u="sng" dirty="0"/>
          </a:p>
          <a:p>
            <a:pPr algn="ctr"/>
            <a:endParaRPr lang="en-US" sz="1400" dirty="0"/>
          </a:p>
          <a:p>
            <a:pPr algn="ctr"/>
            <a:r>
              <a:rPr lang="en-US" sz="1400" dirty="0" err="1"/>
              <a:t>ReportHeader</a:t>
            </a:r>
            <a:r>
              <a:rPr lang="en-US" sz="1400" dirty="0"/>
              <a:t>()</a:t>
            </a:r>
          </a:p>
          <a:p>
            <a:pPr algn="ctr"/>
            <a:r>
              <a:rPr lang="en-US" sz="1400" dirty="0" err="1">
                <a:solidFill>
                  <a:srgbClr val="FF0000"/>
                </a:solidFill>
              </a:rPr>
              <a:t>Employee.GetReport</a:t>
            </a:r>
            <a:r>
              <a:rPr lang="en-US" sz="1400" dirty="0">
                <a:solidFill>
                  <a:srgbClr val="FF0000"/>
                </a:solidFill>
              </a:rPr>
              <a:t>()</a:t>
            </a:r>
          </a:p>
          <a:p>
            <a:pPr algn="ctr"/>
            <a:r>
              <a:rPr lang="en-US" sz="1400" dirty="0" err="1"/>
              <a:t>ReportFooter</a:t>
            </a:r>
            <a:r>
              <a:rPr lang="en-US" sz="1400" dirty="0"/>
              <a:t>()</a:t>
            </a:r>
          </a:p>
        </p:txBody>
      </p:sp>
      <p:cxnSp>
        <p:nvCxnSpPr>
          <p:cNvPr id="14" name="Straight Arrow Connector 13">
            <a:extLst>
              <a:ext uri="{FF2B5EF4-FFF2-40B4-BE49-F238E27FC236}">
                <a16:creationId xmlns:a16="http://schemas.microsoft.com/office/drawing/2014/main" id="{122AB9E0-C44F-49C1-8811-A94DDF24052A}"/>
              </a:ext>
            </a:extLst>
          </p:cNvPr>
          <p:cNvCxnSpPr>
            <a:stCxn id="5" idx="1"/>
            <a:endCxn id="10" idx="3"/>
          </p:cNvCxnSpPr>
          <p:nvPr/>
        </p:nvCxnSpPr>
        <p:spPr>
          <a:xfrm flipH="1">
            <a:off x="7048872" y="3258108"/>
            <a:ext cx="9269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0697391-E547-4B82-8A30-2A0CDBCA7561}"/>
              </a:ext>
            </a:extLst>
          </p:cNvPr>
          <p:cNvCxnSpPr/>
          <p:nvPr/>
        </p:nvCxnSpPr>
        <p:spPr>
          <a:xfrm flipH="1">
            <a:off x="7107315" y="5972456"/>
            <a:ext cx="9269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1924AA0-1DBF-44CC-9B93-6D7B6166AA97}"/>
              </a:ext>
            </a:extLst>
          </p:cNvPr>
          <p:cNvCxnSpPr>
            <a:stCxn id="10" idx="1"/>
            <a:endCxn id="17" idx="3"/>
          </p:cNvCxnSpPr>
          <p:nvPr/>
        </p:nvCxnSpPr>
        <p:spPr>
          <a:xfrm flipH="1">
            <a:off x="3642067" y="3258108"/>
            <a:ext cx="1691935" cy="11674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3323AAD-9630-42FE-8C52-8EEE4C9605EB}"/>
              </a:ext>
            </a:extLst>
          </p:cNvPr>
          <p:cNvCxnSpPr>
            <a:stCxn id="13" idx="1"/>
            <a:endCxn id="17" idx="3"/>
          </p:cNvCxnSpPr>
          <p:nvPr/>
        </p:nvCxnSpPr>
        <p:spPr>
          <a:xfrm flipH="1" flipV="1">
            <a:off x="3642067" y="4425527"/>
            <a:ext cx="1691935" cy="156579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23698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05AB349-9D99-4041-A146-36978417369D}"/>
              </a:ext>
            </a:extLst>
          </p:cNvPr>
          <p:cNvSpPr txBox="1"/>
          <p:nvPr/>
        </p:nvSpPr>
        <p:spPr>
          <a:xfrm>
            <a:off x="1462597" y="1821688"/>
            <a:ext cx="8835500" cy="3046988"/>
          </a:xfrm>
          <a:prstGeom prst="rect">
            <a:avLst/>
          </a:prstGeom>
          <a:noFill/>
        </p:spPr>
        <p:txBody>
          <a:bodyPr wrap="square">
            <a:spAutoFit/>
          </a:bodyPr>
          <a:lstStyle/>
          <a:p>
            <a:r>
              <a:rPr lang="en-US" sz="2800" b="1" u="sng" dirty="0"/>
              <a:t>Adapter Pattern</a:t>
            </a:r>
          </a:p>
          <a:p>
            <a:r>
              <a:rPr lang="en-US" sz="2000" dirty="0"/>
              <a:t>	</a:t>
            </a:r>
          </a:p>
          <a:p>
            <a:r>
              <a:rPr lang="en-US" sz="2000" dirty="0"/>
              <a:t>	Convert one class in to another class</a:t>
            </a:r>
          </a:p>
          <a:p>
            <a:endParaRPr lang="en-US" sz="2000" b="0" dirty="0"/>
          </a:p>
          <a:p>
            <a:r>
              <a:rPr lang="en-US" sz="2800" b="1" u="sng" dirty="0"/>
              <a:t>Decorator Pattern </a:t>
            </a:r>
          </a:p>
          <a:p>
            <a:endParaRPr lang="en-US" sz="2000" dirty="0"/>
          </a:p>
          <a:p>
            <a:r>
              <a:rPr lang="en-US" sz="2000" dirty="0"/>
              <a:t>	Include additional functionality for same class </a:t>
            </a:r>
            <a:endParaRPr lang="en-US" sz="2000" b="0" dirty="0"/>
          </a:p>
          <a:p>
            <a:endParaRPr lang="en-US" dirty="0"/>
          </a:p>
          <a:p>
            <a:endParaRPr lang="en-US" sz="1800" b="0" dirty="0"/>
          </a:p>
        </p:txBody>
      </p:sp>
    </p:spTree>
    <p:extLst>
      <p:ext uri="{BB962C8B-B14F-4D97-AF65-F5344CB8AC3E}">
        <p14:creationId xmlns:p14="http://schemas.microsoft.com/office/powerpoint/2010/main" val="32348350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817D-0618-4EF3-91B3-7B4E2153726F}"/>
              </a:ext>
            </a:extLst>
          </p:cNvPr>
          <p:cNvSpPr>
            <a:spLocks noGrp="1"/>
          </p:cNvSpPr>
          <p:nvPr>
            <p:ph type="ctrTitle"/>
          </p:nvPr>
        </p:nvSpPr>
        <p:spPr>
          <a:xfrm>
            <a:off x="2901166" y="2672449"/>
            <a:ext cx="6544671" cy="763479"/>
          </a:xfrm>
        </p:spPr>
        <p:txBody>
          <a:bodyPr>
            <a:normAutofit fontScale="90000"/>
          </a:bodyPr>
          <a:lstStyle/>
          <a:p>
            <a:r>
              <a:rPr lang="en-US" sz="4000" dirty="0"/>
              <a:t>Façade and Proxy Pattern</a:t>
            </a:r>
            <a:endParaRPr lang="en-US" sz="4000" b="1" u="sng" dirty="0"/>
          </a:p>
        </p:txBody>
      </p:sp>
    </p:spTree>
    <p:extLst>
      <p:ext uri="{BB962C8B-B14F-4D97-AF65-F5344CB8AC3E}">
        <p14:creationId xmlns:p14="http://schemas.microsoft.com/office/powerpoint/2010/main" val="8027489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3073-81CD-4015-99C6-C1C033E285F7}"/>
              </a:ext>
            </a:extLst>
          </p:cNvPr>
          <p:cNvSpPr>
            <a:spLocks noGrp="1"/>
          </p:cNvSpPr>
          <p:nvPr>
            <p:ph type="title"/>
          </p:nvPr>
        </p:nvSpPr>
        <p:spPr>
          <a:xfrm>
            <a:off x="1233997" y="1481091"/>
            <a:ext cx="9556534" cy="3743325"/>
          </a:xfrm>
        </p:spPr>
        <p:txBody>
          <a:bodyPr anchor="t">
            <a:noAutofit/>
          </a:bodyPr>
          <a:lstStyle/>
          <a:p>
            <a:pPr lvl="2"/>
            <a:r>
              <a:rPr lang="en-US" sz="2800" b="1" u="sng" dirty="0">
                <a:solidFill>
                  <a:schemeClr val="tx1"/>
                </a:solidFill>
                <a:latin typeface="Arial" panose="020B0604020202020204" pitchFamily="34" charset="0"/>
                <a:cs typeface="Arial" panose="020B0604020202020204" pitchFamily="34" charset="0"/>
              </a:rPr>
              <a:t>Façade Pattern </a:t>
            </a:r>
            <a:br>
              <a:rPr lang="en-US" sz="2800" b="1" u="sng" dirty="0"/>
            </a:br>
            <a:r>
              <a:rPr lang="en-US" sz="2800" b="1" dirty="0"/>
              <a:t>	</a:t>
            </a:r>
            <a:br>
              <a:rPr lang="en-US" sz="2800" b="1" dirty="0"/>
            </a:br>
            <a:r>
              <a:rPr lang="en-US" sz="2800" b="1" dirty="0"/>
              <a:t>	</a:t>
            </a:r>
            <a:r>
              <a:rPr lang="en-US" sz="2400" b="0" i="0" dirty="0">
                <a:solidFill>
                  <a:schemeClr val="tx1"/>
                </a:solidFill>
                <a:effectLst/>
                <a:latin typeface="Segoe UI" panose="020B0502040204020203" pitchFamily="34" charset="0"/>
              </a:rPr>
              <a:t>Unified single place</a:t>
            </a:r>
            <a:r>
              <a:rPr lang="en-US" sz="2400" dirty="0">
                <a:solidFill>
                  <a:schemeClr val="tx1"/>
                </a:solidFill>
                <a:latin typeface="Segoe UI" panose="020B0502040204020203" pitchFamily="34" charset="0"/>
              </a:rPr>
              <a:t> </a:t>
            </a:r>
            <a:r>
              <a:rPr lang="en-US" sz="2400" b="0" i="0" dirty="0">
                <a:solidFill>
                  <a:schemeClr val="tx1"/>
                </a:solidFill>
                <a:effectLst/>
                <a:latin typeface="Segoe UI" panose="020B0502040204020203" pitchFamily="34" charset="0"/>
              </a:rPr>
              <a:t>for collection of subsystem. All the subsystem (classes) are managed within Façade class. So, Client code doesn’t have any dependency with subsystem</a:t>
            </a:r>
            <a:br>
              <a:rPr lang="en-US" sz="2400" b="0" i="0" dirty="0">
                <a:solidFill>
                  <a:schemeClr val="tx1"/>
                </a:solidFill>
                <a:effectLst/>
                <a:latin typeface="Segoe UI" panose="020B0502040204020203" pitchFamily="34" charset="0"/>
              </a:rPr>
            </a:br>
            <a:br>
              <a:rPr lang="en-US" sz="2400" b="0" i="0" dirty="0">
                <a:solidFill>
                  <a:schemeClr val="tx1"/>
                </a:solidFill>
                <a:effectLst/>
                <a:latin typeface="Segoe UI" panose="020B0502040204020203" pitchFamily="34" charset="0"/>
              </a:rPr>
            </a:br>
            <a:r>
              <a:rPr lang="en-US" sz="2400" b="0" i="0" dirty="0">
                <a:solidFill>
                  <a:schemeClr val="tx1"/>
                </a:solidFill>
                <a:effectLst/>
                <a:latin typeface="Segoe UI" panose="020B0502040204020203" pitchFamily="34" charset="0"/>
              </a:rPr>
              <a:t>This pattern is useful, when we are using complex large framework which contain more classes </a:t>
            </a:r>
            <a:br>
              <a:rPr lang="en-US" sz="2400" b="1" u="sng"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br>
              <a:rPr lang="en-US" sz="2000"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80086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1440019" y="1047566"/>
            <a:ext cx="5395789" cy="5388746"/>
          </a:xfrm>
        </p:spPr>
        <p:txBody>
          <a:bodyPr>
            <a:normAutofit/>
          </a:bodyPr>
          <a:lstStyle/>
          <a:p>
            <a:pPr marL="0" indent="0">
              <a:buNone/>
            </a:pPr>
            <a:r>
              <a:rPr lang="en-US" sz="3200" u="sng" dirty="0"/>
              <a:t>Structural Pattern</a:t>
            </a:r>
          </a:p>
          <a:p>
            <a:pPr lvl="2">
              <a:buFont typeface="Wingdings" panose="05000000000000000000" pitchFamily="2" charset="2"/>
              <a:buChar char="§"/>
            </a:pPr>
            <a:r>
              <a:rPr lang="en-US" sz="2600" dirty="0"/>
              <a:t>Adapter</a:t>
            </a:r>
          </a:p>
          <a:p>
            <a:pPr lvl="2">
              <a:buFont typeface="Wingdings" panose="05000000000000000000" pitchFamily="2" charset="2"/>
              <a:buChar char="§"/>
            </a:pPr>
            <a:r>
              <a:rPr lang="en-US" sz="2600" dirty="0"/>
              <a:t>Bridge</a:t>
            </a:r>
          </a:p>
          <a:p>
            <a:pPr lvl="2">
              <a:buFont typeface="Wingdings" panose="05000000000000000000" pitchFamily="2" charset="2"/>
              <a:buChar char="§"/>
            </a:pPr>
            <a:r>
              <a:rPr lang="en-US" sz="2600" dirty="0"/>
              <a:t>Composite</a:t>
            </a:r>
          </a:p>
          <a:p>
            <a:pPr lvl="2">
              <a:buFont typeface="Wingdings" panose="05000000000000000000" pitchFamily="2" charset="2"/>
              <a:buChar char="§"/>
            </a:pPr>
            <a:r>
              <a:rPr lang="en-US" sz="2600" dirty="0"/>
              <a:t>Decorator</a:t>
            </a:r>
          </a:p>
          <a:p>
            <a:pPr lvl="2">
              <a:buFont typeface="Wingdings" panose="05000000000000000000" pitchFamily="2" charset="2"/>
              <a:buChar char="§"/>
            </a:pPr>
            <a:r>
              <a:rPr lang="en-US" sz="2600" dirty="0"/>
              <a:t>Facade</a:t>
            </a:r>
          </a:p>
          <a:p>
            <a:pPr lvl="2">
              <a:buFont typeface="Wingdings" panose="05000000000000000000" pitchFamily="2" charset="2"/>
              <a:buChar char="§"/>
            </a:pPr>
            <a:r>
              <a:rPr lang="en-US" sz="2600" dirty="0"/>
              <a:t>Flyweight</a:t>
            </a:r>
          </a:p>
          <a:p>
            <a:pPr lvl="2">
              <a:buFont typeface="Wingdings" panose="05000000000000000000" pitchFamily="2" charset="2"/>
              <a:buChar char="§"/>
            </a:pPr>
            <a:r>
              <a:rPr lang="en-US" sz="2600" dirty="0"/>
              <a:t>Private Class Data</a:t>
            </a:r>
          </a:p>
          <a:p>
            <a:pPr lvl="2">
              <a:buFont typeface="Wingdings" panose="05000000000000000000" pitchFamily="2" charset="2"/>
              <a:buChar char="§"/>
            </a:pPr>
            <a:r>
              <a:rPr lang="en-US" sz="2600" dirty="0"/>
              <a:t>Proxy.</a:t>
            </a:r>
            <a:endParaRPr lang="en-US" sz="3000" dirty="0"/>
          </a:p>
        </p:txBody>
      </p:sp>
    </p:spTree>
    <p:extLst>
      <p:ext uri="{BB962C8B-B14F-4D97-AF65-F5344CB8AC3E}">
        <p14:creationId xmlns:p14="http://schemas.microsoft.com/office/powerpoint/2010/main" val="12359819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3073-81CD-4015-99C6-C1C033E285F7}"/>
              </a:ext>
            </a:extLst>
          </p:cNvPr>
          <p:cNvSpPr>
            <a:spLocks noGrp="1"/>
          </p:cNvSpPr>
          <p:nvPr>
            <p:ph type="title"/>
          </p:nvPr>
        </p:nvSpPr>
        <p:spPr>
          <a:xfrm>
            <a:off x="1184748" y="790112"/>
            <a:ext cx="9725905" cy="1819921"/>
          </a:xfrm>
        </p:spPr>
        <p:txBody>
          <a:bodyPr anchor="t">
            <a:noAutofit/>
          </a:bodyPr>
          <a:lstStyle/>
          <a:p>
            <a:pPr lvl="2"/>
            <a:r>
              <a:rPr lang="en-US" sz="2800" b="1" u="sng" dirty="0">
                <a:solidFill>
                  <a:schemeClr val="tx1"/>
                </a:solidFill>
                <a:latin typeface="Arial" panose="020B0604020202020204" pitchFamily="34" charset="0"/>
                <a:cs typeface="Arial" panose="020B0604020202020204" pitchFamily="34" charset="0"/>
              </a:rPr>
              <a:t>Façade Pattern </a:t>
            </a:r>
            <a:br>
              <a:rPr lang="en-US" sz="2800" b="1" dirty="0"/>
            </a:br>
            <a:r>
              <a:rPr lang="en-US" sz="2800" b="1" dirty="0"/>
              <a:t>	</a:t>
            </a:r>
            <a:r>
              <a:rPr lang="en-US" sz="2400" b="0" i="0" dirty="0">
                <a:solidFill>
                  <a:schemeClr val="tx1"/>
                </a:solidFill>
                <a:effectLst/>
                <a:latin typeface="Segoe UI" panose="020B0502040204020203" pitchFamily="34" charset="0"/>
              </a:rPr>
              <a:t>Unified interface</a:t>
            </a:r>
            <a:r>
              <a:rPr lang="en-US" sz="2400" dirty="0">
                <a:solidFill>
                  <a:schemeClr val="tx1"/>
                </a:solidFill>
                <a:latin typeface="Segoe UI" panose="020B0502040204020203" pitchFamily="34" charset="0"/>
              </a:rPr>
              <a:t> </a:t>
            </a:r>
            <a:r>
              <a:rPr lang="en-US" sz="2400" b="0" i="0" dirty="0">
                <a:solidFill>
                  <a:schemeClr val="tx1"/>
                </a:solidFill>
                <a:effectLst/>
                <a:latin typeface="Segoe UI" panose="020B0502040204020203" pitchFamily="34" charset="0"/>
              </a:rPr>
              <a:t>for collection of subsystem. All the subsystem (classes) are managed in Façade class. So, Client code doesn’t have any dependency with subsystem</a:t>
            </a:r>
            <a:br>
              <a:rPr lang="en-US" sz="2400" b="1" u="sng"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br>
              <a:rPr lang="en-US" sz="2000"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p>
        </p:txBody>
      </p:sp>
      <p:sp>
        <p:nvSpPr>
          <p:cNvPr id="3" name="Rectangle 2">
            <a:extLst>
              <a:ext uri="{FF2B5EF4-FFF2-40B4-BE49-F238E27FC236}">
                <a16:creationId xmlns:a16="http://schemas.microsoft.com/office/drawing/2014/main" id="{CD211BAA-F889-445C-B385-E95AF1411493}"/>
              </a:ext>
            </a:extLst>
          </p:cNvPr>
          <p:cNvSpPr/>
          <p:nvPr/>
        </p:nvSpPr>
        <p:spPr>
          <a:xfrm>
            <a:off x="1671965" y="3982748"/>
            <a:ext cx="1896861" cy="1334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Client Application</a:t>
            </a:r>
          </a:p>
          <a:p>
            <a:pPr algn="ctr"/>
            <a:endParaRPr lang="en-US" sz="1400" dirty="0"/>
          </a:p>
          <a:p>
            <a:pPr algn="ctr"/>
            <a:r>
              <a:rPr lang="en-US" sz="1400" dirty="0" err="1"/>
              <a:t>FaçadeClass.Do</a:t>
            </a:r>
            <a:r>
              <a:rPr lang="en-US" sz="1400" dirty="0"/>
              <a:t>()</a:t>
            </a:r>
          </a:p>
        </p:txBody>
      </p:sp>
      <p:sp>
        <p:nvSpPr>
          <p:cNvPr id="5" name="Rectangle 4">
            <a:extLst>
              <a:ext uri="{FF2B5EF4-FFF2-40B4-BE49-F238E27FC236}">
                <a16:creationId xmlns:a16="http://schemas.microsoft.com/office/drawing/2014/main" id="{7E17E4D9-4B3B-4A21-BF20-47B8A03FBAA3}"/>
              </a:ext>
            </a:extLst>
          </p:cNvPr>
          <p:cNvSpPr/>
          <p:nvPr/>
        </p:nvSpPr>
        <p:spPr>
          <a:xfrm>
            <a:off x="9046343" y="4270158"/>
            <a:ext cx="1305020"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err="1"/>
              <a:t>SubSystem</a:t>
            </a:r>
            <a:r>
              <a:rPr lang="en-US" sz="1600" dirty="0"/>
              <a:t> 2</a:t>
            </a:r>
            <a:endParaRPr lang="en-US" sz="1400" dirty="0"/>
          </a:p>
          <a:p>
            <a:pPr algn="ctr"/>
            <a:endParaRPr lang="en-US" sz="1600" dirty="0"/>
          </a:p>
        </p:txBody>
      </p:sp>
      <p:sp>
        <p:nvSpPr>
          <p:cNvPr id="7" name="Rectangle 6">
            <a:extLst>
              <a:ext uri="{FF2B5EF4-FFF2-40B4-BE49-F238E27FC236}">
                <a16:creationId xmlns:a16="http://schemas.microsoft.com/office/drawing/2014/main" id="{8BF1973F-FB90-428F-8297-F96A2E3CCE21}"/>
              </a:ext>
            </a:extLst>
          </p:cNvPr>
          <p:cNvSpPr/>
          <p:nvPr/>
        </p:nvSpPr>
        <p:spPr>
          <a:xfrm>
            <a:off x="9046344" y="5699462"/>
            <a:ext cx="1305020"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err="1"/>
              <a:t>SubSystem</a:t>
            </a:r>
            <a:r>
              <a:rPr lang="en-US" sz="1600" dirty="0"/>
              <a:t> 3</a:t>
            </a:r>
            <a:endParaRPr lang="en-US" sz="1400" dirty="0"/>
          </a:p>
          <a:p>
            <a:pPr algn="ctr"/>
            <a:endParaRPr lang="en-US" sz="1600" dirty="0"/>
          </a:p>
        </p:txBody>
      </p:sp>
      <p:cxnSp>
        <p:nvCxnSpPr>
          <p:cNvPr id="11" name="Straight Arrow Connector 10">
            <a:extLst>
              <a:ext uri="{FF2B5EF4-FFF2-40B4-BE49-F238E27FC236}">
                <a16:creationId xmlns:a16="http://schemas.microsoft.com/office/drawing/2014/main" id="{D85CDB3A-E952-495D-927D-8A6F8C0BB804}"/>
              </a:ext>
            </a:extLst>
          </p:cNvPr>
          <p:cNvCxnSpPr>
            <a:cxnSpLocks/>
            <a:stCxn id="7" idx="1"/>
            <a:endCxn id="4" idx="3"/>
          </p:cNvCxnSpPr>
          <p:nvPr/>
        </p:nvCxnSpPr>
        <p:spPr>
          <a:xfrm flipH="1" flipV="1">
            <a:off x="7023717" y="4669657"/>
            <a:ext cx="2022627" cy="14514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BE21A03-B584-4C4C-AE08-3D1E2D453892}"/>
              </a:ext>
            </a:extLst>
          </p:cNvPr>
          <p:cNvSpPr/>
          <p:nvPr/>
        </p:nvSpPr>
        <p:spPr>
          <a:xfrm>
            <a:off x="9046343" y="2833085"/>
            <a:ext cx="1305020"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err="1"/>
              <a:t>SubSystem</a:t>
            </a:r>
            <a:r>
              <a:rPr lang="en-US" sz="1600" dirty="0"/>
              <a:t> 1</a:t>
            </a:r>
            <a:endParaRPr lang="en-US" sz="1400" dirty="0"/>
          </a:p>
          <a:p>
            <a:pPr algn="ctr"/>
            <a:endParaRPr lang="en-US" sz="1600" dirty="0"/>
          </a:p>
        </p:txBody>
      </p:sp>
      <p:cxnSp>
        <p:nvCxnSpPr>
          <p:cNvPr id="18" name="Straight Arrow Connector 17">
            <a:extLst>
              <a:ext uri="{FF2B5EF4-FFF2-40B4-BE49-F238E27FC236}">
                <a16:creationId xmlns:a16="http://schemas.microsoft.com/office/drawing/2014/main" id="{000A22E6-D11A-4679-8CBA-2CEA3B2D05C3}"/>
              </a:ext>
            </a:extLst>
          </p:cNvPr>
          <p:cNvCxnSpPr>
            <a:cxnSpLocks/>
            <a:stCxn id="5" idx="1"/>
            <a:endCxn id="4" idx="3"/>
          </p:cNvCxnSpPr>
          <p:nvPr/>
        </p:nvCxnSpPr>
        <p:spPr>
          <a:xfrm flipH="1" flipV="1">
            <a:off x="7023717" y="4669657"/>
            <a:ext cx="2022626" cy="2219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988D890-5251-4D21-99F3-6E5B0DA88035}"/>
              </a:ext>
            </a:extLst>
          </p:cNvPr>
          <p:cNvCxnSpPr>
            <a:cxnSpLocks/>
            <a:stCxn id="13" idx="1"/>
            <a:endCxn id="4" idx="3"/>
          </p:cNvCxnSpPr>
          <p:nvPr/>
        </p:nvCxnSpPr>
        <p:spPr>
          <a:xfrm flipH="1">
            <a:off x="7023717" y="3254775"/>
            <a:ext cx="2022626" cy="14148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B8B3F5E-A964-4ABD-B061-A65EDAB72B4D}"/>
              </a:ext>
            </a:extLst>
          </p:cNvPr>
          <p:cNvCxnSpPr>
            <a:cxnSpLocks/>
            <a:stCxn id="4" idx="1"/>
            <a:endCxn id="3" idx="3"/>
          </p:cNvCxnSpPr>
          <p:nvPr/>
        </p:nvCxnSpPr>
        <p:spPr>
          <a:xfrm flipH="1" flipV="1">
            <a:off x="3568826" y="4650239"/>
            <a:ext cx="1926453" cy="194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394C5B33-33D7-4278-911D-21DE718AD19A}"/>
              </a:ext>
            </a:extLst>
          </p:cNvPr>
          <p:cNvSpPr/>
          <p:nvPr/>
        </p:nvSpPr>
        <p:spPr>
          <a:xfrm>
            <a:off x="6223247" y="2560641"/>
            <a:ext cx="4784004" cy="4213021"/>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741995D-2129-49A4-AFCB-408BAEAE3A6A}"/>
              </a:ext>
            </a:extLst>
          </p:cNvPr>
          <p:cNvSpPr/>
          <p:nvPr/>
        </p:nvSpPr>
        <p:spPr>
          <a:xfrm>
            <a:off x="5495279" y="4128118"/>
            <a:ext cx="1528438" cy="1083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Façade Class</a:t>
            </a:r>
          </a:p>
          <a:p>
            <a:pPr algn="ctr"/>
            <a:r>
              <a:rPr lang="en-US" sz="1400" dirty="0">
                <a:solidFill>
                  <a:srgbClr val="FF0000"/>
                </a:solidFill>
              </a:rPr>
              <a:t>SubSystem1.do()</a:t>
            </a:r>
          </a:p>
          <a:p>
            <a:pPr algn="ctr"/>
            <a:r>
              <a:rPr lang="en-US" sz="1400" dirty="0">
                <a:solidFill>
                  <a:schemeClr val="bg1"/>
                </a:solidFill>
              </a:rPr>
              <a:t>SubSystem2.do()</a:t>
            </a:r>
          </a:p>
          <a:p>
            <a:pPr algn="ctr"/>
            <a:r>
              <a:rPr lang="en-US" sz="1400" dirty="0">
                <a:solidFill>
                  <a:srgbClr val="7030A0"/>
                </a:solidFill>
              </a:rPr>
              <a:t>SubSystem3.do()</a:t>
            </a:r>
          </a:p>
          <a:p>
            <a:pPr algn="ctr"/>
            <a:endParaRPr lang="en-US" sz="1400" dirty="0"/>
          </a:p>
          <a:p>
            <a:pPr algn="ctr"/>
            <a:endParaRPr lang="en-US" sz="1400" dirty="0"/>
          </a:p>
        </p:txBody>
      </p:sp>
    </p:spTree>
    <p:extLst>
      <p:ext uri="{BB962C8B-B14F-4D97-AF65-F5344CB8AC3E}">
        <p14:creationId xmlns:p14="http://schemas.microsoft.com/office/powerpoint/2010/main" val="13185949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BF1973F-FB90-428F-8297-F96A2E3CCE21}"/>
              </a:ext>
            </a:extLst>
          </p:cNvPr>
          <p:cNvSpPr/>
          <p:nvPr/>
        </p:nvSpPr>
        <p:spPr>
          <a:xfrm>
            <a:off x="9046343" y="5699462"/>
            <a:ext cx="1804297"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Notification</a:t>
            </a:r>
          </a:p>
          <a:p>
            <a:pPr algn="ctr"/>
            <a:endParaRPr lang="en-US" sz="700" dirty="0"/>
          </a:p>
          <a:p>
            <a:pPr algn="ctr"/>
            <a:r>
              <a:rPr lang="en-US" sz="1600" dirty="0" err="1"/>
              <a:t>SendTicket</a:t>
            </a:r>
            <a:r>
              <a:rPr lang="en-US" sz="1600" dirty="0"/>
              <a:t>()</a:t>
            </a:r>
            <a:endParaRPr lang="en-US" sz="1400" dirty="0"/>
          </a:p>
          <a:p>
            <a:pPr algn="ctr"/>
            <a:endParaRPr lang="en-US" sz="1600" dirty="0"/>
          </a:p>
        </p:txBody>
      </p:sp>
      <p:sp>
        <p:nvSpPr>
          <p:cNvPr id="20" name="Rectangle 19">
            <a:extLst>
              <a:ext uri="{FF2B5EF4-FFF2-40B4-BE49-F238E27FC236}">
                <a16:creationId xmlns:a16="http://schemas.microsoft.com/office/drawing/2014/main" id="{49912D9C-B800-48F7-8F95-C0075AC7E63A}"/>
              </a:ext>
            </a:extLst>
          </p:cNvPr>
          <p:cNvSpPr/>
          <p:nvPr/>
        </p:nvSpPr>
        <p:spPr>
          <a:xfrm>
            <a:off x="9025627" y="4228549"/>
            <a:ext cx="1804297"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Inventory</a:t>
            </a:r>
          </a:p>
          <a:p>
            <a:pPr algn="ctr"/>
            <a:endParaRPr lang="en-US" sz="700" dirty="0"/>
          </a:p>
          <a:p>
            <a:pPr algn="ctr"/>
            <a:r>
              <a:rPr lang="en-US" sz="1600" dirty="0" err="1"/>
              <a:t>UpdateInventory</a:t>
            </a:r>
            <a:r>
              <a:rPr lang="en-US" sz="1600" dirty="0"/>
              <a:t>()</a:t>
            </a:r>
          </a:p>
          <a:p>
            <a:pPr algn="ctr"/>
            <a:endParaRPr lang="en-US" sz="1600" dirty="0"/>
          </a:p>
        </p:txBody>
      </p:sp>
      <p:sp>
        <p:nvSpPr>
          <p:cNvPr id="21" name="Rectangle 20">
            <a:extLst>
              <a:ext uri="{FF2B5EF4-FFF2-40B4-BE49-F238E27FC236}">
                <a16:creationId xmlns:a16="http://schemas.microsoft.com/office/drawing/2014/main" id="{7FFFFB96-F0EF-4150-93FF-7EB5A2A87FB7}"/>
              </a:ext>
            </a:extLst>
          </p:cNvPr>
          <p:cNvSpPr/>
          <p:nvPr/>
        </p:nvSpPr>
        <p:spPr>
          <a:xfrm>
            <a:off x="9025627" y="2791476"/>
            <a:ext cx="1804297"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Gateway</a:t>
            </a:r>
          </a:p>
          <a:p>
            <a:pPr algn="ctr"/>
            <a:endParaRPr lang="en-US" sz="700" dirty="0"/>
          </a:p>
          <a:p>
            <a:pPr algn="ctr"/>
            <a:r>
              <a:rPr lang="en-US" sz="1600" dirty="0" err="1"/>
              <a:t>ProcessPayment</a:t>
            </a:r>
            <a:r>
              <a:rPr lang="en-US" sz="1600" dirty="0"/>
              <a:t>()</a:t>
            </a:r>
            <a:endParaRPr lang="en-US" sz="1400" dirty="0"/>
          </a:p>
          <a:p>
            <a:pPr algn="ctr"/>
            <a:endParaRPr lang="en-US" sz="1600" dirty="0"/>
          </a:p>
        </p:txBody>
      </p:sp>
      <p:sp>
        <p:nvSpPr>
          <p:cNvPr id="2" name="Title 1">
            <a:extLst>
              <a:ext uri="{FF2B5EF4-FFF2-40B4-BE49-F238E27FC236}">
                <a16:creationId xmlns:a16="http://schemas.microsoft.com/office/drawing/2014/main" id="{344D3073-81CD-4015-99C6-C1C033E285F7}"/>
              </a:ext>
            </a:extLst>
          </p:cNvPr>
          <p:cNvSpPr>
            <a:spLocks noGrp="1"/>
          </p:cNvSpPr>
          <p:nvPr>
            <p:ph type="title"/>
          </p:nvPr>
        </p:nvSpPr>
        <p:spPr>
          <a:xfrm>
            <a:off x="1184748" y="790112"/>
            <a:ext cx="9725905" cy="1819921"/>
          </a:xfrm>
        </p:spPr>
        <p:txBody>
          <a:bodyPr anchor="t">
            <a:noAutofit/>
          </a:bodyPr>
          <a:lstStyle/>
          <a:p>
            <a:pPr lvl="2"/>
            <a:r>
              <a:rPr lang="en-US" sz="2800" b="1" u="sng" dirty="0">
                <a:solidFill>
                  <a:schemeClr val="tx1"/>
                </a:solidFill>
                <a:latin typeface="Arial" panose="020B0604020202020204" pitchFamily="34" charset="0"/>
                <a:cs typeface="Arial" panose="020B0604020202020204" pitchFamily="34" charset="0"/>
              </a:rPr>
              <a:t>Façade Pattern </a:t>
            </a:r>
            <a:br>
              <a:rPr lang="en-US" sz="2800" b="1" dirty="0"/>
            </a:br>
            <a:r>
              <a:rPr lang="en-US" sz="2800" b="1" dirty="0"/>
              <a:t>	</a:t>
            </a:r>
            <a:r>
              <a:rPr lang="en-US" sz="2400" b="0" i="0" dirty="0">
                <a:solidFill>
                  <a:schemeClr val="tx1"/>
                </a:solidFill>
                <a:effectLst/>
                <a:latin typeface="Segoe UI" panose="020B0502040204020203" pitchFamily="34" charset="0"/>
              </a:rPr>
              <a:t>Unified interface</a:t>
            </a:r>
            <a:r>
              <a:rPr lang="en-US" sz="2400" dirty="0">
                <a:solidFill>
                  <a:schemeClr val="tx1"/>
                </a:solidFill>
                <a:latin typeface="Segoe UI" panose="020B0502040204020203" pitchFamily="34" charset="0"/>
              </a:rPr>
              <a:t> </a:t>
            </a:r>
            <a:r>
              <a:rPr lang="en-US" sz="2400" b="0" i="0" dirty="0">
                <a:solidFill>
                  <a:schemeClr val="tx1"/>
                </a:solidFill>
                <a:effectLst/>
                <a:latin typeface="Segoe UI" panose="020B0502040204020203" pitchFamily="34" charset="0"/>
              </a:rPr>
              <a:t>for collection of subsystem. All the subsystem (classes) are managed in Façade class. So, Client code doesn’t have any dependency with subsystem</a:t>
            </a:r>
            <a:br>
              <a:rPr lang="en-US" sz="2400" b="1" u="sng"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p>
        </p:txBody>
      </p:sp>
      <p:sp>
        <p:nvSpPr>
          <p:cNvPr id="3" name="Rectangle 2">
            <a:extLst>
              <a:ext uri="{FF2B5EF4-FFF2-40B4-BE49-F238E27FC236}">
                <a16:creationId xmlns:a16="http://schemas.microsoft.com/office/drawing/2014/main" id="{CD211BAA-F889-445C-B385-E95AF1411493}"/>
              </a:ext>
            </a:extLst>
          </p:cNvPr>
          <p:cNvSpPr/>
          <p:nvPr/>
        </p:nvSpPr>
        <p:spPr>
          <a:xfrm>
            <a:off x="1671965" y="3982748"/>
            <a:ext cx="1896861" cy="1334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Client Application</a:t>
            </a:r>
          </a:p>
          <a:p>
            <a:pPr algn="ctr"/>
            <a:endParaRPr lang="en-US" sz="1400" dirty="0"/>
          </a:p>
          <a:p>
            <a:pPr algn="ctr"/>
            <a:r>
              <a:rPr lang="en-US" sz="1400" dirty="0" err="1"/>
              <a:t>Façade.PurchaseTicket</a:t>
            </a:r>
            <a:r>
              <a:rPr lang="en-US" sz="1400" dirty="0"/>
              <a:t>()</a:t>
            </a:r>
          </a:p>
        </p:txBody>
      </p:sp>
      <p:cxnSp>
        <p:nvCxnSpPr>
          <p:cNvPr id="11" name="Straight Arrow Connector 10">
            <a:extLst>
              <a:ext uri="{FF2B5EF4-FFF2-40B4-BE49-F238E27FC236}">
                <a16:creationId xmlns:a16="http://schemas.microsoft.com/office/drawing/2014/main" id="{D85CDB3A-E952-495D-927D-8A6F8C0BB804}"/>
              </a:ext>
            </a:extLst>
          </p:cNvPr>
          <p:cNvCxnSpPr>
            <a:cxnSpLocks/>
            <a:stCxn id="7" idx="1"/>
            <a:endCxn id="4" idx="3"/>
          </p:cNvCxnSpPr>
          <p:nvPr/>
        </p:nvCxnSpPr>
        <p:spPr>
          <a:xfrm flipH="1" flipV="1">
            <a:off x="7023718" y="4669657"/>
            <a:ext cx="2022625" cy="14514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00A22E6-D11A-4679-8CBA-2CEA3B2D05C3}"/>
              </a:ext>
            </a:extLst>
          </p:cNvPr>
          <p:cNvCxnSpPr>
            <a:cxnSpLocks/>
            <a:endCxn id="4" idx="3"/>
          </p:cNvCxnSpPr>
          <p:nvPr/>
        </p:nvCxnSpPr>
        <p:spPr>
          <a:xfrm flipH="1" flipV="1">
            <a:off x="7023718" y="4669657"/>
            <a:ext cx="2022625" cy="2219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988D890-5251-4D21-99F3-6E5B0DA88035}"/>
              </a:ext>
            </a:extLst>
          </p:cNvPr>
          <p:cNvCxnSpPr>
            <a:cxnSpLocks/>
            <a:endCxn id="4" idx="3"/>
          </p:cNvCxnSpPr>
          <p:nvPr/>
        </p:nvCxnSpPr>
        <p:spPr>
          <a:xfrm flipH="1">
            <a:off x="7023718" y="3254775"/>
            <a:ext cx="2022625" cy="14148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B8B3F5E-A964-4ABD-B061-A65EDAB72B4D}"/>
              </a:ext>
            </a:extLst>
          </p:cNvPr>
          <p:cNvCxnSpPr>
            <a:cxnSpLocks/>
            <a:stCxn id="4" idx="1"/>
            <a:endCxn id="3" idx="3"/>
          </p:cNvCxnSpPr>
          <p:nvPr/>
        </p:nvCxnSpPr>
        <p:spPr>
          <a:xfrm flipH="1" flipV="1">
            <a:off x="3568826" y="4650239"/>
            <a:ext cx="1317500" cy="194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394C5B33-33D7-4278-911D-21DE718AD19A}"/>
              </a:ext>
            </a:extLst>
          </p:cNvPr>
          <p:cNvSpPr/>
          <p:nvPr/>
        </p:nvSpPr>
        <p:spPr>
          <a:xfrm>
            <a:off x="6223247" y="2560641"/>
            <a:ext cx="5063878" cy="4213021"/>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741995D-2129-49A4-AFCB-408BAEAE3A6A}"/>
              </a:ext>
            </a:extLst>
          </p:cNvPr>
          <p:cNvSpPr/>
          <p:nvPr/>
        </p:nvSpPr>
        <p:spPr>
          <a:xfrm>
            <a:off x="4886326" y="4128118"/>
            <a:ext cx="2137392" cy="1083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Façade Class</a:t>
            </a:r>
          </a:p>
          <a:p>
            <a:pPr algn="ctr"/>
            <a:r>
              <a:rPr lang="en-US" sz="1400" dirty="0" err="1">
                <a:solidFill>
                  <a:srgbClr val="FF0000"/>
                </a:solidFill>
              </a:rPr>
              <a:t>Gateway.ProcessPayment</a:t>
            </a:r>
            <a:r>
              <a:rPr lang="en-US" sz="1400" dirty="0">
                <a:solidFill>
                  <a:srgbClr val="FF0000"/>
                </a:solidFill>
              </a:rPr>
              <a:t>()</a:t>
            </a:r>
          </a:p>
          <a:p>
            <a:pPr algn="ctr"/>
            <a:r>
              <a:rPr lang="en-US" sz="1400" dirty="0" err="1">
                <a:solidFill>
                  <a:schemeClr val="bg1"/>
                </a:solidFill>
              </a:rPr>
              <a:t>Inventory.UpdateInventory</a:t>
            </a:r>
            <a:r>
              <a:rPr lang="en-US" sz="1400" dirty="0">
                <a:solidFill>
                  <a:schemeClr val="bg1"/>
                </a:solidFill>
              </a:rPr>
              <a:t>()</a:t>
            </a:r>
          </a:p>
          <a:p>
            <a:pPr algn="ctr"/>
            <a:r>
              <a:rPr lang="en-US" sz="1400" dirty="0" err="1">
                <a:solidFill>
                  <a:srgbClr val="7030A0"/>
                </a:solidFill>
              </a:rPr>
              <a:t>Notification.SendTicket</a:t>
            </a:r>
            <a:r>
              <a:rPr lang="en-US" sz="1400" dirty="0">
                <a:solidFill>
                  <a:srgbClr val="7030A0"/>
                </a:solidFill>
              </a:rPr>
              <a:t>()</a:t>
            </a:r>
          </a:p>
          <a:p>
            <a:pPr algn="ctr"/>
            <a:endParaRPr lang="en-US" sz="1400" dirty="0"/>
          </a:p>
          <a:p>
            <a:pPr algn="ctr"/>
            <a:endParaRPr lang="en-US" sz="1400" dirty="0"/>
          </a:p>
        </p:txBody>
      </p:sp>
    </p:spTree>
    <p:extLst>
      <p:ext uri="{BB962C8B-B14F-4D97-AF65-F5344CB8AC3E}">
        <p14:creationId xmlns:p14="http://schemas.microsoft.com/office/powerpoint/2010/main" val="20164125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019F8D2-6123-4934-8963-B23C982E7016}"/>
              </a:ext>
            </a:extLst>
          </p:cNvPr>
          <p:cNvSpPr txBox="1">
            <a:spLocks/>
          </p:cNvSpPr>
          <p:nvPr/>
        </p:nvSpPr>
        <p:spPr>
          <a:xfrm>
            <a:off x="1083077" y="2166151"/>
            <a:ext cx="10175200" cy="273965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0" lvl="2" defTabSz="914400"/>
            <a:r>
              <a:rPr lang="en-US" sz="2800" b="1" u="sng" kern="0" dirty="0">
                <a:solidFill>
                  <a:schemeClr val="tx1"/>
                </a:solidFill>
                <a:latin typeface="Arial" panose="020B0604020202020204" pitchFamily="34" charset="0"/>
                <a:cs typeface="Arial" panose="020B0604020202020204" pitchFamily="34" charset="0"/>
              </a:rPr>
              <a:t>Proxy Pattern </a:t>
            </a:r>
            <a:br>
              <a:rPr lang="en-US" sz="2800" b="1" u="sng" kern="0" dirty="0">
                <a:solidFill>
                  <a:sysClr val="windowText" lastClr="000000"/>
                </a:solidFill>
              </a:rPr>
            </a:br>
            <a:r>
              <a:rPr lang="en-US" sz="2800" b="1" kern="0" dirty="0">
                <a:solidFill>
                  <a:sysClr val="windowText" lastClr="000000"/>
                </a:solidFill>
              </a:rPr>
              <a:t>	</a:t>
            </a:r>
            <a:br>
              <a:rPr lang="en-US" sz="2800" b="1" kern="0" dirty="0">
                <a:solidFill>
                  <a:sysClr val="windowText" lastClr="000000"/>
                </a:solidFill>
              </a:rPr>
            </a:br>
            <a:r>
              <a:rPr lang="en-US" sz="2400" kern="0" dirty="0">
                <a:solidFill>
                  <a:schemeClr val="tx1"/>
                </a:solidFill>
                <a:latin typeface="Arial" panose="020B0604020202020204" pitchFamily="34" charset="0"/>
              </a:rPr>
              <a:t>	Proxy is a class which is representing the another class. It will forward request to original implementation. But, wont modify / add original implementation (like decorator)</a:t>
            </a:r>
            <a:endParaRPr lang="en-US" sz="2000" kern="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90764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019F8D2-6123-4934-8963-B23C982E7016}"/>
              </a:ext>
            </a:extLst>
          </p:cNvPr>
          <p:cNvSpPr txBox="1">
            <a:spLocks/>
          </p:cNvSpPr>
          <p:nvPr/>
        </p:nvSpPr>
        <p:spPr>
          <a:xfrm>
            <a:off x="1270898" y="1051408"/>
            <a:ext cx="10014011" cy="282458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0" lvl="2" defTabSz="914400"/>
            <a:r>
              <a:rPr lang="en-US" sz="2800" b="1" u="sng" kern="0" dirty="0">
                <a:solidFill>
                  <a:schemeClr val="tx1"/>
                </a:solidFill>
                <a:latin typeface="Arial" panose="020B0604020202020204" pitchFamily="34" charset="0"/>
                <a:cs typeface="Arial" panose="020B0604020202020204" pitchFamily="34" charset="0"/>
              </a:rPr>
              <a:t>Proxy Pattern </a:t>
            </a:r>
            <a:br>
              <a:rPr lang="en-US" sz="2800" b="1" u="sng" kern="0" dirty="0">
                <a:solidFill>
                  <a:sysClr val="windowText" lastClr="000000"/>
                </a:solidFill>
              </a:rPr>
            </a:br>
            <a:r>
              <a:rPr lang="en-US" sz="2800" b="1" kern="0" dirty="0">
                <a:solidFill>
                  <a:sysClr val="windowText" lastClr="000000"/>
                </a:solidFill>
              </a:rPr>
              <a:t>	</a:t>
            </a:r>
            <a:br>
              <a:rPr lang="en-US" sz="2800" b="1" kern="0" dirty="0">
                <a:solidFill>
                  <a:sysClr val="windowText" lastClr="000000"/>
                </a:solidFill>
              </a:rPr>
            </a:br>
            <a:r>
              <a:rPr lang="en-US" sz="2400" kern="0" dirty="0">
                <a:solidFill>
                  <a:schemeClr val="tx1"/>
                </a:solidFill>
                <a:latin typeface="Arial" panose="020B0604020202020204" pitchFamily="34" charset="0"/>
              </a:rPr>
              <a:t>	 Proxy is a class which is representing the another class. It will forward request to original implementation. But, wont modify / add original implementation (like decorator)</a:t>
            </a:r>
            <a:br>
              <a:rPr lang="en-US" sz="2400" kern="0" dirty="0">
                <a:solidFill>
                  <a:schemeClr val="tx1"/>
                </a:solidFill>
                <a:latin typeface="Arial" panose="020B0604020202020204" pitchFamily="34" charset="0"/>
              </a:rPr>
            </a:br>
            <a:br>
              <a:rPr lang="en-US" sz="2400" kern="0" dirty="0">
                <a:solidFill>
                  <a:schemeClr val="tx1"/>
                </a:solidFill>
                <a:latin typeface="Arial" panose="020B0604020202020204" pitchFamily="34" charset="0"/>
              </a:rPr>
            </a:br>
            <a:r>
              <a:rPr lang="en-US" sz="2400" u="sng" kern="0" dirty="0">
                <a:solidFill>
                  <a:schemeClr val="tx1"/>
                </a:solidFill>
                <a:latin typeface="Arial" panose="020B0604020202020204" pitchFamily="34" charset="0"/>
              </a:rPr>
              <a:t>Advantages </a:t>
            </a:r>
            <a:endParaRPr lang="en-US" sz="2000" kern="0" dirty="0">
              <a:solidFill>
                <a:schemeClr val="tx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1573F2F-E8EF-4404-82EC-2A2FB0BDE043}"/>
              </a:ext>
            </a:extLst>
          </p:cNvPr>
          <p:cNvSpPr txBox="1"/>
          <p:nvPr/>
        </p:nvSpPr>
        <p:spPr>
          <a:xfrm>
            <a:off x="2059622" y="4077070"/>
            <a:ext cx="5743849" cy="1375441"/>
          </a:xfrm>
          <a:prstGeom prst="rect">
            <a:avLst/>
          </a:prstGeom>
          <a:noFill/>
        </p:spPr>
        <p:txBody>
          <a:bodyPr wrap="square">
            <a:spAutoFit/>
          </a:bodyPr>
          <a:lstStyle/>
          <a:p>
            <a:pPr marL="285750" indent="-285750">
              <a:lnSpc>
                <a:spcPts val="2600"/>
              </a:lnSpc>
              <a:spcBef>
                <a:spcPts val="600"/>
              </a:spcBef>
              <a:spcAft>
                <a:spcPts val="600"/>
              </a:spcAft>
              <a:buFont typeface="Wingdings" panose="05000000000000000000" pitchFamily="2" charset="2"/>
              <a:buChar char="§"/>
            </a:pPr>
            <a:r>
              <a:rPr lang="en-US" sz="2000" dirty="0">
                <a:solidFill>
                  <a:schemeClr val="tx1"/>
                </a:solidFill>
                <a:latin typeface="Arial" panose="020B0604020202020204" pitchFamily="34" charset="0"/>
              </a:rPr>
              <a:t>Validate the Request / Parameter</a:t>
            </a:r>
          </a:p>
          <a:p>
            <a:pPr marL="285750" indent="-285750">
              <a:lnSpc>
                <a:spcPts val="2600"/>
              </a:lnSpc>
              <a:spcBef>
                <a:spcPts val="600"/>
              </a:spcBef>
              <a:spcAft>
                <a:spcPts val="600"/>
              </a:spcAft>
              <a:buFont typeface="Wingdings" panose="05000000000000000000" pitchFamily="2" charset="2"/>
              <a:buChar char="§"/>
            </a:pPr>
            <a:r>
              <a:rPr lang="en-US" sz="2000" dirty="0">
                <a:solidFill>
                  <a:schemeClr val="tx1"/>
                </a:solidFill>
                <a:latin typeface="Arial" panose="020B0604020202020204" pitchFamily="34" charset="0"/>
              </a:rPr>
              <a:t>Check access permission</a:t>
            </a:r>
          </a:p>
          <a:p>
            <a:pPr marL="285750" indent="-285750">
              <a:lnSpc>
                <a:spcPts val="2600"/>
              </a:lnSpc>
              <a:spcBef>
                <a:spcPts val="600"/>
              </a:spcBef>
              <a:spcAft>
                <a:spcPts val="600"/>
              </a:spcAft>
              <a:buFont typeface="Wingdings" panose="05000000000000000000" pitchFamily="2" charset="2"/>
              <a:buChar char="§"/>
            </a:pPr>
            <a:r>
              <a:rPr lang="en-US" sz="2000" dirty="0">
                <a:solidFill>
                  <a:schemeClr val="tx1"/>
                </a:solidFill>
                <a:latin typeface="Arial" panose="020B0604020202020204" pitchFamily="34" charset="0"/>
              </a:rPr>
              <a:t>Encode Parameters </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18042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3073-81CD-4015-99C6-C1C033E285F7}"/>
              </a:ext>
            </a:extLst>
          </p:cNvPr>
          <p:cNvSpPr>
            <a:spLocks noGrp="1"/>
          </p:cNvSpPr>
          <p:nvPr>
            <p:ph type="title"/>
          </p:nvPr>
        </p:nvSpPr>
        <p:spPr>
          <a:xfrm>
            <a:off x="1060462" y="1586612"/>
            <a:ext cx="9725905" cy="1819921"/>
          </a:xfrm>
        </p:spPr>
        <p:txBody>
          <a:bodyPr anchor="t">
            <a:noAutofit/>
          </a:bodyPr>
          <a:lstStyle/>
          <a:p>
            <a:pPr lvl="2"/>
            <a:r>
              <a:rPr lang="en-US" sz="3200" b="1" u="sng" kern="0" dirty="0">
                <a:solidFill>
                  <a:schemeClr val="tx1"/>
                </a:solidFill>
                <a:latin typeface="Arial" panose="020B0604020202020204" pitchFamily="34" charset="0"/>
                <a:cs typeface="Arial" panose="020B0604020202020204" pitchFamily="34" charset="0"/>
              </a:rPr>
              <a:t>Proxy Pattern </a:t>
            </a:r>
            <a:br>
              <a:rPr lang="en-US" sz="3200" b="1" kern="0" dirty="0">
                <a:solidFill>
                  <a:sysClr val="windowText" lastClr="000000"/>
                </a:solidFill>
              </a:rPr>
            </a:br>
            <a:r>
              <a:rPr lang="en-US" sz="2800" kern="0" dirty="0">
                <a:solidFill>
                  <a:schemeClr val="tx1"/>
                </a:solidFill>
                <a:latin typeface="Arial" panose="020B0604020202020204" pitchFamily="34" charset="0"/>
              </a:rPr>
              <a:t>	</a:t>
            </a:r>
            <a:r>
              <a:rPr lang="en-US" sz="2400" kern="0" dirty="0">
                <a:solidFill>
                  <a:schemeClr val="tx1"/>
                </a:solidFill>
                <a:latin typeface="Arial" panose="020B0604020202020204" pitchFamily="34" charset="0"/>
              </a:rPr>
              <a:t> Proxy is a class which is representing the another class. It will forward request to original </a:t>
            </a:r>
            <a:r>
              <a:rPr lang="en-US" sz="2400" kern="0">
                <a:solidFill>
                  <a:schemeClr val="tx1"/>
                </a:solidFill>
                <a:latin typeface="Arial" panose="020B0604020202020204" pitchFamily="34" charset="0"/>
              </a:rPr>
              <a:t>implementation.</a:t>
            </a:r>
            <a:br>
              <a:rPr lang="en-US" sz="2400" b="1" u="sng"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br>
              <a:rPr lang="en-US" sz="2000"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p>
        </p:txBody>
      </p:sp>
      <p:sp>
        <p:nvSpPr>
          <p:cNvPr id="3" name="Rectangle 2">
            <a:extLst>
              <a:ext uri="{FF2B5EF4-FFF2-40B4-BE49-F238E27FC236}">
                <a16:creationId xmlns:a16="http://schemas.microsoft.com/office/drawing/2014/main" id="{CD211BAA-F889-445C-B385-E95AF1411493}"/>
              </a:ext>
            </a:extLst>
          </p:cNvPr>
          <p:cNvSpPr/>
          <p:nvPr/>
        </p:nvSpPr>
        <p:spPr>
          <a:xfrm>
            <a:off x="1671965" y="3982748"/>
            <a:ext cx="1896861" cy="1334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Client Application</a:t>
            </a:r>
          </a:p>
          <a:p>
            <a:pPr algn="ctr"/>
            <a:endParaRPr lang="en-US" sz="1400" dirty="0"/>
          </a:p>
          <a:p>
            <a:pPr algn="ctr"/>
            <a:r>
              <a:rPr lang="en-US" sz="1400" dirty="0" err="1"/>
              <a:t>ProxyClass.Do</a:t>
            </a:r>
            <a:r>
              <a:rPr lang="en-US" sz="1400" dirty="0"/>
              <a:t>()</a:t>
            </a:r>
          </a:p>
        </p:txBody>
      </p:sp>
      <p:sp>
        <p:nvSpPr>
          <p:cNvPr id="5" name="Rectangle 4">
            <a:extLst>
              <a:ext uri="{FF2B5EF4-FFF2-40B4-BE49-F238E27FC236}">
                <a16:creationId xmlns:a16="http://schemas.microsoft.com/office/drawing/2014/main" id="{7E17E4D9-4B3B-4A21-BF20-47B8A03FBAA3}"/>
              </a:ext>
            </a:extLst>
          </p:cNvPr>
          <p:cNvSpPr/>
          <p:nvPr/>
        </p:nvSpPr>
        <p:spPr>
          <a:xfrm>
            <a:off x="9867525" y="4247967"/>
            <a:ext cx="1305020" cy="84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err="1"/>
              <a:t>MainClass</a:t>
            </a:r>
            <a:endParaRPr lang="en-US" sz="1400" dirty="0"/>
          </a:p>
          <a:p>
            <a:pPr algn="ctr"/>
            <a:r>
              <a:rPr lang="en-US" sz="1600" dirty="0"/>
              <a:t>Do()</a:t>
            </a:r>
          </a:p>
        </p:txBody>
      </p:sp>
      <p:cxnSp>
        <p:nvCxnSpPr>
          <p:cNvPr id="18" name="Straight Arrow Connector 17">
            <a:extLst>
              <a:ext uri="{FF2B5EF4-FFF2-40B4-BE49-F238E27FC236}">
                <a16:creationId xmlns:a16="http://schemas.microsoft.com/office/drawing/2014/main" id="{000A22E6-D11A-4679-8CBA-2CEA3B2D05C3}"/>
              </a:ext>
            </a:extLst>
          </p:cNvPr>
          <p:cNvCxnSpPr>
            <a:cxnSpLocks/>
            <a:stCxn id="5" idx="1"/>
            <a:endCxn id="4" idx="3"/>
          </p:cNvCxnSpPr>
          <p:nvPr/>
        </p:nvCxnSpPr>
        <p:spPr>
          <a:xfrm flipH="1">
            <a:off x="7023717" y="4669657"/>
            <a:ext cx="284380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B8B3F5E-A964-4ABD-B061-A65EDAB72B4D}"/>
              </a:ext>
            </a:extLst>
          </p:cNvPr>
          <p:cNvCxnSpPr>
            <a:cxnSpLocks/>
            <a:stCxn id="4" idx="1"/>
            <a:endCxn id="3" idx="3"/>
          </p:cNvCxnSpPr>
          <p:nvPr/>
        </p:nvCxnSpPr>
        <p:spPr>
          <a:xfrm flipH="1" flipV="1">
            <a:off x="3568826" y="4650239"/>
            <a:ext cx="1926453" cy="194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4741995D-2129-49A4-AFCB-408BAEAE3A6A}"/>
              </a:ext>
            </a:extLst>
          </p:cNvPr>
          <p:cNvSpPr/>
          <p:nvPr/>
        </p:nvSpPr>
        <p:spPr>
          <a:xfrm>
            <a:off x="5495279" y="4128118"/>
            <a:ext cx="1528438" cy="1083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Proxy Class</a:t>
            </a:r>
          </a:p>
          <a:p>
            <a:pPr algn="ctr"/>
            <a:r>
              <a:rPr lang="en-US" sz="1400" dirty="0">
                <a:solidFill>
                  <a:srgbClr val="FF0000"/>
                </a:solidFill>
              </a:rPr>
              <a:t>Authentication.do()</a:t>
            </a:r>
          </a:p>
          <a:p>
            <a:pPr algn="ctr"/>
            <a:r>
              <a:rPr lang="en-US" sz="1400" dirty="0">
                <a:solidFill>
                  <a:schemeClr val="bg1"/>
                </a:solidFill>
              </a:rPr>
              <a:t>ValidRequest.do()</a:t>
            </a:r>
          </a:p>
          <a:p>
            <a:pPr algn="ctr"/>
            <a:r>
              <a:rPr lang="en-US" sz="1400" dirty="0">
                <a:solidFill>
                  <a:srgbClr val="7030A0"/>
                </a:solidFill>
              </a:rPr>
              <a:t>Proxy.do()</a:t>
            </a:r>
          </a:p>
          <a:p>
            <a:pPr algn="ctr"/>
            <a:endParaRPr lang="en-US" sz="1400" dirty="0"/>
          </a:p>
          <a:p>
            <a:pPr algn="ctr"/>
            <a:endParaRPr lang="en-US" sz="1400" dirty="0"/>
          </a:p>
        </p:txBody>
      </p:sp>
      <p:sp>
        <p:nvSpPr>
          <p:cNvPr id="7" name="Cloud 6">
            <a:extLst>
              <a:ext uri="{FF2B5EF4-FFF2-40B4-BE49-F238E27FC236}">
                <a16:creationId xmlns:a16="http://schemas.microsoft.com/office/drawing/2014/main" id="{38A02738-18C0-4756-A554-DAEA693DA897}"/>
              </a:ext>
            </a:extLst>
          </p:cNvPr>
          <p:cNvSpPr/>
          <p:nvPr/>
        </p:nvSpPr>
        <p:spPr>
          <a:xfrm>
            <a:off x="7833064" y="4343959"/>
            <a:ext cx="1438182" cy="612559"/>
          </a:xfrm>
          <a:prstGeom prst="cloud">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Network / Local</a:t>
            </a:r>
          </a:p>
        </p:txBody>
      </p:sp>
    </p:spTree>
    <p:extLst>
      <p:ext uri="{BB962C8B-B14F-4D97-AF65-F5344CB8AC3E}">
        <p14:creationId xmlns:p14="http://schemas.microsoft.com/office/powerpoint/2010/main" val="31694017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817D-0618-4EF3-91B3-7B4E2153726F}"/>
              </a:ext>
            </a:extLst>
          </p:cNvPr>
          <p:cNvSpPr>
            <a:spLocks noGrp="1"/>
          </p:cNvSpPr>
          <p:nvPr>
            <p:ph type="ctrTitle"/>
          </p:nvPr>
        </p:nvSpPr>
        <p:spPr>
          <a:xfrm>
            <a:off x="3133814" y="2867483"/>
            <a:ext cx="7732450" cy="763479"/>
          </a:xfrm>
        </p:spPr>
        <p:txBody>
          <a:bodyPr>
            <a:normAutofit/>
          </a:bodyPr>
          <a:lstStyle/>
          <a:p>
            <a:r>
              <a:rPr lang="en-US" sz="4000" dirty="0"/>
              <a:t>Bridge Design pattern</a:t>
            </a:r>
            <a:endParaRPr lang="en-US" sz="4000" b="1" u="sng" dirty="0"/>
          </a:p>
        </p:txBody>
      </p:sp>
    </p:spTree>
    <p:extLst>
      <p:ext uri="{BB962C8B-B14F-4D97-AF65-F5344CB8AC3E}">
        <p14:creationId xmlns:p14="http://schemas.microsoft.com/office/powerpoint/2010/main" val="8786761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3073-81CD-4015-99C6-C1C033E285F7}"/>
              </a:ext>
            </a:extLst>
          </p:cNvPr>
          <p:cNvSpPr>
            <a:spLocks noGrp="1"/>
          </p:cNvSpPr>
          <p:nvPr>
            <p:ph type="title"/>
          </p:nvPr>
        </p:nvSpPr>
        <p:spPr>
          <a:xfrm>
            <a:off x="1151138" y="1134864"/>
            <a:ext cx="9889723" cy="2389573"/>
          </a:xfrm>
        </p:spPr>
        <p:txBody>
          <a:bodyPr anchor="t">
            <a:noAutofit/>
          </a:bodyPr>
          <a:lstStyle/>
          <a:p>
            <a:pPr lvl="2">
              <a:lnSpc>
                <a:spcPct val="150000"/>
              </a:lnSpc>
              <a:spcBef>
                <a:spcPts val="600"/>
              </a:spcBef>
              <a:spcAft>
                <a:spcPts val="600"/>
              </a:spcAft>
            </a:pPr>
            <a:r>
              <a:rPr lang="en-US" sz="2800" b="1" u="sng" dirty="0">
                <a:solidFill>
                  <a:schemeClr val="tx1"/>
                </a:solidFill>
                <a:latin typeface="Arial" panose="020B0604020202020204" pitchFamily="34" charset="0"/>
                <a:cs typeface="Arial" panose="020B0604020202020204" pitchFamily="34" charset="0"/>
              </a:rPr>
              <a:t>Bridge Design Pattern </a:t>
            </a:r>
            <a:r>
              <a:rPr lang="en-US" sz="2800" dirty="0">
                <a:solidFill>
                  <a:schemeClr val="tx1"/>
                </a:solidFill>
                <a:latin typeface="Arial" panose="020B0604020202020204" pitchFamily="34" charset="0"/>
                <a:cs typeface="Arial" panose="020B0604020202020204" pitchFamily="34" charset="0"/>
              </a:rPr>
              <a:t>[Structural Pattern]</a:t>
            </a:r>
            <a:br>
              <a:rPr lang="en-US" sz="2800" dirty="0"/>
            </a:br>
            <a:r>
              <a:rPr lang="en-US" sz="2400" dirty="0">
                <a:solidFill>
                  <a:schemeClr val="tx1"/>
                </a:solidFill>
                <a:latin typeface="Segoe UI" panose="020B0502040204020203" pitchFamily="34" charset="0"/>
              </a:rPr>
              <a:t>Split the abstraction from its implementation is called Bridge design pattern. Split the class into multiple small class and each class can be developed independently.</a:t>
            </a:r>
            <a:br>
              <a:rPr lang="en-US" sz="2400" dirty="0">
                <a:solidFill>
                  <a:schemeClr val="tx1"/>
                </a:solidFill>
                <a:latin typeface="Segoe UI" panose="020B0502040204020203" pitchFamily="34" charset="0"/>
              </a:rPr>
            </a:br>
            <a:br>
              <a:rPr lang="en-US" sz="2400" b="0" i="0" dirty="0">
                <a:solidFill>
                  <a:schemeClr val="tx1"/>
                </a:solidFill>
                <a:effectLst/>
                <a:latin typeface="Segoe UI" panose="020B0502040204020203" pitchFamily="34" charset="0"/>
              </a:rPr>
            </a:br>
            <a:br>
              <a:rPr lang="en-US" sz="2400" b="0" i="0" dirty="0">
                <a:solidFill>
                  <a:schemeClr val="tx1"/>
                </a:solidFill>
                <a:effectLst/>
                <a:latin typeface="Segoe UI" panose="020B0502040204020203" pitchFamily="34" charset="0"/>
              </a:rPr>
            </a:br>
            <a:br>
              <a:rPr lang="en-US" sz="2400" b="1" u="sng"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br>
              <a:rPr lang="en-US" sz="2000"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p>
        </p:txBody>
      </p:sp>
      <p:sp>
        <p:nvSpPr>
          <p:cNvPr id="3" name="TextBox 2">
            <a:extLst>
              <a:ext uri="{FF2B5EF4-FFF2-40B4-BE49-F238E27FC236}">
                <a16:creationId xmlns:a16="http://schemas.microsoft.com/office/drawing/2014/main" id="{B015D94D-0924-4D06-80AA-E66CDD53204C}"/>
              </a:ext>
            </a:extLst>
          </p:cNvPr>
          <p:cNvSpPr txBox="1"/>
          <p:nvPr/>
        </p:nvSpPr>
        <p:spPr>
          <a:xfrm>
            <a:off x="1257672" y="3675354"/>
            <a:ext cx="9280124" cy="1862689"/>
          </a:xfrm>
          <a:prstGeom prst="rect">
            <a:avLst/>
          </a:prstGeom>
          <a:noFill/>
        </p:spPr>
        <p:txBody>
          <a:bodyPr wrap="square">
            <a:spAutoFit/>
          </a:bodyPr>
          <a:lstStyle/>
          <a:p>
            <a:pPr>
              <a:lnSpc>
                <a:spcPts val="2600"/>
              </a:lnSpc>
              <a:spcBef>
                <a:spcPts val="600"/>
              </a:spcBef>
              <a:spcAft>
                <a:spcPts val="600"/>
              </a:spcAft>
            </a:pPr>
            <a:r>
              <a:rPr lang="en-US" sz="2400" i="0" u="sng" dirty="0">
                <a:solidFill>
                  <a:schemeClr val="tx1"/>
                </a:solidFill>
                <a:effectLst/>
                <a:latin typeface="Segoe UI" panose="020B0502040204020203" pitchFamily="34" charset="0"/>
              </a:rPr>
              <a:t>Advantages</a:t>
            </a:r>
          </a:p>
          <a:p>
            <a:pPr marL="285750" indent="-285750">
              <a:lnSpc>
                <a:spcPts val="2600"/>
              </a:lnSpc>
              <a:spcBef>
                <a:spcPts val="600"/>
              </a:spcBef>
              <a:spcAft>
                <a:spcPts val="600"/>
              </a:spcAft>
              <a:buFont typeface="Wingdings" panose="05000000000000000000" pitchFamily="2" charset="2"/>
              <a:buChar char="§"/>
            </a:pPr>
            <a:r>
              <a:rPr lang="en-US" sz="2000" b="0" i="0" dirty="0">
                <a:solidFill>
                  <a:schemeClr val="tx1"/>
                </a:solidFill>
                <a:effectLst/>
                <a:latin typeface="Segoe UI" panose="020B0502040204020203" pitchFamily="34" charset="0"/>
              </a:rPr>
              <a:t>N</a:t>
            </a:r>
            <a:r>
              <a:rPr lang="en-US" sz="2000" dirty="0">
                <a:solidFill>
                  <a:schemeClr val="tx1"/>
                </a:solidFill>
                <a:latin typeface="Segoe UI" panose="020B0502040204020203" pitchFamily="34" charset="0"/>
              </a:rPr>
              <a:t>ew abstractions and implementations can be developed independently</a:t>
            </a:r>
          </a:p>
          <a:p>
            <a:pPr marL="285750" indent="-285750">
              <a:lnSpc>
                <a:spcPts val="2600"/>
              </a:lnSpc>
              <a:spcBef>
                <a:spcPts val="600"/>
              </a:spcBef>
              <a:spcAft>
                <a:spcPts val="600"/>
              </a:spcAft>
              <a:buFont typeface="Wingdings" panose="05000000000000000000" pitchFamily="2" charset="2"/>
              <a:buChar char="§"/>
            </a:pPr>
            <a:r>
              <a:rPr lang="en-US" sz="2000" dirty="0">
                <a:solidFill>
                  <a:schemeClr val="tx1"/>
                </a:solidFill>
                <a:latin typeface="Segoe UI" panose="020B0502040204020203" pitchFamily="34" charset="0"/>
              </a:rPr>
              <a:t>Improved Extensibility</a:t>
            </a:r>
          </a:p>
          <a:p>
            <a:pPr marL="285750" indent="-285750">
              <a:lnSpc>
                <a:spcPts val="2600"/>
              </a:lnSpc>
              <a:spcBef>
                <a:spcPts val="600"/>
              </a:spcBef>
              <a:spcAft>
                <a:spcPts val="600"/>
              </a:spcAft>
              <a:buFont typeface="Wingdings" panose="05000000000000000000" pitchFamily="2" charset="2"/>
              <a:buChar char="§"/>
            </a:pPr>
            <a:r>
              <a:rPr lang="en-US" sz="2000" dirty="0">
                <a:solidFill>
                  <a:schemeClr val="tx1"/>
                </a:solidFill>
                <a:latin typeface="Segoe UI" panose="020B0502040204020203" pitchFamily="34" charset="0"/>
              </a:rPr>
              <a:t>Used to implement Open-Close Design Principle</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2984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1313897" y="674703"/>
            <a:ext cx="10511900" cy="5974671"/>
          </a:xfrm>
        </p:spPr>
        <p:txBody>
          <a:bodyPr>
            <a:normAutofit/>
          </a:bodyPr>
          <a:lstStyle/>
          <a:p>
            <a:pPr marL="0" indent="0">
              <a:buNone/>
            </a:pPr>
            <a:r>
              <a:rPr lang="en-US" sz="2800" u="sng" dirty="0"/>
              <a:t>Behavioral Pattern  </a:t>
            </a:r>
          </a:p>
          <a:p>
            <a:pPr lvl="2">
              <a:buFont typeface="Wingdings" panose="05000000000000000000" pitchFamily="2" charset="2"/>
              <a:buChar char="§"/>
            </a:pPr>
            <a:r>
              <a:rPr lang="en-US" sz="2400" dirty="0"/>
              <a:t>Chain of responsibility			</a:t>
            </a:r>
          </a:p>
          <a:p>
            <a:pPr lvl="2">
              <a:buFont typeface="Wingdings" panose="05000000000000000000" pitchFamily="2" charset="2"/>
              <a:buChar char="§"/>
            </a:pPr>
            <a:r>
              <a:rPr lang="en-US" sz="2400" dirty="0"/>
              <a:t>Command, Interpreter</a:t>
            </a:r>
          </a:p>
          <a:p>
            <a:pPr lvl="2">
              <a:buFont typeface="Wingdings" panose="05000000000000000000" pitchFamily="2" charset="2"/>
              <a:buChar char="§"/>
            </a:pPr>
            <a:r>
              <a:rPr lang="en-US" sz="2400" dirty="0"/>
              <a:t>Iterator</a:t>
            </a:r>
          </a:p>
          <a:p>
            <a:pPr lvl="2">
              <a:buFont typeface="Wingdings" panose="05000000000000000000" pitchFamily="2" charset="2"/>
              <a:buChar char="§"/>
            </a:pPr>
            <a:r>
              <a:rPr lang="en-US" sz="2400" dirty="0"/>
              <a:t>Mediator</a:t>
            </a:r>
          </a:p>
          <a:p>
            <a:pPr lvl="2">
              <a:buFont typeface="Wingdings" panose="05000000000000000000" pitchFamily="2" charset="2"/>
              <a:buChar char="§"/>
            </a:pPr>
            <a:r>
              <a:rPr lang="en-US" sz="2400" dirty="0"/>
              <a:t>Memento</a:t>
            </a:r>
          </a:p>
          <a:p>
            <a:pPr lvl="2">
              <a:buFont typeface="Wingdings" panose="05000000000000000000" pitchFamily="2" charset="2"/>
              <a:buChar char="§"/>
            </a:pPr>
            <a:r>
              <a:rPr lang="en-US" sz="2400" dirty="0"/>
              <a:t>Null Object</a:t>
            </a:r>
          </a:p>
          <a:p>
            <a:pPr lvl="2">
              <a:buFont typeface="Wingdings" panose="05000000000000000000" pitchFamily="2" charset="2"/>
              <a:buChar char="§"/>
            </a:pPr>
            <a:r>
              <a:rPr lang="en-US" sz="2400" dirty="0"/>
              <a:t>Observer</a:t>
            </a:r>
          </a:p>
          <a:p>
            <a:pPr lvl="2">
              <a:buFont typeface="Wingdings" panose="05000000000000000000" pitchFamily="2" charset="2"/>
              <a:buChar char="§"/>
            </a:pPr>
            <a:r>
              <a:rPr lang="en-US" sz="2400" dirty="0"/>
              <a:t>State</a:t>
            </a:r>
          </a:p>
          <a:p>
            <a:pPr lvl="2">
              <a:buFont typeface="Wingdings" panose="05000000000000000000" pitchFamily="2" charset="2"/>
              <a:buChar char="§"/>
            </a:pPr>
            <a:r>
              <a:rPr lang="en-US" sz="2400" dirty="0"/>
              <a:t>Strategy</a:t>
            </a:r>
          </a:p>
          <a:p>
            <a:pPr lvl="2">
              <a:buFont typeface="Wingdings" panose="05000000000000000000" pitchFamily="2" charset="2"/>
              <a:buChar char="§"/>
            </a:pPr>
            <a:r>
              <a:rPr lang="en-US" sz="2400" dirty="0"/>
              <a:t>Template method</a:t>
            </a:r>
          </a:p>
          <a:p>
            <a:pPr lvl="2">
              <a:buFont typeface="Wingdings" panose="05000000000000000000" pitchFamily="2" charset="2"/>
              <a:buChar char="§"/>
            </a:pPr>
            <a:r>
              <a:rPr lang="en-US" sz="2400" dirty="0"/>
              <a:t>Visitor</a:t>
            </a:r>
          </a:p>
          <a:p>
            <a:pPr lvl="1"/>
            <a:endParaRPr lang="en-US" sz="2800" dirty="0"/>
          </a:p>
          <a:p>
            <a:pPr lvl="1"/>
            <a:endParaRPr lang="en-US" sz="2800" dirty="0"/>
          </a:p>
          <a:p>
            <a:pPr lvl="1"/>
            <a:endParaRPr lang="en-US" sz="2800" dirty="0"/>
          </a:p>
          <a:p>
            <a:pPr lvl="1"/>
            <a:endParaRPr lang="en-US" sz="2800" dirty="0"/>
          </a:p>
        </p:txBody>
      </p:sp>
    </p:spTree>
    <p:extLst>
      <p:ext uri="{BB962C8B-B14F-4D97-AF65-F5344CB8AC3E}">
        <p14:creationId xmlns:p14="http://schemas.microsoft.com/office/powerpoint/2010/main" val="2566263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880844" y="618424"/>
            <a:ext cx="10536573" cy="6048706"/>
          </a:xfrm>
        </p:spPr>
        <p:txBody>
          <a:bodyPr>
            <a:normAutofit/>
          </a:bodyPr>
          <a:lstStyle/>
          <a:p>
            <a:pPr marL="0" indent="0">
              <a:spcBef>
                <a:spcPts val="600"/>
              </a:spcBef>
              <a:spcAft>
                <a:spcPts val="600"/>
              </a:spcAft>
              <a:buNone/>
            </a:pPr>
            <a:r>
              <a:rPr lang="en-US" sz="2000" b="1" dirty="0">
                <a:latin typeface="Arial" panose="020B0604020202020204" pitchFamily="34" charset="0"/>
                <a:cs typeface="Arial" panose="020B0604020202020204" pitchFamily="34" charset="0"/>
              </a:rPr>
              <a:t>Singleton Pattern</a:t>
            </a:r>
            <a:endParaRPr lang="en-US" sz="1800" b="1" dirty="0">
              <a:latin typeface="Arial" panose="020B0604020202020204" pitchFamily="34" charset="0"/>
              <a:cs typeface="Arial" panose="020B0604020202020204" pitchFamily="34" charset="0"/>
            </a:endParaRPr>
          </a:p>
          <a:p>
            <a:pPr lvl="1">
              <a:spcBef>
                <a:spcPts val="600"/>
              </a:spcBef>
              <a:spcAft>
                <a:spcPts val="600"/>
              </a:spcAft>
            </a:pPr>
            <a:r>
              <a:rPr lang="en-US" sz="1800" dirty="0">
                <a:latin typeface="Arial" panose="020B0604020202020204" pitchFamily="34" charset="0"/>
                <a:cs typeface="Arial" panose="020B0604020202020204" pitchFamily="34" charset="0"/>
              </a:rPr>
              <a:t>This design pattern used to create only one object for particular class. </a:t>
            </a:r>
          </a:p>
          <a:p>
            <a:pPr lvl="1">
              <a:spcBef>
                <a:spcPts val="600"/>
              </a:spcBef>
              <a:spcAft>
                <a:spcPts val="600"/>
              </a:spcAft>
            </a:pPr>
            <a:r>
              <a:rPr lang="en-US" sz="1800" dirty="0">
                <a:latin typeface="Arial" panose="020B0604020202020204" pitchFamily="34" charset="0"/>
                <a:cs typeface="Arial" panose="020B0604020202020204" pitchFamily="34" charset="0"/>
              </a:rPr>
              <a:t>Singleton class shouldn't have multiple instances in any time. </a:t>
            </a:r>
          </a:p>
          <a:p>
            <a:pPr lvl="1">
              <a:spcBef>
                <a:spcPts val="600"/>
              </a:spcBef>
              <a:spcAft>
                <a:spcPts val="600"/>
              </a:spcAft>
            </a:pPr>
            <a:r>
              <a:rPr lang="en-US" sz="1800" dirty="0">
                <a:latin typeface="Arial" panose="020B0604020202020204" pitchFamily="34" charset="0"/>
                <a:cs typeface="Arial" panose="020B0604020202020204" pitchFamily="34" charset="0"/>
              </a:rPr>
              <a:t>Generally this pattern is used for logging,  caching and pooling.</a:t>
            </a:r>
          </a:p>
          <a:p>
            <a:pPr marL="914400" lvl="2" indent="0">
              <a:spcBef>
                <a:spcPts val="200"/>
              </a:spcBef>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SingleTon_Class</a:t>
            </a:r>
            <a:endParaRPr lang="en-US" sz="1600" dirty="0">
              <a:solidFill>
                <a:srgbClr val="000000"/>
              </a:solidFill>
              <a:latin typeface="Consolas" panose="020B0609020204030204" pitchFamily="49" charset="0"/>
            </a:endParaRPr>
          </a:p>
          <a:p>
            <a:pPr marL="914400" lvl="2" indent="0">
              <a:spcBef>
                <a:spcPts val="200"/>
              </a:spcBef>
              <a:buNone/>
            </a:pPr>
            <a:r>
              <a:rPr lang="en-US" sz="1600" dirty="0">
                <a:solidFill>
                  <a:srgbClr val="000000"/>
                </a:solidFill>
                <a:latin typeface="Consolas" panose="020B0609020204030204" pitchFamily="49" charset="0"/>
              </a:rPr>
              <a:t>    {</a:t>
            </a:r>
          </a:p>
          <a:p>
            <a:pPr marL="914400" lvl="2" indent="0">
              <a:spcBef>
                <a:spcPts val="200"/>
              </a:spcBef>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private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SingleTon_Class </a:t>
            </a:r>
            <a:r>
              <a:rPr lang="en-US" sz="1600" dirty="0" err="1">
                <a:solidFill>
                  <a:srgbClr val="000000"/>
                </a:solidFill>
                <a:latin typeface="Consolas" panose="020B0609020204030204" pitchFamily="49" charset="0"/>
              </a:rPr>
              <a:t>singleTonObject</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SingleTon_Class();</a:t>
            </a:r>
          </a:p>
          <a:p>
            <a:pPr marL="1371600" lvl="3" indent="0">
              <a:spcBef>
                <a:spcPts val="200"/>
              </a:spcBef>
              <a:buNone/>
            </a:pPr>
            <a:r>
              <a:rPr lang="en-US" sz="1800"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private</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SingleTon_Class</a:t>
            </a:r>
            <a:r>
              <a:rPr lang="en-US" sz="1800" dirty="0">
                <a:solidFill>
                  <a:srgbClr val="000000"/>
                </a:solidFill>
                <a:latin typeface="Consolas" panose="020B0609020204030204" pitchFamily="49" charset="0"/>
              </a:rPr>
              <a:t>()</a:t>
            </a:r>
            <a:endParaRPr lang="en-US" sz="1100" dirty="0">
              <a:solidFill>
                <a:srgbClr val="000000"/>
              </a:solidFill>
              <a:latin typeface="Consolas" panose="020B0609020204030204" pitchFamily="49" charset="0"/>
            </a:endParaRPr>
          </a:p>
          <a:p>
            <a:pPr marL="914400" lvl="2" indent="0">
              <a:spcBef>
                <a:spcPts val="200"/>
              </a:spcBef>
              <a:buNone/>
            </a:pPr>
            <a:r>
              <a:rPr lang="en-US" sz="1600" dirty="0">
                <a:solidFill>
                  <a:srgbClr val="000000"/>
                </a:solidFill>
                <a:latin typeface="Consolas" panose="020B0609020204030204" pitchFamily="49" charset="0"/>
              </a:rPr>
              <a:t>        {</a:t>
            </a:r>
          </a:p>
          <a:p>
            <a:pPr marL="914400" lvl="2" indent="0">
              <a:spcBef>
                <a:spcPts val="200"/>
              </a:spcBef>
              <a:buNone/>
            </a:pPr>
            <a:r>
              <a:rPr lang="en-US" sz="1600" dirty="0">
                <a:solidFill>
                  <a:srgbClr val="000000"/>
                </a:solidFill>
                <a:latin typeface="Consolas" panose="020B0609020204030204" pitchFamily="49" charset="0"/>
              </a:rPr>
              <a:t>            </a:t>
            </a:r>
            <a:r>
              <a:rPr lang="en-US" sz="1600" dirty="0">
                <a:solidFill>
                  <a:srgbClr val="92D050"/>
                </a:solidFill>
                <a:latin typeface="Consolas" panose="020B0609020204030204" pitchFamily="49" charset="0"/>
              </a:rPr>
              <a:t>//Private Constructor used to avoid instance creation </a:t>
            </a:r>
          </a:p>
          <a:p>
            <a:pPr marL="914400" lvl="3" indent="0">
              <a:spcBef>
                <a:spcPts val="200"/>
              </a:spcBef>
              <a:buNone/>
            </a:pPr>
            <a:r>
              <a:rPr lang="en-US" sz="1800" dirty="0">
                <a:solidFill>
                  <a:srgbClr val="000000"/>
                </a:solidFill>
                <a:latin typeface="Consolas" panose="020B0609020204030204" pitchFamily="49" charset="0"/>
              </a:rPr>
              <a:t>       }</a:t>
            </a:r>
          </a:p>
          <a:p>
            <a:pPr marL="914400" lvl="2" indent="0">
              <a:spcBef>
                <a:spcPts val="200"/>
              </a:spcBef>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SingleTon_Class </a:t>
            </a:r>
            <a:r>
              <a:rPr lang="en-US" sz="1600" dirty="0" err="1">
                <a:solidFill>
                  <a:srgbClr val="000000"/>
                </a:solidFill>
                <a:latin typeface="Consolas" panose="020B0609020204030204" pitchFamily="49" charset="0"/>
              </a:rPr>
              <a:t>GetInstance</a:t>
            </a:r>
            <a:r>
              <a:rPr lang="en-US" sz="1600" dirty="0">
                <a:solidFill>
                  <a:srgbClr val="000000"/>
                </a:solidFill>
                <a:latin typeface="Consolas" panose="020B0609020204030204" pitchFamily="49" charset="0"/>
              </a:rPr>
              <a:t>()</a:t>
            </a:r>
          </a:p>
          <a:p>
            <a:pPr marL="914400" lvl="2" indent="0">
              <a:spcBef>
                <a:spcPts val="200"/>
              </a:spcBef>
              <a:buNone/>
            </a:pPr>
            <a:r>
              <a:rPr lang="en-US" sz="1600" dirty="0">
                <a:solidFill>
                  <a:srgbClr val="000000"/>
                </a:solidFill>
                <a:latin typeface="Consolas" panose="020B0609020204030204" pitchFamily="49" charset="0"/>
              </a:rPr>
              <a:t>        {</a:t>
            </a:r>
          </a:p>
          <a:p>
            <a:pPr marL="914400" lvl="2" indent="0">
              <a:spcBef>
                <a:spcPts val="200"/>
              </a:spcBef>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singleTonObject</a:t>
            </a:r>
            <a:r>
              <a:rPr lang="en-US" sz="1600" dirty="0">
                <a:solidFill>
                  <a:srgbClr val="000000"/>
                </a:solidFill>
                <a:latin typeface="Consolas" panose="020B0609020204030204" pitchFamily="49" charset="0"/>
              </a:rPr>
              <a:t>;</a:t>
            </a:r>
          </a:p>
          <a:p>
            <a:pPr marL="914400" lvl="2" indent="0">
              <a:spcBef>
                <a:spcPts val="200"/>
              </a:spcBef>
              <a:buNone/>
            </a:pPr>
            <a:r>
              <a:rPr lang="en-US" sz="1600" dirty="0">
                <a:solidFill>
                  <a:srgbClr val="000000"/>
                </a:solidFill>
                <a:latin typeface="Consolas" panose="020B0609020204030204" pitchFamily="49" charset="0"/>
              </a:rPr>
              <a:t>        }</a:t>
            </a:r>
          </a:p>
          <a:p>
            <a:pPr marL="914400" lvl="2" indent="0">
              <a:spcBef>
                <a:spcPts val="200"/>
              </a:spcBef>
              <a:buNone/>
            </a:pPr>
            <a:r>
              <a:rPr lang="en-US" sz="1600" dirty="0">
                <a:solidFill>
                  <a:srgbClr val="000000"/>
                </a:solidFill>
                <a:latin typeface="Consolas" panose="020B0609020204030204" pitchFamily="49" charset="0"/>
              </a:rPr>
              <a:t>	</a:t>
            </a:r>
            <a:r>
              <a:rPr lang="en-US" sz="1600" dirty="0">
                <a:solidFill>
                  <a:srgbClr val="92D050"/>
                </a:solidFill>
                <a:latin typeface="Consolas" panose="020B0609020204030204" pitchFamily="49" charset="0"/>
              </a:rPr>
              <a:t> //Public Methods</a:t>
            </a:r>
            <a:endParaRPr lang="en-US" sz="1600" dirty="0">
              <a:solidFill>
                <a:srgbClr val="000000"/>
              </a:solidFill>
              <a:latin typeface="Consolas" panose="020B0609020204030204" pitchFamily="49" charset="0"/>
            </a:endParaRPr>
          </a:p>
          <a:p>
            <a:pPr marL="914400" lvl="2" indent="0">
              <a:spcBef>
                <a:spcPts val="200"/>
              </a:spcBef>
              <a:buNone/>
            </a:pPr>
            <a:r>
              <a:rPr lang="en-US" sz="1600" dirty="0">
                <a:solidFill>
                  <a:srgbClr val="000000"/>
                </a:solidFill>
                <a:latin typeface="Consolas" panose="020B0609020204030204" pitchFamily="49" charset="0"/>
              </a:rPr>
              <a:t>    }</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0205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1494159" y="1862252"/>
            <a:ext cx="8084735" cy="2364059"/>
          </a:xfrm>
        </p:spPr>
        <p:txBody>
          <a:bodyPr>
            <a:normAutofit/>
          </a:bodyPr>
          <a:lstStyle/>
          <a:p>
            <a:pPr marL="0" indent="0">
              <a:spcBef>
                <a:spcPts val="600"/>
              </a:spcBef>
              <a:spcAft>
                <a:spcPts val="600"/>
              </a:spcAft>
              <a:buNone/>
            </a:pPr>
            <a:r>
              <a:rPr lang="en-US" sz="4000" b="1" dirty="0">
                <a:latin typeface="Arial" panose="020B0604020202020204" pitchFamily="34" charset="0"/>
                <a:cs typeface="Arial" panose="020B0604020202020204" pitchFamily="34" charset="0"/>
              </a:rPr>
              <a:t> Factory Pattern</a:t>
            </a:r>
          </a:p>
          <a:p>
            <a:pPr marL="0" indent="0">
              <a:spcBef>
                <a:spcPts val="600"/>
              </a:spcBef>
              <a:spcAft>
                <a:spcPts val="600"/>
              </a:spcAft>
              <a:buNone/>
            </a:pPr>
            <a:r>
              <a:rPr lang="en-US" sz="4000" b="1" dirty="0">
                <a:latin typeface="Arial" panose="020B0604020202020204" pitchFamily="34" charset="0"/>
                <a:cs typeface="Arial" panose="020B0604020202020204" pitchFamily="34" charset="0"/>
              </a:rPr>
              <a:t> Abstract Factory Pattern</a:t>
            </a:r>
          </a:p>
        </p:txBody>
      </p:sp>
    </p:spTree>
    <p:extLst>
      <p:ext uri="{BB962C8B-B14F-4D97-AF65-F5344CB8AC3E}">
        <p14:creationId xmlns:p14="http://schemas.microsoft.com/office/powerpoint/2010/main" val="3940650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1068779" y="1579418"/>
            <a:ext cx="10723418" cy="3111335"/>
          </a:xfrm>
        </p:spPr>
        <p:txBody>
          <a:bodyPr>
            <a:normAutofit/>
          </a:bodyPr>
          <a:lstStyle/>
          <a:p>
            <a:pPr marL="0" indent="0">
              <a:spcBef>
                <a:spcPts val="600"/>
              </a:spcBef>
              <a:spcAft>
                <a:spcPts val="600"/>
              </a:spcAft>
              <a:buNone/>
            </a:pPr>
            <a:r>
              <a:rPr lang="en-US" sz="2800" b="1" dirty="0">
                <a:latin typeface="Arial" panose="020B0604020202020204" pitchFamily="34" charset="0"/>
                <a:cs typeface="Arial" panose="020B0604020202020204" pitchFamily="34" charset="0"/>
              </a:rPr>
              <a:t>Factory Pattern &amp; Abstract Factory Pattern</a:t>
            </a:r>
            <a:endParaRPr lang="en-US" b="1" dirty="0">
              <a:latin typeface="Arial" panose="020B0604020202020204" pitchFamily="34" charset="0"/>
              <a:cs typeface="Arial" panose="020B0604020202020204" pitchFamily="34" charset="0"/>
            </a:endParaRPr>
          </a:p>
          <a:p>
            <a:pPr lvl="1">
              <a:spcBef>
                <a:spcPts val="600"/>
              </a:spcBef>
              <a:spcAft>
                <a:spcPts val="6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Both design patterns are part of creational Pattern </a:t>
            </a:r>
          </a:p>
          <a:p>
            <a:pPr lvl="1">
              <a:spcBef>
                <a:spcPts val="600"/>
              </a:spcBef>
              <a:spcAft>
                <a:spcPts val="6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Both Patterns are separates object creation logic   </a:t>
            </a:r>
          </a:p>
          <a:p>
            <a:pPr lvl="1">
              <a:spcBef>
                <a:spcPts val="600"/>
              </a:spcBef>
              <a:spcAft>
                <a:spcPts val="6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Both Patterns are used to centralize the objects creation logic in application.</a:t>
            </a:r>
          </a:p>
          <a:p>
            <a:pPr lvl="1">
              <a:spcBef>
                <a:spcPts val="600"/>
              </a:spcBef>
              <a:spcAft>
                <a:spcPts val="600"/>
              </a:spcAft>
              <a:buFont typeface="Wingdings" panose="05000000000000000000" pitchFamily="2" charset="2"/>
              <a:buChar char="§"/>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882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32141</TotalTime>
  <Words>3161</Words>
  <Application>Microsoft Office PowerPoint</Application>
  <PresentationFormat>Widescreen</PresentationFormat>
  <Paragraphs>723</Paragraphs>
  <Slides>56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56</vt:i4>
      </vt:variant>
    </vt:vector>
  </HeadingPairs>
  <TitlesOfParts>
    <vt:vector size="65" baseType="lpstr">
      <vt:lpstr>-apple-system</vt:lpstr>
      <vt:lpstr>Arial</vt:lpstr>
      <vt:lpstr>Cascadia Mono</vt:lpstr>
      <vt:lpstr>Century Gothic</vt:lpstr>
      <vt:lpstr>Consolas</vt:lpstr>
      <vt:lpstr>Segoe UI</vt:lpstr>
      <vt:lpstr>Wingdings</vt:lpstr>
      <vt:lpstr>Wingdings 3</vt:lpstr>
      <vt:lpstr>Ion</vt:lpstr>
      <vt:lpstr>PowerPoint Presentation</vt:lpstr>
      <vt:lpstr>PowerPoint Presentation</vt:lpstr>
      <vt:lpstr>   Types of design pattern    Creational  Creational Patterns are used to resolve Object Creation Requirement  Structural  These patterns are used to define a class's structure. The aim of these patterns is to increase/modify the class functionality, without changing more code.  Behavioral  Behavioral patterns are used to achieve runtime requirement (like define how one class communicates with others)     MyClass obj = new MyClass();  obj.Method();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Requirement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Structural Design Pattern </vt:lpstr>
      <vt:lpstr>Structural Pattern   These patterns are used to define a class's structure.   Advantage      </vt:lpstr>
      <vt:lpstr>PowerPoint Presentation</vt:lpstr>
      <vt:lpstr>Adapter Pattern   Adapter pattern acts as a bridge between two incompatible interfaces.  We can use this design pattern, when we are using old incompatible interfaces .      </vt:lpstr>
      <vt:lpstr>Adapter Pattern   Adapter pattern acts as a bridge between two incompatible interfaces.  We can use this design pattern, when we are using incompatible interfaces .      </vt:lpstr>
      <vt:lpstr>Adapter Pattern   Adapter pattern acts as a bridge between two incompatible interfaces.  We can use this design pattern, when we are using incompatible interfaces .      </vt:lpstr>
      <vt:lpstr>Adapter Pattern   Adapter pattern acts as a bridge between two incompatible interfaces.  We can use this design pattern, when we are using incompatible interfaces .      </vt:lpstr>
      <vt:lpstr>Adapter Pattern   Adapter pattern acts as a bridge between two incompatible interfaces.  We can use this design pattern, when we are using incompatible interfaces .      </vt:lpstr>
      <vt:lpstr>Adapter Pattern   Adapter pattern acts as a bridge between two incompatible interfaces.  We can use this design pattern, when we are using incompatible interfaces .      </vt:lpstr>
      <vt:lpstr>Decorator Pattern   Decorator pattern includes additional functionality to an existing object. We are decorating the existing functionality without modifying the original object. So, we can call this pattern as Wrapper pattern     </vt:lpstr>
      <vt:lpstr>Decorator Pattern    Adapter pattern includes additional functionality to an existing object. We are decorating the existing functionality without modifying the original object. So, we can call this pattern as Wrapper pattern      </vt:lpstr>
      <vt:lpstr>Decorator Pattern    Decorator pattern includes additional functionality to an existing object. We are decorating the existing functionality without modifying the original object. So, we can call this pattern as Wrapper pattern      </vt:lpstr>
      <vt:lpstr>PowerPoint Presentation</vt:lpstr>
      <vt:lpstr>Façade and Proxy Pattern</vt:lpstr>
      <vt:lpstr>Façade Pattern     Unified single place for collection of subsystem. All the subsystem (classes) are managed within Façade class. So, Client code doesn’t have any dependency with subsystem  This pattern is useful, when we are using complex large framework which contain more classes       </vt:lpstr>
      <vt:lpstr>Façade Pattern   Unified interface for collection of subsystem. All the subsystem (classes) are managed in Façade class. So, Client code doesn’t have any dependency with subsystem      </vt:lpstr>
      <vt:lpstr>Façade Pattern   Unified interface for collection of subsystem. All the subsystem (classes) are managed in Façade class. So, Client code doesn’t have any dependency with subsystem   </vt:lpstr>
      <vt:lpstr>PowerPoint Presentation</vt:lpstr>
      <vt:lpstr>PowerPoint Presentation</vt:lpstr>
      <vt:lpstr>Proxy Pattern    Proxy is a class which is representing the another class. It will forward request to original implementation.      </vt:lpstr>
      <vt:lpstr>Bridge Design pattern</vt:lpstr>
      <vt:lpstr>Bridge Design Pattern [Structural Pattern] Split the abstraction from its implementation is called Bridge design pattern. Split the class into multiple small class and each class can be developed independently.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WebAPI</dc:title>
  <dc:creator>Prakash</dc:creator>
  <cp:lastModifiedBy>gowtham.r.s@outlook.com</cp:lastModifiedBy>
  <cp:revision>210</cp:revision>
  <dcterms:created xsi:type="dcterms:W3CDTF">2017-08-16T01:33:03Z</dcterms:created>
  <dcterms:modified xsi:type="dcterms:W3CDTF">2023-10-17T01:48:50Z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9a70571-31c6-4603-80c1-ef2fb871a62a_Enabled">
    <vt:lpwstr>True</vt:lpwstr>
  </property>
  <property fmtid="{D5CDD505-2E9C-101B-9397-08002B2CF9AE}" pid="3" name="MSIP_Label_b9a70571-31c6-4603-80c1-ef2fb871a62a_SiteId">
    <vt:lpwstr>258ac4e4-146a-411e-9dc8-79a9e12fd6da</vt:lpwstr>
  </property>
  <property fmtid="{D5CDD505-2E9C-101B-9397-08002B2CF9AE}" pid="4" name="MSIP_Label_b9a70571-31c6-4603-80c1-ef2fb871a62a_Ref">
    <vt:lpwstr>https://api.informationprotection.azure.com/api/258ac4e4-146a-411e-9dc8-79a9e12fd6da</vt:lpwstr>
  </property>
  <property fmtid="{D5CDD505-2E9C-101B-9397-08002B2CF9AE}" pid="5" name="MSIP_Label_b9a70571-31c6-4603-80c1-ef2fb871a62a_Owner">
    <vt:lpwstr>PR390951@wipro.com</vt:lpwstr>
  </property>
  <property fmtid="{D5CDD505-2E9C-101B-9397-08002B2CF9AE}" pid="6" name="MSIP_Label_b9a70571-31c6-4603-80c1-ef2fb871a62a_SetDate">
    <vt:lpwstr>2019-08-19T09:01:40.4333863-05:00</vt:lpwstr>
  </property>
  <property fmtid="{D5CDD505-2E9C-101B-9397-08002B2CF9AE}" pid="7" name="MSIP_Label_b9a70571-31c6-4603-80c1-ef2fb871a62a_Name">
    <vt:lpwstr>Internal and Restricted</vt:lpwstr>
  </property>
  <property fmtid="{D5CDD505-2E9C-101B-9397-08002B2CF9AE}" pid="8" name="MSIP_Label_b9a70571-31c6-4603-80c1-ef2fb871a62a_Application">
    <vt:lpwstr>Microsoft Azure Information Protection</vt:lpwstr>
  </property>
  <property fmtid="{D5CDD505-2E9C-101B-9397-08002B2CF9AE}" pid="9" name="MSIP_Label_b9a70571-31c6-4603-80c1-ef2fb871a62a_Extended_MSFT_Method">
    <vt:lpwstr>Automatic</vt:lpwstr>
  </property>
  <property fmtid="{D5CDD505-2E9C-101B-9397-08002B2CF9AE}" pid="10" name="Sensitivity">
    <vt:lpwstr>Internal and Restricted</vt:lpwstr>
  </property>
</Properties>
</file>