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Century Gothic"/>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99D394-3CAF-4C83-A06F-DDE9E87FE88A}">
  <a:tblStyle styleId="{9199D394-3CAF-4C83-A06F-DDE9E87FE88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enturyGothic-bold.fntdata"/><Relationship Id="rId6" Type="http://schemas.openxmlformats.org/officeDocument/2006/relationships/slide" Target="slides/slide1.xml"/><Relationship Id="rId18" Type="http://schemas.openxmlformats.org/officeDocument/2006/relationships/font" Target="fonts/CenturyGothic-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8" name="Shape 108"/>
        <p:cNvGrpSpPr/>
        <p:nvPr/>
      </p:nvGrpSpPr>
      <p:grpSpPr>
        <a:xfrm>
          <a:off x="0" y="0"/>
          <a:ext cx="0" cy="0"/>
          <a:chOff x="0" y="0"/>
          <a:chExt cx="0" cy="0"/>
        </a:xfrm>
      </p:grpSpPr>
      <p:sp>
        <p:nvSpPr>
          <p:cNvPr id="109" name="Google Shape;109;p11"/>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1"/>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p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6" name="Google Shape;66;p5"/>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4" name="Google Shape;74;p6"/>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5" name="Google Shape;75;p6"/>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6" name="Google Shape;76;p6"/>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7" name="Google Shape;77;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2" name="Shape 92"/>
        <p:cNvGrpSpPr/>
        <p:nvPr/>
      </p:nvGrpSpPr>
      <p:grpSpPr>
        <a:xfrm>
          <a:off x="0" y="0"/>
          <a:ext cx="0" cy="0"/>
          <a:chOff x="0" y="0"/>
          <a:chExt cx="0" cy="0"/>
        </a:xfrm>
      </p:grpSpPr>
      <p:sp>
        <p:nvSpPr>
          <p:cNvPr id="93" name="Google Shape;93;p9"/>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5" name="Google Shape;95;p9"/>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6" name="Google Shape;96;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0"/>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0"/>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103" name="Google Shape;103;p10"/>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4" name="Google Shape;104;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webindia123.com/career/options/event/intro.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2209800" y="1787277"/>
            <a:ext cx="77724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0C0C0C"/>
              </a:buClr>
              <a:buSzPts val="2800"/>
              <a:buFont typeface="Century Gothic"/>
              <a:buNone/>
            </a:pPr>
            <a:br>
              <a:rPr b="1" lang="en-IN" sz="2800">
                <a:solidFill>
                  <a:srgbClr val="0C0C0C"/>
                </a:solidFill>
              </a:rPr>
            </a:br>
            <a:r>
              <a:rPr b="1" lang="en-IN" sz="2800">
                <a:solidFill>
                  <a:srgbClr val="0C0C0C"/>
                </a:solidFill>
              </a:rPr>
              <a:t>DEPARTMENT OF COMPUTER SCIENCE &amp; ENGINEERING</a:t>
            </a:r>
            <a:endParaRPr/>
          </a:p>
        </p:txBody>
      </p:sp>
      <p:sp>
        <p:nvSpPr>
          <p:cNvPr id="169" name="Google Shape;169;p18"/>
          <p:cNvSpPr txBox="1"/>
          <p:nvPr>
            <p:ph idx="1" type="subTitle"/>
          </p:nvPr>
        </p:nvSpPr>
        <p:spPr>
          <a:xfrm>
            <a:off x="3028491" y="2761420"/>
            <a:ext cx="6400800" cy="186347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3200"/>
              <a:buNone/>
            </a:pPr>
            <a:r>
              <a:rPr lang="en-IN" sz="3200">
                <a:solidFill>
                  <a:schemeClr val="dk1"/>
                </a:solidFill>
              </a:rPr>
              <a:t>“</a:t>
            </a:r>
            <a:r>
              <a:rPr b="1" lang="en-IN" sz="3200">
                <a:solidFill>
                  <a:schemeClr val="dk1"/>
                </a:solidFill>
              </a:rPr>
              <a:t>MARRIAGE EVENT MAKER</a:t>
            </a:r>
            <a:r>
              <a:rPr lang="en-IN" sz="3200">
                <a:solidFill>
                  <a:schemeClr val="dk1"/>
                </a:solidFill>
              </a:rPr>
              <a:t>”</a:t>
            </a:r>
            <a:endParaRPr/>
          </a:p>
          <a:p>
            <a:pPr indent="0" lvl="0" marL="0" rtl="0" algn="l">
              <a:spcBef>
                <a:spcPts val="1000"/>
              </a:spcBef>
              <a:spcAft>
                <a:spcPts val="0"/>
              </a:spcAft>
              <a:buSzPts val="1800"/>
              <a:buNone/>
            </a:pPr>
            <a:r>
              <a:rPr lang="en-IN">
                <a:solidFill>
                  <a:schemeClr val="dk1"/>
                </a:solidFill>
              </a:rPr>
              <a:t>COURSE NAME : MINI PROJECT IN WEB FRAMEWORKS</a:t>
            </a:r>
            <a:endParaRPr/>
          </a:p>
          <a:p>
            <a:pPr indent="0" lvl="0" marL="0" rtl="0" algn="l">
              <a:spcBef>
                <a:spcPts val="1000"/>
              </a:spcBef>
              <a:spcAft>
                <a:spcPts val="0"/>
              </a:spcAft>
              <a:buSzPts val="1800"/>
              <a:buNone/>
            </a:pPr>
            <a:r>
              <a:rPr lang="en-IN">
                <a:solidFill>
                  <a:schemeClr val="dk1"/>
                </a:solidFill>
              </a:rPr>
              <a:t>COURSE CODE: 20CSE68</a:t>
            </a:r>
            <a:endParaRPr/>
          </a:p>
        </p:txBody>
      </p:sp>
      <p:sp>
        <p:nvSpPr>
          <p:cNvPr id="170" name="Google Shape;170;p18"/>
          <p:cNvSpPr txBox="1"/>
          <p:nvPr/>
        </p:nvSpPr>
        <p:spPr>
          <a:xfrm>
            <a:off x="1861572" y="4765925"/>
            <a:ext cx="5706900" cy="1556100"/>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0" i="0" lang="en-IN" sz="2400" u="none" cap="none" strike="noStrike">
                <a:solidFill>
                  <a:schemeClr val="dk1"/>
                </a:solidFill>
                <a:latin typeface="Century Gothic"/>
                <a:ea typeface="Century Gothic"/>
                <a:cs typeface="Century Gothic"/>
                <a:sym typeface="Century Gothic"/>
              </a:rPr>
              <a:t>Presentation by,</a:t>
            </a:r>
            <a:endParaRPr/>
          </a:p>
          <a:p>
            <a:pPr indent="0" lvl="0" marL="0" marR="0" rtl="0" algn="just">
              <a:spcBef>
                <a:spcPts val="520"/>
              </a:spcBef>
              <a:spcAft>
                <a:spcPts val="0"/>
              </a:spcAft>
              <a:buNone/>
            </a:pPr>
            <a:r>
              <a:rPr b="0" i="0" lang="en-IN" sz="2600" u="none" cap="none" strike="noStrike">
                <a:solidFill>
                  <a:srgbClr val="6E3F0C"/>
                </a:solidFill>
                <a:latin typeface="Century Gothic"/>
                <a:ea typeface="Century Gothic"/>
                <a:cs typeface="Century Gothic"/>
                <a:sym typeface="Century Gothic"/>
              </a:rPr>
              <a:t>NAME: </a:t>
            </a:r>
            <a:r>
              <a:rPr lang="en-IN" sz="2600">
                <a:solidFill>
                  <a:srgbClr val="6E3F0C"/>
                </a:solidFill>
                <a:latin typeface="Century Gothic"/>
                <a:ea typeface="Century Gothic"/>
                <a:cs typeface="Century Gothic"/>
                <a:sym typeface="Century Gothic"/>
              </a:rPr>
              <a:t>Solleti Gowtham kumar</a:t>
            </a:r>
            <a:endParaRPr b="0" i="0" sz="2600" u="none" cap="none" strike="noStrike">
              <a:solidFill>
                <a:srgbClr val="6E3F0C"/>
              </a:solidFill>
              <a:latin typeface="Century Gothic"/>
              <a:ea typeface="Century Gothic"/>
              <a:cs typeface="Century Gothic"/>
              <a:sym typeface="Century Gothic"/>
            </a:endParaRPr>
          </a:p>
          <a:p>
            <a:pPr indent="0" lvl="0" marL="0" marR="0" rtl="0" algn="just">
              <a:spcBef>
                <a:spcPts val="520"/>
              </a:spcBef>
              <a:spcAft>
                <a:spcPts val="0"/>
              </a:spcAft>
              <a:buNone/>
            </a:pPr>
            <a:r>
              <a:rPr b="0" i="0" lang="en-IN" sz="2600" u="none" cap="none" strike="noStrike">
                <a:solidFill>
                  <a:srgbClr val="6E3F0C"/>
                </a:solidFill>
                <a:latin typeface="Century Gothic"/>
                <a:ea typeface="Century Gothic"/>
                <a:cs typeface="Century Gothic"/>
                <a:sym typeface="Century Gothic"/>
              </a:rPr>
              <a:t>USN: 1NH18CS</a:t>
            </a:r>
            <a:r>
              <a:rPr lang="en-IN" sz="2600">
                <a:solidFill>
                  <a:srgbClr val="6E3F0C"/>
                </a:solidFill>
                <a:latin typeface="Century Gothic"/>
                <a:ea typeface="Century Gothic"/>
                <a:cs typeface="Century Gothic"/>
                <a:sym typeface="Century Gothic"/>
              </a:rPr>
              <a:t>747</a:t>
            </a:r>
            <a:endParaRPr/>
          </a:p>
        </p:txBody>
      </p:sp>
      <p:sp>
        <p:nvSpPr>
          <p:cNvPr id="171" name="Google Shape;171;p18"/>
          <p:cNvSpPr txBox="1"/>
          <p:nvPr/>
        </p:nvSpPr>
        <p:spPr>
          <a:xfrm>
            <a:off x="8162272" y="4624897"/>
            <a:ext cx="3639855" cy="1556208"/>
          </a:xfrm>
          <a:prstGeom prst="rect">
            <a:avLst/>
          </a:prstGeom>
          <a:noFill/>
          <a:ln>
            <a:noFill/>
          </a:ln>
        </p:spPr>
        <p:txBody>
          <a:bodyPr anchorCtr="0" anchor="t" bIns="45700" lIns="91425" spcFirstLastPara="1" rIns="91425" wrap="square" tIns="45700">
            <a:normAutofit/>
          </a:bodyPr>
          <a:lstStyle/>
          <a:p>
            <a:pPr indent="0" lvl="0" marL="0" marR="0" rtl="0" algn="just">
              <a:spcBef>
                <a:spcPts val="0"/>
              </a:spcBef>
              <a:spcAft>
                <a:spcPts val="0"/>
              </a:spcAft>
              <a:buNone/>
            </a:pPr>
            <a:r>
              <a:rPr b="0" i="0" lang="en-IN" sz="2000" u="none" cap="none" strike="noStrike">
                <a:solidFill>
                  <a:schemeClr val="dk1"/>
                </a:solidFill>
                <a:latin typeface="Century Gothic"/>
                <a:ea typeface="Century Gothic"/>
                <a:cs typeface="Century Gothic"/>
                <a:sym typeface="Century Gothic"/>
              </a:rPr>
              <a:t>Under the Guidance of,</a:t>
            </a:r>
            <a:endParaRPr/>
          </a:p>
          <a:p>
            <a:pPr indent="0" lvl="0" marL="0" marR="0" rtl="0" algn="just">
              <a:spcBef>
                <a:spcPts val="520"/>
              </a:spcBef>
              <a:spcAft>
                <a:spcPts val="0"/>
              </a:spcAft>
              <a:buNone/>
            </a:pPr>
            <a:r>
              <a:rPr b="0" i="0" lang="en-IN" sz="2600" u="none" cap="none" strike="noStrike">
                <a:solidFill>
                  <a:srgbClr val="6E3F0C"/>
                </a:solidFill>
                <a:latin typeface="Century Gothic"/>
                <a:ea typeface="Century Gothic"/>
                <a:cs typeface="Century Gothic"/>
                <a:sym typeface="Century Gothic"/>
              </a:rPr>
              <a:t>   Dr. </a:t>
            </a:r>
            <a:r>
              <a:rPr lang="en-IN" sz="2600">
                <a:solidFill>
                  <a:srgbClr val="6E3F0C"/>
                </a:solidFill>
                <a:latin typeface="Century Gothic"/>
                <a:ea typeface="Century Gothic"/>
                <a:cs typeface="Century Gothic"/>
                <a:sym typeface="Century Gothic"/>
              </a:rPr>
              <a:t>JAYA R</a:t>
            </a:r>
            <a:endParaRPr/>
          </a:p>
        </p:txBody>
      </p:sp>
      <p:pic>
        <p:nvPicPr>
          <p:cNvPr id="172" name="Google Shape;172;p18"/>
          <p:cNvPicPr preferRelativeResize="0"/>
          <p:nvPr/>
        </p:nvPicPr>
        <p:blipFill rotWithShape="1">
          <a:blip r:embed="rId3">
            <a:alphaModFix/>
          </a:blip>
          <a:srcRect b="0" l="0" r="0" t="0"/>
          <a:stretch/>
        </p:blipFill>
        <p:spPr>
          <a:xfrm>
            <a:off x="3352800" y="234492"/>
            <a:ext cx="5363308" cy="1143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1925638" y="242888"/>
            <a:ext cx="8912225" cy="12811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SAMPLE OUTPUTS</a:t>
            </a:r>
            <a:r>
              <a:rPr lang="en-IN" sz="1800">
                <a:latin typeface="Arial"/>
                <a:ea typeface="Arial"/>
                <a:cs typeface="Arial"/>
                <a:sym typeface="Arial"/>
              </a:rPr>
              <a:t>(6)</a:t>
            </a:r>
            <a:endParaRPr/>
          </a:p>
        </p:txBody>
      </p:sp>
      <p:sp>
        <p:nvSpPr>
          <p:cNvPr id="232" name="Google Shape;232;p27"/>
          <p:cNvSpPr txBox="1"/>
          <p:nvPr/>
        </p:nvSpPr>
        <p:spPr>
          <a:xfrm>
            <a:off x="2949525" y="5924550"/>
            <a:ext cx="73086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dk1"/>
                </a:solidFill>
                <a:latin typeface="Century Gothic"/>
                <a:ea typeface="Century Gothic"/>
                <a:cs typeface="Century Gothic"/>
                <a:sym typeface="Century Gothic"/>
              </a:rPr>
              <a:t>MARRIAGE EVENT MAKER</a:t>
            </a:r>
            <a:r>
              <a:rPr b="1" lang="en-IN" sz="2800">
                <a:solidFill>
                  <a:schemeClr val="dk1"/>
                </a:solidFill>
                <a:latin typeface="Century Gothic"/>
                <a:ea typeface="Century Gothic"/>
                <a:cs typeface="Century Gothic"/>
                <a:sym typeface="Century Gothic"/>
              </a:rPr>
              <a:t> database</a:t>
            </a:r>
            <a:endParaRPr/>
          </a:p>
        </p:txBody>
      </p:sp>
      <p:pic>
        <p:nvPicPr>
          <p:cNvPr id="233" name="Google Shape;233;p27"/>
          <p:cNvPicPr preferRelativeResize="0"/>
          <p:nvPr/>
        </p:nvPicPr>
        <p:blipFill>
          <a:blip r:embed="rId3">
            <a:alphaModFix/>
          </a:blip>
          <a:stretch>
            <a:fillRect/>
          </a:stretch>
        </p:blipFill>
        <p:spPr>
          <a:xfrm>
            <a:off x="632850" y="959112"/>
            <a:ext cx="10926300" cy="49397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878550" y="443135"/>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CONCLUSION</a:t>
            </a:r>
            <a:endParaRPr/>
          </a:p>
        </p:txBody>
      </p:sp>
      <p:sp>
        <p:nvSpPr>
          <p:cNvPr id="239" name="Google Shape;239;p28"/>
          <p:cNvSpPr txBox="1"/>
          <p:nvPr>
            <p:ph idx="1" type="body"/>
          </p:nvPr>
        </p:nvSpPr>
        <p:spPr>
          <a:xfrm>
            <a:off x="1960561" y="1438274"/>
            <a:ext cx="9269413" cy="4276725"/>
          </a:xfrm>
          <a:prstGeom prst="rect">
            <a:avLst/>
          </a:prstGeom>
          <a:noFill/>
          <a:ln>
            <a:noFill/>
          </a:ln>
        </p:spPr>
        <p:txBody>
          <a:bodyPr anchorCtr="0" anchor="t" bIns="45700" lIns="91425" spcFirstLastPara="1" rIns="91425" wrap="square" tIns="45700">
            <a:noAutofit/>
          </a:bodyPr>
          <a:lstStyle/>
          <a:p>
            <a:pPr indent="0" lvl="0" marL="584200" marR="266700" rtl="0" algn="just">
              <a:lnSpc>
                <a:spcPct val="150000"/>
              </a:lnSpc>
              <a:spcBef>
                <a:spcPts val="500"/>
              </a:spcBef>
              <a:spcAft>
                <a:spcPts val="0"/>
              </a:spcAft>
              <a:buClr>
                <a:schemeClr val="dk1"/>
              </a:buClr>
              <a:buSzPts val="1100"/>
              <a:buFont typeface="Arial"/>
              <a:buNone/>
            </a:pPr>
            <a:r>
              <a:rPr lang="en-IN" sz="1500">
                <a:solidFill>
                  <a:srgbClr val="444444"/>
                </a:solidFill>
                <a:latin typeface="Arial"/>
                <a:ea typeface="Arial"/>
                <a:cs typeface="Arial"/>
                <a:sym typeface="Arial"/>
              </a:rPr>
              <a:t>The </a:t>
            </a:r>
            <a:r>
              <a:rPr lang="en-IN" sz="1500">
                <a:solidFill>
                  <a:schemeClr val="dk1"/>
                </a:solidFill>
                <a:latin typeface="Arial"/>
                <a:ea typeface="Arial"/>
                <a:cs typeface="Arial"/>
                <a:sym typeface="Arial"/>
              </a:rPr>
              <a:t>project is all Marriage event maker is truly based on how the event is to be designed and organized in a better way that through online and limited staff organizers. I created is based for village and rural area peoples and organizers, this portal is mainly is used to plan the wedding according to their style through online only because of this pandemic more than 50 members are not allowed to be a part of weeding.</a:t>
            </a:r>
            <a:r>
              <a:rPr lang="en-IN" sz="1500">
                <a:solidFill>
                  <a:schemeClr val="dk1"/>
                </a:solidFill>
                <a:latin typeface="Arial"/>
                <a:ea typeface="Arial"/>
                <a:cs typeface="Arial"/>
                <a:sym typeface="Arial"/>
              </a:rPr>
              <a:t> So to decrease the members and to maintain the same level of wedding organizing I invented this portal where it shows everything from basic venue to large venues in your selected areas, our executive will take to them and make a deal for best price and also this portal will send staff to your place who are working in your surrounding areas because it might be a risk to send staff from far places. </a:t>
            </a:r>
            <a:r>
              <a:rPr lang="en-IN" sz="1500">
                <a:solidFill>
                  <a:schemeClr val="dk1"/>
                </a:solidFill>
                <a:latin typeface="Arial"/>
                <a:ea typeface="Arial"/>
                <a:cs typeface="Arial"/>
                <a:sym typeface="Arial"/>
              </a:rPr>
              <a:t>It demands a lot of hardwork and effort but at the same time offers enormous scope.</a:t>
            </a:r>
            <a:endParaRPr sz="1500">
              <a:solidFill>
                <a:schemeClr val="dk1"/>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1100"/>
              <a:buFont typeface="Arial"/>
              <a:buNone/>
            </a:pPr>
            <a:r>
              <a:t/>
            </a:r>
            <a:endParaRPr sz="1500">
              <a:solidFill>
                <a:schemeClr val="dk1"/>
              </a:solidFill>
              <a:latin typeface="Arial"/>
              <a:ea typeface="Arial"/>
              <a:cs typeface="Arial"/>
              <a:sym typeface="Arial"/>
            </a:endParaRPr>
          </a:p>
          <a:p>
            <a:pPr indent="-228600" lvl="0" marL="342900" rtl="0" algn="l">
              <a:spcBef>
                <a:spcPts val="0"/>
              </a:spcBef>
              <a:spcAft>
                <a:spcPts val="0"/>
              </a:spcAft>
              <a:buSzPts val="1800"/>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nvSpPr>
        <p:spPr>
          <a:xfrm>
            <a:off x="2876550" y="2303462"/>
            <a:ext cx="9396413" cy="11255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8800"/>
              <a:buFont typeface="Century Gothic"/>
              <a:buNone/>
            </a:pPr>
            <a:r>
              <a:rPr b="1" lang="en-IN" sz="8800">
                <a:solidFill>
                  <a:schemeClr val="dk1"/>
                </a:solidFill>
                <a:latin typeface="Century Gothic"/>
                <a:ea typeface="Century Gothic"/>
                <a:cs typeface="Century Gothic"/>
                <a:sym typeface="Century Gothic"/>
              </a:rPr>
              <a:t>THANK YOU</a:t>
            </a:r>
            <a:endParaRPr b="1" sz="8800">
              <a:solidFill>
                <a:schemeClr val="dk1"/>
              </a:solidFill>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INTRODUCTION</a:t>
            </a:r>
            <a:endParaRPr/>
          </a:p>
        </p:txBody>
      </p:sp>
      <p:sp>
        <p:nvSpPr>
          <p:cNvPr id="178" name="Google Shape;178;p19"/>
          <p:cNvSpPr txBox="1"/>
          <p:nvPr>
            <p:ph idx="1" type="body"/>
          </p:nvPr>
        </p:nvSpPr>
        <p:spPr>
          <a:xfrm>
            <a:off x="2263472" y="1439186"/>
            <a:ext cx="9238490" cy="4607208"/>
          </a:xfrm>
          <a:prstGeom prst="rect">
            <a:avLst/>
          </a:prstGeom>
          <a:noFill/>
          <a:ln>
            <a:noFill/>
          </a:ln>
        </p:spPr>
        <p:txBody>
          <a:bodyPr anchorCtr="0" anchor="t" bIns="45700" lIns="91425" spcFirstLastPara="1" rIns="91425" wrap="square" tIns="45700">
            <a:normAutofit/>
          </a:bodyPr>
          <a:lstStyle/>
          <a:p>
            <a:pPr indent="-342900" lvl="0" marL="342900" rtl="0" algn="just">
              <a:lnSpc>
                <a:spcPct val="115000"/>
              </a:lnSpc>
              <a:spcBef>
                <a:spcPts val="1200"/>
              </a:spcBef>
              <a:spcAft>
                <a:spcPts val="0"/>
              </a:spcAft>
              <a:buSzPts val="1800"/>
              <a:buChar char="🠶"/>
            </a:pPr>
            <a:r>
              <a:rPr lang="en-IN">
                <a:solidFill>
                  <a:schemeClr val="dk1"/>
                </a:solidFill>
                <a:latin typeface="Calibri"/>
                <a:ea typeface="Calibri"/>
                <a:cs typeface="Calibri"/>
                <a:sym typeface="Calibri"/>
              </a:rPr>
              <a:t>This is an online event management system software project that serves the functionality of an event manager. The system allows only registered users to login and new users are allowed to resister on the application. This is proposed to be a web application. </a:t>
            </a:r>
            <a:endParaRPr>
              <a:solidFill>
                <a:schemeClr val="dk1"/>
              </a:solidFill>
              <a:latin typeface="Calibri"/>
              <a:ea typeface="Calibri"/>
              <a:cs typeface="Calibri"/>
              <a:sym typeface="Calibri"/>
            </a:endParaRPr>
          </a:p>
          <a:p>
            <a:pPr indent="-342900" lvl="0" marL="342900" rtl="0" algn="just">
              <a:lnSpc>
                <a:spcPct val="115000"/>
              </a:lnSpc>
              <a:spcBef>
                <a:spcPts val="0"/>
              </a:spcBef>
              <a:spcAft>
                <a:spcPts val="0"/>
              </a:spcAft>
              <a:buSzPts val="1800"/>
              <a:buChar char="🠶"/>
            </a:pPr>
            <a:r>
              <a:rPr lang="en-IN">
                <a:solidFill>
                  <a:schemeClr val="dk1"/>
                </a:solidFill>
                <a:latin typeface="Calibri"/>
                <a:ea typeface="Calibri"/>
                <a:cs typeface="Calibri"/>
                <a:sym typeface="Calibri"/>
              </a:rPr>
              <a:t>The project provides most of the basic functionality required for an event. It allows the user to select from a list of event types. Once the user enters an event type eg(Marriage, Dance Show etc), the system then allows the user to select the date and time of event, place and the event equipment’s. </a:t>
            </a:r>
            <a:endParaRPr>
              <a:solidFill>
                <a:schemeClr val="dk1"/>
              </a:solidFill>
              <a:latin typeface="Calibri"/>
              <a:ea typeface="Calibri"/>
              <a:cs typeface="Calibri"/>
              <a:sym typeface="Calibri"/>
            </a:endParaRPr>
          </a:p>
          <a:p>
            <a:pPr indent="-342900" lvl="0" marL="342900" rtl="0" algn="just">
              <a:lnSpc>
                <a:spcPct val="115000"/>
              </a:lnSpc>
              <a:spcBef>
                <a:spcPts val="0"/>
              </a:spcBef>
              <a:spcAft>
                <a:spcPts val="0"/>
              </a:spcAft>
              <a:buSzPts val="1800"/>
              <a:buChar char="🠶"/>
            </a:pPr>
            <a:r>
              <a:rPr lang="en-IN">
                <a:solidFill>
                  <a:schemeClr val="dk1"/>
                </a:solidFill>
                <a:latin typeface="Calibri"/>
                <a:ea typeface="Calibri"/>
                <a:cs typeface="Calibri"/>
                <a:sym typeface="Calibri"/>
              </a:rPr>
              <a:t>All this data is logged in the database and the user is given a receipt number for his booking. This data is then sent to the administrator (website owner) and they may interact with the client as per his requirements and his contact data stored in the database. </a:t>
            </a:r>
            <a:endParaRPr>
              <a:solidFill>
                <a:schemeClr val="dk1"/>
              </a:solidFill>
              <a:latin typeface="Calibri"/>
              <a:ea typeface="Calibri"/>
              <a:cs typeface="Calibri"/>
              <a:sym typeface="Calibri"/>
            </a:endParaRPr>
          </a:p>
          <a:p>
            <a:pPr indent="-342900" lvl="0" marL="342900" rtl="0" algn="just">
              <a:lnSpc>
                <a:spcPct val="115000"/>
              </a:lnSpc>
              <a:spcBef>
                <a:spcPts val="0"/>
              </a:spcBef>
              <a:spcAft>
                <a:spcPts val="0"/>
              </a:spcAft>
              <a:buSzPts val="1800"/>
              <a:buChar char="🠶"/>
            </a:pPr>
            <a:r>
              <a:rPr lang="en-IN">
                <a:solidFill>
                  <a:schemeClr val="dk1"/>
                </a:solidFill>
                <a:latin typeface="Calibri"/>
                <a:ea typeface="Calibri"/>
                <a:cs typeface="Calibri"/>
                <a:sym typeface="Calibri"/>
              </a:rPr>
              <a:t>Using wedding planners is one way to handle everything with a minimum of fuss while also making sure you meet all the traditional expectations of a wedding.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2592925" y="624110"/>
            <a:ext cx="8911687" cy="8548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PROBLEM STATEMENT</a:t>
            </a:r>
            <a:endParaRPr/>
          </a:p>
        </p:txBody>
      </p:sp>
      <p:sp>
        <p:nvSpPr>
          <p:cNvPr id="184" name="Google Shape;184;p20"/>
          <p:cNvSpPr txBox="1"/>
          <p:nvPr>
            <p:ph idx="1" type="body"/>
          </p:nvPr>
        </p:nvSpPr>
        <p:spPr>
          <a:xfrm>
            <a:off x="2585499" y="1600863"/>
            <a:ext cx="8915400" cy="3777622"/>
          </a:xfrm>
          <a:prstGeom prst="rect">
            <a:avLst/>
          </a:prstGeom>
          <a:noFill/>
          <a:ln>
            <a:noFill/>
          </a:ln>
        </p:spPr>
        <p:txBody>
          <a:bodyPr anchorCtr="0" anchor="t" bIns="45700" lIns="91425" spcFirstLastPara="1" rIns="91425" wrap="square" tIns="45700">
            <a:normAutofit fontScale="92500" lnSpcReduction="20000"/>
          </a:bodyPr>
          <a:lstStyle/>
          <a:p>
            <a:pPr indent="-321627" lvl="0" marL="342900" rtl="0" algn="just">
              <a:lnSpc>
                <a:spcPct val="150000"/>
              </a:lnSpc>
              <a:spcBef>
                <a:spcPts val="0"/>
              </a:spcBef>
              <a:spcAft>
                <a:spcPts val="0"/>
              </a:spcAft>
              <a:buSzPct val="100000"/>
              <a:buChar char="🠶"/>
            </a:pPr>
            <a:r>
              <a:rPr lang="en-IN">
                <a:solidFill>
                  <a:schemeClr val="dk1"/>
                </a:solidFill>
                <a:latin typeface="Calibri"/>
                <a:ea typeface="Calibri"/>
                <a:cs typeface="Calibri"/>
                <a:sym typeface="Calibri"/>
              </a:rPr>
              <a:t>Marriage event maker is a fully functional where we can book for any type of marriage events. Marriage event management is one of the fastest and the most glamorous upcoming professions today. it means rubbing shoulders and hand without even doing a single thing because every thing is done by event managers and we should sit and enjoy the elegance of the marriage remaining everything will we done just like that without your presence. Event organization, the most profound form of</a:t>
            </a:r>
            <a:r>
              <a:rPr lang="en-IN">
                <a:solidFill>
                  <a:schemeClr val="dk1"/>
                </a:solidFill>
                <a:uFill>
                  <a:noFill/>
                </a:uFill>
                <a:latin typeface="Calibri"/>
                <a:ea typeface="Calibri"/>
                <a:cs typeface="Calibri"/>
                <a:sym typeface="Calibri"/>
                <a:hlinkClick r:id="rId3">
                  <a:extLst>
                    <a:ext uri="{A12FA001-AC4F-418D-AE19-62706E023703}">
                      <ahyp:hlinkClr val="tx"/>
                    </a:ext>
                  </a:extLst>
                </a:hlinkClick>
              </a:rPr>
              <a:t> advertising and marketing</a:t>
            </a:r>
            <a:r>
              <a:rPr lang="en-IN">
                <a:solidFill>
                  <a:schemeClr val="dk1"/>
                </a:solidFill>
                <a:latin typeface="Calibri"/>
                <a:ea typeface="Calibri"/>
                <a:cs typeface="Calibri"/>
                <a:sym typeface="Calibri"/>
              </a:rPr>
              <a:t>, is a glamorous and thrilling profession. It provides an opportunity for unleashing one's creative potential to a very high degree. It  demands a lot of hark  work and effort  but at the same time offers enormous   scope. Weddings may seem fairly simple at first, but they are not. Regardless of your religion or even if you don’t have a particular faith; there are lots of traditions and issues to take into account.</a:t>
            </a:r>
            <a:endParaRPr>
              <a:solidFill>
                <a:schemeClr val="dk1"/>
              </a:solidFill>
              <a:latin typeface="Calibri"/>
              <a:ea typeface="Calibri"/>
              <a:cs typeface="Calibri"/>
              <a:sym typeface="Calibri"/>
            </a:endParaRPr>
          </a:p>
          <a:p>
            <a:pPr indent="0" lvl="0" marL="0" rtl="0" algn="just">
              <a:lnSpc>
                <a:spcPct val="150000"/>
              </a:lnSpc>
              <a:spcBef>
                <a:spcPts val="0"/>
              </a:spcBef>
              <a:spcAft>
                <a:spcPts val="0"/>
              </a:spcAft>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2592925" y="624110"/>
            <a:ext cx="8911687" cy="9284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COURSE OBJECTIVE</a:t>
            </a:r>
            <a:endParaRPr/>
          </a:p>
        </p:txBody>
      </p:sp>
      <p:sp>
        <p:nvSpPr>
          <p:cNvPr id="190" name="Google Shape;190;p21"/>
          <p:cNvSpPr txBox="1"/>
          <p:nvPr>
            <p:ph idx="1" type="body"/>
          </p:nvPr>
        </p:nvSpPr>
        <p:spPr>
          <a:xfrm>
            <a:off x="2400300" y="1619250"/>
            <a:ext cx="9108025" cy="4133850"/>
          </a:xfrm>
          <a:prstGeom prst="rect">
            <a:avLst/>
          </a:prstGeom>
          <a:noFill/>
          <a:ln>
            <a:noFill/>
          </a:ln>
        </p:spPr>
        <p:txBody>
          <a:bodyPr anchorCtr="0" anchor="t" bIns="45700" lIns="91425" spcFirstLastPara="1" rIns="91425" wrap="square" tIns="45700">
            <a:normAutofit fontScale="92500" lnSpcReduction="20000"/>
          </a:bodyPr>
          <a:lstStyle/>
          <a:p>
            <a:pPr indent="-334327" lvl="0" marL="342900" marR="88900" rtl="0" algn="just">
              <a:lnSpc>
                <a:spcPct val="150000"/>
              </a:lnSpc>
              <a:spcBef>
                <a:spcPts val="0"/>
              </a:spcBef>
              <a:spcAft>
                <a:spcPts val="0"/>
              </a:spcAft>
              <a:buSzPct val="100000"/>
              <a:buChar char="🠶"/>
            </a:pPr>
            <a:r>
              <a:rPr lang="en-IN">
                <a:solidFill>
                  <a:srgbClr val="444444"/>
                </a:solidFill>
                <a:latin typeface="Arial"/>
                <a:ea typeface="Arial"/>
                <a:cs typeface="Arial"/>
                <a:sym typeface="Arial"/>
              </a:rPr>
              <a:t>The </a:t>
            </a:r>
            <a:r>
              <a:rPr lang="en-IN">
                <a:solidFill>
                  <a:schemeClr val="dk1"/>
                </a:solidFill>
                <a:latin typeface="Arial"/>
                <a:ea typeface="Arial"/>
                <a:cs typeface="Arial"/>
                <a:sym typeface="Arial"/>
              </a:rPr>
              <a:t>project is all Marriage event maker is truly based on how the event is to be designed and organized in a better way that through online and limited staff organizers.</a:t>
            </a:r>
            <a:endParaRPr>
              <a:solidFill>
                <a:schemeClr val="dk1"/>
              </a:solidFill>
              <a:latin typeface="Arial"/>
              <a:ea typeface="Arial"/>
              <a:cs typeface="Arial"/>
              <a:sym typeface="Arial"/>
            </a:endParaRPr>
          </a:p>
          <a:p>
            <a:pPr indent="-334327" lvl="0" marL="342900" marR="88900" rtl="0" algn="just">
              <a:lnSpc>
                <a:spcPct val="150000"/>
              </a:lnSpc>
              <a:spcBef>
                <a:spcPts val="0"/>
              </a:spcBef>
              <a:spcAft>
                <a:spcPts val="0"/>
              </a:spcAft>
              <a:buSzPct val="100000"/>
              <a:buChar char="🠶"/>
            </a:pPr>
            <a:r>
              <a:rPr lang="en-IN">
                <a:solidFill>
                  <a:schemeClr val="dk1"/>
                </a:solidFill>
                <a:latin typeface="Arial"/>
                <a:ea typeface="Arial"/>
                <a:cs typeface="Arial"/>
                <a:sym typeface="Arial"/>
              </a:rPr>
              <a:t> I created is based for village and rural area peoples and organizers, this portal is mainly is used to plan the wedding according to their style through online only because of this pandemic more than 50 members are not allowed to be a part of weeding. </a:t>
            </a:r>
            <a:endParaRPr>
              <a:solidFill>
                <a:schemeClr val="dk1"/>
              </a:solidFill>
              <a:latin typeface="Arial"/>
              <a:ea typeface="Arial"/>
              <a:cs typeface="Arial"/>
              <a:sym typeface="Arial"/>
            </a:endParaRPr>
          </a:p>
          <a:p>
            <a:pPr indent="-334327" lvl="0" marL="342900" marR="88900" rtl="0" algn="just">
              <a:lnSpc>
                <a:spcPct val="150000"/>
              </a:lnSpc>
              <a:spcBef>
                <a:spcPts val="0"/>
              </a:spcBef>
              <a:spcAft>
                <a:spcPts val="0"/>
              </a:spcAft>
              <a:buSzPct val="100000"/>
              <a:buChar char="🠶"/>
            </a:pPr>
            <a:r>
              <a:rPr lang="en-IN">
                <a:solidFill>
                  <a:schemeClr val="dk1"/>
                </a:solidFill>
                <a:latin typeface="Arial"/>
                <a:ea typeface="Arial"/>
                <a:cs typeface="Arial"/>
                <a:sym typeface="Arial"/>
              </a:rPr>
              <a:t>So to decrease the members and to maintain the same level of wedding organizing I created this portal where it shows every thing from basic venue to large venues in your selected areas.</a:t>
            </a:r>
            <a:endParaRPr>
              <a:solidFill>
                <a:schemeClr val="dk1"/>
              </a:solidFill>
              <a:latin typeface="Arial"/>
              <a:ea typeface="Arial"/>
              <a:cs typeface="Arial"/>
              <a:sym typeface="Arial"/>
            </a:endParaRPr>
          </a:p>
          <a:p>
            <a:pPr indent="-334327" lvl="0" marL="342900" marR="88900" rtl="0" algn="just">
              <a:lnSpc>
                <a:spcPct val="150000"/>
              </a:lnSpc>
              <a:spcBef>
                <a:spcPts val="0"/>
              </a:spcBef>
              <a:spcAft>
                <a:spcPts val="0"/>
              </a:spcAft>
              <a:buSzPct val="75000"/>
              <a:buChar char="🠶"/>
            </a:pPr>
            <a:r>
              <a:rPr lang="en-IN">
                <a:solidFill>
                  <a:schemeClr val="dk1"/>
                </a:solidFill>
                <a:latin typeface="Arial"/>
                <a:ea typeface="Arial"/>
                <a:cs typeface="Arial"/>
                <a:sym typeface="Arial"/>
              </a:rPr>
              <a:t>our executive will take to them and make a deal for best price and also this portal will send staff to your place who are working in your surrounding areas because it might be a risk to send staff from far places.</a:t>
            </a:r>
            <a:endParaRPr sz="2400">
              <a:latin typeface="Times New Roman"/>
              <a:ea typeface="Times New Roman"/>
              <a:cs typeface="Times New Roman"/>
              <a:sym typeface="Times New Roman"/>
            </a:endParaRPr>
          </a:p>
          <a:p>
            <a:pPr indent="-228600" lvl="0" marL="342900" rtl="0" algn="just">
              <a:spcBef>
                <a:spcPts val="1200"/>
              </a:spcBef>
              <a:spcAft>
                <a:spcPts val="0"/>
              </a:spcAft>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idx="1" type="body"/>
          </p:nvPr>
        </p:nvSpPr>
        <p:spPr>
          <a:xfrm>
            <a:off x="2792413" y="1800225"/>
            <a:ext cx="8915400" cy="377762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000"/>
              <a:buChar char="🠶"/>
            </a:pPr>
            <a:r>
              <a:rPr lang="en-IN" sz="2000">
                <a:latin typeface="Arial"/>
                <a:ea typeface="Arial"/>
                <a:cs typeface="Arial"/>
                <a:sym typeface="Arial"/>
              </a:rPr>
              <a:t>Create web pages with all the links in the navbar section and footer section connected to all  the respective pages.</a:t>
            </a:r>
            <a:endParaRPr/>
          </a:p>
          <a:p>
            <a:pPr indent="-342900" lvl="0" marL="342900" rtl="0" algn="l">
              <a:spcBef>
                <a:spcPts val="1000"/>
              </a:spcBef>
              <a:spcAft>
                <a:spcPts val="0"/>
              </a:spcAft>
              <a:buSzPts val="2000"/>
              <a:buChar char="🠶"/>
            </a:pPr>
            <a:r>
              <a:rPr lang="en-IN" sz="2000">
                <a:latin typeface="Arial"/>
                <a:ea typeface="Arial"/>
                <a:cs typeface="Arial"/>
                <a:sym typeface="Arial"/>
              </a:rPr>
              <a:t>Build home page</a:t>
            </a:r>
            <a:endParaRPr/>
          </a:p>
          <a:p>
            <a:pPr indent="-342900" lvl="0" marL="342900" rtl="0" algn="l">
              <a:spcBef>
                <a:spcPts val="1000"/>
              </a:spcBef>
              <a:spcAft>
                <a:spcPts val="0"/>
              </a:spcAft>
              <a:buSzPts val="2000"/>
              <a:buChar char="🠶"/>
            </a:pPr>
            <a:r>
              <a:rPr lang="en-IN" sz="2000">
                <a:latin typeface="Arial"/>
                <a:ea typeface="Arial"/>
                <a:cs typeface="Arial"/>
                <a:sym typeface="Arial"/>
              </a:rPr>
              <a:t>Build about page with mission and vision</a:t>
            </a:r>
            <a:endParaRPr/>
          </a:p>
          <a:p>
            <a:pPr indent="-342900" lvl="0" marL="342900" rtl="0" algn="l">
              <a:spcBef>
                <a:spcPts val="1000"/>
              </a:spcBef>
              <a:spcAft>
                <a:spcPts val="0"/>
              </a:spcAft>
              <a:buSzPts val="2000"/>
              <a:buChar char="🠶"/>
            </a:pPr>
            <a:r>
              <a:rPr lang="en-IN" sz="2000">
                <a:latin typeface="Arial"/>
                <a:ea typeface="Arial"/>
                <a:cs typeface="Arial"/>
                <a:sym typeface="Arial"/>
              </a:rPr>
              <a:t>Build Marriage page</a:t>
            </a:r>
            <a:endParaRPr/>
          </a:p>
          <a:p>
            <a:pPr indent="-342900" lvl="0" marL="342900" rtl="0" algn="l">
              <a:spcBef>
                <a:spcPts val="1000"/>
              </a:spcBef>
              <a:spcAft>
                <a:spcPts val="0"/>
              </a:spcAft>
              <a:buSzPts val="2000"/>
              <a:buChar char="🠶"/>
            </a:pPr>
            <a:r>
              <a:rPr lang="en-IN" sz="2000">
                <a:latin typeface="Arial"/>
                <a:ea typeface="Arial"/>
                <a:cs typeface="Arial"/>
                <a:sym typeface="Arial"/>
              </a:rPr>
              <a:t>Build Room page</a:t>
            </a:r>
            <a:endParaRPr/>
          </a:p>
          <a:p>
            <a:pPr indent="-342900" lvl="0" marL="342900" rtl="0" algn="l">
              <a:spcBef>
                <a:spcPts val="1000"/>
              </a:spcBef>
              <a:spcAft>
                <a:spcPts val="0"/>
              </a:spcAft>
              <a:buSzPts val="2000"/>
              <a:buChar char="🠶"/>
            </a:pPr>
            <a:r>
              <a:rPr lang="en-IN" sz="2000">
                <a:latin typeface="Arial"/>
                <a:ea typeface="Arial"/>
                <a:cs typeface="Arial"/>
                <a:sym typeface="Arial"/>
              </a:rPr>
              <a:t>Build Food page</a:t>
            </a:r>
            <a:endParaRPr sz="2000">
              <a:latin typeface="Arial"/>
              <a:ea typeface="Arial"/>
              <a:cs typeface="Arial"/>
              <a:sym typeface="Arial"/>
            </a:endParaRPr>
          </a:p>
          <a:p>
            <a:pPr indent="-342900" lvl="0" marL="342900" rtl="0" algn="l">
              <a:spcBef>
                <a:spcPts val="1000"/>
              </a:spcBef>
              <a:spcAft>
                <a:spcPts val="0"/>
              </a:spcAft>
              <a:buSzPts val="2000"/>
              <a:buChar char="🠶"/>
            </a:pPr>
            <a:r>
              <a:rPr lang="en-IN" sz="2000">
                <a:latin typeface="Arial"/>
                <a:ea typeface="Arial"/>
                <a:cs typeface="Arial"/>
                <a:sym typeface="Arial"/>
              </a:rPr>
              <a:t>Connect all the forms to the database.</a:t>
            </a:r>
            <a:endParaRPr sz="2000">
              <a:latin typeface="Arial"/>
              <a:ea typeface="Arial"/>
              <a:cs typeface="Arial"/>
              <a:sym typeface="Arial"/>
            </a:endParaRPr>
          </a:p>
        </p:txBody>
      </p:sp>
      <p:sp>
        <p:nvSpPr>
          <p:cNvPr id="196" name="Google Shape;196;p22"/>
          <p:cNvSpPr txBox="1"/>
          <p:nvPr>
            <p:ph type="title"/>
          </p:nvPr>
        </p:nvSpPr>
        <p:spPr>
          <a:xfrm>
            <a:off x="1963738" y="639597"/>
            <a:ext cx="8912225" cy="12811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840450" y="231315"/>
            <a:ext cx="8911687" cy="7855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OUTCOMES</a:t>
            </a:r>
            <a:endParaRPr/>
          </a:p>
        </p:txBody>
      </p:sp>
      <p:sp>
        <p:nvSpPr>
          <p:cNvPr id="202" name="Google Shape;202;p23"/>
          <p:cNvSpPr txBox="1"/>
          <p:nvPr>
            <p:ph idx="1" type="body"/>
          </p:nvPr>
        </p:nvSpPr>
        <p:spPr>
          <a:xfrm>
            <a:off x="1619250" y="1016905"/>
            <a:ext cx="9590087" cy="482419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IN">
                <a:solidFill>
                  <a:schemeClr val="dk1"/>
                </a:solidFill>
                <a:latin typeface="Arial"/>
                <a:ea typeface="Arial"/>
                <a:cs typeface="Arial"/>
                <a:sym typeface="Arial"/>
              </a:rPr>
              <a:t> </a:t>
            </a:r>
            <a:endParaRPr b="1">
              <a:solidFill>
                <a:schemeClr val="dk1"/>
              </a:solidFill>
              <a:latin typeface="Arial"/>
              <a:ea typeface="Arial"/>
              <a:cs typeface="Arial"/>
              <a:sym typeface="Arial"/>
            </a:endParaRPr>
          </a:p>
          <a:p>
            <a:pPr indent="-330200" lvl="0" marL="342900" rtl="0" algn="just">
              <a:lnSpc>
                <a:spcPct val="115000"/>
              </a:lnSpc>
              <a:spcBef>
                <a:spcPts val="1200"/>
              </a:spcBef>
              <a:spcAft>
                <a:spcPts val="0"/>
              </a:spcAft>
              <a:buSzPts val="1600"/>
              <a:buChar char="⮚"/>
            </a:pPr>
            <a:r>
              <a:rPr lang="en-IN">
                <a:solidFill>
                  <a:schemeClr val="dk1"/>
                </a:solidFill>
                <a:latin typeface="Arial"/>
                <a:ea typeface="Arial"/>
                <a:cs typeface="Arial"/>
                <a:sym typeface="Arial"/>
              </a:rPr>
              <a:t>The main outcome is that the whole event managementing is digitalized</a:t>
            </a:r>
            <a:endParaRPr>
              <a:solidFill>
                <a:schemeClr val="dk1"/>
              </a:solidFill>
              <a:latin typeface="Arial"/>
              <a:ea typeface="Arial"/>
              <a:cs typeface="Arial"/>
              <a:sym typeface="Arial"/>
            </a:endParaRPr>
          </a:p>
          <a:p>
            <a:pPr indent="-342900" lvl="0" marL="342900" rtl="0" algn="just">
              <a:lnSpc>
                <a:spcPct val="115000"/>
              </a:lnSpc>
              <a:spcBef>
                <a:spcPts val="0"/>
              </a:spcBef>
              <a:spcAft>
                <a:spcPts val="0"/>
              </a:spcAft>
              <a:buSzPts val="1800"/>
              <a:buChar char="⮚"/>
            </a:pPr>
            <a:r>
              <a:rPr lang="en-IN">
                <a:solidFill>
                  <a:schemeClr val="dk1"/>
                </a:solidFill>
                <a:latin typeface="Arial"/>
                <a:ea typeface="Arial"/>
                <a:cs typeface="Arial"/>
                <a:sym typeface="Arial"/>
              </a:rPr>
              <a:t>Easy to access for rural area people</a:t>
            </a:r>
            <a:endParaRPr>
              <a:solidFill>
                <a:schemeClr val="dk1"/>
              </a:solidFill>
              <a:latin typeface="Arial"/>
              <a:ea typeface="Arial"/>
              <a:cs typeface="Arial"/>
              <a:sym typeface="Arial"/>
            </a:endParaRPr>
          </a:p>
          <a:p>
            <a:pPr indent="-342900" lvl="0" marL="342900" marR="88900" rtl="0" algn="just">
              <a:lnSpc>
                <a:spcPct val="145000"/>
              </a:lnSpc>
              <a:spcBef>
                <a:spcPts val="0"/>
              </a:spcBef>
              <a:spcAft>
                <a:spcPts val="0"/>
              </a:spcAft>
              <a:buSzPts val="1800"/>
              <a:buChar char="⮚"/>
            </a:pPr>
            <a:r>
              <a:rPr lang="en-IN">
                <a:solidFill>
                  <a:schemeClr val="dk1"/>
                </a:solidFill>
                <a:latin typeface="Arial"/>
                <a:ea typeface="Arial"/>
                <a:cs typeface="Arial"/>
                <a:sym typeface="Arial"/>
              </a:rPr>
              <a:t>User can see everything on website which is related to the user like which event  is  going  on  everything is displayed in process bar in website</a:t>
            </a:r>
            <a:endParaRPr>
              <a:solidFill>
                <a:schemeClr val="dk1"/>
              </a:solidFill>
              <a:latin typeface="Arial"/>
              <a:ea typeface="Arial"/>
              <a:cs typeface="Arial"/>
              <a:sym typeface="Arial"/>
            </a:endParaRPr>
          </a:p>
          <a:p>
            <a:pPr indent="-342900" lvl="0" marL="342900" rtl="0" algn="just">
              <a:lnSpc>
                <a:spcPct val="115000"/>
              </a:lnSpc>
              <a:spcBef>
                <a:spcPts val="0"/>
              </a:spcBef>
              <a:spcAft>
                <a:spcPts val="0"/>
              </a:spcAft>
              <a:buSzPts val="1800"/>
              <a:buChar char="⮚"/>
            </a:pPr>
            <a:r>
              <a:rPr lang="en-IN">
                <a:solidFill>
                  <a:schemeClr val="dk1"/>
                </a:solidFill>
                <a:latin typeface="Arial"/>
                <a:ea typeface="Arial"/>
                <a:cs typeface="Arial"/>
                <a:sym typeface="Arial"/>
              </a:rPr>
              <a:t>User friendly with integration with chatbot also</a:t>
            </a:r>
            <a:endParaRPr>
              <a:solidFill>
                <a:schemeClr val="dk1"/>
              </a:solidFill>
              <a:latin typeface="Arial"/>
              <a:ea typeface="Arial"/>
              <a:cs typeface="Arial"/>
              <a:sym typeface="Arial"/>
            </a:endParaRPr>
          </a:p>
          <a:p>
            <a:pPr indent="-342900" lvl="0" marL="342900" rtl="0" algn="just">
              <a:lnSpc>
                <a:spcPct val="115000"/>
              </a:lnSpc>
              <a:spcBef>
                <a:spcPts val="0"/>
              </a:spcBef>
              <a:spcAft>
                <a:spcPts val="0"/>
              </a:spcAft>
              <a:buSzPts val="1800"/>
              <a:buChar char="⮚"/>
            </a:pPr>
            <a:r>
              <a:rPr lang="en-IN">
                <a:solidFill>
                  <a:schemeClr val="dk1"/>
                </a:solidFill>
                <a:latin typeface="Arial"/>
                <a:ea typeface="Arial"/>
                <a:cs typeface="Arial"/>
                <a:sym typeface="Arial"/>
              </a:rPr>
              <a:t>User can book for any event they want in any style</a:t>
            </a:r>
            <a:endParaRPr>
              <a:solidFill>
                <a:schemeClr val="dk1"/>
              </a:solidFill>
              <a:latin typeface="Arial"/>
              <a:ea typeface="Arial"/>
              <a:cs typeface="Arial"/>
              <a:sym typeface="Arial"/>
            </a:endParaRPr>
          </a:p>
          <a:p>
            <a:pPr indent="-330200" lvl="0" marL="342900" rtl="0" algn="just">
              <a:lnSpc>
                <a:spcPct val="115000"/>
              </a:lnSpc>
              <a:spcBef>
                <a:spcPts val="0"/>
              </a:spcBef>
              <a:spcAft>
                <a:spcPts val="0"/>
              </a:spcAft>
              <a:buSzPts val="1600"/>
              <a:buChar char="⮚"/>
            </a:pPr>
            <a:r>
              <a:rPr lang="en-IN">
                <a:solidFill>
                  <a:schemeClr val="dk1"/>
                </a:solidFill>
                <a:latin typeface="Arial"/>
                <a:ea typeface="Arial"/>
                <a:cs typeface="Arial"/>
                <a:sym typeface="Arial"/>
              </a:rPr>
              <a:t>Event should be planned how they want and we only work with limited staff because of this pandemic</a:t>
            </a:r>
            <a:r>
              <a:rPr lang="en-I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rtl="0" algn="just">
              <a:lnSpc>
                <a:spcPct val="150000"/>
              </a:lnSpc>
              <a:spcBef>
                <a:spcPts val="1000"/>
              </a:spcBef>
              <a:spcAft>
                <a:spcPts val="0"/>
              </a:spcAft>
              <a:buNone/>
            </a:pPr>
            <a:r>
              <a:t/>
            </a:r>
            <a:endParaRPr/>
          </a:p>
          <a:p>
            <a:pPr indent="0" lvl="0" marL="0" rtl="0" algn="l">
              <a:spcBef>
                <a:spcPts val="1000"/>
              </a:spcBef>
              <a:spcAft>
                <a:spcPts val="0"/>
              </a:spcAft>
              <a:buSzPts val="1600"/>
              <a:buNone/>
            </a:pPr>
            <a:r>
              <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935700" y="309785"/>
            <a:ext cx="8911687" cy="69986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DESIGN</a:t>
            </a:r>
            <a:endParaRPr/>
          </a:p>
        </p:txBody>
      </p:sp>
      <p:sp>
        <p:nvSpPr>
          <p:cNvPr id="208" name="Google Shape;208;p24"/>
          <p:cNvSpPr txBox="1"/>
          <p:nvPr>
            <p:ph idx="1" type="body"/>
          </p:nvPr>
        </p:nvSpPr>
        <p:spPr>
          <a:xfrm>
            <a:off x="1866900" y="1125851"/>
            <a:ext cx="9523412" cy="4606297"/>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600"/>
              <a:buFont typeface="Noto Sans Symbols"/>
              <a:buChar char="⮚"/>
            </a:pPr>
            <a:r>
              <a:rPr lang="en-IN" sz="1600">
                <a:solidFill>
                  <a:srgbClr val="000000"/>
                </a:solidFill>
                <a:latin typeface="Arial"/>
                <a:ea typeface="Arial"/>
                <a:cs typeface="Arial"/>
                <a:sym typeface="Arial"/>
              </a:rPr>
              <a:t>To create a website where in the users can lend their support in creating a beautiful life on our mother earth.</a:t>
            </a:r>
            <a:endParaRPr/>
          </a:p>
          <a:p>
            <a:pPr indent="-342900" lvl="0" marL="342900" rtl="0" algn="just">
              <a:lnSpc>
                <a:spcPct val="150000"/>
              </a:lnSpc>
              <a:spcBef>
                <a:spcPts val="1000"/>
              </a:spcBef>
              <a:spcAft>
                <a:spcPts val="0"/>
              </a:spcAft>
              <a:buSzPts val="1600"/>
              <a:buFont typeface="Noto Sans Symbols"/>
              <a:buChar char="⮚"/>
            </a:pPr>
            <a:r>
              <a:rPr lang="en-IN" sz="1600">
                <a:solidFill>
                  <a:srgbClr val="000000"/>
                </a:solidFill>
                <a:latin typeface="Arial"/>
                <a:ea typeface="Arial"/>
                <a:cs typeface="Arial"/>
                <a:sym typeface="Arial"/>
              </a:rPr>
              <a:t>Navigation bar which contains links to various MARRIAGE EVENT MAKER pages such as homepage, our wings page, contact page, own events page,share option,QR code</a:t>
            </a:r>
            <a:endParaRPr/>
          </a:p>
          <a:p>
            <a:pPr indent="-342900" lvl="0" marL="342900" rtl="0" algn="just">
              <a:lnSpc>
                <a:spcPct val="150000"/>
              </a:lnSpc>
              <a:spcBef>
                <a:spcPts val="1000"/>
              </a:spcBef>
              <a:spcAft>
                <a:spcPts val="0"/>
              </a:spcAft>
              <a:buSzPts val="1600"/>
              <a:buFont typeface="Noto Sans Symbols"/>
              <a:buChar char="⮚"/>
            </a:pPr>
            <a:r>
              <a:rPr lang="en-IN" sz="1600">
                <a:solidFill>
                  <a:srgbClr val="000000"/>
                </a:solidFill>
                <a:latin typeface="Arial"/>
                <a:ea typeface="Arial"/>
                <a:cs typeface="Arial"/>
                <a:sym typeface="Arial"/>
              </a:rPr>
              <a:t>Our wings </a:t>
            </a:r>
            <a:r>
              <a:rPr lang="en-IN" sz="1600">
                <a:solidFill>
                  <a:srgbClr val="000000"/>
                </a:solidFill>
                <a:latin typeface="Arial"/>
                <a:ea typeface="Arial"/>
                <a:cs typeface="Arial"/>
                <a:sym typeface="Arial"/>
              </a:rPr>
              <a:t> page will display the events like marrige events,food orders,room bookings and conserts.</a:t>
            </a:r>
            <a:endParaRPr/>
          </a:p>
          <a:p>
            <a:pPr indent="-342900" lvl="0" marL="342900" rtl="0" algn="just">
              <a:lnSpc>
                <a:spcPct val="150000"/>
              </a:lnSpc>
              <a:spcBef>
                <a:spcPts val="1000"/>
              </a:spcBef>
              <a:spcAft>
                <a:spcPts val="0"/>
              </a:spcAft>
              <a:buSzPts val="1600"/>
              <a:buFont typeface="Noto Sans Symbols"/>
              <a:buChar char="⮚"/>
            </a:pPr>
            <a:r>
              <a:rPr lang="en-IN" sz="1600">
                <a:solidFill>
                  <a:srgbClr val="000000"/>
                </a:solidFill>
                <a:latin typeface="Arial"/>
                <a:ea typeface="Arial"/>
                <a:cs typeface="Arial"/>
                <a:sym typeface="Arial"/>
              </a:rPr>
              <a:t>Marriage </a:t>
            </a:r>
            <a:r>
              <a:rPr lang="en-IN" sz="1600">
                <a:solidFill>
                  <a:srgbClr val="000000"/>
                </a:solidFill>
                <a:latin typeface="Arial"/>
                <a:ea typeface="Arial"/>
                <a:cs typeface="Arial"/>
                <a:sym typeface="Arial"/>
              </a:rPr>
              <a:t>page, food orders page, contact page, room bookings page will have marriage form, food orders form and room bookings form respectively.</a:t>
            </a:r>
            <a:endParaRPr/>
          </a:p>
          <a:p>
            <a:pPr indent="-342900" lvl="0" marL="342900" rtl="0" algn="just">
              <a:lnSpc>
                <a:spcPct val="150000"/>
              </a:lnSpc>
              <a:spcBef>
                <a:spcPts val="1000"/>
              </a:spcBef>
              <a:spcAft>
                <a:spcPts val="0"/>
              </a:spcAft>
              <a:buSzPts val="1600"/>
              <a:buFont typeface="Noto Sans Symbols"/>
              <a:buChar char="⮚"/>
            </a:pPr>
            <a:r>
              <a:rPr lang="en-IN" sz="1600">
                <a:solidFill>
                  <a:srgbClr val="000000"/>
                </a:solidFill>
                <a:latin typeface="Arial"/>
                <a:ea typeface="Arial"/>
                <a:cs typeface="Arial"/>
                <a:sym typeface="Arial"/>
              </a:rPr>
              <a:t>Footer will consists of quick links of all the pages ,our wings, contact and social media links.</a:t>
            </a:r>
            <a:endParaRPr sz="1600">
              <a:solidFill>
                <a:srgbClr val="000000"/>
              </a:solidFill>
              <a:latin typeface="Arial"/>
              <a:ea typeface="Arial"/>
              <a:cs typeface="Arial"/>
              <a:sym typeface="Arial"/>
            </a:endParaRPr>
          </a:p>
          <a:p>
            <a:pPr indent="-342900" lvl="0" marL="342900" rtl="0" algn="just">
              <a:lnSpc>
                <a:spcPct val="150000"/>
              </a:lnSpc>
              <a:spcBef>
                <a:spcPts val="1000"/>
              </a:spcBef>
              <a:spcAft>
                <a:spcPts val="0"/>
              </a:spcAft>
              <a:buClr>
                <a:srgbClr val="000000"/>
              </a:buClr>
              <a:buSzPts val="1600"/>
              <a:buFont typeface="Arial"/>
              <a:buChar char="⮚"/>
            </a:pPr>
            <a:r>
              <a:rPr lang="en-IN" sz="1600">
                <a:solidFill>
                  <a:srgbClr val="000000"/>
                </a:solidFill>
                <a:latin typeface="Arial"/>
                <a:ea typeface="Arial"/>
                <a:cs typeface="Arial"/>
                <a:sym typeface="Arial"/>
              </a:rPr>
              <a:t>Home page is also integrated with full fleged chatbot.</a:t>
            </a:r>
            <a:endParaRPr sz="1600">
              <a:solidFill>
                <a:srgbClr val="000000"/>
              </a:solidFill>
              <a:latin typeface="Arial"/>
              <a:ea typeface="Arial"/>
              <a:cs typeface="Arial"/>
              <a:sym typeface="Arial"/>
            </a:endParaRPr>
          </a:p>
          <a:p>
            <a:pPr indent="-342900" lvl="0" marL="342900" rtl="0" algn="just">
              <a:lnSpc>
                <a:spcPct val="150000"/>
              </a:lnSpc>
              <a:spcBef>
                <a:spcPts val="1000"/>
              </a:spcBef>
              <a:spcAft>
                <a:spcPts val="0"/>
              </a:spcAft>
              <a:buClr>
                <a:srgbClr val="000000"/>
              </a:buClr>
              <a:buSzPts val="1600"/>
              <a:buFont typeface="Arial"/>
              <a:buChar char="⮚"/>
            </a:pPr>
            <a:r>
              <a:rPr lang="en-IN" sz="1600">
                <a:solidFill>
                  <a:srgbClr val="000000"/>
                </a:solidFill>
                <a:latin typeface="Arial"/>
                <a:ea typeface="Arial"/>
                <a:cs typeface="Arial"/>
                <a:sym typeface="Arial"/>
              </a:rPr>
              <a:t>The whole is also integrated with payment gateways.</a:t>
            </a:r>
            <a:endParaRPr sz="1600">
              <a:solidFill>
                <a:srgbClr val="000000"/>
              </a:solidFill>
              <a:latin typeface="Arial"/>
              <a:ea typeface="Arial"/>
              <a:cs typeface="Arial"/>
              <a:sym typeface="Arial"/>
            </a:endParaRPr>
          </a:p>
          <a:p>
            <a:pPr indent="-241300" lvl="0" marL="342900" rtl="0" algn="l">
              <a:spcBef>
                <a:spcPts val="1000"/>
              </a:spcBef>
              <a:spcAft>
                <a:spcPts val="0"/>
              </a:spcAft>
              <a:buSzPts val="1600"/>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1926175" y="338360"/>
            <a:ext cx="8911687" cy="6522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SAMPLE OUTPUTS</a:t>
            </a:r>
            <a:r>
              <a:rPr lang="en-IN" sz="1800">
                <a:latin typeface="Arial"/>
                <a:ea typeface="Arial"/>
                <a:cs typeface="Arial"/>
                <a:sym typeface="Arial"/>
              </a:rPr>
              <a:t>(1)</a:t>
            </a:r>
            <a:endParaRPr/>
          </a:p>
        </p:txBody>
      </p:sp>
      <p:sp>
        <p:nvSpPr>
          <p:cNvPr id="214" name="Google Shape;214;p25"/>
          <p:cNvSpPr txBox="1"/>
          <p:nvPr/>
        </p:nvSpPr>
        <p:spPr>
          <a:xfrm>
            <a:off x="2452688" y="5513456"/>
            <a:ext cx="26004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entury Gothic"/>
                <a:ea typeface="Century Gothic"/>
                <a:cs typeface="Century Gothic"/>
                <a:sym typeface="Century Gothic"/>
              </a:rPr>
              <a:t>Marriage event maker </a:t>
            </a:r>
            <a:r>
              <a:rPr b="0" i="0" lang="en-IN" sz="2000" u="none" cap="none" strike="noStrike">
                <a:solidFill>
                  <a:schemeClr val="dk1"/>
                </a:solidFill>
                <a:latin typeface="Century Gothic"/>
                <a:ea typeface="Century Gothic"/>
                <a:cs typeface="Century Gothic"/>
                <a:sym typeface="Century Gothic"/>
              </a:rPr>
              <a:t> Home page</a:t>
            </a:r>
            <a:endParaRPr/>
          </a:p>
        </p:txBody>
      </p:sp>
      <p:sp>
        <p:nvSpPr>
          <p:cNvPr id="215" name="Google Shape;215;p25"/>
          <p:cNvSpPr txBox="1"/>
          <p:nvPr/>
        </p:nvSpPr>
        <p:spPr>
          <a:xfrm>
            <a:off x="8439150" y="5675699"/>
            <a:ext cx="2609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216" name="Google Shape;216;p25"/>
          <p:cNvPicPr preferRelativeResize="0"/>
          <p:nvPr/>
        </p:nvPicPr>
        <p:blipFill>
          <a:blip r:embed="rId3">
            <a:alphaModFix/>
          </a:blip>
          <a:stretch>
            <a:fillRect/>
          </a:stretch>
        </p:blipFill>
        <p:spPr>
          <a:xfrm>
            <a:off x="2024150" y="1112520"/>
            <a:ext cx="7607084" cy="4279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1878550" y="290735"/>
            <a:ext cx="8911687" cy="128089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en-IN"/>
              <a:t>SAMPLE OUTPUTS</a:t>
            </a:r>
            <a:r>
              <a:rPr lang="en-IN" sz="1800">
                <a:latin typeface="Arial"/>
                <a:ea typeface="Arial"/>
                <a:cs typeface="Arial"/>
                <a:sym typeface="Arial"/>
              </a:rPr>
              <a:t>(2)</a:t>
            </a:r>
            <a:endParaRPr/>
          </a:p>
        </p:txBody>
      </p:sp>
      <p:sp>
        <p:nvSpPr>
          <p:cNvPr id="222" name="Google Shape;222;p26"/>
          <p:cNvSpPr txBox="1"/>
          <p:nvPr/>
        </p:nvSpPr>
        <p:spPr>
          <a:xfrm>
            <a:off x="2452688" y="5513456"/>
            <a:ext cx="260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entury Gothic"/>
                <a:ea typeface="Century Gothic"/>
                <a:cs typeface="Century Gothic"/>
                <a:sym typeface="Century Gothic"/>
              </a:rPr>
              <a:t>Payment page </a:t>
            </a:r>
            <a:endParaRPr/>
          </a:p>
        </p:txBody>
      </p:sp>
      <p:sp>
        <p:nvSpPr>
          <p:cNvPr id="223" name="Google Shape;223;p26"/>
          <p:cNvSpPr txBox="1"/>
          <p:nvPr/>
        </p:nvSpPr>
        <p:spPr>
          <a:xfrm>
            <a:off x="8005763" y="5513456"/>
            <a:ext cx="2600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entury Gothic"/>
                <a:ea typeface="Century Gothic"/>
                <a:cs typeface="Century Gothic"/>
                <a:sym typeface="Century Gothic"/>
              </a:rPr>
              <a:t>Room bookings</a:t>
            </a:r>
            <a:endParaRPr/>
          </a:p>
        </p:txBody>
      </p:sp>
      <p:pic>
        <p:nvPicPr>
          <p:cNvPr id="224" name="Google Shape;224;p26"/>
          <p:cNvPicPr preferRelativeResize="0"/>
          <p:nvPr/>
        </p:nvPicPr>
        <p:blipFill>
          <a:blip r:embed="rId3">
            <a:alphaModFix/>
          </a:blip>
          <a:stretch>
            <a:fillRect/>
          </a:stretch>
        </p:blipFill>
        <p:spPr>
          <a:xfrm>
            <a:off x="6066475" y="1704200"/>
            <a:ext cx="6125527" cy="3449601"/>
          </a:xfrm>
          <a:prstGeom prst="rect">
            <a:avLst/>
          </a:prstGeom>
          <a:noFill/>
          <a:ln>
            <a:noFill/>
          </a:ln>
        </p:spPr>
      </p:pic>
      <p:graphicFrame>
        <p:nvGraphicFramePr>
          <p:cNvPr id="225" name="Google Shape;225;p26"/>
          <p:cNvGraphicFramePr/>
          <p:nvPr/>
        </p:nvGraphicFramePr>
        <p:xfrm>
          <a:off x="152400" y="152400"/>
          <a:ext cx="3000000" cy="3000000"/>
        </p:xfrm>
        <a:graphic>
          <a:graphicData uri="http://schemas.openxmlformats.org/drawingml/2006/table">
            <a:tbl>
              <a:tblPr>
                <a:noFill/>
                <a:tableStyleId>{9199D394-3CAF-4C83-A06F-DDE9E87FE88A}</a:tableStyleId>
              </a:tblPr>
              <a:tblGrid>
                <a:gridCol w="382850"/>
                <a:gridCol w="382850"/>
              </a:tblGrid>
              <a:tr h="21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64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226" name="Google Shape;226;p26"/>
          <p:cNvPicPr preferRelativeResize="0"/>
          <p:nvPr/>
        </p:nvPicPr>
        <p:blipFill>
          <a:blip r:embed="rId4">
            <a:alphaModFix/>
          </a:blip>
          <a:stretch>
            <a:fillRect/>
          </a:stretch>
        </p:blipFill>
        <p:spPr>
          <a:xfrm>
            <a:off x="210525" y="1921212"/>
            <a:ext cx="5761676" cy="32426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