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ono-regular.fntdata"/><Relationship Id="rId21" Type="http://schemas.openxmlformats.org/officeDocument/2006/relationships/font" Target="fonts/Roboto-boldItalic.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e3eb2ea3b_2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7e3eb2ea3b_2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7e3eb2ea3b_2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7e3eb2ea3b_2_15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7e3eb2ea3b_2_15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7e3eb2ea3b_2_17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7e3eb2ea3b_2_17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e3eb2ea3b_2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7e3eb2ea3b_2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e3eb2ea3b_2_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7e3eb2ea3b_2_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e3eb2ea3b_2_106: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7e3eb2ea3b_2_10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e3eb2ea3b_2_11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7e3eb2ea3b_2_11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e3eb2ea3b_2_12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7e3eb2ea3b_2_12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e3eb2ea3b_2_13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7e3eb2ea3b_2_13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e3eb2ea3b_2_14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7e3eb2ea3b_2_14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7e3eb2ea3b_2_155: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7e3eb2ea3b_2_15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1142999" y="14749"/>
            <a:ext cx="5722144"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i="0" lang="en">
                <a:solidFill>
                  <a:srgbClr val="0F0F0F"/>
                </a:solidFill>
                <a:latin typeface="Times New Roman"/>
                <a:ea typeface="Times New Roman"/>
                <a:cs typeface="Times New Roman"/>
                <a:sym typeface="Times New Roman"/>
              </a:rPr>
              <a:t>Digital Portfolio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1915907" y="2485613"/>
            <a:ext cx="6458100" cy="1731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STUDENT NAME: GOWTHAM K</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REGISTER NO AND NMID: 74AB742E1CC32DBB20646608455B22B8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DEPARTMENT: BCA</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COLLEGE: AKSHAYA COLLEGE OF ARTS AND SCIENCE/BHARATHIYAR                 UNIVERSITY</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228" name="Google Shape;22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1" name="Google Shape;231;p28"/>
          <p:cNvPicPr preferRelativeResize="0"/>
          <p:nvPr/>
        </p:nvPicPr>
        <p:blipFill rotWithShape="1">
          <a:blip r:embed="rId3">
            <a:alphaModFix/>
          </a:blip>
          <a:srcRect b="0" l="0" r="0" t="0"/>
          <a:stretch/>
        </p:blipFill>
        <p:spPr>
          <a:xfrm>
            <a:off x="6" y="2652405"/>
            <a:ext cx="1850231" cy="2564606"/>
          </a:xfrm>
          <a:prstGeom prst="rect">
            <a:avLst/>
          </a:prstGeom>
          <a:noFill/>
          <a:ln>
            <a:noFill/>
          </a:ln>
        </p:spPr>
      </p:pic>
      <p:sp>
        <p:nvSpPr>
          <p:cNvPr id="232" name="Google Shape;232;p28"/>
          <p:cNvSpPr txBox="1"/>
          <p:nvPr>
            <p:ph type="title"/>
          </p:nvPr>
        </p:nvSpPr>
        <p:spPr>
          <a:xfrm>
            <a:off x="554831" y="491204"/>
            <a:ext cx="6360319" cy="503022"/>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RESULTS AND SCREENSHOTS</a:t>
            </a:r>
            <a:endParaRPr sz="3200"/>
          </a:p>
        </p:txBody>
      </p:sp>
      <p:sp>
        <p:nvSpPr>
          <p:cNvPr id="233" name="Google Shape;233;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4" name="Google Shape;234;p28"/>
          <p:cNvSpPr txBox="1"/>
          <p:nvPr/>
        </p:nvSpPr>
        <p:spPr>
          <a:xfrm>
            <a:off x="2057400" y="1766027"/>
            <a:ext cx="6400513" cy="71558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2100"/>
              <a:buFont typeface="Arial"/>
              <a:buNone/>
            </a:pPr>
            <a:r>
              <a:t/>
            </a:r>
            <a:endParaRPr b="0" i="0" sz="21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
        <p:nvSpPr>
          <p:cNvPr id="235" name="Google Shape;235;p28"/>
          <p:cNvSpPr txBox="1"/>
          <p:nvPr/>
        </p:nvSpPr>
        <p:spPr>
          <a:xfrm>
            <a:off x="1620750" y="1766025"/>
            <a:ext cx="65364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Website loads successfully in different browsers.</a:t>
            </a:r>
            <a:br>
              <a:rPr lang="en" sz="1700"/>
            </a:br>
            <a:endParaRPr sz="1700"/>
          </a:p>
          <a:p>
            <a:pPr indent="0" lvl="0" marL="0" rtl="0" algn="l">
              <a:spcBef>
                <a:spcPts val="0"/>
              </a:spcBef>
              <a:spcAft>
                <a:spcPts val="0"/>
              </a:spcAft>
              <a:buNone/>
            </a:pPr>
            <a:r>
              <a:rPr lang="en" sz="1700"/>
              <a:t>Sections switch smoothly on navigation button clicks.</a:t>
            </a:r>
            <a:br>
              <a:rPr lang="en" sz="1700"/>
            </a:br>
            <a:endParaRPr sz="1700"/>
          </a:p>
          <a:p>
            <a:pPr indent="0" lvl="0" marL="0" rtl="0" algn="l">
              <a:spcBef>
                <a:spcPts val="0"/>
              </a:spcBef>
              <a:spcAft>
                <a:spcPts val="0"/>
              </a:spcAft>
              <a:buNone/>
            </a:pPr>
            <a:r>
              <a:rPr lang="en" sz="1700"/>
              <a:t>Responsive layout works on mobile and desktop.</a:t>
            </a:r>
            <a:br>
              <a:rPr lang="en" sz="1700"/>
            </a:br>
            <a:endParaRPr sz="1700"/>
          </a:p>
          <a:p>
            <a:pPr indent="0" lvl="0" marL="0" rtl="0" algn="l">
              <a:spcBef>
                <a:spcPts val="0"/>
              </a:spcBef>
              <a:spcAft>
                <a:spcPts val="0"/>
              </a:spcAft>
              <a:buNone/>
            </a:pPr>
            <a:r>
              <a:rPr lang="en" sz="1700"/>
              <a:t>Clean, professional design suitable for academic and job use.</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29"/>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29"/>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43" name="Google Shape;243;p29"/>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44" name="Google Shape;244;p29"/>
          <p:cNvSpPr txBox="1"/>
          <p:nvPr>
            <p:ph type="title"/>
          </p:nvPr>
        </p:nvSpPr>
        <p:spPr>
          <a:xfrm>
            <a:off x="566499" y="289083"/>
            <a:ext cx="3434001" cy="564097"/>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CONCLUSION</a:t>
            </a:r>
            <a:endParaRPr/>
          </a:p>
        </p:txBody>
      </p:sp>
      <p:sp>
        <p:nvSpPr>
          <p:cNvPr id="245" name="Google Shape;245;p29"/>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46" name="Google Shape;246;p29"/>
          <p:cNvSpPr txBox="1"/>
          <p:nvPr/>
        </p:nvSpPr>
        <p:spPr>
          <a:xfrm>
            <a:off x="931925" y="853175"/>
            <a:ext cx="4090200" cy="402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The Digital Portfolio project provides a modern way to showcase personal skills and achievements. Unlike static resumes, it allows interactivity, better design, and project highlights. This can be extended in the future with:</a:t>
            </a:r>
            <a:endParaRPr/>
          </a:p>
          <a:p>
            <a:pPr indent="-298450" lvl="0" marL="457200" rtl="0" algn="l">
              <a:lnSpc>
                <a:spcPct val="115000"/>
              </a:lnSpc>
              <a:spcBef>
                <a:spcPts val="1200"/>
              </a:spcBef>
              <a:spcAft>
                <a:spcPts val="0"/>
              </a:spcAft>
              <a:buClr>
                <a:schemeClr val="dk1"/>
              </a:buClr>
              <a:buSzPts val="1100"/>
              <a:buChar char="●"/>
            </a:pPr>
            <a:r>
              <a:rPr lang="en"/>
              <a:t>Adding animations and transitions.</a:t>
            </a:r>
            <a:br>
              <a:rPr lang="en"/>
            </a:br>
            <a:endParaRPr/>
          </a:p>
          <a:p>
            <a:pPr indent="-298450" lvl="0" marL="457200" rtl="0" algn="l">
              <a:lnSpc>
                <a:spcPct val="115000"/>
              </a:lnSpc>
              <a:spcBef>
                <a:spcPts val="0"/>
              </a:spcBef>
              <a:spcAft>
                <a:spcPts val="0"/>
              </a:spcAft>
              <a:buClr>
                <a:schemeClr val="dk1"/>
              </a:buClr>
              <a:buSzPts val="1100"/>
              <a:buChar char="●"/>
            </a:pPr>
            <a:r>
              <a:rPr lang="en"/>
              <a:t>Linking to social media and GitHub repositories.</a:t>
            </a:r>
            <a:br>
              <a:rPr lang="en"/>
            </a:br>
            <a:endParaRPr/>
          </a:p>
          <a:p>
            <a:pPr indent="-298450" lvl="0" marL="457200" rtl="0" algn="l">
              <a:lnSpc>
                <a:spcPct val="115000"/>
              </a:lnSpc>
              <a:spcBef>
                <a:spcPts val="0"/>
              </a:spcBef>
              <a:spcAft>
                <a:spcPts val="0"/>
              </a:spcAft>
              <a:buClr>
                <a:schemeClr val="dk1"/>
              </a:buClr>
              <a:buSzPts val="1100"/>
              <a:buChar char="●"/>
            </a:pPr>
            <a:r>
              <a:rPr lang="en"/>
              <a:t>Including a blog or achievement section.</a:t>
            </a:r>
            <a:br>
              <a:rPr lang="en"/>
            </a:br>
            <a:endParaRPr/>
          </a:p>
          <a:p>
            <a:pPr indent="-298450" lvl="0" marL="457200" rtl="0" algn="l">
              <a:lnSpc>
                <a:spcPct val="115000"/>
              </a:lnSpc>
              <a:spcBef>
                <a:spcPts val="0"/>
              </a:spcBef>
              <a:spcAft>
                <a:spcPts val="0"/>
              </a:spcAft>
              <a:buClr>
                <a:schemeClr val="dk1"/>
              </a:buClr>
              <a:buSzPts val="1100"/>
              <a:buChar char="●"/>
            </a:pPr>
            <a:r>
              <a:rPr lang="en"/>
              <a:t>Deploying live on GitHub Pages or personal domain.</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t/>
            </a:r>
            <a:endParaRPr b="1"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t/>
            </a:r>
            <a:endParaRPr b="1"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t/>
            </a:r>
            <a:endParaRPr b="1" sz="24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Char char="●"/>
            </a:pPr>
            <a:r>
              <a:rPr b="1" lang="en" sz="2400">
                <a:solidFill>
                  <a:schemeClr val="dk1"/>
                </a:solidFill>
                <a:latin typeface="Times New Roman"/>
                <a:ea typeface="Times New Roman"/>
                <a:cs typeface="Times New Roman"/>
                <a:sym typeface="Times New Roman"/>
              </a:rPr>
              <a:t>                   Digital Portfolio – Project Report</a:t>
            </a:r>
            <a:endParaRPr b="1" sz="2400">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 name="Google Shape;137;p21"/>
          <p:cNvGrpSpPr/>
          <p:nvPr/>
        </p:nvGrpSpPr>
        <p:grpSpPr>
          <a:xfrm>
            <a:off x="5586459" y="0"/>
            <a:ext cx="3557847" cy="5143850"/>
            <a:chOff x="7448612" y="0"/>
            <a:chExt cx="4743796" cy="6858466"/>
          </a:xfrm>
        </p:grpSpPr>
        <p:sp>
          <p:nvSpPr>
            <p:cNvPr id="138" name="Google Shape;138;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7" name="Google Shape;147;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49" name="Google Shape;149;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1" name="Google Shape;151;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2" name="Google Shape;152;p21"/>
          <p:cNvGrpSpPr/>
          <p:nvPr/>
        </p:nvGrpSpPr>
        <p:grpSpPr>
          <a:xfrm>
            <a:off x="35719" y="2864642"/>
            <a:ext cx="3093244" cy="2257423"/>
            <a:chOff x="47625" y="3819523"/>
            <a:chExt cx="4124325" cy="3009898"/>
          </a:xfrm>
        </p:grpSpPr>
        <p:pic>
          <p:nvPicPr>
            <p:cNvPr id="153" name="Google Shape;153;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4" name="Google Shape;154;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5" name="Google Shape;155;p21"/>
          <p:cNvSpPr txBox="1"/>
          <p:nvPr>
            <p:ph type="title"/>
          </p:nvPr>
        </p:nvSpPr>
        <p:spPr>
          <a:xfrm>
            <a:off x="554831" y="334041"/>
            <a:ext cx="1767840" cy="568642"/>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6" name="Google Shape;156;p21"/>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7" name="Google Shape;157;p21"/>
          <p:cNvSpPr txBox="1"/>
          <p:nvPr/>
        </p:nvSpPr>
        <p:spPr>
          <a:xfrm>
            <a:off x="1882355" y="781150"/>
            <a:ext cx="3771900" cy="36240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Problem Statement</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Project Overview</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End Users</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Tools and Technologies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Portfolio design and Layout</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Features and Functionality</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Results and </a:t>
            </a:r>
            <a:r>
              <a:rPr lang="en" sz="2100">
                <a:solidFill>
                  <a:srgbClr val="0D0D0D"/>
                </a:solidFill>
                <a:latin typeface="Times New Roman"/>
                <a:ea typeface="Times New Roman"/>
                <a:cs typeface="Times New Roman"/>
                <a:sym typeface="Times New Roman"/>
              </a:rPr>
              <a:t>Screenshots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Conclusion</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Github Link</a:t>
            </a:r>
            <a:endParaRPr b="0" i="0" sz="21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2"/>
          <p:cNvGrpSpPr/>
          <p:nvPr/>
        </p:nvGrpSpPr>
        <p:grpSpPr>
          <a:xfrm>
            <a:off x="6315081" y="2700325"/>
            <a:ext cx="2071688" cy="2443163"/>
            <a:chOff x="7991475" y="2933700"/>
            <a:chExt cx="2762250" cy="3257550"/>
          </a:xfrm>
        </p:grpSpPr>
        <p:sp>
          <p:nvSpPr>
            <p:cNvPr id="163" name="Google Shape;16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6" name="Google Shape;16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22"/>
          <p:cNvSpPr txBox="1"/>
          <p:nvPr>
            <p:ph type="title"/>
          </p:nvPr>
        </p:nvSpPr>
        <p:spPr>
          <a:xfrm>
            <a:off x="625554" y="431291"/>
            <a:ext cx="42276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PROBLEM	STATEMENT</a:t>
            </a:r>
            <a:endParaRPr sz="3200"/>
          </a:p>
        </p:txBody>
      </p:sp>
      <p:pic>
        <p:nvPicPr>
          <p:cNvPr id="168" name="Google Shape;16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69" name="Google Shape;169;p22"/>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0" name="Google Shape;170;p22"/>
          <p:cNvSpPr txBox="1"/>
          <p:nvPr/>
        </p:nvSpPr>
        <p:spPr>
          <a:xfrm>
            <a:off x="440225" y="1271600"/>
            <a:ext cx="7045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Whenever we apply for jobs or want to showcase our work, we usually send a resume. But a resume is static — it doesn’t really show who we are or the projects we’ve worked on. I wanted to create something more dynamic, something that feels alive. That’s where the idea of a </a:t>
            </a:r>
            <a:r>
              <a:rPr b="1" lang="en" sz="1700">
                <a:solidFill>
                  <a:schemeClr val="dk1"/>
                </a:solidFill>
              </a:rPr>
              <a:t>digital portfolio website</a:t>
            </a:r>
            <a:r>
              <a:rPr lang="en" sz="1700">
                <a:solidFill>
                  <a:schemeClr val="dk1"/>
                </a:solidFill>
              </a:rPr>
              <a:t> came in: a place that is interactive, responsive, and truly represents me beyond just a piece of paper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3"/>
          <p:cNvGrpSpPr/>
          <p:nvPr/>
        </p:nvGrpSpPr>
        <p:grpSpPr>
          <a:xfrm>
            <a:off x="7326412" y="3455751"/>
            <a:ext cx="1817067" cy="1387602"/>
            <a:chOff x="8658225" y="2647950"/>
            <a:chExt cx="3533775" cy="3810000"/>
          </a:xfrm>
        </p:grpSpPr>
        <p:sp>
          <p:nvSpPr>
            <p:cNvPr id="176" name="Google Shape;176;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79" name="Google Shape;179;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23"/>
          <p:cNvSpPr txBox="1"/>
          <p:nvPr>
            <p:ph type="title"/>
          </p:nvPr>
        </p:nvSpPr>
        <p:spPr>
          <a:xfrm>
            <a:off x="554831" y="622220"/>
            <a:ext cx="3947636"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OVERVIEW</a:t>
            </a:r>
            <a:endParaRPr sz="3200"/>
          </a:p>
        </p:txBody>
      </p:sp>
      <p:pic>
        <p:nvPicPr>
          <p:cNvPr id="181" name="Google Shape;181;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2" name="Google Shape;182;p23"/>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3" name="Google Shape;183;p23"/>
          <p:cNvSpPr txBox="1"/>
          <p:nvPr/>
        </p:nvSpPr>
        <p:spPr>
          <a:xfrm>
            <a:off x="640650" y="1130850"/>
            <a:ext cx="7862700" cy="390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dk1"/>
                </a:solidFill>
              </a:rPr>
              <a:t>his project is a </a:t>
            </a:r>
            <a:r>
              <a:rPr b="1" lang="en" sz="1500">
                <a:solidFill>
                  <a:schemeClr val="dk1"/>
                </a:solidFill>
              </a:rPr>
              <a:t>web-based personal portfolio</a:t>
            </a:r>
            <a:r>
              <a:rPr lang="en" sz="1500">
                <a:solidFill>
                  <a:schemeClr val="dk1"/>
                </a:solidFill>
              </a:rPr>
              <a:t> developed using </a:t>
            </a:r>
            <a:r>
              <a:rPr b="1" lang="en" sz="1500">
                <a:solidFill>
                  <a:schemeClr val="dk1"/>
                </a:solidFill>
              </a:rPr>
              <a:t>HTML, CSS, and JavaScript</a:t>
            </a:r>
            <a:r>
              <a:rPr lang="en" sz="1500">
                <a:solidFill>
                  <a:schemeClr val="dk1"/>
                </a:solidFill>
              </a:rPr>
              <a:t>. The website acts as an online resume, where users can highlight their educational background, technical skills, projects, and contact details. The design is responsive, meaning it adjusts automatically to different screen sizes (desktop, tablet, and mobile).</a:t>
            </a:r>
            <a:endParaRPr sz="1300">
              <a:solidFill>
                <a:schemeClr val="dk1"/>
              </a:solidFill>
            </a:endParaRPr>
          </a:p>
          <a:p>
            <a:pPr indent="0" lvl="0" marL="0" rtl="0" algn="l">
              <a:lnSpc>
                <a:spcPct val="115000"/>
              </a:lnSpc>
              <a:spcBef>
                <a:spcPts val="1200"/>
              </a:spcBef>
              <a:spcAft>
                <a:spcPts val="0"/>
              </a:spcAft>
              <a:buNone/>
            </a:pPr>
            <a:r>
              <a:rPr lang="en" sz="1500">
                <a:solidFill>
                  <a:schemeClr val="dk1"/>
                </a:solidFill>
              </a:rPr>
              <a:t>The portfolio consists of four main sections:</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b="1" lang="en" sz="1500">
                <a:solidFill>
                  <a:schemeClr val="dk1"/>
                </a:solidFill>
              </a:rPr>
              <a:t>Home</a:t>
            </a:r>
            <a:r>
              <a:rPr lang="en" sz="1500">
                <a:solidFill>
                  <a:schemeClr val="dk1"/>
                </a:solidFill>
              </a:rPr>
              <a:t> – A welcome page with a brief introduction.</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About</a:t>
            </a:r>
            <a:r>
              <a:rPr lang="en" sz="1500">
                <a:solidFill>
                  <a:schemeClr val="dk1"/>
                </a:solidFill>
              </a:rPr>
              <a:t> – Information about the individual, skills, and background.</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Projects</a:t>
            </a:r>
            <a:r>
              <a:rPr lang="en" sz="1500">
                <a:solidFill>
                  <a:schemeClr val="dk1"/>
                </a:solidFill>
              </a:rPr>
              <a:t> – List of completed projects with descriptions.</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Contact</a:t>
            </a:r>
            <a:r>
              <a:rPr lang="en" sz="1500">
                <a:solidFill>
                  <a:schemeClr val="dk1"/>
                </a:solidFill>
              </a:rPr>
              <a:t> – Contact details for easy communication.</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4"/>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92" name="Google Shape;192;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3" name="Google Shape;193;p24"/>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4" name="Google Shape;194;p24"/>
          <p:cNvSpPr txBox="1"/>
          <p:nvPr/>
        </p:nvSpPr>
        <p:spPr>
          <a:xfrm>
            <a:off x="1129600" y="1890775"/>
            <a:ext cx="72783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Students</a:t>
            </a:r>
            <a:r>
              <a:rPr lang="en" sz="1700">
                <a:solidFill>
                  <a:schemeClr val="dk1"/>
                </a:solidFill>
              </a:rPr>
              <a:t>: Showcase academic work, mini-projects, and internships.</a:t>
            </a:r>
            <a:br>
              <a:rPr lang="en" sz="1700">
                <a:solidFill>
                  <a:schemeClr val="dk1"/>
                </a:solidFill>
              </a:rPr>
            </a:br>
            <a:endParaRPr sz="1700">
              <a:solidFill>
                <a:schemeClr val="dk1"/>
              </a:solidFill>
            </a:endParaRPr>
          </a:p>
          <a:p>
            <a:pPr indent="0" lvl="0" marL="0" rtl="0" algn="l">
              <a:spcBef>
                <a:spcPts val="0"/>
              </a:spcBef>
              <a:spcAft>
                <a:spcPts val="0"/>
              </a:spcAft>
              <a:buNone/>
            </a:pPr>
            <a:r>
              <a:rPr b="1" lang="en" sz="1700">
                <a:solidFill>
                  <a:schemeClr val="dk1"/>
                </a:solidFill>
              </a:rPr>
              <a:t>Job Seekers / Graduates</a:t>
            </a:r>
            <a:r>
              <a:rPr lang="en" sz="1700">
                <a:solidFill>
                  <a:schemeClr val="dk1"/>
                </a:solidFill>
              </a:rPr>
              <a:t>: Present skills and projects to employers.</a:t>
            </a:r>
            <a:br>
              <a:rPr lang="en" sz="1700">
                <a:solidFill>
                  <a:schemeClr val="dk1"/>
                </a:solidFill>
              </a:rPr>
            </a:br>
            <a:endParaRPr sz="2600">
              <a:solidFill>
                <a:schemeClr val="dk1"/>
              </a:solidFill>
            </a:endParaRPr>
          </a:p>
          <a:p>
            <a:pPr indent="0" lvl="0" marL="0" rtl="0" algn="l">
              <a:spcBef>
                <a:spcPts val="0"/>
              </a:spcBef>
              <a:spcAft>
                <a:spcPts val="0"/>
              </a:spcAft>
              <a:buNone/>
            </a:pPr>
            <a:r>
              <a:rPr b="1" lang="en" sz="1700">
                <a:solidFill>
                  <a:schemeClr val="dk1"/>
                </a:solidFill>
              </a:rPr>
              <a:t>Freelancers</a:t>
            </a:r>
            <a:r>
              <a:rPr lang="en" sz="1700">
                <a:solidFill>
                  <a:schemeClr val="dk1"/>
                </a:solidFill>
              </a:rPr>
              <a:t>: Highlight services and completed works to attract clients.</a:t>
            </a:r>
            <a:br>
              <a:rPr lang="en" sz="1700">
                <a:solidFill>
                  <a:schemeClr val="dk1"/>
                </a:solidFill>
              </a:rPr>
            </a:br>
            <a:endParaRPr sz="1700">
              <a:solidFill>
                <a:schemeClr val="dk1"/>
              </a:solidFill>
            </a:endParaRPr>
          </a:p>
          <a:p>
            <a:pPr indent="0" lvl="0" marL="0" rtl="0" algn="l">
              <a:spcBef>
                <a:spcPts val="0"/>
              </a:spcBef>
              <a:spcAft>
                <a:spcPts val="0"/>
              </a:spcAft>
              <a:buNone/>
            </a:pPr>
            <a:r>
              <a:rPr b="1" lang="en" sz="1700">
                <a:solidFill>
                  <a:schemeClr val="dk1"/>
                </a:solidFill>
              </a:rPr>
              <a:t>Professionals</a:t>
            </a:r>
            <a:r>
              <a:rPr lang="en" sz="1700">
                <a:solidFill>
                  <a:schemeClr val="dk1"/>
                </a:solidFill>
              </a:rPr>
              <a:t>: Build an online identity and portfolio for networking.</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rotWithShape="1">
          <a:blip r:embed="rId3">
            <a:alphaModFix/>
          </a:blip>
          <a:srcRect b="0" l="0" r="0" t="0"/>
          <a:stretch/>
        </p:blipFill>
        <p:spPr>
          <a:xfrm>
            <a:off x="0" y="1107281"/>
            <a:ext cx="2021681" cy="2436019"/>
          </a:xfrm>
          <a:prstGeom prst="rect">
            <a:avLst/>
          </a:prstGeom>
          <a:noFill/>
          <a:ln>
            <a:noFill/>
          </a:ln>
        </p:spPr>
      </p:pic>
      <p:sp>
        <p:nvSpPr>
          <p:cNvPr id="200" name="Google Shape;200;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5"/>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TOOLS AND TECHNIQUES</a:t>
            </a:r>
            <a:endParaRPr sz="2700"/>
          </a:p>
        </p:txBody>
      </p:sp>
      <p:pic>
        <p:nvPicPr>
          <p:cNvPr id="204" name="Google Shape;204;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5" name="Google Shape;205;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6" name="Google Shape;206;p25"/>
          <p:cNvSpPr txBox="1"/>
          <p:nvPr/>
        </p:nvSpPr>
        <p:spPr>
          <a:xfrm>
            <a:off x="2491375" y="1271600"/>
            <a:ext cx="60237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rPr>
              <a:t>H</a:t>
            </a:r>
            <a:r>
              <a:rPr b="1" lang="en" sz="1500">
                <a:solidFill>
                  <a:schemeClr val="dk1"/>
                </a:solidFill>
              </a:rPr>
              <a:t>TML5</a:t>
            </a:r>
            <a:r>
              <a:rPr lang="en" sz="1500">
                <a:solidFill>
                  <a:schemeClr val="dk1"/>
                </a:solidFill>
              </a:rPr>
              <a:t> → Provides structure and layout of the website.</a:t>
            </a:r>
            <a:br>
              <a:rPr lang="en" sz="1500">
                <a:solidFill>
                  <a:schemeClr val="dk1"/>
                </a:solidFill>
              </a:rPr>
            </a:br>
            <a:endParaRPr sz="1500">
              <a:solidFill>
                <a:schemeClr val="dk1"/>
              </a:solidFill>
            </a:endParaRPr>
          </a:p>
          <a:p>
            <a:pPr indent="0" lvl="0" marL="0" rtl="0" algn="l">
              <a:spcBef>
                <a:spcPts val="0"/>
              </a:spcBef>
              <a:spcAft>
                <a:spcPts val="0"/>
              </a:spcAft>
              <a:buNone/>
            </a:pPr>
            <a:r>
              <a:rPr b="1" lang="en" sz="1500">
                <a:solidFill>
                  <a:schemeClr val="dk1"/>
                </a:solidFill>
              </a:rPr>
              <a:t>CSS3</a:t>
            </a:r>
            <a:r>
              <a:rPr lang="en" sz="1500">
                <a:solidFill>
                  <a:schemeClr val="dk1"/>
                </a:solidFill>
              </a:rPr>
              <a:t> → Used for styling, colors, fonts, and responsive layout.</a:t>
            </a:r>
            <a:br>
              <a:rPr lang="en" sz="1500">
                <a:solidFill>
                  <a:schemeClr val="dk1"/>
                </a:solidFill>
              </a:rPr>
            </a:br>
            <a:endParaRPr sz="1800">
              <a:solidFill>
                <a:schemeClr val="dk1"/>
              </a:solidFill>
            </a:endParaRPr>
          </a:p>
          <a:p>
            <a:pPr indent="0" lvl="0" marL="0" rtl="0" algn="l">
              <a:spcBef>
                <a:spcPts val="0"/>
              </a:spcBef>
              <a:spcAft>
                <a:spcPts val="0"/>
              </a:spcAft>
              <a:buNone/>
            </a:pPr>
            <a:r>
              <a:rPr b="1" lang="en" sz="1500">
                <a:solidFill>
                  <a:schemeClr val="dk1"/>
                </a:solidFill>
              </a:rPr>
              <a:t>JavaScript</a:t>
            </a:r>
            <a:r>
              <a:rPr lang="en" sz="1500">
                <a:solidFill>
                  <a:schemeClr val="dk1"/>
                </a:solidFill>
              </a:rPr>
              <a:t> → Adds interactivity (dynamic content loading on button click).</a:t>
            </a:r>
            <a:br>
              <a:rPr lang="en" sz="1500">
                <a:solidFill>
                  <a:schemeClr val="dk1"/>
                </a:solidFill>
              </a:rPr>
            </a:br>
            <a:endParaRPr sz="1500">
              <a:solidFill>
                <a:schemeClr val="dk1"/>
              </a:solidFill>
            </a:endParaRPr>
          </a:p>
          <a:p>
            <a:pPr indent="0" lvl="0" marL="0" rtl="0" algn="l">
              <a:spcBef>
                <a:spcPts val="0"/>
              </a:spcBef>
              <a:spcAft>
                <a:spcPts val="0"/>
              </a:spcAft>
              <a:buNone/>
            </a:pPr>
            <a:r>
              <a:rPr b="1" lang="en" sz="1500">
                <a:solidFill>
                  <a:schemeClr val="dk1"/>
                </a:solidFill>
              </a:rPr>
              <a:t>Web Browser</a:t>
            </a:r>
            <a:r>
              <a:rPr lang="en" sz="1500">
                <a:solidFill>
                  <a:schemeClr val="dk1"/>
                </a:solidFill>
              </a:rPr>
              <a:t> → Used for testing and deployment.</a:t>
            </a:r>
            <a:br>
              <a:rPr lang="en" sz="1500">
                <a:solidFill>
                  <a:schemeClr val="dk1"/>
                </a:solidFill>
              </a:rPr>
            </a:br>
            <a:endParaRPr sz="1500">
              <a:solidFill>
                <a:schemeClr val="dk1"/>
              </a:solidFill>
            </a:endParaRPr>
          </a:p>
          <a:p>
            <a:pPr indent="0" lvl="0" marL="0" rtl="0" algn="l">
              <a:spcBef>
                <a:spcPts val="0"/>
              </a:spcBef>
              <a:spcAft>
                <a:spcPts val="0"/>
              </a:spcAft>
              <a:buNone/>
            </a:pPr>
            <a:r>
              <a:rPr lang="en" sz="1500">
                <a:solidFill>
                  <a:schemeClr val="dk1"/>
                </a:solidFill>
              </a:rPr>
              <a:t>(Optional) </a:t>
            </a:r>
            <a:r>
              <a:rPr b="1" lang="en" sz="1500">
                <a:solidFill>
                  <a:schemeClr val="dk1"/>
                </a:solidFill>
              </a:rPr>
              <a:t>GitHub Pages</a:t>
            </a:r>
            <a:r>
              <a:rPr lang="en" sz="1500">
                <a:solidFill>
                  <a:schemeClr val="dk1"/>
                </a:solidFill>
              </a:rPr>
              <a:t> → For hosting and sharing portfolio online.</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2" name="Google Shape;212;p26"/>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3" name="Google Shape;213;p26"/>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14" name="Google Shape;214;p26"/>
          <p:cNvSpPr txBox="1"/>
          <p:nvPr/>
        </p:nvSpPr>
        <p:spPr>
          <a:xfrm>
            <a:off x="554831" y="218360"/>
            <a:ext cx="6596063" cy="471764"/>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000">
                <a:solidFill>
                  <a:schemeClr val="dk1"/>
                </a:solidFill>
                <a:latin typeface="Trebuchet MS"/>
                <a:ea typeface="Trebuchet MS"/>
                <a:cs typeface="Trebuchet MS"/>
                <a:sym typeface="Trebuchet MS"/>
              </a:rPr>
              <a:t>POTFOLIO DESIGN AND LAYOUT</a:t>
            </a:r>
            <a:endParaRPr sz="3000">
              <a:solidFill>
                <a:schemeClr val="dk1"/>
              </a:solidFill>
              <a:latin typeface="Trebuchet MS"/>
              <a:ea typeface="Trebuchet MS"/>
              <a:cs typeface="Trebuchet MS"/>
              <a:sym typeface="Trebuchet MS"/>
            </a:endParaRPr>
          </a:p>
        </p:txBody>
      </p:sp>
      <p:sp>
        <p:nvSpPr>
          <p:cNvPr id="215" name="Google Shape;215;p26"/>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26"/>
          <p:cNvSpPr txBox="1"/>
          <p:nvPr/>
        </p:nvSpPr>
        <p:spPr>
          <a:xfrm>
            <a:off x="910825" y="1151925"/>
            <a:ext cx="60408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b="1" lang="en" sz="1500">
                <a:solidFill>
                  <a:schemeClr val="dk1"/>
                </a:solidFill>
              </a:rPr>
              <a:t>Header</a:t>
            </a:r>
            <a:r>
              <a:rPr lang="en" sz="1500">
                <a:solidFill>
                  <a:schemeClr val="dk1"/>
                </a:solidFill>
              </a:rPr>
              <a:t>: Website title at the top.</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Navigation Bar</a:t>
            </a:r>
            <a:r>
              <a:rPr lang="en" sz="1500">
                <a:solidFill>
                  <a:schemeClr val="dk1"/>
                </a:solidFill>
              </a:rPr>
              <a:t>: Four buttons (Home, About, Projects, Contact).</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Main Content Area</a:t>
            </a:r>
            <a:r>
              <a:rPr lang="en" sz="1500">
                <a:solidFill>
                  <a:schemeClr val="dk1"/>
                </a:solidFill>
              </a:rPr>
              <a:t>: Displays the section selected from the navigation bar.</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Projects Section</a:t>
            </a:r>
            <a:r>
              <a:rPr lang="en" sz="1500">
                <a:solidFill>
                  <a:schemeClr val="dk1"/>
                </a:solidFill>
              </a:rPr>
              <a:t>: Projects displayed as styled cards with title &amp; description.</a:t>
            </a:r>
            <a:br>
              <a:rPr lang="e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Design Principles</a:t>
            </a:r>
            <a:r>
              <a:rPr lang="en" sz="1500">
                <a:solidFill>
                  <a:schemeClr val="dk1"/>
                </a:solidFill>
              </a:rPr>
              <a:t>: Simple, clean, and responsive with shadows and hover effects.</a:t>
            </a:r>
            <a:br>
              <a:rPr lang="en" sz="1500">
                <a:solidFill>
                  <a:schemeClr val="dk1"/>
                </a:solidFill>
              </a:rPr>
            </a:b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a:t>FEATURES AND FUNCTIONALITY</a:t>
            </a:r>
            <a:endParaRPr/>
          </a:p>
        </p:txBody>
      </p:sp>
      <p:sp>
        <p:nvSpPr>
          <p:cNvPr id="222" name="Google Shape;222;p27"/>
          <p:cNvSpPr txBox="1"/>
          <p:nvPr/>
        </p:nvSpPr>
        <p:spPr>
          <a:xfrm>
            <a:off x="776875" y="1151925"/>
            <a:ext cx="6616800" cy="504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b="1" lang="en" sz="1600">
                <a:solidFill>
                  <a:schemeClr val="dk1"/>
                </a:solidFill>
              </a:rPr>
              <a:t>Interactive Navigation</a:t>
            </a:r>
            <a:r>
              <a:rPr lang="en" sz="1600">
                <a:solidFill>
                  <a:schemeClr val="dk1"/>
                </a:solidFill>
              </a:rPr>
              <a:t>: Switches between sections without page reload.</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Dynamic Content</a:t>
            </a:r>
            <a:r>
              <a:rPr lang="en" sz="1600">
                <a:solidFill>
                  <a:schemeClr val="dk1"/>
                </a:solidFill>
              </a:rPr>
              <a:t>: Content updates using JavaScript </a:t>
            </a:r>
            <a:r>
              <a:rPr lang="en" sz="1600">
                <a:solidFill>
                  <a:srgbClr val="188038"/>
                </a:solidFill>
                <a:latin typeface="Roboto Mono"/>
                <a:ea typeface="Roboto Mono"/>
                <a:cs typeface="Roboto Mono"/>
                <a:sym typeface="Roboto Mono"/>
              </a:rPr>
              <a:t>innerHTML</a:t>
            </a:r>
            <a:r>
              <a:rPr lang="en" sz="1600">
                <a:solidFill>
                  <a:schemeClr val="dk1"/>
                </a:solidFill>
              </a:rPr>
              <a:t>.</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Responsive Design</a:t>
            </a:r>
            <a:r>
              <a:rPr lang="en" sz="1600">
                <a:solidFill>
                  <a:schemeClr val="dk1"/>
                </a:solidFill>
              </a:rPr>
              <a:t>: Works across mobile, tablet, and desktop.</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Project Showcase</a:t>
            </a:r>
            <a:r>
              <a:rPr lang="en" sz="1600">
                <a:solidFill>
                  <a:schemeClr val="dk1"/>
                </a:solidFill>
              </a:rPr>
              <a:t>: Displays projects like Portfolio Website, To-do App, Calculator.</a:t>
            </a:r>
            <a:br>
              <a:rPr lang="e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Contact Section</a:t>
            </a:r>
            <a:r>
              <a:rPr lang="en" sz="1600">
                <a:solidFill>
                  <a:schemeClr val="dk1"/>
                </a:solidFill>
              </a:rPr>
              <a:t>: Includes email and phone details for easy communication.</a:t>
            </a:r>
            <a:br>
              <a:rPr lang="en" sz="1600">
                <a:solidFill>
                  <a:schemeClr val="dk1"/>
                </a:solidFill>
              </a:rPr>
            </a:b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400"/>
              </a:spcBef>
              <a:spcAft>
                <a:spcPts val="400"/>
              </a:spcAft>
              <a:buNone/>
            </a:pPr>
            <a:r>
              <a:t/>
            </a:r>
            <a:endParaRPr b="1"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