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6" r:id="rId9"/>
    <p:sldId id="273" r:id="rId10"/>
    <p:sldId id="264" r:id="rId11"/>
    <p:sldId id="270" r:id="rId12"/>
    <p:sldId id="271" r:id="rId13"/>
    <p:sldId id="265" r:id="rId14"/>
    <p:sldId id="267" r:id="rId15"/>
    <p:sldId id="268" r:id="rId16"/>
    <p:sldId id="269" r:id="rId17"/>
    <p:sldId id="262"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DDDEA-678C-4906-8AEF-E4964B4F1B6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280100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233952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321786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809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97785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1DDDEA-678C-4906-8AEF-E4964B4F1B62}"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2719482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1DDDEA-678C-4906-8AEF-E4964B4F1B62}"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58628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DDEA-678C-4906-8AEF-E4964B4F1B6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391253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DDEA-678C-4906-8AEF-E4964B4F1B6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31328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DDEA-678C-4906-8AEF-E4964B4F1B6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4396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DDEA-678C-4906-8AEF-E4964B4F1B6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65309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404665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DDDEA-678C-4906-8AEF-E4964B4F1B62}"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2537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DDDEA-678C-4906-8AEF-E4964B4F1B62}"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396618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DDDEA-678C-4906-8AEF-E4964B4F1B62}"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1399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34016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DDDEA-678C-4906-8AEF-E4964B4F1B6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9EB010-A528-4272-A880-EC50A6167701}" type="slidenum">
              <a:rPr lang="en-IN" smtClean="0"/>
              <a:t>‹#›</a:t>
            </a:fld>
            <a:endParaRPr lang="en-IN"/>
          </a:p>
        </p:txBody>
      </p:sp>
    </p:spTree>
    <p:extLst>
      <p:ext uri="{BB962C8B-B14F-4D97-AF65-F5344CB8AC3E}">
        <p14:creationId xmlns:p14="http://schemas.microsoft.com/office/powerpoint/2010/main" val="108672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01DDDEA-678C-4906-8AEF-E4964B4F1B62}" type="datetimeFigureOut">
              <a:rPr lang="en-IN" smtClean="0"/>
              <a:t>09-11-2021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9EB010-A528-4272-A880-EC50A6167701}" type="slidenum">
              <a:rPr lang="en-IN" smtClean="0"/>
              <a:t>‹#›</a:t>
            </a:fld>
            <a:endParaRPr lang="en-IN"/>
          </a:p>
        </p:txBody>
      </p:sp>
    </p:spTree>
    <p:extLst>
      <p:ext uri="{BB962C8B-B14F-4D97-AF65-F5344CB8AC3E}">
        <p14:creationId xmlns:p14="http://schemas.microsoft.com/office/powerpoint/2010/main" val="383840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jp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D371-1750-4042-8E30-8A034E908163}"/>
              </a:ext>
            </a:extLst>
          </p:cNvPr>
          <p:cNvSpPr>
            <a:spLocks noGrp="1"/>
          </p:cNvSpPr>
          <p:nvPr>
            <p:ph type="ctrTitle"/>
          </p:nvPr>
        </p:nvSpPr>
        <p:spPr>
          <a:xfrm>
            <a:off x="742950" y="2138899"/>
            <a:ext cx="7067402" cy="1049867"/>
          </a:xfrm>
        </p:spPr>
        <p:txBody>
          <a:bodyPr/>
          <a:lstStyle/>
          <a:p>
            <a:r>
              <a:rPr lang="en-US" dirty="0">
                <a:solidFill>
                  <a:schemeClr val="tx1"/>
                </a:solidFill>
              </a:rPr>
              <a:t>AI  E-Health Chatbot</a:t>
            </a:r>
            <a:endParaRPr lang="en-IN" dirty="0">
              <a:solidFill>
                <a:schemeClr val="tx1"/>
              </a:solidFill>
            </a:endParaRPr>
          </a:p>
        </p:txBody>
      </p:sp>
      <p:sp>
        <p:nvSpPr>
          <p:cNvPr id="3" name="Subtitle 2">
            <a:extLst>
              <a:ext uri="{FF2B5EF4-FFF2-40B4-BE49-F238E27FC236}">
                <a16:creationId xmlns:a16="http://schemas.microsoft.com/office/drawing/2014/main" id="{F8739122-93C8-4F35-8351-ED9005BCE177}"/>
              </a:ext>
            </a:extLst>
          </p:cNvPr>
          <p:cNvSpPr>
            <a:spLocks noGrp="1"/>
          </p:cNvSpPr>
          <p:nvPr>
            <p:ph type="subTitle" idx="1"/>
          </p:nvPr>
        </p:nvSpPr>
        <p:spPr>
          <a:xfrm>
            <a:off x="7372350" y="3884089"/>
            <a:ext cx="3276452" cy="1049867"/>
          </a:xfrm>
        </p:spPr>
        <p:txBody>
          <a:bodyPr>
            <a:normAutofit/>
          </a:bodyPr>
          <a:lstStyle/>
          <a:p>
            <a:r>
              <a:rPr lang="en-US" sz="2400" dirty="0">
                <a:solidFill>
                  <a:schemeClr val="tx2"/>
                </a:solidFill>
                <a:latin typeface="+mj-lt"/>
                <a:ea typeface="+mj-ea"/>
              </a:rPr>
              <a:t>Gowtham </a:t>
            </a:r>
            <a:r>
              <a:rPr lang="en-US" sz="2400" dirty="0" err="1">
                <a:solidFill>
                  <a:schemeClr val="tx2"/>
                </a:solidFill>
                <a:latin typeface="+mj-lt"/>
                <a:ea typeface="+mj-ea"/>
              </a:rPr>
              <a:t>Kumar.B</a:t>
            </a:r>
            <a:endParaRPr lang="en-US" sz="2400" dirty="0">
              <a:solidFill>
                <a:schemeClr val="tx2"/>
              </a:solidFill>
              <a:latin typeface="+mj-lt"/>
              <a:ea typeface="+mj-ea"/>
            </a:endParaRPr>
          </a:p>
          <a:p>
            <a:r>
              <a:rPr lang="en-US" sz="2400" dirty="0">
                <a:solidFill>
                  <a:schemeClr val="tx2"/>
                </a:solidFill>
                <a:latin typeface="+mj-lt"/>
                <a:ea typeface="+mj-ea"/>
              </a:rPr>
              <a:t>121810302019 – 4B2</a:t>
            </a:r>
            <a:endParaRPr lang="en-IN" sz="2400" dirty="0">
              <a:solidFill>
                <a:schemeClr val="tx2"/>
              </a:solidFill>
              <a:latin typeface="+mj-lt"/>
              <a:ea typeface="+mj-ea"/>
            </a:endParaRPr>
          </a:p>
        </p:txBody>
      </p:sp>
    </p:spTree>
    <p:extLst>
      <p:ext uri="{BB962C8B-B14F-4D97-AF65-F5344CB8AC3E}">
        <p14:creationId xmlns:p14="http://schemas.microsoft.com/office/powerpoint/2010/main" val="307722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E38A51-94AC-433A-B435-F8146CBB3C3A}"/>
              </a:ext>
            </a:extLst>
          </p:cNvPr>
          <p:cNvPicPr>
            <a:picLocks noChangeAspect="1"/>
          </p:cNvPicPr>
          <p:nvPr/>
        </p:nvPicPr>
        <p:blipFill>
          <a:blip r:embed="rId2"/>
          <a:stretch>
            <a:fillRect/>
          </a:stretch>
        </p:blipFill>
        <p:spPr>
          <a:xfrm>
            <a:off x="3343275" y="598829"/>
            <a:ext cx="5505450" cy="1419225"/>
          </a:xfrm>
          <a:prstGeom prst="rect">
            <a:avLst/>
          </a:prstGeom>
        </p:spPr>
      </p:pic>
      <p:pic>
        <p:nvPicPr>
          <p:cNvPr id="8" name="Picture 7">
            <a:extLst>
              <a:ext uri="{FF2B5EF4-FFF2-40B4-BE49-F238E27FC236}">
                <a16:creationId xmlns:a16="http://schemas.microsoft.com/office/drawing/2014/main" id="{66021DE8-23B5-4A9B-84C1-8D3B22426A66}"/>
              </a:ext>
            </a:extLst>
          </p:cNvPr>
          <p:cNvPicPr>
            <a:picLocks noChangeAspect="1"/>
          </p:cNvPicPr>
          <p:nvPr/>
        </p:nvPicPr>
        <p:blipFill>
          <a:blip r:embed="rId3"/>
          <a:stretch>
            <a:fillRect/>
          </a:stretch>
        </p:blipFill>
        <p:spPr>
          <a:xfrm>
            <a:off x="1323975" y="3731817"/>
            <a:ext cx="9544050" cy="419100"/>
          </a:xfrm>
          <a:prstGeom prst="rect">
            <a:avLst/>
          </a:prstGeom>
        </p:spPr>
      </p:pic>
      <p:sp>
        <p:nvSpPr>
          <p:cNvPr id="9" name="TextBox 8">
            <a:extLst>
              <a:ext uri="{FF2B5EF4-FFF2-40B4-BE49-F238E27FC236}">
                <a16:creationId xmlns:a16="http://schemas.microsoft.com/office/drawing/2014/main" id="{268749CB-8FC8-4852-A83B-BFDC3BD77BCF}"/>
              </a:ext>
            </a:extLst>
          </p:cNvPr>
          <p:cNvSpPr txBox="1"/>
          <p:nvPr/>
        </p:nvSpPr>
        <p:spPr>
          <a:xfrm>
            <a:off x="333375" y="2297797"/>
            <a:ext cx="11709231" cy="874535"/>
          </a:xfrm>
          <a:prstGeom prst="rect">
            <a:avLst/>
          </a:prstGeom>
          <a:noFill/>
        </p:spPr>
        <p:txBody>
          <a:bodyPr wrap="none" rtlCol="0">
            <a:spAutoFit/>
          </a:bodyPr>
          <a:lstStyle/>
          <a:p>
            <a:pPr>
              <a:lnSpc>
                <a:spcPct val="150000"/>
              </a:lnSpc>
            </a:pPr>
            <a:r>
              <a:rPr lang="en-US" dirty="0"/>
              <a:t>The NLTK tokenization function takes the string and divides it into words and stores it into a list. Here the pre-defined</a:t>
            </a:r>
          </a:p>
          <a:p>
            <a:pPr>
              <a:lnSpc>
                <a:spcPct val="150000"/>
              </a:lnSpc>
            </a:pPr>
            <a:r>
              <a:rPr lang="en-US" dirty="0"/>
              <a:t>data which is given in the json file is being tokenized and is being stored into the words list.</a:t>
            </a:r>
            <a:endParaRPr lang="en-IN" dirty="0"/>
          </a:p>
        </p:txBody>
      </p:sp>
      <p:sp>
        <p:nvSpPr>
          <p:cNvPr id="10" name="TextBox 9">
            <a:extLst>
              <a:ext uri="{FF2B5EF4-FFF2-40B4-BE49-F238E27FC236}">
                <a16:creationId xmlns:a16="http://schemas.microsoft.com/office/drawing/2014/main" id="{00BF2ABF-8B3F-46F8-8BE7-F5644728708C}"/>
              </a:ext>
            </a:extLst>
          </p:cNvPr>
          <p:cNvSpPr txBox="1"/>
          <p:nvPr/>
        </p:nvSpPr>
        <p:spPr>
          <a:xfrm>
            <a:off x="619125" y="4570016"/>
            <a:ext cx="10664714" cy="1290033"/>
          </a:xfrm>
          <a:prstGeom prst="rect">
            <a:avLst/>
          </a:prstGeom>
          <a:noFill/>
        </p:spPr>
        <p:txBody>
          <a:bodyPr wrap="none" rtlCol="0">
            <a:spAutoFit/>
          </a:bodyPr>
          <a:lstStyle/>
          <a:p>
            <a:pPr>
              <a:lnSpc>
                <a:spcPct val="150000"/>
              </a:lnSpc>
            </a:pPr>
            <a:r>
              <a:rPr lang="en-US" dirty="0"/>
              <a:t>The NLTK lemmatize : Lemmatization is the process of grouping together the different inflected forms of </a:t>
            </a:r>
          </a:p>
          <a:p>
            <a:pPr>
              <a:lnSpc>
                <a:spcPct val="150000"/>
              </a:lnSpc>
            </a:pPr>
            <a:r>
              <a:rPr lang="en-US" dirty="0"/>
              <a:t>a word so they can be analyzed as a single item. Lemmatization is similar to stemming but it brings context </a:t>
            </a:r>
          </a:p>
          <a:p>
            <a:pPr>
              <a:lnSpc>
                <a:spcPct val="150000"/>
              </a:lnSpc>
            </a:pPr>
            <a:r>
              <a:rPr lang="en-US" dirty="0"/>
              <a:t>to the words. So it links words with similar meanings to one word.</a:t>
            </a:r>
          </a:p>
        </p:txBody>
      </p:sp>
    </p:spTree>
    <p:extLst>
      <p:ext uri="{BB962C8B-B14F-4D97-AF65-F5344CB8AC3E}">
        <p14:creationId xmlns:p14="http://schemas.microsoft.com/office/powerpoint/2010/main" val="280943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4AB1BB-54D9-43BE-BAAB-EDF154B0B6F6}"/>
              </a:ext>
            </a:extLst>
          </p:cNvPr>
          <p:cNvPicPr>
            <a:picLocks noChangeAspect="1"/>
          </p:cNvPicPr>
          <p:nvPr/>
        </p:nvPicPr>
        <p:blipFill>
          <a:blip r:embed="rId2"/>
          <a:stretch>
            <a:fillRect/>
          </a:stretch>
        </p:blipFill>
        <p:spPr>
          <a:xfrm>
            <a:off x="1771649" y="478649"/>
            <a:ext cx="8648699" cy="1169176"/>
          </a:xfrm>
          <a:prstGeom prst="rect">
            <a:avLst/>
          </a:prstGeom>
        </p:spPr>
      </p:pic>
      <p:pic>
        <p:nvPicPr>
          <p:cNvPr id="7" name="Picture 6">
            <a:extLst>
              <a:ext uri="{FF2B5EF4-FFF2-40B4-BE49-F238E27FC236}">
                <a16:creationId xmlns:a16="http://schemas.microsoft.com/office/drawing/2014/main" id="{DB11AAFA-4DBC-4084-82BF-E1F32C6BA1F7}"/>
              </a:ext>
            </a:extLst>
          </p:cNvPr>
          <p:cNvPicPr>
            <a:picLocks noChangeAspect="1"/>
          </p:cNvPicPr>
          <p:nvPr/>
        </p:nvPicPr>
        <p:blipFill>
          <a:blip r:embed="rId3"/>
          <a:stretch>
            <a:fillRect/>
          </a:stretch>
        </p:blipFill>
        <p:spPr>
          <a:xfrm>
            <a:off x="1771650" y="2973208"/>
            <a:ext cx="8648699" cy="2681706"/>
          </a:xfrm>
          <a:prstGeom prst="rect">
            <a:avLst/>
          </a:prstGeom>
        </p:spPr>
      </p:pic>
      <p:sp>
        <p:nvSpPr>
          <p:cNvPr id="8" name="TextBox 7">
            <a:extLst>
              <a:ext uri="{FF2B5EF4-FFF2-40B4-BE49-F238E27FC236}">
                <a16:creationId xmlns:a16="http://schemas.microsoft.com/office/drawing/2014/main" id="{4A8A6B05-E359-4F3E-83F3-22E75E1EA8F8}"/>
              </a:ext>
            </a:extLst>
          </p:cNvPr>
          <p:cNvSpPr txBox="1"/>
          <p:nvPr/>
        </p:nvSpPr>
        <p:spPr>
          <a:xfrm>
            <a:off x="314902" y="1926986"/>
            <a:ext cx="11877098" cy="646331"/>
          </a:xfrm>
          <a:prstGeom prst="rect">
            <a:avLst/>
          </a:prstGeom>
          <a:noFill/>
        </p:spPr>
        <p:txBody>
          <a:bodyPr wrap="none" rtlCol="0">
            <a:spAutoFit/>
          </a:bodyPr>
          <a:lstStyle/>
          <a:p>
            <a:r>
              <a:rPr lang="en-US" dirty="0"/>
              <a:t>The clean up sentence function does the division of the user’s query into individual words as shown in the above picture.</a:t>
            </a:r>
          </a:p>
          <a:p>
            <a:r>
              <a:rPr lang="en-US" dirty="0"/>
              <a:t>Here the lemmatized words are stored in the sentence_words list.</a:t>
            </a:r>
            <a:endParaRPr lang="en-IN" dirty="0"/>
          </a:p>
        </p:txBody>
      </p:sp>
      <p:sp>
        <p:nvSpPr>
          <p:cNvPr id="9" name="TextBox 8">
            <a:extLst>
              <a:ext uri="{FF2B5EF4-FFF2-40B4-BE49-F238E27FC236}">
                <a16:creationId xmlns:a16="http://schemas.microsoft.com/office/drawing/2014/main" id="{E3753392-1998-43CD-9139-938A9653A726}"/>
              </a:ext>
            </a:extLst>
          </p:cNvPr>
          <p:cNvSpPr txBox="1"/>
          <p:nvPr/>
        </p:nvSpPr>
        <p:spPr>
          <a:xfrm>
            <a:off x="494528" y="5934075"/>
            <a:ext cx="11255582" cy="646331"/>
          </a:xfrm>
          <a:prstGeom prst="rect">
            <a:avLst/>
          </a:prstGeom>
          <a:noFill/>
        </p:spPr>
        <p:txBody>
          <a:bodyPr wrap="none" rtlCol="0">
            <a:spAutoFit/>
          </a:bodyPr>
          <a:lstStyle/>
          <a:p>
            <a:r>
              <a:rPr lang="en-US" dirty="0"/>
              <a:t>Bow refers to Bag Of Words. It stores the lemmatized words and matches it with the user’s query and tries to find </a:t>
            </a:r>
          </a:p>
          <a:p>
            <a:r>
              <a:rPr lang="en-US" dirty="0"/>
              <a:t>the most suitable class from the output classes.</a:t>
            </a:r>
            <a:endParaRPr lang="en-IN" dirty="0"/>
          </a:p>
        </p:txBody>
      </p:sp>
    </p:spTree>
    <p:extLst>
      <p:ext uri="{BB962C8B-B14F-4D97-AF65-F5344CB8AC3E}">
        <p14:creationId xmlns:p14="http://schemas.microsoft.com/office/powerpoint/2010/main" val="170872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85DAC-19C6-42B8-95DB-866A337ED7D8}"/>
              </a:ext>
            </a:extLst>
          </p:cNvPr>
          <p:cNvPicPr>
            <a:picLocks noChangeAspect="1"/>
          </p:cNvPicPr>
          <p:nvPr/>
        </p:nvPicPr>
        <p:blipFill>
          <a:blip r:embed="rId2"/>
          <a:stretch>
            <a:fillRect/>
          </a:stretch>
        </p:blipFill>
        <p:spPr>
          <a:xfrm>
            <a:off x="2528888" y="362073"/>
            <a:ext cx="6891338" cy="1977514"/>
          </a:xfrm>
          <a:prstGeom prst="rect">
            <a:avLst/>
          </a:prstGeom>
        </p:spPr>
      </p:pic>
      <p:pic>
        <p:nvPicPr>
          <p:cNvPr id="8" name="Picture 7">
            <a:extLst>
              <a:ext uri="{FF2B5EF4-FFF2-40B4-BE49-F238E27FC236}">
                <a16:creationId xmlns:a16="http://schemas.microsoft.com/office/drawing/2014/main" id="{48A575DB-BB68-4834-AF03-D906ABD954DF}"/>
              </a:ext>
            </a:extLst>
          </p:cNvPr>
          <p:cNvPicPr>
            <a:picLocks noChangeAspect="1"/>
          </p:cNvPicPr>
          <p:nvPr/>
        </p:nvPicPr>
        <p:blipFill>
          <a:blip r:embed="rId3"/>
          <a:stretch>
            <a:fillRect/>
          </a:stretch>
        </p:blipFill>
        <p:spPr>
          <a:xfrm>
            <a:off x="2528887" y="3573131"/>
            <a:ext cx="6891339" cy="1878640"/>
          </a:xfrm>
          <a:prstGeom prst="rect">
            <a:avLst/>
          </a:prstGeom>
        </p:spPr>
      </p:pic>
      <p:sp>
        <p:nvSpPr>
          <p:cNvPr id="9" name="TextBox 8">
            <a:extLst>
              <a:ext uri="{FF2B5EF4-FFF2-40B4-BE49-F238E27FC236}">
                <a16:creationId xmlns:a16="http://schemas.microsoft.com/office/drawing/2014/main" id="{B29102B2-8A61-4D83-B476-C4946AEE38DA}"/>
              </a:ext>
            </a:extLst>
          </p:cNvPr>
          <p:cNvSpPr txBox="1"/>
          <p:nvPr/>
        </p:nvSpPr>
        <p:spPr>
          <a:xfrm>
            <a:off x="751807" y="2459504"/>
            <a:ext cx="11506868" cy="923330"/>
          </a:xfrm>
          <a:prstGeom prst="rect">
            <a:avLst/>
          </a:prstGeom>
          <a:noFill/>
        </p:spPr>
        <p:txBody>
          <a:bodyPr wrap="none" rtlCol="0">
            <a:spAutoFit/>
          </a:bodyPr>
          <a:lstStyle/>
          <a:p>
            <a:r>
              <a:rPr lang="en-US" dirty="0"/>
              <a:t>The above chatbotResponse function does the process of receiving the user’s query and sending it to the processor.py</a:t>
            </a:r>
          </a:p>
          <a:p>
            <a:r>
              <a:rPr lang="en-US" dirty="0"/>
              <a:t> file in order to  generate a response. </a:t>
            </a:r>
          </a:p>
          <a:p>
            <a:r>
              <a:rPr lang="en-US" dirty="0"/>
              <a:t>The processor.py file will be returning the response predicted by the sequential model.</a:t>
            </a:r>
            <a:endParaRPr lang="en-IN" dirty="0"/>
          </a:p>
        </p:txBody>
      </p:sp>
      <p:sp>
        <p:nvSpPr>
          <p:cNvPr id="10" name="TextBox 9">
            <a:extLst>
              <a:ext uri="{FF2B5EF4-FFF2-40B4-BE49-F238E27FC236}">
                <a16:creationId xmlns:a16="http://schemas.microsoft.com/office/drawing/2014/main" id="{C861409C-4692-452F-B4E4-564066679FC2}"/>
              </a:ext>
            </a:extLst>
          </p:cNvPr>
          <p:cNvSpPr txBox="1"/>
          <p:nvPr/>
        </p:nvSpPr>
        <p:spPr>
          <a:xfrm>
            <a:off x="990600" y="5740032"/>
            <a:ext cx="10380855" cy="646331"/>
          </a:xfrm>
          <a:prstGeom prst="rect">
            <a:avLst/>
          </a:prstGeom>
          <a:noFill/>
        </p:spPr>
        <p:txBody>
          <a:bodyPr wrap="none" rtlCol="0">
            <a:spAutoFit/>
          </a:bodyPr>
          <a:lstStyle/>
          <a:p>
            <a:r>
              <a:rPr lang="en-US" dirty="0"/>
              <a:t>The above function is used to predict the class and return the response which is stored in the res attribute.</a:t>
            </a:r>
          </a:p>
          <a:p>
            <a:r>
              <a:rPr lang="en-US" dirty="0"/>
              <a:t>If there is no answer for the user’s query then as shown it will be added to the database collection.</a:t>
            </a:r>
            <a:endParaRPr lang="en-IN" dirty="0"/>
          </a:p>
        </p:txBody>
      </p:sp>
    </p:spTree>
    <p:extLst>
      <p:ext uri="{BB962C8B-B14F-4D97-AF65-F5344CB8AC3E}">
        <p14:creationId xmlns:p14="http://schemas.microsoft.com/office/powerpoint/2010/main" val="374224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47B382-7671-47C2-9D61-94CE3518CC79}"/>
              </a:ext>
            </a:extLst>
          </p:cNvPr>
          <p:cNvPicPr>
            <a:picLocks noChangeAspect="1"/>
          </p:cNvPicPr>
          <p:nvPr/>
        </p:nvPicPr>
        <p:blipFill>
          <a:blip r:embed="rId2"/>
          <a:stretch>
            <a:fillRect/>
          </a:stretch>
        </p:blipFill>
        <p:spPr>
          <a:xfrm>
            <a:off x="1209675" y="428625"/>
            <a:ext cx="9772650" cy="3000375"/>
          </a:xfrm>
          <a:prstGeom prst="rect">
            <a:avLst/>
          </a:prstGeom>
        </p:spPr>
      </p:pic>
      <p:pic>
        <p:nvPicPr>
          <p:cNvPr id="8" name="Picture 7">
            <a:extLst>
              <a:ext uri="{FF2B5EF4-FFF2-40B4-BE49-F238E27FC236}">
                <a16:creationId xmlns:a16="http://schemas.microsoft.com/office/drawing/2014/main" id="{98D969C1-B209-4868-8886-236CAA1DB6D1}"/>
              </a:ext>
            </a:extLst>
          </p:cNvPr>
          <p:cNvPicPr>
            <a:picLocks noChangeAspect="1"/>
          </p:cNvPicPr>
          <p:nvPr/>
        </p:nvPicPr>
        <p:blipFill>
          <a:blip r:embed="rId3"/>
          <a:stretch>
            <a:fillRect/>
          </a:stretch>
        </p:blipFill>
        <p:spPr>
          <a:xfrm>
            <a:off x="0" y="4286250"/>
            <a:ext cx="12172950" cy="1447800"/>
          </a:xfrm>
          <a:prstGeom prst="rect">
            <a:avLst/>
          </a:prstGeom>
        </p:spPr>
      </p:pic>
      <p:sp>
        <p:nvSpPr>
          <p:cNvPr id="9" name="TextBox 8">
            <a:extLst>
              <a:ext uri="{FF2B5EF4-FFF2-40B4-BE49-F238E27FC236}">
                <a16:creationId xmlns:a16="http://schemas.microsoft.com/office/drawing/2014/main" id="{88CF60E4-9102-45BF-A9A0-93C9BE15CC4C}"/>
              </a:ext>
            </a:extLst>
          </p:cNvPr>
          <p:cNvSpPr txBox="1"/>
          <p:nvPr/>
        </p:nvSpPr>
        <p:spPr>
          <a:xfrm>
            <a:off x="381000" y="3534459"/>
            <a:ext cx="11681852" cy="646331"/>
          </a:xfrm>
          <a:prstGeom prst="rect">
            <a:avLst/>
          </a:prstGeom>
          <a:noFill/>
        </p:spPr>
        <p:txBody>
          <a:bodyPr wrap="none" rtlCol="0">
            <a:spAutoFit/>
          </a:bodyPr>
          <a:lstStyle/>
          <a:p>
            <a:r>
              <a:rPr lang="en-US" dirty="0"/>
              <a:t>The model is created and the value of epoch is set to 200 which means the model is being trained for 200 times on the </a:t>
            </a:r>
          </a:p>
          <a:p>
            <a:r>
              <a:rPr lang="en-US" dirty="0"/>
              <a:t>given dataset.</a:t>
            </a:r>
            <a:endParaRPr lang="en-IN" dirty="0"/>
          </a:p>
        </p:txBody>
      </p:sp>
      <p:sp>
        <p:nvSpPr>
          <p:cNvPr id="10" name="TextBox 9">
            <a:extLst>
              <a:ext uri="{FF2B5EF4-FFF2-40B4-BE49-F238E27FC236}">
                <a16:creationId xmlns:a16="http://schemas.microsoft.com/office/drawing/2014/main" id="{BACA2BC7-E08C-4DF0-8076-B689DFC06985}"/>
              </a:ext>
            </a:extLst>
          </p:cNvPr>
          <p:cNvSpPr txBox="1"/>
          <p:nvPr/>
        </p:nvSpPr>
        <p:spPr>
          <a:xfrm>
            <a:off x="381000" y="6060043"/>
            <a:ext cx="11670503" cy="646331"/>
          </a:xfrm>
          <a:prstGeom prst="rect">
            <a:avLst/>
          </a:prstGeom>
          <a:noFill/>
        </p:spPr>
        <p:txBody>
          <a:bodyPr wrap="none" rtlCol="0">
            <a:spAutoFit/>
          </a:bodyPr>
          <a:lstStyle/>
          <a:p>
            <a:r>
              <a:rPr lang="en-US" dirty="0"/>
              <a:t>After the data set is transformed into a list of individual words by using tokenizer and </a:t>
            </a:r>
            <a:r>
              <a:rPr lang="en-US" dirty="0" err="1"/>
              <a:t>lemmatizer</a:t>
            </a:r>
            <a:r>
              <a:rPr lang="en-US" dirty="0"/>
              <a:t> functions of NLTK </a:t>
            </a:r>
          </a:p>
          <a:p>
            <a:r>
              <a:rPr lang="en-US" dirty="0"/>
              <a:t>it is being displayed.</a:t>
            </a:r>
            <a:endParaRPr lang="en-IN" dirty="0"/>
          </a:p>
        </p:txBody>
      </p:sp>
    </p:spTree>
    <p:extLst>
      <p:ext uri="{BB962C8B-B14F-4D97-AF65-F5344CB8AC3E}">
        <p14:creationId xmlns:p14="http://schemas.microsoft.com/office/powerpoint/2010/main" val="357809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9DC1C9-4685-4BD3-AC6A-05CF5CE084D1}"/>
              </a:ext>
            </a:extLst>
          </p:cNvPr>
          <p:cNvPicPr>
            <a:picLocks noChangeAspect="1"/>
          </p:cNvPicPr>
          <p:nvPr/>
        </p:nvPicPr>
        <p:blipFill>
          <a:blip r:embed="rId2"/>
          <a:stretch>
            <a:fillRect/>
          </a:stretch>
        </p:blipFill>
        <p:spPr>
          <a:xfrm>
            <a:off x="1106090" y="249208"/>
            <a:ext cx="9979819" cy="3179792"/>
          </a:xfrm>
          <a:prstGeom prst="rect">
            <a:avLst/>
          </a:prstGeom>
        </p:spPr>
      </p:pic>
      <p:sp>
        <p:nvSpPr>
          <p:cNvPr id="9" name="TextBox 8">
            <a:extLst>
              <a:ext uri="{FF2B5EF4-FFF2-40B4-BE49-F238E27FC236}">
                <a16:creationId xmlns:a16="http://schemas.microsoft.com/office/drawing/2014/main" id="{DDF422B2-09C1-4941-AF11-BC2A770AAE4A}"/>
              </a:ext>
            </a:extLst>
          </p:cNvPr>
          <p:cNvSpPr txBox="1"/>
          <p:nvPr/>
        </p:nvSpPr>
        <p:spPr>
          <a:xfrm>
            <a:off x="676275" y="3886200"/>
            <a:ext cx="11119070" cy="2536528"/>
          </a:xfrm>
          <a:prstGeom prst="rect">
            <a:avLst/>
          </a:prstGeom>
          <a:noFill/>
        </p:spPr>
        <p:txBody>
          <a:bodyPr wrap="none" rtlCol="0">
            <a:spAutoFit/>
          </a:bodyPr>
          <a:lstStyle/>
          <a:p>
            <a:pPr>
              <a:lnSpc>
                <a:spcPct val="150000"/>
              </a:lnSpc>
            </a:pPr>
            <a:r>
              <a:rPr lang="en-US" dirty="0"/>
              <a:t>This is the user interface of our E-Health Chatbot which is done by using HTML and CSS. </a:t>
            </a:r>
          </a:p>
          <a:p>
            <a:pPr>
              <a:lnSpc>
                <a:spcPct val="150000"/>
              </a:lnSpc>
            </a:pPr>
            <a:r>
              <a:rPr lang="en-US" dirty="0"/>
              <a:t>The Chatbot generates replies according to the user’s input as it tries to return the most similar class as response </a:t>
            </a:r>
          </a:p>
          <a:p>
            <a:pPr>
              <a:lnSpc>
                <a:spcPct val="150000"/>
              </a:lnSpc>
            </a:pPr>
            <a:r>
              <a:rPr lang="en-US" dirty="0"/>
              <a:t>to the user. </a:t>
            </a:r>
          </a:p>
          <a:p>
            <a:pPr>
              <a:lnSpc>
                <a:spcPct val="150000"/>
              </a:lnSpc>
            </a:pPr>
            <a:r>
              <a:rPr lang="en-US" dirty="0"/>
              <a:t>This Chatbot returns the response from the classes only if the threshold value is more than 0.25, else it would be </a:t>
            </a:r>
          </a:p>
          <a:p>
            <a:pPr>
              <a:lnSpc>
                <a:spcPct val="150000"/>
              </a:lnSpc>
            </a:pPr>
            <a:r>
              <a:rPr lang="en-US" dirty="0"/>
              <a:t>returning that I am unable to understand.</a:t>
            </a:r>
          </a:p>
          <a:p>
            <a:pPr>
              <a:lnSpc>
                <a:spcPct val="150000"/>
              </a:lnSpc>
            </a:pPr>
            <a:r>
              <a:rPr lang="en-US" dirty="0"/>
              <a:t>A firebase database is connected to this chatbot where the user’s queries will be stored.</a:t>
            </a:r>
            <a:endParaRPr lang="en-IN" dirty="0"/>
          </a:p>
        </p:txBody>
      </p:sp>
    </p:spTree>
    <p:extLst>
      <p:ext uri="{BB962C8B-B14F-4D97-AF65-F5344CB8AC3E}">
        <p14:creationId xmlns:p14="http://schemas.microsoft.com/office/powerpoint/2010/main" val="410472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211D13-E801-4DDE-931C-F4ADB6C84F53}"/>
              </a:ext>
            </a:extLst>
          </p:cNvPr>
          <p:cNvPicPr>
            <a:picLocks noChangeAspect="1"/>
          </p:cNvPicPr>
          <p:nvPr/>
        </p:nvPicPr>
        <p:blipFill>
          <a:blip r:embed="rId2"/>
          <a:stretch>
            <a:fillRect/>
          </a:stretch>
        </p:blipFill>
        <p:spPr>
          <a:xfrm>
            <a:off x="890587" y="493453"/>
            <a:ext cx="10410825" cy="2561258"/>
          </a:xfrm>
          <a:prstGeom prst="rect">
            <a:avLst/>
          </a:prstGeom>
        </p:spPr>
      </p:pic>
      <p:sp>
        <p:nvSpPr>
          <p:cNvPr id="6" name="TextBox 5">
            <a:extLst>
              <a:ext uri="{FF2B5EF4-FFF2-40B4-BE49-F238E27FC236}">
                <a16:creationId xmlns:a16="http://schemas.microsoft.com/office/drawing/2014/main" id="{D4A50BF2-97DD-4B1E-B27A-E1EADE1383B4}"/>
              </a:ext>
            </a:extLst>
          </p:cNvPr>
          <p:cNvSpPr txBox="1"/>
          <p:nvPr/>
        </p:nvSpPr>
        <p:spPr>
          <a:xfrm>
            <a:off x="677925" y="3588463"/>
            <a:ext cx="11328999" cy="2536528"/>
          </a:xfrm>
          <a:prstGeom prst="rect">
            <a:avLst/>
          </a:prstGeom>
          <a:noFill/>
        </p:spPr>
        <p:txBody>
          <a:bodyPr wrap="none" rtlCol="0">
            <a:spAutoFit/>
          </a:bodyPr>
          <a:lstStyle/>
          <a:p>
            <a:pPr>
              <a:lnSpc>
                <a:spcPct val="150000"/>
              </a:lnSpc>
            </a:pPr>
            <a:r>
              <a:rPr lang="en-US" dirty="0"/>
              <a:t>The above the screenshot depicts that when a unknown query is given by the user an the input then the chatbot</a:t>
            </a:r>
          </a:p>
          <a:p>
            <a:pPr>
              <a:lnSpc>
                <a:spcPct val="150000"/>
              </a:lnSpc>
            </a:pPr>
            <a:r>
              <a:rPr lang="en-US" dirty="0"/>
              <a:t>it returns the response that I am unable to understand and this query will be stored into the database which will be </a:t>
            </a:r>
          </a:p>
          <a:p>
            <a:pPr>
              <a:lnSpc>
                <a:spcPct val="150000"/>
              </a:lnSpc>
            </a:pPr>
            <a:r>
              <a:rPr lang="en-US" dirty="0"/>
              <a:t>periodically checked by the administrators.</a:t>
            </a:r>
          </a:p>
          <a:p>
            <a:pPr>
              <a:lnSpc>
                <a:spcPct val="150000"/>
              </a:lnSpc>
            </a:pPr>
            <a:r>
              <a:rPr lang="en-US" dirty="0"/>
              <a:t>If at all the threshold value is less than 0.25 only then it would be storing it in the firebase database.</a:t>
            </a:r>
          </a:p>
          <a:p>
            <a:pPr>
              <a:lnSpc>
                <a:spcPct val="150000"/>
              </a:lnSpc>
            </a:pPr>
            <a:r>
              <a:rPr lang="en-US" dirty="0"/>
              <a:t>The query will be stored in the form of a question in the chatbot and a output of the above case is displayed </a:t>
            </a:r>
          </a:p>
          <a:p>
            <a:pPr>
              <a:lnSpc>
                <a:spcPct val="150000"/>
              </a:lnSpc>
            </a:pPr>
            <a:r>
              <a:rPr lang="en-US" dirty="0"/>
              <a:t>in the next slide.</a:t>
            </a:r>
            <a:endParaRPr lang="en-IN" dirty="0"/>
          </a:p>
        </p:txBody>
      </p:sp>
    </p:spTree>
    <p:extLst>
      <p:ext uri="{BB962C8B-B14F-4D97-AF65-F5344CB8AC3E}">
        <p14:creationId xmlns:p14="http://schemas.microsoft.com/office/powerpoint/2010/main" val="1773998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15AE55-A65F-4ECF-A91B-5E5FDDCF0CFA}"/>
              </a:ext>
            </a:extLst>
          </p:cNvPr>
          <p:cNvPicPr>
            <a:picLocks noChangeAspect="1"/>
          </p:cNvPicPr>
          <p:nvPr/>
        </p:nvPicPr>
        <p:blipFill>
          <a:blip r:embed="rId2"/>
          <a:stretch>
            <a:fillRect/>
          </a:stretch>
        </p:blipFill>
        <p:spPr>
          <a:xfrm>
            <a:off x="828675" y="197399"/>
            <a:ext cx="10334625" cy="3960676"/>
          </a:xfrm>
          <a:prstGeom prst="rect">
            <a:avLst/>
          </a:prstGeom>
        </p:spPr>
      </p:pic>
      <p:sp>
        <p:nvSpPr>
          <p:cNvPr id="7" name="TextBox 6">
            <a:extLst>
              <a:ext uri="{FF2B5EF4-FFF2-40B4-BE49-F238E27FC236}">
                <a16:creationId xmlns:a16="http://schemas.microsoft.com/office/drawing/2014/main" id="{40CC7ACC-CEFE-4A32-A3A3-FAE9078E7559}"/>
              </a:ext>
            </a:extLst>
          </p:cNvPr>
          <p:cNvSpPr txBox="1"/>
          <p:nvPr/>
        </p:nvSpPr>
        <p:spPr>
          <a:xfrm>
            <a:off x="723900" y="4629150"/>
            <a:ext cx="10982302" cy="1615827"/>
          </a:xfrm>
          <a:prstGeom prst="rect">
            <a:avLst/>
          </a:prstGeom>
          <a:noFill/>
        </p:spPr>
        <p:txBody>
          <a:bodyPr wrap="none" rtlCol="0">
            <a:spAutoFit/>
          </a:bodyPr>
          <a:lstStyle/>
          <a:p>
            <a:pPr>
              <a:lnSpc>
                <a:spcPct val="150000"/>
              </a:lnSpc>
            </a:pPr>
            <a:r>
              <a:rPr lang="en-US" dirty="0"/>
              <a:t>The firebase database is connected to the chatbot. And only the queries which are unanswered or when the bot </a:t>
            </a:r>
          </a:p>
          <a:p>
            <a:pPr>
              <a:lnSpc>
                <a:spcPct val="150000"/>
              </a:lnSpc>
            </a:pPr>
            <a:r>
              <a:rPr lang="en-US" dirty="0"/>
              <a:t>is unable to predicts output then those user’s queries will be stored into the database.</a:t>
            </a:r>
          </a:p>
          <a:p>
            <a:pPr>
              <a:lnSpc>
                <a:spcPct val="150000"/>
              </a:lnSpc>
            </a:pPr>
            <a:r>
              <a:rPr lang="en-US" dirty="0"/>
              <a:t>When the admin comes online he/she will be viewing the queries and will be updating the data set.</a:t>
            </a:r>
          </a:p>
          <a:p>
            <a:endParaRPr lang="en-IN" dirty="0"/>
          </a:p>
        </p:txBody>
      </p:sp>
    </p:spTree>
    <p:extLst>
      <p:ext uri="{BB962C8B-B14F-4D97-AF65-F5344CB8AC3E}">
        <p14:creationId xmlns:p14="http://schemas.microsoft.com/office/powerpoint/2010/main" val="3198686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D49D7A-7682-4BE2-96D1-AE351B76395C}"/>
              </a:ext>
            </a:extLst>
          </p:cNvPr>
          <p:cNvSpPr>
            <a:spLocks noGrp="1"/>
          </p:cNvSpPr>
          <p:nvPr>
            <p:ph type="title"/>
          </p:nvPr>
        </p:nvSpPr>
        <p:spPr>
          <a:xfrm>
            <a:off x="2428874" y="609600"/>
            <a:ext cx="6677025" cy="883452"/>
          </a:xfrm>
        </p:spPr>
        <p:txBody>
          <a:bodyPr>
            <a:normAutofit fontScale="90000"/>
          </a:bodyPr>
          <a:lstStyle/>
          <a:p>
            <a:r>
              <a:rPr lang="en-US" dirty="0"/>
              <a:t>Future Enhancements</a:t>
            </a:r>
            <a:br>
              <a:rPr lang="en-US" dirty="0"/>
            </a:br>
            <a:endParaRPr lang="en-US" dirty="0"/>
          </a:p>
        </p:txBody>
      </p:sp>
      <p:sp>
        <p:nvSpPr>
          <p:cNvPr id="6" name="Content Placeholder 2">
            <a:extLst>
              <a:ext uri="{FF2B5EF4-FFF2-40B4-BE49-F238E27FC236}">
                <a16:creationId xmlns:a16="http://schemas.microsoft.com/office/drawing/2014/main" id="{ABC7E895-6DBA-499B-AF18-39A6C63EEA72}"/>
              </a:ext>
            </a:extLst>
          </p:cNvPr>
          <p:cNvSpPr>
            <a:spLocks noGrp="1"/>
          </p:cNvSpPr>
          <p:nvPr>
            <p:ph idx="1"/>
          </p:nvPr>
        </p:nvSpPr>
        <p:spPr>
          <a:xfrm>
            <a:off x="923925" y="1209675"/>
            <a:ext cx="10296525" cy="5038725"/>
          </a:xfrm>
        </p:spPr>
        <p:txBody>
          <a:bodyPr>
            <a:normAutofit fontScale="92500"/>
          </a:bodyPr>
          <a:lstStyle/>
          <a:p>
            <a:pPr marL="0" indent="0">
              <a:lnSpc>
                <a:spcPct val="170000"/>
              </a:lnSpc>
              <a:buNone/>
            </a:pPr>
            <a:r>
              <a:rPr lang="en-US" sz="1800" dirty="0">
                <a:latin typeface="Times New Roman" panose="02020603050405020304" pitchFamily="18" charset="0"/>
                <a:cs typeface="Times New Roman" panose="02020603050405020304" pitchFamily="18" charset="0"/>
              </a:rPr>
              <a:t>Since we need to provide the intents externally, By using API’s we can fetch data and provide the data as intent.</a:t>
            </a:r>
          </a:p>
          <a:p>
            <a:pPr marL="0" indent="0">
              <a:lnSpc>
                <a:spcPct val="170000"/>
              </a:lnSpc>
              <a:buNone/>
            </a:pPr>
            <a:endParaRPr lang="en-US" sz="1100" dirty="0">
              <a:latin typeface="Times New Roman" panose="02020603050405020304" pitchFamily="18" charset="0"/>
              <a:cs typeface="Times New Roman" panose="02020603050405020304" pitchFamily="18" charset="0"/>
            </a:endParaRPr>
          </a:p>
          <a:p>
            <a:pPr marL="0" indent="0">
              <a:lnSpc>
                <a:spcPct val="170000"/>
              </a:lnSpc>
              <a:buNone/>
            </a:pPr>
            <a:r>
              <a:rPr lang="en-US" sz="1800" b="1" dirty="0">
                <a:latin typeface="Times New Roman" panose="02020603050405020304" pitchFamily="18" charset="0"/>
                <a:cs typeface="Times New Roman" panose="02020603050405020304" pitchFamily="18" charset="0"/>
              </a:rPr>
              <a:t>Including voice based queries:</a:t>
            </a:r>
          </a:p>
          <a:p>
            <a:pPr marL="0" indent="0">
              <a:lnSpc>
                <a:spcPct val="170000"/>
              </a:lnSpc>
              <a:buNone/>
            </a:pPr>
            <a:r>
              <a:rPr lang="en-IN" sz="1800" dirty="0">
                <a:latin typeface="Times New Roman" panose="02020603050405020304" pitchFamily="18" charset="0"/>
                <a:cs typeface="Times New Roman" panose="02020603050405020304" pitchFamily="18" charset="0"/>
              </a:rPr>
              <a:t>The users will have to give voice input and the system will take the input and extracts the text in the voice-message and returns the required output in the form of text.</a:t>
            </a:r>
          </a:p>
          <a:p>
            <a:pPr marL="0" indent="0">
              <a:lnSpc>
                <a:spcPct val="170000"/>
              </a:lnSpc>
              <a:buNone/>
            </a:pPr>
            <a:endParaRPr lang="en-IN" sz="1000" dirty="0">
              <a:latin typeface="Times New Roman" panose="02020603050405020304" pitchFamily="18" charset="0"/>
              <a:cs typeface="Times New Roman" panose="02020603050405020304" pitchFamily="18" charset="0"/>
            </a:endParaRPr>
          </a:p>
          <a:p>
            <a:pPr marL="0" indent="0">
              <a:lnSpc>
                <a:spcPct val="170000"/>
              </a:lnSpc>
              <a:buNone/>
            </a:pPr>
            <a:r>
              <a:rPr lang="en-IN" sz="1800" b="1" dirty="0">
                <a:latin typeface="Times New Roman" panose="02020603050405020304" pitchFamily="18" charset="0"/>
                <a:cs typeface="Times New Roman" panose="02020603050405020304" pitchFamily="18" charset="0"/>
              </a:rPr>
              <a:t>Introducing language translator:</a:t>
            </a:r>
          </a:p>
          <a:p>
            <a:pPr marL="0" indent="0">
              <a:lnSpc>
                <a:spcPct val="170000"/>
              </a:lnSpc>
              <a:buNone/>
            </a:pPr>
            <a:r>
              <a:rPr lang="en-IN" sz="1800" dirty="0">
                <a:latin typeface="Times New Roman" panose="02020603050405020304" pitchFamily="18" charset="0"/>
                <a:cs typeface="Times New Roman" panose="02020603050405020304" pitchFamily="18" charset="0"/>
              </a:rPr>
              <a:t>People who speak different languages can also access the chatbot for any queries.</a:t>
            </a:r>
          </a:p>
          <a:p>
            <a:pPr marL="0" indent="0">
              <a:lnSpc>
                <a:spcPct val="170000"/>
              </a:lnSpc>
              <a:buNone/>
            </a:pPr>
            <a:r>
              <a:rPr lang="en-IN" sz="1800" dirty="0">
                <a:latin typeface="Times New Roman" panose="02020603050405020304" pitchFamily="18" charset="0"/>
                <a:cs typeface="Times New Roman" panose="02020603050405020304" pitchFamily="18" charset="0"/>
              </a:rPr>
              <a:t>By adding providing data we can implement the bot in different sectors like colleges, sports, etc.</a:t>
            </a:r>
          </a:p>
          <a:p>
            <a:pPr marL="0" indent="0">
              <a:buNone/>
            </a:pPr>
            <a:endParaRPr lang="en-IN" dirty="0"/>
          </a:p>
          <a:p>
            <a:pPr marL="0" indent="0">
              <a:buNone/>
            </a:pPr>
            <a:endParaRPr lang="en-IN" dirty="0"/>
          </a:p>
          <a:p>
            <a:pPr marL="0" indent="0">
              <a:buNone/>
            </a:pPr>
            <a:endParaRPr lang="en-US" dirty="0"/>
          </a:p>
          <a:p>
            <a:endParaRPr lang="en-US" dirty="0"/>
          </a:p>
        </p:txBody>
      </p:sp>
    </p:spTree>
    <p:extLst>
      <p:ext uri="{BB962C8B-B14F-4D97-AF65-F5344CB8AC3E}">
        <p14:creationId xmlns:p14="http://schemas.microsoft.com/office/powerpoint/2010/main" val="316317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604C64-F3C3-4492-808F-E7EF501F37D1}"/>
              </a:ext>
            </a:extLst>
          </p:cNvPr>
          <p:cNvSpPr txBox="1"/>
          <p:nvPr/>
        </p:nvSpPr>
        <p:spPr>
          <a:xfrm>
            <a:off x="4752975" y="2844225"/>
            <a:ext cx="268605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Thank You</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0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07D902-3574-4446-A683-A69644704735}"/>
              </a:ext>
            </a:extLst>
          </p:cNvPr>
          <p:cNvSpPr txBox="1">
            <a:spLocks/>
          </p:cNvSpPr>
          <p:nvPr/>
        </p:nvSpPr>
        <p:spPr>
          <a:xfrm>
            <a:off x="4776785" y="554823"/>
            <a:ext cx="2638425" cy="129302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Abstract</a:t>
            </a:r>
          </a:p>
        </p:txBody>
      </p:sp>
      <p:sp>
        <p:nvSpPr>
          <p:cNvPr id="5" name="Content Placeholder 2">
            <a:extLst>
              <a:ext uri="{FF2B5EF4-FFF2-40B4-BE49-F238E27FC236}">
                <a16:creationId xmlns:a16="http://schemas.microsoft.com/office/drawing/2014/main" id="{3C6363FA-3C31-4F0E-9D48-35072CA05446}"/>
              </a:ext>
            </a:extLst>
          </p:cNvPr>
          <p:cNvSpPr txBox="1">
            <a:spLocks/>
          </p:cNvSpPr>
          <p:nvPr/>
        </p:nvSpPr>
        <p:spPr>
          <a:xfrm>
            <a:off x="685798" y="1964728"/>
            <a:ext cx="10820400" cy="402412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20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project is focusing on creating a chatbot to be used by people to get their queries responded easily from the online website. This chat bot is based </a:t>
            </a:r>
            <a:r>
              <a:rPr lang="en-IN" dirty="0">
                <a:latin typeface="Times New Roman" panose="02020603050405020304" pitchFamily="18" charset="0"/>
                <a:cs typeface="Times New Roman" panose="02020603050405020304" pitchFamily="18" charset="0"/>
              </a:rPr>
              <a:t>on machine learning algorithms, this bot can answer ambiguous questions which means the user do not have to be specific while asking questions. Thus, these bots create replies for the user’s queries using Natural Language Tool Kit (NLTK).</a:t>
            </a:r>
          </a:p>
          <a:p>
            <a:pPr>
              <a:lnSpc>
                <a:spcPct val="200000"/>
              </a:lnSpc>
            </a:pPr>
            <a:r>
              <a:rPr lang="en-US" dirty="0"/>
              <a:t>The project is done using python programming language in Visual Code Studio IDE and HTML, CSS are used for creating the user interface.</a:t>
            </a:r>
          </a:p>
        </p:txBody>
      </p:sp>
    </p:spTree>
    <p:extLst>
      <p:ext uri="{BB962C8B-B14F-4D97-AF65-F5344CB8AC3E}">
        <p14:creationId xmlns:p14="http://schemas.microsoft.com/office/powerpoint/2010/main" val="9797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D25307-BE00-457F-A314-87E483BACFCC}"/>
              </a:ext>
            </a:extLst>
          </p:cNvPr>
          <p:cNvSpPr>
            <a:spLocks noGrp="1"/>
          </p:cNvSpPr>
          <p:nvPr>
            <p:ph type="title"/>
          </p:nvPr>
        </p:nvSpPr>
        <p:spPr>
          <a:xfrm>
            <a:off x="3390900" y="859623"/>
            <a:ext cx="5410200" cy="1293028"/>
          </a:xfrm>
        </p:spPr>
        <p:txBody>
          <a:bodyPr/>
          <a:lstStyle/>
          <a:p>
            <a:r>
              <a:rPr lang="en-US" dirty="0"/>
              <a:t>Problem Statement</a:t>
            </a:r>
          </a:p>
        </p:txBody>
      </p:sp>
      <p:sp>
        <p:nvSpPr>
          <p:cNvPr id="6" name="Content Placeholder 2">
            <a:extLst>
              <a:ext uri="{FF2B5EF4-FFF2-40B4-BE49-F238E27FC236}">
                <a16:creationId xmlns:a16="http://schemas.microsoft.com/office/drawing/2014/main" id="{16E33090-BA62-499C-BC42-A2561FA84DC4}"/>
              </a:ext>
            </a:extLst>
          </p:cNvPr>
          <p:cNvSpPr>
            <a:spLocks noGrp="1"/>
          </p:cNvSpPr>
          <p:nvPr>
            <p:ph idx="1"/>
          </p:nvPr>
        </p:nvSpPr>
        <p:spPr>
          <a:xfrm>
            <a:off x="700087" y="2152651"/>
            <a:ext cx="10791825" cy="3495590"/>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In this pandemic situation many people are unable to visit hospitals and are unable to meet the doctor’s in physical mode.</a:t>
            </a:r>
          </a:p>
          <a:p>
            <a:pPr>
              <a:lnSpc>
                <a:spcPct val="200000"/>
              </a:lnSpc>
            </a:pPr>
            <a:r>
              <a:rPr lang="en-US" dirty="0">
                <a:latin typeface="Times New Roman" panose="02020603050405020304" pitchFamily="18" charset="0"/>
                <a:cs typeface="Times New Roman" panose="02020603050405020304" pitchFamily="18" charset="0"/>
              </a:rPr>
              <a:t>In-order to respond to all the queries raised by the people regarding any disease a chatbot is designed, which answers the queries given by the people.</a:t>
            </a:r>
          </a:p>
          <a:p>
            <a:pPr>
              <a:lnSpc>
                <a:spcPct val="200000"/>
              </a:lnSpc>
            </a:pPr>
            <a:r>
              <a:rPr lang="en-US" dirty="0">
                <a:latin typeface="Times New Roman" panose="02020603050405020304" pitchFamily="18" charset="0"/>
                <a:cs typeface="Times New Roman" panose="02020603050405020304" pitchFamily="18" charset="0"/>
              </a:rPr>
              <a:t>The Chatbot application is user-friendly and easy to use.</a:t>
            </a:r>
            <a:endParaRPr lang="en-US" dirty="0"/>
          </a:p>
        </p:txBody>
      </p:sp>
    </p:spTree>
    <p:extLst>
      <p:ext uri="{BB962C8B-B14F-4D97-AF65-F5344CB8AC3E}">
        <p14:creationId xmlns:p14="http://schemas.microsoft.com/office/powerpoint/2010/main" val="266364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170D56-8DA5-4651-9C56-0F6ECE72C559}"/>
              </a:ext>
            </a:extLst>
          </p:cNvPr>
          <p:cNvSpPr>
            <a:spLocks noGrp="1"/>
          </p:cNvSpPr>
          <p:nvPr>
            <p:ph type="title"/>
          </p:nvPr>
        </p:nvSpPr>
        <p:spPr>
          <a:xfrm>
            <a:off x="3931885" y="561975"/>
            <a:ext cx="4328228" cy="1293028"/>
          </a:xfrm>
        </p:spPr>
        <p:txBody>
          <a:bodyPr/>
          <a:lstStyle/>
          <a:p>
            <a:r>
              <a:rPr lang="en-US" dirty="0"/>
              <a:t>Methodology</a:t>
            </a:r>
          </a:p>
        </p:txBody>
      </p:sp>
      <p:sp>
        <p:nvSpPr>
          <p:cNvPr id="6" name="Content Placeholder 2">
            <a:extLst>
              <a:ext uri="{FF2B5EF4-FFF2-40B4-BE49-F238E27FC236}">
                <a16:creationId xmlns:a16="http://schemas.microsoft.com/office/drawing/2014/main" id="{02425B39-FDFF-423C-BE6F-C29F3627D1E3}"/>
              </a:ext>
            </a:extLst>
          </p:cNvPr>
          <p:cNvSpPr>
            <a:spLocks noGrp="1"/>
          </p:cNvSpPr>
          <p:nvPr>
            <p:ph idx="1"/>
          </p:nvPr>
        </p:nvSpPr>
        <p:spPr>
          <a:xfrm>
            <a:off x="1014311" y="1908311"/>
            <a:ext cx="10163377" cy="4387714"/>
          </a:xfrm>
        </p:spPr>
        <p:txBody>
          <a:bodyPr>
            <a:normAutofit fontScale="25000" lnSpcReduction="20000"/>
          </a:bodyPr>
          <a:lstStyle/>
          <a:p>
            <a:pPr>
              <a:lnSpc>
                <a:spcPct val="220000"/>
              </a:lnSpc>
            </a:pPr>
            <a:r>
              <a:rPr lang="en-US" sz="8000" dirty="0">
                <a:latin typeface="Times New Roman" panose="02020603050405020304" pitchFamily="18" charset="0"/>
                <a:cs typeface="Times New Roman" panose="02020603050405020304" pitchFamily="18" charset="0"/>
              </a:rPr>
              <a:t>In this project we used a Sequential model for predicting the output for the query entered by the end user.</a:t>
            </a:r>
          </a:p>
          <a:p>
            <a:pPr>
              <a:lnSpc>
                <a:spcPct val="220000"/>
              </a:lnSpc>
            </a:pPr>
            <a:r>
              <a:rPr lang="en-US" sz="8000" dirty="0">
                <a:latin typeface="Times New Roman" panose="02020603050405020304" pitchFamily="18" charset="0"/>
                <a:cs typeface="Times New Roman" panose="02020603050405020304" pitchFamily="18" charset="0"/>
              </a:rPr>
              <a:t>Using NLTK tokenize function the predefined data and the user’s queries are divided into single words or tokens which will then be reduced to their base meaning using the NLTK lemmatize function.</a:t>
            </a:r>
          </a:p>
          <a:p>
            <a:pPr>
              <a:lnSpc>
                <a:spcPct val="220000"/>
              </a:lnSpc>
            </a:pPr>
            <a:r>
              <a:rPr lang="en-US" sz="8000" dirty="0">
                <a:latin typeface="Times New Roman" panose="02020603050405020304" pitchFamily="18" charset="0"/>
                <a:cs typeface="Times New Roman" panose="02020603050405020304" pitchFamily="18" charset="0"/>
              </a:rPr>
              <a:t>We used python for building the model, and HTML, CSS for building the user interface. We used Flask framework and this project is done in Visual Studio Code IDE.</a:t>
            </a:r>
          </a:p>
          <a:p>
            <a:endParaRPr lang="en-US" dirty="0"/>
          </a:p>
        </p:txBody>
      </p:sp>
    </p:spTree>
    <p:extLst>
      <p:ext uri="{BB962C8B-B14F-4D97-AF65-F5344CB8AC3E}">
        <p14:creationId xmlns:p14="http://schemas.microsoft.com/office/powerpoint/2010/main" val="31150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5E9BF2-9E86-410F-BB6F-E8413B65FCF0}"/>
              </a:ext>
            </a:extLst>
          </p:cNvPr>
          <p:cNvGrpSpPr/>
          <p:nvPr/>
        </p:nvGrpSpPr>
        <p:grpSpPr>
          <a:xfrm>
            <a:off x="2729747" y="643667"/>
            <a:ext cx="6732505" cy="2792228"/>
            <a:chOff x="0" y="0"/>
            <a:chExt cx="6303879" cy="2792801"/>
          </a:xfrm>
        </p:grpSpPr>
        <p:sp>
          <p:nvSpPr>
            <p:cNvPr id="4" name="Rectangle 3">
              <a:extLst>
                <a:ext uri="{FF2B5EF4-FFF2-40B4-BE49-F238E27FC236}">
                  <a16:creationId xmlns:a16="http://schemas.microsoft.com/office/drawing/2014/main" id="{0AACE59F-495E-432E-8E65-342B901264BD}"/>
                </a:ext>
              </a:extLst>
            </p:cNvPr>
            <p:cNvSpPr/>
            <p:nvPr/>
          </p:nvSpPr>
          <p:spPr>
            <a:xfrm>
              <a:off x="6261735" y="2602865"/>
              <a:ext cx="42144" cy="1899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5" name="Picture 4">
              <a:extLst>
                <a:ext uri="{FF2B5EF4-FFF2-40B4-BE49-F238E27FC236}">
                  <a16:creationId xmlns:a16="http://schemas.microsoft.com/office/drawing/2014/main" id="{E3E48DB3-E5EC-4407-8C37-45BE324EF6F4}"/>
                </a:ext>
              </a:extLst>
            </p:cNvPr>
            <p:cNvPicPr/>
            <p:nvPr/>
          </p:nvPicPr>
          <p:blipFill>
            <a:blip r:embed="rId2"/>
            <a:stretch>
              <a:fillRect/>
            </a:stretch>
          </p:blipFill>
          <p:spPr>
            <a:xfrm>
              <a:off x="0" y="127000"/>
              <a:ext cx="615150" cy="1497965"/>
            </a:xfrm>
            <a:prstGeom prst="rect">
              <a:avLst/>
            </a:prstGeom>
          </p:spPr>
        </p:pic>
        <p:pic>
          <p:nvPicPr>
            <p:cNvPr id="6" name="Picture 5">
              <a:extLst>
                <a:ext uri="{FF2B5EF4-FFF2-40B4-BE49-F238E27FC236}">
                  <a16:creationId xmlns:a16="http://schemas.microsoft.com/office/drawing/2014/main" id="{1FF5A176-6FEC-4E76-AA04-D9BE70F9626D}"/>
                </a:ext>
              </a:extLst>
            </p:cNvPr>
            <p:cNvPicPr/>
            <p:nvPr/>
          </p:nvPicPr>
          <p:blipFill>
            <a:blip r:embed="rId3"/>
            <a:stretch>
              <a:fillRect/>
            </a:stretch>
          </p:blipFill>
          <p:spPr>
            <a:xfrm>
              <a:off x="1126109" y="374777"/>
              <a:ext cx="570408" cy="1002919"/>
            </a:xfrm>
            <a:prstGeom prst="rect">
              <a:avLst/>
            </a:prstGeom>
          </p:spPr>
        </p:pic>
        <p:pic>
          <p:nvPicPr>
            <p:cNvPr id="7" name="Picture 6">
              <a:extLst>
                <a:ext uri="{FF2B5EF4-FFF2-40B4-BE49-F238E27FC236}">
                  <a16:creationId xmlns:a16="http://schemas.microsoft.com/office/drawing/2014/main" id="{B2A88C0B-A1F6-455E-BD27-98082F395D81}"/>
                </a:ext>
              </a:extLst>
            </p:cNvPr>
            <p:cNvPicPr/>
            <p:nvPr/>
          </p:nvPicPr>
          <p:blipFill>
            <a:blip r:embed="rId4"/>
            <a:stretch>
              <a:fillRect/>
            </a:stretch>
          </p:blipFill>
          <p:spPr>
            <a:xfrm>
              <a:off x="2910078" y="568820"/>
              <a:ext cx="369088" cy="567322"/>
            </a:xfrm>
            <a:prstGeom prst="rect">
              <a:avLst/>
            </a:prstGeom>
          </p:spPr>
        </p:pic>
        <p:sp>
          <p:nvSpPr>
            <p:cNvPr id="8" name="Shape 521">
              <a:extLst>
                <a:ext uri="{FF2B5EF4-FFF2-40B4-BE49-F238E27FC236}">
                  <a16:creationId xmlns:a16="http://schemas.microsoft.com/office/drawing/2014/main" id="{C168EC65-2AAC-4265-93FC-DD70BA3F18FE}"/>
                </a:ext>
              </a:extLst>
            </p:cNvPr>
            <p:cNvSpPr/>
            <p:nvPr/>
          </p:nvSpPr>
          <p:spPr>
            <a:xfrm>
              <a:off x="2878582" y="477317"/>
              <a:ext cx="432003" cy="750646"/>
            </a:xfrm>
            <a:custGeom>
              <a:avLst/>
              <a:gdLst/>
              <a:ahLst/>
              <a:cxnLst/>
              <a:rect l="0" t="0" r="0" b="0"/>
              <a:pathLst>
                <a:path w="432003" h="750646">
                  <a:moveTo>
                    <a:pt x="0" y="750646"/>
                  </a:moveTo>
                  <a:lnTo>
                    <a:pt x="432003" y="750646"/>
                  </a:lnTo>
                  <a:lnTo>
                    <a:pt x="432003" y="0"/>
                  </a:lnTo>
                  <a:lnTo>
                    <a:pt x="0" y="0"/>
                  </a:lnTo>
                  <a:close/>
                </a:path>
              </a:pathLst>
            </a:custGeom>
            <a:ln w="9525" cap="flat">
              <a:solidFill>
                <a:schemeClr val="tx1"/>
              </a:solidFill>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Shape 522">
              <a:extLst>
                <a:ext uri="{FF2B5EF4-FFF2-40B4-BE49-F238E27FC236}">
                  <a16:creationId xmlns:a16="http://schemas.microsoft.com/office/drawing/2014/main" id="{C1F942D4-1E9A-4032-BAF3-5BC6AD29F785}"/>
                </a:ext>
              </a:extLst>
            </p:cNvPr>
            <p:cNvSpPr/>
            <p:nvPr/>
          </p:nvSpPr>
          <p:spPr>
            <a:xfrm>
              <a:off x="1017778" y="160655"/>
              <a:ext cx="3181985" cy="1453642"/>
            </a:xfrm>
            <a:custGeom>
              <a:avLst/>
              <a:gdLst/>
              <a:ahLst/>
              <a:cxnLst/>
              <a:rect l="0" t="0" r="0" b="0"/>
              <a:pathLst>
                <a:path w="3181985" h="1453642">
                  <a:moveTo>
                    <a:pt x="0" y="1453642"/>
                  </a:moveTo>
                  <a:lnTo>
                    <a:pt x="3181985" y="1453642"/>
                  </a:lnTo>
                  <a:lnTo>
                    <a:pt x="318198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523">
              <a:extLst>
                <a:ext uri="{FF2B5EF4-FFF2-40B4-BE49-F238E27FC236}">
                  <a16:creationId xmlns:a16="http://schemas.microsoft.com/office/drawing/2014/main" id="{3FFEF1E5-369E-43DF-B577-02FDB387B36A}"/>
                </a:ext>
              </a:extLst>
            </p:cNvPr>
            <p:cNvSpPr/>
            <p:nvPr/>
          </p:nvSpPr>
          <p:spPr>
            <a:xfrm>
              <a:off x="557465" y="712597"/>
              <a:ext cx="415887" cy="326771"/>
            </a:xfrm>
            <a:custGeom>
              <a:avLst/>
              <a:gdLst/>
              <a:ahLst/>
              <a:cxnLst/>
              <a:rect l="0" t="0" r="0" b="0"/>
              <a:pathLst>
                <a:path w="415887" h="326771">
                  <a:moveTo>
                    <a:pt x="0" y="81788"/>
                  </a:moveTo>
                  <a:lnTo>
                    <a:pt x="212560" y="81788"/>
                  </a:lnTo>
                  <a:lnTo>
                    <a:pt x="212560" y="0"/>
                  </a:lnTo>
                  <a:lnTo>
                    <a:pt x="415887" y="163576"/>
                  </a:lnTo>
                  <a:lnTo>
                    <a:pt x="212560" y="326771"/>
                  </a:lnTo>
                  <a:lnTo>
                    <a:pt x="212560" y="244983"/>
                  </a:lnTo>
                  <a:lnTo>
                    <a:pt x="0" y="244983"/>
                  </a:lnTo>
                  <a:lnTo>
                    <a:pt x="0" y="81788"/>
                  </a:lnTo>
                  <a:close/>
                </a:path>
              </a:pathLst>
            </a:cu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11" name="Shape 524">
              <a:extLst>
                <a:ext uri="{FF2B5EF4-FFF2-40B4-BE49-F238E27FC236}">
                  <a16:creationId xmlns:a16="http://schemas.microsoft.com/office/drawing/2014/main" id="{5A39167E-8FC5-4803-82EF-54A7629F4A7D}"/>
                </a:ext>
              </a:extLst>
            </p:cNvPr>
            <p:cNvSpPr/>
            <p:nvPr/>
          </p:nvSpPr>
          <p:spPr>
            <a:xfrm>
              <a:off x="2419350" y="684276"/>
              <a:ext cx="415925" cy="326771"/>
            </a:xfrm>
            <a:custGeom>
              <a:avLst/>
              <a:gdLst/>
              <a:ahLst/>
              <a:cxnLst/>
              <a:rect l="0" t="0" r="0" b="0"/>
              <a:pathLst>
                <a:path w="415925" h="326771">
                  <a:moveTo>
                    <a:pt x="0" y="81788"/>
                  </a:moveTo>
                  <a:lnTo>
                    <a:pt x="212471" y="81788"/>
                  </a:lnTo>
                  <a:lnTo>
                    <a:pt x="212471" y="0"/>
                  </a:lnTo>
                  <a:lnTo>
                    <a:pt x="415925" y="163068"/>
                  </a:lnTo>
                  <a:lnTo>
                    <a:pt x="212471" y="326771"/>
                  </a:lnTo>
                  <a:lnTo>
                    <a:pt x="212471" y="244983"/>
                  </a:lnTo>
                  <a:lnTo>
                    <a:pt x="0" y="244983"/>
                  </a:lnTo>
                  <a:lnTo>
                    <a:pt x="0" y="81788"/>
                  </a:lnTo>
                  <a:close/>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 name="Shape 525">
              <a:extLst>
                <a:ext uri="{FF2B5EF4-FFF2-40B4-BE49-F238E27FC236}">
                  <a16:creationId xmlns:a16="http://schemas.microsoft.com/office/drawing/2014/main" id="{E5815500-EF94-41DD-8B93-BD32CEE1EFFA}"/>
                </a:ext>
              </a:extLst>
            </p:cNvPr>
            <p:cNvSpPr/>
            <p:nvPr/>
          </p:nvSpPr>
          <p:spPr>
            <a:xfrm>
              <a:off x="298520" y="1750568"/>
              <a:ext cx="4702379" cy="811275"/>
            </a:xfrm>
            <a:custGeom>
              <a:avLst/>
              <a:gdLst/>
              <a:ahLst/>
              <a:cxnLst/>
              <a:rect l="0" t="0" r="0" b="0"/>
              <a:pathLst>
                <a:path w="4702379" h="811275">
                  <a:moveTo>
                    <a:pt x="4449267" y="0"/>
                  </a:moveTo>
                  <a:lnTo>
                    <a:pt x="4702379" y="0"/>
                  </a:lnTo>
                  <a:lnTo>
                    <a:pt x="4702379" y="456310"/>
                  </a:lnTo>
                  <a:lnTo>
                    <a:pt x="4699585" y="497839"/>
                  </a:lnTo>
                  <a:lnTo>
                    <a:pt x="4690441" y="537590"/>
                  </a:lnTo>
                  <a:lnTo>
                    <a:pt x="4676471" y="575818"/>
                  </a:lnTo>
                  <a:lnTo>
                    <a:pt x="4657674" y="612267"/>
                  </a:lnTo>
                  <a:lnTo>
                    <a:pt x="4633164" y="646430"/>
                  </a:lnTo>
                  <a:lnTo>
                    <a:pt x="4605223" y="678307"/>
                  </a:lnTo>
                  <a:lnTo>
                    <a:pt x="4573092" y="707517"/>
                  </a:lnTo>
                  <a:lnTo>
                    <a:pt x="4536643" y="733298"/>
                  </a:lnTo>
                  <a:lnTo>
                    <a:pt x="4496892" y="755776"/>
                  </a:lnTo>
                  <a:lnTo>
                    <a:pt x="4454221" y="775335"/>
                  </a:lnTo>
                  <a:lnTo>
                    <a:pt x="4408754" y="790448"/>
                  </a:lnTo>
                  <a:lnTo>
                    <a:pt x="4361257" y="801750"/>
                  </a:lnTo>
                  <a:lnTo>
                    <a:pt x="4311599" y="808989"/>
                  </a:lnTo>
                  <a:lnTo>
                    <a:pt x="4259910" y="811275"/>
                  </a:lnTo>
                  <a:lnTo>
                    <a:pt x="569036" y="811275"/>
                  </a:lnTo>
                  <a:lnTo>
                    <a:pt x="517982" y="808989"/>
                  </a:lnTo>
                  <a:lnTo>
                    <a:pt x="467690" y="801750"/>
                  </a:lnTo>
                  <a:lnTo>
                    <a:pt x="420065" y="790448"/>
                  </a:lnTo>
                  <a:lnTo>
                    <a:pt x="374726" y="775335"/>
                  </a:lnTo>
                  <a:lnTo>
                    <a:pt x="332054" y="755776"/>
                  </a:lnTo>
                  <a:lnTo>
                    <a:pt x="292176" y="733298"/>
                  </a:lnTo>
                  <a:lnTo>
                    <a:pt x="256489" y="707517"/>
                  </a:lnTo>
                  <a:lnTo>
                    <a:pt x="223723" y="678307"/>
                  </a:lnTo>
                  <a:lnTo>
                    <a:pt x="195783" y="646430"/>
                  </a:lnTo>
                  <a:lnTo>
                    <a:pt x="171907" y="612267"/>
                  </a:lnTo>
                  <a:lnTo>
                    <a:pt x="152387" y="575818"/>
                  </a:lnTo>
                  <a:lnTo>
                    <a:pt x="138405" y="537590"/>
                  </a:lnTo>
                  <a:lnTo>
                    <a:pt x="129324" y="497839"/>
                  </a:lnTo>
                  <a:lnTo>
                    <a:pt x="126517" y="456310"/>
                  </a:lnTo>
                  <a:lnTo>
                    <a:pt x="126517" y="405384"/>
                  </a:lnTo>
                  <a:lnTo>
                    <a:pt x="0" y="405384"/>
                  </a:lnTo>
                  <a:lnTo>
                    <a:pt x="253060" y="202946"/>
                  </a:lnTo>
                  <a:lnTo>
                    <a:pt x="506044" y="405384"/>
                  </a:lnTo>
                  <a:lnTo>
                    <a:pt x="379552" y="405384"/>
                  </a:lnTo>
                  <a:lnTo>
                    <a:pt x="379552" y="456310"/>
                  </a:lnTo>
                  <a:lnTo>
                    <a:pt x="386537" y="496697"/>
                  </a:lnTo>
                  <a:lnTo>
                    <a:pt x="405460" y="533146"/>
                  </a:lnTo>
                  <a:lnTo>
                    <a:pt x="435432" y="564007"/>
                  </a:lnTo>
                  <a:lnTo>
                    <a:pt x="473278" y="587501"/>
                  </a:lnTo>
                  <a:lnTo>
                    <a:pt x="518617" y="603250"/>
                  </a:lnTo>
                  <a:lnTo>
                    <a:pt x="569036" y="608330"/>
                  </a:lnTo>
                  <a:lnTo>
                    <a:pt x="4259910" y="608330"/>
                  </a:lnTo>
                  <a:lnTo>
                    <a:pt x="4310203" y="603250"/>
                  </a:lnTo>
                  <a:lnTo>
                    <a:pt x="4355668" y="587501"/>
                  </a:lnTo>
                  <a:lnTo>
                    <a:pt x="4394149" y="564007"/>
                  </a:lnTo>
                  <a:lnTo>
                    <a:pt x="4423486" y="533146"/>
                  </a:lnTo>
                  <a:lnTo>
                    <a:pt x="4443045" y="496697"/>
                  </a:lnTo>
                  <a:lnTo>
                    <a:pt x="4449267" y="456310"/>
                  </a:lnTo>
                  <a:lnTo>
                    <a:pt x="4449267"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dirty="0"/>
            </a:p>
          </p:txBody>
        </p:sp>
        <p:pic>
          <p:nvPicPr>
            <p:cNvPr id="29" name="Picture 28">
              <a:extLst>
                <a:ext uri="{FF2B5EF4-FFF2-40B4-BE49-F238E27FC236}">
                  <a16:creationId xmlns:a16="http://schemas.microsoft.com/office/drawing/2014/main" id="{43D93855-7399-4D37-B793-A90591820ABE}"/>
                </a:ext>
              </a:extLst>
            </p:cNvPr>
            <p:cNvPicPr/>
            <p:nvPr/>
          </p:nvPicPr>
          <p:blipFill>
            <a:blip r:embed="rId5"/>
            <a:stretch>
              <a:fillRect/>
            </a:stretch>
          </p:blipFill>
          <p:spPr>
            <a:xfrm>
              <a:off x="1741805" y="728599"/>
              <a:ext cx="266700" cy="170688"/>
            </a:xfrm>
            <a:prstGeom prst="rect">
              <a:avLst/>
            </a:prstGeom>
          </p:spPr>
        </p:pic>
        <p:sp>
          <p:nvSpPr>
            <p:cNvPr id="30" name="Rectangle 29">
              <a:extLst>
                <a:ext uri="{FF2B5EF4-FFF2-40B4-BE49-F238E27FC236}">
                  <a16:creationId xmlns:a16="http://schemas.microsoft.com/office/drawing/2014/main" id="{685F08C5-38E3-431B-A320-9B9C84CD1DB8}"/>
                </a:ext>
              </a:extLst>
            </p:cNvPr>
            <p:cNvSpPr/>
            <p:nvPr/>
          </p:nvSpPr>
          <p:spPr>
            <a:xfrm>
              <a:off x="1742440" y="776478"/>
              <a:ext cx="266820" cy="14989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00" dirty="0">
                  <a:effectLst/>
                  <a:latin typeface="Calibri" panose="020F0502020204030204" pitchFamily="34" charset="0"/>
                  <a:ea typeface="Calibri" panose="020F0502020204030204" pitchFamily="34" charset="0"/>
                </a:rPr>
                <a:t>the</a:t>
              </a:r>
              <a:r>
                <a:rPr lang="en-IN" sz="100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5B68618-920A-4BA2-9643-F6C7A7DFDB0F}"/>
                </a:ext>
              </a:extLst>
            </p:cNvPr>
            <p:cNvSpPr/>
            <p:nvPr/>
          </p:nvSpPr>
          <p:spPr>
            <a:xfrm>
              <a:off x="1943608" y="744728"/>
              <a:ext cx="4214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32" name="Picture 31">
              <a:extLst>
                <a:ext uri="{FF2B5EF4-FFF2-40B4-BE49-F238E27FC236}">
                  <a16:creationId xmlns:a16="http://schemas.microsoft.com/office/drawing/2014/main" id="{20428466-C57A-4171-B49D-BABDFC46ECB7}"/>
                </a:ext>
              </a:extLst>
            </p:cNvPr>
            <p:cNvPicPr/>
            <p:nvPr/>
          </p:nvPicPr>
          <p:blipFill>
            <a:blip r:embed="rId6"/>
            <a:stretch>
              <a:fillRect/>
            </a:stretch>
          </p:blipFill>
          <p:spPr>
            <a:xfrm>
              <a:off x="1741805" y="893191"/>
              <a:ext cx="522732" cy="170688"/>
            </a:xfrm>
            <a:prstGeom prst="rect">
              <a:avLst/>
            </a:prstGeom>
          </p:spPr>
        </p:pic>
        <p:sp>
          <p:nvSpPr>
            <p:cNvPr id="33" name="Rectangle 32">
              <a:extLst>
                <a:ext uri="{FF2B5EF4-FFF2-40B4-BE49-F238E27FC236}">
                  <a16:creationId xmlns:a16="http://schemas.microsoft.com/office/drawing/2014/main" id="{1572D8A1-41A7-4B2A-822A-9B5F95D5B94D}"/>
                </a:ext>
              </a:extLst>
            </p:cNvPr>
            <p:cNvSpPr/>
            <p:nvPr/>
          </p:nvSpPr>
          <p:spPr>
            <a:xfrm>
              <a:off x="1742440" y="918083"/>
              <a:ext cx="526069"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00" dirty="0">
                  <a:effectLst/>
                  <a:latin typeface="Calibri" panose="020F0502020204030204" pitchFamily="34" charset="0"/>
                  <a:ea typeface="Calibri" panose="020F0502020204030204" pitchFamily="34" charset="0"/>
                </a:rPr>
                <a:t>request</a:t>
              </a:r>
              <a:endParaRPr lang="en-US" sz="1100" dirty="0">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0600A402-8CA6-4A0E-AB8C-7F6D1EEF276E}"/>
                </a:ext>
              </a:extLst>
            </p:cNvPr>
            <p:cNvSpPr/>
            <p:nvPr/>
          </p:nvSpPr>
          <p:spPr>
            <a:xfrm>
              <a:off x="2138680" y="907796"/>
              <a:ext cx="4214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sp>
          <p:nvSpPr>
            <p:cNvPr id="36" name="Rectangle 35">
              <a:extLst>
                <a:ext uri="{FF2B5EF4-FFF2-40B4-BE49-F238E27FC236}">
                  <a16:creationId xmlns:a16="http://schemas.microsoft.com/office/drawing/2014/main" id="{3893FDD0-71AC-48B3-A600-53BBD2BF27CF}"/>
                </a:ext>
              </a:extLst>
            </p:cNvPr>
            <p:cNvSpPr/>
            <p:nvPr/>
          </p:nvSpPr>
          <p:spPr>
            <a:xfrm>
              <a:off x="2138680" y="930275"/>
              <a:ext cx="38021" cy="17135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3F7542F6-888F-4AF4-9E8D-737C6BEFFB1E}"/>
                </a:ext>
              </a:extLst>
            </p:cNvPr>
            <p:cNvSpPr/>
            <p:nvPr/>
          </p:nvSpPr>
          <p:spPr>
            <a:xfrm>
              <a:off x="2167636" y="919988"/>
              <a:ext cx="42144" cy="1899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51" name="Picture 50">
              <a:extLst>
                <a:ext uri="{FF2B5EF4-FFF2-40B4-BE49-F238E27FC236}">
                  <a16:creationId xmlns:a16="http://schemas.microsoft.com/office/drawing/2014/main" id="{9E428757-3C90-405D-AC90-9E58B552CC80}"/>
                </a:ext>
              </a:extLst>
            </p:cNvPr>
            <p:cNvPicPr/>
            <p:nvPr/>
          </p:nvPicPr>
          <p:blipFill>
            <a:blip r:embed="rId7"/>
            <a:stretch>
              <a:fillRect/>
            </a:stretch>
          </p:blipFill>
          <p:spPr>
            <a:xfrm>
              <a:off x="3462527" y="660906"/>
              <a:ext cx="519684" cy="172212"/>
            </a:xfrm>
            <a:prstGeom prst="rect">
              <a:avLst/>
            </a:prstGeom>
          </p:spPr>
        </p:pic>
        <p:sp>
          <p:nvSpPr>
            <p:cNvPr id="52" name="Rectangle 51">
              <a:extLst>
                <a:ext uri="{FF2B5EF4-FFF2-40B4-BE49-F238E27FC236}">
                  <a16:creationId xmlns:a16="http://schemas.microsoft.com/office/drawing/2014/main" id="{61335963-E9D0-49ED-AAA8-AA0F8854F959}"/>
                </a:ext>
              </a:extLst>
            </p:cNvPr>
            <p:cNvSpPr/>
            <p:nvPr/>
          </p:nvSpPr>
          <p:spPr>
            <a:xfrm>
              <a:off x="3490722" y="686435"/>
              <a:ext cx="521863"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00" dirty="0">
                  <a:effectLst/>
                  <a:latin typeface="Calibri" panose="020F0502020204030204" pitchFamily="34" charset="0"/>
                  <a:ea typeface="Calibri" panose="020F0502020204030204" pitchFamily="34" charset="0"/>
                </a:rPr>
                <a:t>Intents</a:t>
              </a:r>
              <a:r>
                <a:rPr lang="en-IN" sz="100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353A24BF-627A-45C8-BC1E-96042DF64FB0}"/>
                </a:ext>
              </a:extLst>
            </p:cNvPr>
            <p:cNvSpPr/>
            <p:nvPr/>
          </p:nvSpPr>
          <p:spPr>
            <a:xfrm>
              <a:off x="3882390" y="676148"/>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54" name="Picture 53">
              <a:extLst>
                <a:ext uri="{FF2B5EF4-FFF2-40B4-BE49-F238E27FC236}">
                  <a16:creationId xmlns:a16="http://schemas.microsoft.com/office/drawing/2014/main" id="{85D2FFD5-76B9-48D4-B118-C1197836C166}"/>
                </a:ext>
              </a:extLst>
            </p:cNvPr>
            <p:cNvPicPr/>
            <p:nvPr/>
          </p:nvPicPr>
          <p:blipFill>
            <a:blip r:embed="rId8"/>
            <a:stretch>
              <a:fillRect/>
            </a:stretch>
          </p:blipFill>
          <p:spPr>
            <a:xfrm>
              <a:off x="3489833" y="826135"/>
              <a:ext cx="297180" cy="170688"/>
            </a:xfrm>
            <a:prstGeom prst="rect">
              <a:avLst/>
            </a:prstGeom>
          </p:spPr>
        </p:pic>
        <p:sp>
          <p:nvSpPr>
            <p:cNvPr id="55" name="Rectangle 54">
              <a:extLst>
                <a:ext uri="{FF2B5EF4-FFF2-40B4-BE49-F238E27FC236}">
                  <a16:creationId xmlns:a16="http://schemas.microsoft.com/office/drawing/2014/main" id="{DE9F1355-8679-43C9-9827-4A3E68E8C722}"/>
                </a:ext>
              </a:extLst>
            </p:cNvPr>
            <p:cNvSpPr/>
            <p:nvPr/>
          </p:nvSpPr>
          <p:spPr>
            <a:xfrm>
              <a:off x="3490722" y="852551"/>
              <a:ext cx="297102"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00" dirty="0">
                  <a:effectLst/>
                  <a:latin typeface="Calibri" panose="020F0502020204030204" pitchFamily="34" charset="0"/>
                  <a:ea typeface="Calibri" panose="020F0502020204030204" pitchFamily="34" charset="0"/>
                </a:rPr>
                <a:t>and</a:t>
              </a:r>
              <a:r>
                <a:rPr lang="en-IN" sz="100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56" name="Rectangle 55">
              <a:extLst>
                <a:ext uri="{FF2B5EF4-FFF2-40B4-BE49-F238E27FC236}">
                  <a16:creationId xmlns:a16="http://schemas.microsoft.com/office/drawing/2014/main" id="{C1A8C46A-F47D-4A31-BBC2-75582D77263B}"/>
                </a:ext>
              </a:extLst>
            </p:cNvPr>
            <p:cNvSpPr/>
            <p:nvPr/>
          </p:nvSpPr>
          <p:spPr>
            <a:xfrm>
              <a:off x="3713226" y="842264"/>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57" name="Picture 56">
              <a:extLst>
                <a:ext uri="{FF2B5EF4-FFF2-40B4-BE49-F238E27FC236}">
                  <a16:creationId xmlns:a16="http://schemas.microsoft.com/office/drawing/2014/main" id="{9C3219B1-F477-4971-9E48-27363B5BBE66}"/>
                </a:ext>
              </a:extLst>
            </p:cNvPr>
            <p:cNvPicPr/>
            <p:nvPr/>
          </p:nvPicPr>
          <p:blipFill>
            <a:blip r:embed="rId9"/>
            <a:stretch>
              <a:fillRect/>
            </a:stretch>
          </p:blipFill>
          <p:spPr>
            <a:xfrm>
              <a:off x="3489833" y="992251"/>
              <a:ext cx="510540" cy="170688"/>
            </a:xfrm>
            <a:prstGeom prst="rect">
              <a:avLst/>
            </a:prstGeom>
          </p:spPr>
        </p:pic>
        <p:sp>
          <p:nvSpPr>
            <p:cNvPr id="58" name="Rectangle 57">
              <a:extLst>
                <a:ext uri="{FF2B5EF4-FFF2-40B4-BE49-F238E27FC236}">
                  <a16:creationId xmlns:a16="http://schemas.microsoft.com/office/drawing/2014/main" id="{46E76510-902A-43BD-8184-38F1F043614A}"/>
                </a:ext>
              </a:extLst>
            </p:cNvPr>
            <p:cNvSpPr/>
            <p:nvPr/>
          </p:nvSpPr>
          <p:spPr>
            <a:xfrm>
              <a:off x="3490722" y="1017143"/>
              <a:ext cx="511264"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00" dirty="0">
                  <a:effectLst/>
                  <a:latin typeface="Calibri" panose="020F0502020204030204" pitchFamily="34" charset="0"/>
                  <a:ea typeface="Calibri" panose="020F0502020204030204" pitchFamily="34" charset="0"/>
                </a:rPr>
                <a:t>Entities</a:t>
              </a:r>
              <a:endParaRPr lang="en-US" sz="1100" dirty="0">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920FA8CD-CE56-4DD4-9C9F-0FBE6194EF0B}"/>
                </a:ext>
              </a:extLst>
            </p:cNvPr>
            <p:cNvSpPr/>
            <p:nvPr/>
          </p:nvSpPr>
          <p:spPr>
            <a:xfrm>
              <a:off x="3876294" y="1006856"/>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60" name="Picture 59">
              <a:extLst>
                <a:ext uri="{FF2B5EF4-FFF2-40B4-BE49-F238E27FC236}">
                  <a16:creationId xmlns:a16="http://schemas.microsoft.com/office/drawing/2014/main" id="{4FD2D6B8-AEEB-43B1-9D0A-86EA16271852}"/>
                </a:ext>
              </a:extLst>
            </p:cNvPr>
            <p:cNvPicPr/>
            <p:nvPr/>
          </p:nvPicPr>
          <p:blipFill>
            <a:blip r:embed="rId10"/>
            <a:stretch>
              <a:fillRect/>
            </a:stretch>
          </p:blipFill>
          <p:spPr>
            <a:xfrm>
              <a:off x="3875405" y="992251"/>
              <a:ext cx="38100" cy="170688"/>
            </a:xfrm>
            <a:prstGeom prst="rect">
              <a:avLst/>
            </a:prstGeom>
          </p:spPr>
        </p:pic>
        <p:sp>
          <p:nvSpPr>
            <p:cNvPr id="61" name="Rectangle 60">
              <a:extLst>
                <a:ext uri="{FF2B5EF4-FFF2-40B4-BE49-F238E27FC236}">
                  <a16:creationId xmlns:a16="http://schemas.microsoft.com/office/drawing/2014/main" id="{15FA97C2-8BDA-47A9-94C9-D1652FADCB99}"/>
                </a:ext>
              </a:extLst>
            </p:cNvPr>
            <p:cNvSpPr/>
            <p:nvPr/>
          </p:nvSpPr>
          <p:spPr>
            <a:xfrm>
              <a:off x="3876294" y="1029335"/>
              <a:ext cx="38021"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62" name="Rectangle 61">
              <a:extLst>
                <a:ext uri="{FF2B5EF4-FFF2-40B4-BE49-F238E27FC236}">
                  <a16:creationId xmlns:a16="http://schemas.microsoft.com/office/drawing/2014/main" id="{3DD05719-D938-4BF6-8EA9-56612941C008}"/>
                </a:ext>
              </a:extLst>
            </p:cNvPr>
            <p:cNvSpPr/>
            <p:nvPr/>
          </p:nvSpPr>
          <p:spPr>
            <a:xfrm>
              <a:off x="3905250" y="1019048"/>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sp>
          <p:nvSpPr>
            <p:cNvPr id="63" name="Shape 585">
              <a:extLst>
                <a:ext uri="{FF2B5EF4-FFF2-40B4-BE49-F238E27FC236}">
                  <a16:creationId xmlns:a16="http://schemas.microsoft.com/office/drawing/2014/main" id="{31AE309B-14D3-4CFA-B35F-2DF509DD4FD1}"/>
                </a:ext>
              </a:extLst>
            </p:cNvPr>
            <p:cNvSpPr/>
            <p:nvPr/>
          </p:nvSpPr>
          <p:spPr>
            <a:xfrm>
              <a:off x="4435475" y="808355"/>
              <a:ext cx="296545" cy="369570"/>
            </a:xfrm>
            <a:custGeom>
              <a:avLst/>
              <a:gdLst/>
              <a:ahLst/>
              <a:cxnLst/>
              <a:rect l="0" t="0" r="0" b="0"/>
              <a:pathLst>
                <a:path w="296545" h="369570">
                  <a:moveTo>
                    <a:pt x="0" y="92075"/>
                  </a:moveTo>
                  <a:lnTo>
                    <a:pt x="148590" y="92075"/>
                  </a:lnTo>
                  <a:lnTo>
                    <a:pt x="148590" y="0"/>
                  </a:lnTo>
                  <a:lnTo>
                    <a:pt x="296545" y="184785"/>
                  </a:lnTo>
                  <a:lnTo>
                    <a:pt x="148590" y="369570"/>
                  </a:lnTo>
                  <a:lnTo>
                    <a:pt x="148590" y="277495"/>
                  </a:lnTo>
                  <a:lnTo>
                    <a:pt x="0" y="277495"/>
                  </a:lnTo>
                  <a:lnTo>
                    <a:pt x="0" y="92075"/>
                  </a:lnTo>
                  <a:close/>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64" name="Picture 63">
              <a:extLst>
                <a:ext uri="{FF2B5EF4-FFF2-40B4-BE49-F238E27FC236}">
                  <a16:creationId xmlns:a16="http://schemas.microsoft.com/office/drawing/2014/main" id="{13AB615F-A8BC-44E2-8125-8FBC9A00F7A1}"/>
                </a:ext>
              </a:extLst>
            </p:cNvPr>
            <p:cNvPicPr/>
            <p:nvPr/>
          </p:nvPicPr>
          <p:blipFill>
            <a:blip r:embed="rId11"/>
            <a:stretch>
              <a:fillRect/>
            </a:stretch>
          </p:blipFill>
          <p:spPr>
            <a:xfrm>
              <a:off x="4991862" y="684530"/>
              <a:ext cx="535534" cy="821690"/>
            </a:xfrm>
            <a:prstGeom prst="rect">
              <a:avLst/>
            </a:prstGeom>
          </p:spPr>
        </p:pic>
        <p:sp>
          <p:nvSpPr>
            <p:cNvPr id="65" name="Shape 589">
              <a:extLst>
                <a:ext uri="{FF2B5EF4-FFF2-40B4-BE49-F238E27FC236}">
                  <a16:creationId xmlns:a16="http://schemas.microsoft.com/office/drawing/2014/main" id="{E93073D2-98C2-4E58-B77D-C37E28B7DF09}"/>
                </a:ext>
              </a:extLst>
            </p:cNvPr>
            <p:cNvSpPr/>
            <p:nvPr/>
          </p:nvSpPr>
          <p:spPr>
            <a:xfrm>
              <a:off x="4864735" y="0"/>
              <a:ext cx="1397000" cy="1615440"/>
            </a:xfrm>
            <a:custGeom>
              <a:avLst/>
              <a:gdLst/>
              <a:ahLst/>
              <a:cxnLst/>
              <a:rect l="0" t="0" r="0" b="0"/>
              <a:pathLst>
                <a:path w="1397000" h="1615440">
                  <a:moveTo>
                    <a:pt x="0" y="1615440"/>
                  </a:moveTo>
                  <a:lnTo>
                    <a:pt x="1397000" y="1615440"/>
                  </a:lnTo>
                  <a:lnTo>
                    <a:pt x="1397000" y="0"/>
                  </a:lnTo>
                  <a:lnTo>
                    <a:pt x="0" y="0"/>
                  </a:lnTo>
                  <a:close/>
                </a:path>
              </a:pathLst>
            </a:custGeom>
            <a:ln w="1270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pic>
          <p:nvPicPr>
            <p:cNvPr id="66" name="Picture 65">
              <a:extLst>
                <a:ext uri="{FF2B5EF4-FFF2-40B4-BE49-F238E27FC236}">
                  <a16:creationId xmlns:a16="http://schemas.microsoft.com/office/drawing/2014/main" id="{E149AEC7-A324-4594-B4BC-B149C115BD98}"/>
                </a:ext>
              </a:extLst>
            </p:cNvPr>
            <p:cNvPicPr/>
            <p:nvPr/>
          </p:nvPicPr>
          <p:blipFill>
            <a:blip r:embed="rId12"/>
            <a:stretch>
              <a:fillRect/>
            </a:stretch>
          </p:blipFill>
          <p:spPr>
            <a:xfrm>
              <a:off x="4870577" y="6095"/>
              <a:ext cx="1385316" cy="1603248"/>
            </a:xfrm>
            <a:prstGeom prst="rect">
              <a:avLst/>
            </a:prstGeom>
            <a:noFill/>
            <a:ln>
              <a:solidFill>
                <a:schemeClr val="tx1"/>
              </a:solidFill>
            </a:ln>
          </p:spPr>
        </p:pic>
        <p:pic>
          <p:nvPicPr>
            <p:cNvPr id="67" name="Picture 66">
              <a:extLst>
                <a:ext uri="{FF2B5EF4-FFF2-40B4-BE49-F238E27FC236}">
                  <a16:creationId xmlns:a16="http://schemas.microsoft.com/office/drawing/2014/main" id="{6A410A47-3EBA-4F56-B0B7-2235833A2DAC}"/>
                </a:ext>
              </a:extLst>
            </p:cNvPr>
            <p:cNvPicPr/>
            <p:nvPr/>
          </p:nvPicPr>
          <p:blipFill>
            <a:blip r:embed="rId13"/>
            <a:stretch>
              <a:fillRect/>
            </a:stretch>
          </p:blipFill>
          <p:spPr>
            <a:xfrm>
              <a:off x="4872101" y="35179"/>
              <a:ext cx="41148" cy="190500"/>
            </a:xfrm>
            <a:prstGeom prst="rect">
              <a:avLst/>
            </a:prstGeom>
          </p:spPr>
        </p:pic>
        <p:pic>
          <p:nvPicPr>
            <p:cNvPr id="68" name="Picture 67">
              <a:extLst>
                <a:ext uri="{FF2B5EF4-FFF2-40B4-BE49-F238E27FC236}">
                  <a16:creationId xmlns:a16="http://schemas.microsoft.com/office/drawing/2014/main" id="{1EF94FAB-FEFD-4C19-B9DF-BA87D704A875}"/>
                </a:ext>
              </a:extLst>
            </p:cNvPr>
            <p:cNvPicPr/>
            <p:nvPr/>
          </p:nvPicPr>
          <p:blipFill>
            <a:blip r:embed="rId14"/>
            <a:stretch>
              <a:fillRect/>
            </a:stretch>
          </p:blipFill>
          <p:spPr>
            <a:xfrm>
              <a:off x="5463413" y="343027"/>
              <a:ext cx="132588" cy="198120"/>
            </a:xfrm>
            <a:prstGeom prst="rect">
              <a:avLst/>
            </a:prstGeom>
          </p:spPr>
        </p:pic>
        <p:sp>
          <p:nvSpPr>
            <p:cNvPr id="69" name="Rectangle 68">
              <a:extLst>
                <a:ext uri="{FF2B5EF4-FFF2-40B4-BE49-F238E27FC236}">
                  <a16:creationId xmlns:a16="http://schemas.microsoft.com/office/drawing/2014/main" id="{ACA819B6-3222-4622-B3E0-04AF12E38148}"/>
                </a:ext>
              </a:extLst>
            </p:cNvPr>
            <p:cNvSpPr/>
            <p:nvPr/>
          </p:nvSpPr>
          <p:spPr>
            <a:xfrm>
              <a:off x="5464683" y="366776"/>
              <a:ext cx="133161" cy="19819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70" name="Rectangle 69">
              <a:extLst>
                <a:ext uri="{FF2B5EF4-FFF2-40B4-BE49-F238E27FC236}">
                  <a16:creationId xmlns:a16="http://schemas.microsoft.com/office/drawing/2014/main" id="{054FEF08-EA05-49B0-BF33-00213C44FEE6}"/>
                </a:ext>
              </a:extLst>
            </p:cNvPr>
            <p:cNvSpPr/>
            <p:nvPr/>
          </p:nvSpPr>
          <p:spPr>
            <a:xfrm>
              <a:off x="5563743" y="371348"/>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71" name="Picture 70">
              <a:extLst>
                <a:ext uri="{FF2B5EF4-FFF2-40B4-BE49-F238E27FC236}">
                  <a16:creationId xmlns:a16="http://schemas.microsoft.com/office/drawing/2014/main" id="{4EA0E2A1-EC08-415C-B836-DB4E88C92342}"/>
                </a:ext>
              </a:extLst>
            </p:cNvPr>
            <p:cNvPicPr/>
            <p:nvPr/>
          </p:nvPicPr>
          <p:blipFill>
            <a:blip r:embed="rId15"/>
            <a:stretch>
              <a:fillRect/>
            </a:stretch>
          </p:blipFill>
          <p:spPr>
            <a:xfrm>
              <a:off x="5563997" y="358267"/>
              <a:ext cx="710184" cy="170688"/>
            </a:xfrm>
            <a:prstGeom prst="rect">
              <a:avLst/>
            </a:prstGeom>
          </p:spPr>
        </p:pic>
        <p:sp>
          <p:nvSpPr>
            <p:cNvPr id="72" name="Rectangle 71">
              <a:extLst>
                <a:ext uri="{FF2B5EF4-FFF2-40B4-BE49-F238E27FC236}">
                  <a16:creationId xmlns:a16="http://schemas.microsoft.com/office/drawing/2014/main" id="{AE5113DD-F977-4658-BD59-6F405293CCDE}"/>
                </a:ext>
              </a:extLst>
            </p:cNvPr>
            <p:cNvSpPr/>
            <p:nvPr/>
          </p:nvSpPr>
          <p:spPr>
            <a:xfrm>
              <a:off x="5565267" y="384683"/>
              <a:ext cx="710454"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IN" sz="1000" dirty="0">
                  <a:effectLst/>
                  <a:latin typeface="Calibri" panose="020F0502020204030204" pitchFamily="34" charset="0"/>
                  <a:ea typeface="Calibri" panose="020F0502020204030204" pitchFamily="34" charset="0"/>
                </a:rPr>
                <a:t>Building a </a:t>
              </a:r>
              <a:endParaRPr lang="en-US" sz="1100" dirty="0">
                <a:effectLst/>
                <a:latin typeface="Calibri" panose="020F0502020204030204" pitchFamily="34" charset="0"/>
                <a:ea typeface="Calibri" panose="020F0502020204030204" pitchFamily="34" charset="0"/>
              </a:endParaRPr>
            </a:p>
          </p:txBody>
        </p:sp>
        <p:sp>
          <p:nvSpPr>
            <p:cNvPr id="73" name="Rectangle 72">
              <a:extLst>
                <a:ext uri="{FF2B5EF4-FFF2-40B4-BE49-F238E27FC236}">
                  <a16:creationId xmlns:a16="http://schemas.microsoft.com/office/drawing/2014/main" id="{7B337D27-D032-4ED2-837E-2D703B505A4F}"/>
                </a:ext>
              </a:extLst>
            </p:cNvPr>
            <p:cNvSpPr/>
            <p:nvPr/>
          </p:nvSpPr>
          <p:spPr>
            <a:xfrm>
              <a:off x="6069144" y="374777"/>
              <a:ext cx="4214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89" name="Picture 88">
              <a:extLst>
                <a:ext uri="{FF2B5EF4-FFF2-40B4-BE49-F238E27FC236}">
                  <a16:creationId xmlns:a16="http://schemas.microsoft.com/office/drawing/2014/main" id="{AB07495A-D0E0-432B-B9BD-50F8BFC5276E}"/>
                </a:ext>
              </a:extLst>
            </p:cNvPr>
            <p:cNvPicPr/>
            <p:nvPr/>
          </p:nvPicPr>
          <p:blipFill>
            <a:blip r:embed="rId10"/>
            <a:stretch>
              <a:fillRect/>
            </a:stretch>
          </p:blipFill>
          <p:spPr>
            <a:xfrm>
              <a:off x="5932805" y="522859"/>
              <a:ext cx="38100" cy="172212"/>
            </a:xfrm>
            <a:prstGeom prst="rect">
              <a:avLst/>
            </a:prstGeom>
          </p:spPr>
        </p:pic>
        <p:sp>
          <p:nvSpPr>
            <p:cNvPr id="90" name="Rectangle 89">
              <a:extLst>
                <a:ext uri="{FF2B5EF4-FFF2-40B4-BE49-F238E27FC236}">
                  <a16:creationId xmlns:a16="http://schemas.microsoft.com/office/drawing/2014/main" id="{F793FC46-B2C2-4B4B-8BDD-45A9FE678FBC}"/>
                </a:ext>
              </a:extLst>
            </p:cNvPr>
            <p:cNvSpPr/>
            <p:nvPr/>
          </p:nvSpPr>
          <p:spPr>
            <a:xfrm>
              <a:off x="5934075" y="561467"/>
              <a:ext cx="38021" cy="17135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1" name="Rectangle 90">
              <a:extLst>
                <a:ext uri="{FF2B5EF4-FFF2-40B4-BE49-F238E27FC236}">
                  <a16:creationId xmlns:a16="http://schemas.microsoft.com/office/drawing/2014/main" id="{D57D8577-961C-4F4B-AC70-B0F8CF007013}"/>
                </a:ext>
              </a:extLst>
            </p:cNvPr>
            <p:cNvSpPr/>
            <p:nvPr/>
          </p:nvSpPr>
          <p:spPr>
            <a:xfrm>
              <a:off x="5963031" y="551180"/>
              <a:ext cx="4214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92" name="Picture 91">
              <a:extLst>
                <a:ext uri="{FF2B5EF4-FFF2-40B4-BE49-F238E27FC236}">
                  <a16:creationId xmlns:a16="http://schemas.microsoft.com/office/drawing/2014/main" id="{B5AE3831-B3E0-4B02-B352-4DB4A25B1B1E}"/>
                </a:ext>
              </a:extLst>
            </p:cNvPr>
            <p:cNvPicPr/>
            <p:nvPr/>
          </p:nvPicPr>
          <p:blipFill>
            <a:blip r:embed="rId16"/>
            <a:stretch>
              <a:fillRect/>
            </a:stretch>
          </p:blipFill>
          <p:spPr>
            <a:xfrm>
              <a:off x="4872101" y="816991"/>
              <a:ext cx="44196" cy="198120"/>
            </a:xfrm>
            <a:prstGeom prst="rect">
              <a:avLst/>
            </a:prstGeom>
          </p:spPr>
        </p:pic>
        <p:sp>
          <p:nvSpPr>
            <p:cNvPr id="93" name="Rectangle 92">
              <a:extLst>
                <a:ext uri="{FF2B5EF4-FFF2-40B4-BE49-F238E27FC236}">
                  <a16:creationId xmlns:a16="http://schemas.microsoft.com/office/drawing/2014/main" id="{BC585CD9-1FBE-492E-8B24-C6D4E7A151F5}"/>
                </a:ext>
              </a:extLst>
            </p:cNvPr>
            <p:cNvSpPr/>
            <p:nvPr/>
          </p:nvSpPr>
          <p:spPr>
            <a:xfrm>
              <a:off x="4872990" y="840740"/>
              <a:ext cx="43976" cy="19819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4" name="Rectangle 93">
              <a:extLst>
                <a:ext uri="{FF2B5EF4-FFF2-40B4-BE49-F238E27FC236}">
                  <a16:creationId xmlns:a16="http://schemas.microsoft.com/office/drawing/2014/main" id="{5E13079E-9179-4457-A3B4-BDFF5FB1BBC2}"/>
                </a:ext>
              </a:extLst>
            </p:cNvPr>
            <p:cNvSpPr/>
            <p:nvPr/>
          </p:nvSpPr>
          <p:spPr>
            <a:xfrm>
              <a:off x="4906518" y="845312"/>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95" name="Picture 94">
              <a:extLst>
                <a:ext uri="{FF2B5EF4-FFF2-40B4-BE49-F238E27FC236}">
                  <a16:creationId xmlns:a16="http://schemas.microsoft.com/office/drawing/2014/main" id="{76E55220-A84D-4C8D-BD09-6CA995A44BAB}"/>
                </a:ext>
              </a:extLst>
            </p:cNvPr>
            <p:cNvPicPr/>
            <p:nvPr/>
          </p:nvPicPr>
          <p:blipFill>
            <a:blip r:embed="rId10"/>
            <a:stretch>
              <a:fillRect/>
            </a:stretch>
          </p:blipFill>
          <p:spPr>
            <a:xfrm>
              <a:off x="5463413" y="1147699"/>
              <a:ext cx="38100" cy="170688"/>
            </a:xfrm>
            <a:prstGeom prst="rect">
              <a:avLst/>
            </a:prstGeom>
          </p:spPr>
        </p:pic>
        <p:sp>
          <p:nvSpPr>
            <p:cNvPr id="96" name="Rectangle 95">
              <a:extLst>
                <a:ext uri="{FF2B5EF4-FFF2-40B4-BE49-F238E27FC236}">
                  <a16:creationId xmlns:a16="http://schemas.microsoft.com/office/drawing/2014/main" id="{21F09C2E-ED68-4F65-9ED5-DA5388A26A22}"/>
                </a:ext>
              </a:extLst>
            </p:cNvPr>
            <p:cNvSpPr/>
            <p:nvPr/>
          </p:nvSpPr>
          <p:spPr>
            <a:xfrm>
              <a:off x="5464683" y="1186307"/>
              <a:ext cx="38021" cy="17135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7" name="Rectangle 96">
              <a:extLst>
                <a:ext uri="{FF2B5EF4-FFF2-40B4-BE49-F238E27FC236}">
                  <a16:creationId xmlns:a16="http://schemas.microsoft.com/office/drawing/2014/main" id="{6A1B6CF0-3B68-483B-BCA4-335C0C1FC850}"/>
                </a:ext>
              </a:extLst>
            </p:cNvPr>
            <p:cNvSpPr/>
            <p:nvPr/>
          </p:nvSpPr>
          <p:spPr>
            <a:xfrm>
              <a:off x="5493639" y="1176020"/>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98" name="Picture 97">
              <a:extLst>
                <a:ext uri="{FF2B5EF4-FFF2-40B4-BE49-F238E27FC236}">
                  <a16:creationId xmlns:a16="http://schemas.microsoft.com/office/drawing/2014/main" id="{5155F9DB-526E-42BE-86F0-8449DA87F41B}"/>
                </a:ext>
              </a:extLst>
            </p:cNvPr>
            <p:cNvPicPr/>
            <p:nvPr/>
          </p:nvPicPr>
          <p:blipFill>
            <a:blip r:embed="rId13"/>
            <a:stretch>
              <a:fillRect/>
            </a:stretch>
          </p:blipFill>
          <p:spPr>
            <a:xfrm>
              <a:off x="4872101" y="1440307"/>
              <a:ext cx="41148" cy="190500"/>
            </a:xfrm>
            <a:prstGeom prst="rect">
              <a:avLst/>
            </a:prstGeom>
          </p:spPr>
        </p:pic>
        <p:sp>
          <p:nvSpPr>
            <p:cNvPr id="99" name="Rectangle 98">
              <a:extLst>
                <a:ext uri="{FF2B5EF4-FFF2-40B4-BE49-F238E27FC236}">
                  <a16:creationId xmlns:a16="http://schemas.microsoft.com/office/drawing/2014/main" id="{307B8B67-79E7-486B-AEFF-4769957E14A2}"/>
                </a:ext>
              </a:extLst>
            </p:cNvPr>
            <p:cNvSpPr/>
            <p:nvPr/>
          </p:nvSpPr>
          <p:spPr>
            <a:xfrm>
              <a:off x="4872990" y="1468628"/>
              <a:ext cx="42143" cy="1899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sp>
          <p:nvSpPr>
            <p:cNvPr id="100" name="Rectangle 99">
              <a:extLst>
                <a:ext uri="{FF2B5EF4-FFF2-40B4-BE49-F238E27FC236}">
                  <a16:creationId xmlns:a16="http://schemas.microsoft.com/office/drawing/2014/main" id="{A5D52937-094B-4C26-9EC0-92972FB181BE}"/>
                </a:ext>
              </a:extLst>
            </p:cNvPr>
            <p:cNvSpPr/>
            <p:nvPr/>
          </p:nvSpPr>
          <p:spPr>
            <a:xfrm>
              <a:off x="4904994" y="1468628"/>
              <a:ext cx="42143" cy="1899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grpSp>
      <p:sp>
        <p:nvSpPr>
          <p:cNvPr id="101" name="TextBox 100">
            <a:extLst>
              <a:ext uri="{FF2B5EF4-FFF2-40B4-BE49-F238E27FC236}">
                <a16:creationId xmlns:a16="http://schemas.microsoft.com/office/drawing/2014/main" id="{2121F89A-E770-4A79-8880-9F7B013BB95B}"/>
              </a:ext>
            </a:extLst>
          </p:cNvPr>
          <p:cNvSpPr txBox="1"/>
          <p:nvPr/>
        </p:nvSpPr>
        <p:spPr>
          <a:xfrm>
            <a:off x="4501755" y="1213731"/>
            <a:ext cx="691416" cy="230832"/>
          </a:xfrm>
          <a:prstGeom prst="rect">
            <a:avLst/>
          </a:prstGeom>
          <a:noFill/>
        </p:spPr>
        <p:txBody>
          <a:bodyPr wrap="square" rtlCol="0">
            <a:spAutoFit/>
          </a:bodyPr>
          <a:lstStyle/>
          <a:p>
            <a:r>
              <a:rPr lang="en-US" sz="900" dirty="0"/>
              <a:t>Analyzing</a:t>
            </a:r>
            <a:endParaRPr lang="en-IN" sz="900" dirty="0"/>
          </a:p>
        </p:txBody>
      </p:sp>
      <p:sp>
        <p:nvSpPr>
          <p:cNvPr id="103" name="TextBox 102">
            <a:extLst>
              <a:ext uri="{FF2B5EF4-FFF2-40B4-BE49-F238E27FC236}">
                <a16:creationId xmlns:a16="http://schemas.microsoft.com/office/drawing/2014/main" id="{D0AEE16F-CEB0-4ABC-AF57-FA339CBD2973}"/>
              </a:ext>
            </a:extLst>
          </p:cNvPr>
          <p:cNvSpPr txBox="1"/>
          <p:nvPr/>
        </p:nvSpPr>
        <p:spPr>
          <a:xfrm>
            <a:off x="6353340" y="1137352"/>
            <a:ext cx="567784" cy="230832"/>
          </a:xfrm>
          <a:prstGeom prst="rect">
            <a:avLst/>
          </a:prstGeom>
          <a:noFill/>
        </p:spPr>
        <p:txBody>
          <a:bodyPr wrap="none" rtlCol="0">
            <a:spAutoFit/>
          </a:bodyPr>
          <a:lstStyle/>
          <a:p>
            <a:r>
              <a:rPr lang="en-US" sz="900" dirty="0"/>
              <a:t>Identify</a:t>
            </a:r>
            <a:endParaRPr lang="en-IN" sz="900" dirty="0"/>
          </a:p>
        </p:txBody>
      </p:sp>
      <p:sp>
        <p:nvSpPr>
          <p:cNvPr id="104" name="TextBox 103">
            <a:extLst>
              <a:ext uri="{FF2B5EF4-FFF2-40B4-BE49-F238E27FC236}">
                <a16:creationId xmlns:a16="http://schemas.microsoft.com/office/drawing/2014/main" id="{EE8C19DA-95EF-4A4B-8E19-7FC06EA2B2B0}"/>
              </a:ext>
            </a:extLst>
          </p:cNvPr>
          <p:cNvSpPr txBox="1"/>
          <p:nvPr/>
        </p:nvSpPr>
        <p:spPr>
          <a:xfrm>
            <a:off x="8580755" y="1213218"/>
            <a:ext cx="702436" cy="261610"/>
          </a:xfrm>
          <a:prstGeom prst="rect">
            <a:avLst/>
          </a:prstGeom>
          <a:noFill/>
        </p:spPr>
        <p:txBody>
          <a:bodyPr wrap="none" rtlCol="0">
            <a:spAutoFit/>
          </a:bodyPr>
          <a:lstStyle/>
          <a:p>
            <a:r>
              <a:rPr lang="en-US" sz="1100" dirty="0"/>
              <a:t>response</a:t>
            </a:r>
            <a:endParaRPr lang="en-IN" sz="1100" dirty="0"/>
          </a:p>
        </p:txBody>
      </p:sp>
      <p:sp>
        <p:nvSpPr>
          <p:cNvPr id="105" name="TextBox 104">
            <a:extLst>
              <a:ext uri="{FF2B5EF4-FFF2-40B4-BE49-F238E27FC236}">
                <a16:creationId xmlns:a16="http://schemas.microsoft.com/office/drawing/2014/main" id="{B2FB0B89-8F9E-4BFF-AEC1-B1578A33E116}"/>
              </a:ext>
            </a:extLst>
          </p:cNvPr>
          <p:cNvSpPr txBox="1"/>
          <p:nvPr/>
        </p:nvSpPr>
        <p:spPr>
          <a:xfrm>
            <a:off x="267380" y="3545656"/>
            <a:ext cx="11996104" cy="2952027"/>
          </a:xfrm>
          <a:prstGeom prst="rect">
            <a:avLst/>
          </a:prstGeom>
          <a:noFill/>
        </p:spPr>
        <p:txBody>
          <a:bodyPr wrap="none" rtlCol="0">
            <a:spAutoFit/>
          </a:bodyPr>
          <a:lstStyle/>
          <a:p>
            <a:pPr>
              <a:lnSpc>
                <a:spcPct val="150000"/>
              </a:lnSpc>
            </a:pPr>
            <a:r>
              <a:rPr lang="en-US" dirty="0"/>
              <a:t>The basic process of how a chatbot works is shown by the above picture. The query given by the user is analyzed </a:t>
            </a:r>
          </a:p>
          <a:p>
            <a:pPr>
              <a:lnSpc>
                <a:spcPct val="150000"/>
              </a:lnSpc>
            </a:pPr>
            <a:r>
              <a:rPr lang="en-US" dirty="0"/>
              <a:t>and it identifies the suitable class and builds a response from the dataset.</a:t>
            </a:r>
          </a:p>
          <a:p>
            <a:pPr>
              <a:lnSpc>
                <a:spcPct val="150000"/>
              </a:lnSpc>
            </a:pPr>
            <a:r>
              <a:rPr lang="en-US" dirty="0"/>
              <a:t>The chatbot analyzes the query entered by the user and divides the query into words or tokens using the NLTK-tokenizer </a:t>
            </a:r>
          </a:p>
          <a:p>
            <a:pPr>
              <a:lnSpc>
                <a:spcPct val="150000"/>
              </a:lnSpc>
            </a:pPr>
            <a:r>
              <a:rPr lang="en-US" dirty="0"/>
              <a:t>Function. </a:t>
            </a:r>
          </a:p>
          <a:p>
            <a:pPr>
              <a:lnSpc>
                <a:spcPct val="150000"/>
              </a:lnSpc>
            </a:pPr>
            <a:r>
              <a:rPr lang="en-US" dirty="0"/>
              <a:t>Then these tokens are brought to their base meaning using the nltk-lemmatizer function and are stored in </a:t>
            </a:r>
          </a:p>
          <a:p>
            <a:pPr>
              <a:lnSpc>
                <a:spcPct val="150000"/>
              </a:lnSpc>
            </a:pPr>
            <a:r>
              <a:rPr lang="en-US" dirty="0"/>
              <a:t>another list.</a:t>
            </a:r>
          </a:p>
          <a:p>
            <a:pPr>
              <a:lnSpc>
                <a:spcPct val="150000"/>
              </a:lnSpc>
            </a:pPr>
            <a:endParaRPr lang="en-IN" dirty="0"/>
          </a:p>
        </p:txBody>
      </p:sp>
    </p:spTree>
    <p:extLst>
      <p:ext uri="{BB962C8B-B14F-4D97-AF65-F5344CB8AC3E}">
        <p14:creationId xmlns:p14="http://schemas.microsoft.com/office/powerpoint/2010/main" val="363821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C95A-C26D-4305-A2E3-EAF30AC9408C}"/>
              </a:ext>
            </a:extLst>
          </p:cNvPr>
          <p:cNvSpPr>
            <a:spLocks noGrp="1"/>
          </p:cNvSpPr>
          <p:nvPr>
            <p:ph type="title"/>
          </p:nvPr>
        </p:nvSpPr>
        <p:spPr/>
        <p:txBody>
          <a:bodyPr>
            <a:normAutofit fontScale="90000"/>
          </a:bodyPr>
          <a:lstStyle/>
          <a:p>
            <a:r>
              <a:rPr lang="en-US" sz="4000" dirty="0"/>
              <a:t>Diagrams explaining the working of the Chatbot </a:t>
            </a:r>
            <a:r>
              <a:rPr lang="en-US" dirty="0"/>
              <a:t>:</a:t>
            </a:r>
            <a:br>
              <a:rPr lang="en-IN" dirty="0"/>
            </a:br>
            <a:endParaRPr lang="en-IN" dirty="0"/>
          </a:p>
        </p:txBody>
      </p:sp>
      <p:pic>
        <p:nvPicPr>
          <p:cNvPr id="4" name="Picture 3">
            <a:extLst>
              <a:ext uri="{FF2B5EF4-FFF2-40B4-BE49-F238E27FC236}">
                <a16:creationId xmlns:a16="http://schemas.microsoft.com/office/drawing/2014/main" id="{E14B80B9-6575-4FC2-A4E3-3C87E14836E2}"/>
              </a:ext>
            </a:extLst>
          </p:cNvPr>
          <p:cNvPicPr>
            <a:picLocks noChangeAspect="1"/>
          </p:cNvPicPr>
          <p:nvPr/>
        </p:nvPicPr>
        <p:blipFill>
          <a:blip r:embed="rId2"/>
          <a:stretch>
            <a:fillRect/>
          </a:stretch>
        </p:blipFill>
        <p:spPr>
          <a:xfrm>
            <a:off x="517955" y="1580050"/>
            <a:ext cx="4978656" cy="4222967"/>
          </a:xfrm>
          <a:prstGeom prst="rect">
            <a:avLst/>
          </a:prstGeom>
        </p:spPr>
      </p:pic>
      <p:pic>
        <p:nvPicPr>
          <p:cNvPr id="5" name="Picture 4">
            <a:extLst>
              <a:ext uri="{FF2B5EF4-FFF2-40B4-BE49-F238E27FC236}">
                <a16:creationId xmlns:a16="http://schemas.microsoft.com/office/drawing/2014/main" id="{B505C2B9-9B34-44A6-9EDB-A78C3FC09697}"/>
              </a:ext>
            </a:extLst>
          </p:cNvPr>
          <p:cNvPicPr>
            <a:picLocks noChangeAspect="1"/>
          </p:cNvPicPr>
          <p:nvPr/>
        </p:nvPicPr>
        <p:blipFill>
          <a:blip r:embed="rId3"/>
          <a:stretch>
            <a:fillRect/>
          </a:stretch>
        </p:blipFill>
        <p:spPr>
          <a:xfrm>
            <a:off x="6552515" y="1579172"/>
            <a:ext cx="4978655" cy="4224723"/>
          </a:xfrm>
          <a:prstGeom prst="rect">
            <a:avLst/>
          </a:prstGeom>
        </p:spPr>
      </p:pic>
    </p:spTree>
    <p:extLst>
      <p:ext uri="{BB962C8B-B14F-4D97-AF65-F5344CB8AC3E}">
        <p14:creationId xmlns:p14="http://schemas.microsoft.com/office/powerpoint/2010/main" val="14185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33EB-70B4-458A-9C3F-979DD6291AA2}"/>
              </a:ext>
            </a:extLst>
          </p:cNvPr>
          <p:cNvSpPr>
            <a:spLocks noGrp="1"/>
          </p:cNvSpPr>
          <p:nvPr>
            <p:ph type="title"/>
          </p:nvPr>
        </p:nvSpPr>
        <p:spPr>
          <a:xfrm>
            <a:off x="924443" y="161925"/>
            <a:ext cx="10353762" cy="970450"/>
          </a:xfrm>
        </p:spPr>
        <p:txBody>
          <a:bodyPr/>
          <a:lstStyle/>
          <a:p>
            <a:r>
              <a:rPr lang="en-US" dirty="0"/>
              <a:t>Modules Imported</a:t>
            </a:r>
            <a:endParaRPr lang="en-IN" dirty="0"/>
          </a:p>
        </p:txBody>
      </p:sp>
      <p:sp>
        <p:nvSpPr>
          <p:cNvPr id="3" name="Content Placeholder 2">
            <a:extLst>
              <a:ext uri="{FF2B5EF4-FFF2-40B4-BE49-F238E27FC236}">
                <a16:creationId xmlns:a16="http://schemas.microsoft.com/office/drawing/2014/main" id="{D313E452-4379-4D8E-82DF-DB5A6E422D70}"/>
              </a:ext>
            </a:extLst>
          </p:cNvPr>
          <p:cNvSpPr>
            <a:spLocks noGrp="1"/>
          </p:cNvSpPr>
          <p:nvPr>
            <p:ph idx="1"/>
          </p:nvPr>
        </p:nvSpPr>
        <p:spPr>
          <a:xfrm>
            <a:off x="833135" y="1132375"/>
            <a:ext cx="10525730" cy="5611325"/>
          </a:xfrm>
        </p:spPr>
        <p:txBody>
          <a:bodyPr>
            <a:normAutofit fontScale="92500" lnSpcReduction="10000"/>
          </a:bodyPr>
          <a:lstStyle/>
          <a:p>
            <a:pPr marL="36900" indent="0">
              <a:lnSpc>
                <a:spcPct val="110000"/>
              </a:lnSpc>
              <a:buNone/>
            </a:pPr>
            <a:r>
              <a:rPr lang="en-US" b="1" dirty="0"/>
              <a:t>NLTK : </a:t>
            </a:r>
          </a:p>
          <a:p>
            <a:pPr>
              <a:lnSpc>
                <a:spcPct val="110000"/>
              </a:lnSpc>
              <a:buFont typeface="Wingdings" panose="05000000000000000000" pitchFamily="2" charset="2"/>
              <a:buChar char="Ø"/>
            </a:pPr>
            <a:r>
              <a:rPr lang="en-US" dirty="0"/>
              <a:t>It is a platform used for building Python programs that work with human language data for applying in statistical natural language processing (NLP). It contains text processing libraries for tokenization, parsing, classification, stemming, tagging and semantic reasoning.</a:t>
            </a:r>
          </a:p>
          <a:p>
            <a:pPr marL="36900" indent="0">
              <a:lnSpc>
                <a:spcPct val="110000"/>
              </a:lnSpc>
              <a:buNone/>
            </a:pPr>
            <a:r>
              <a:rPr lang="en-US" b="1" dirty="0"/>
              <a:t>NumPy :</a:t>
            </a:r>
          </a:p>
          <a:p>
            <a:pPr>
              <a:lnSpc>
                <a:spcPct val="110000"/>
              </a:lnSpc>
              <a:buFont typeface="Wingdings" panose="05000000000000000000" pitchFamily="2" charset="2"/>
              <a:buChar char="Ø"/>
            </a:pPr>
            <a:r>
              <a:rPr lang="en-US" dirty="0"/>
              <a:t>NumPy, which stands for Numerical Python, is a library consisting of multidimensional array objects and a collection of routines for processing those arrays. Using NumPy, mathematical and logical operations on arrays can be performed.</a:t>
            </a:r>
          </a:p>
          <a:p>
            <a:pPr marL="36900" indent="0">
              <a:lnSpc>
                <a:spcPct val="110000"/>
              </a:lnSpc>
              <a:buNone/>
            </a:pPr>
            <a:r>
              <a:rPr lang="en-US" sz="2100" b="1" dirty="0"/>
              <a:t>Keras :</a:t>
            </a:r>
          </a:p>
          <a:p>
            <a:pPr>
              <a:lnSpc>
                <a:spcPct val="110000"/>
              </a:lnSpc>
              <a:buFont typeface="Wingdings" panose="05000000000000000000" pitchFamily="2" charset="2"/>
              <a:buChar char="Ø"/>
            </a:pPr>
            <a:r>
              <a:rPr lang="en-US" sz="2100" dirty="0"/>
              <a:t>Keras is a deep learning API written in Python, running on top of the machine learning platform TensorFlow. It was developed with a focus on enabling fast experimentation.</a:t>
            </a:r>
          </a:p>
          <a:p>
            <a:pPr marL="36900" indent="0">
              <a:lnSpc>
                <a:spcPct val="110000"/>
              </a:lnSpc>
              <a:buNone/>
            </a:pPr>
            <a:r>
              <a:rPr lang="en-US" sz="2100" b="1" dirty="0"/>
              <a:t>TensorFlow :</a:t>
            </a:r>
          </a:p>
          <a:p>
            <a:pPr>
              <a:lnSpc>
                <a:spcPct val="110000"/>
              </a:lnSpc>
              <a:buFont typeface="Wingdings" panose="05000000000000000000" pitchFamily="2" charset="2"/>
              <a:buChar char="Ø"/>
            </a:pPr>
            <a:r>
              <a:rPr lang="en-US" sz="2100" dirty="0"/>
              <a:t>TensorFlow provides a collection of workflows to develop and train models using Python or JavaScript, and to easily deploy in the cloud, on-prem, in the browser, or on-device no matter what language you use.</a:t>
            </a:r>
          </a:p>
          <a:p>
            <a:endParaRPr lang="en-US" dirty="0"/>
          </a:p>
        </p:txBody>
      </p:sp>
    </p:spTree>
    <p:extLst>
      <p:ext uri="{BB962C8B-B14F-4D97-AF65-F5344CB8AC3E}">
        <p14:creationId xmlns:p14="http://schemas.microsoft.com/office/powerpoint/2010/main" val="386394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E3526-E13B-4F71-AB6A-7B9684E7ED32}"/>
              </a:ext>
            </a:extLst>
          </p:cNvPr>
          <p:cNvSpPr>
            <a:spLocks noGrp="1"/>
          </p:cNvSpPr>
          <p:nvPr>
            <p:ph idx="1"/>
          </p:nvPr>
        </p:nvSpPr>
        <p:spPr>
          <a:xfrm>
            <a:off x="809626" y="781050"/>
            <a:ext cx="10419832" cy="5686425"/>
          </a:xfrm>
        </p:spPr>
        <p:txBody>
          <a:bodyPr/>
          <a:lstStyle/>
          <a:p>
            <a:pPr marL="36900" indent="0">
              <a:buNone/>
            </a:pPr>
            <a:r>
              <a:rPr lang="en-US" b="1" dirty="0"/>
              <a:t>Flask :</a:t>
            </a:r>
          </a:p>
          <a:p>
            <a:r>
              <a:rPr lang="en-US" dirty="0"/>
              <a:t>Flask is a micro web framework written in Python. It is classified as a microframework because it does not require particular tools or libraries.</a:t>
            </a:r>
            <a:r>
              <a:rPr lang="en-US" dirty="0">
                <a:solidFill>
                  <a:srgbClr val="202122"/>
                </a:solidFill>
                <a:effectLst/>
                <a:latin typeface="Arial" panose="020B0604020202020204" pitchFamily="34" charset="0"/>
              </a:rPr>
              <a:t> </a:t>
            </a:r>
            <a:r>
              <a:rPr lang="en-US" dirty="0"/>
              <a:t>Flask supports extensions that can add application features as if they were implemented in Flask itself.</a:t>
            </a:r>
          </a:p>
          <a:p>
            <a:endParaRPr lang="en-US" dirty="0"/>
          </a:p>
          <a:p>
            <a:pPr marL="36900" indent="0">
              <a:buNone/>
            </a:pPr>
            <a:r>
              <a:rPr lang="en-US" b="1" dirty="0"/>
              <a:t>JSON :</a:t>
            </a:r>
          </a:p>
          <a:p>
            <a:r>
              <a:rPr lang="en-US" dirty="0"/>
              <a:t>JSON stands for JavaScript Object Notation. JSON is a lightweight data format used for data interchange between multiple different languages. It is easy to read for humans and easily parsed by machines.</a:t>
            </a:r>
          </a:p>
          <a:p>
            <a:endParaRPr lang="en-US" dirty="0"/>
          </a:p>
          <a:p>
            <a:pPr marL="36900" indent="0">
              <a:buNone/>
            </a:pPr>
            <a:r>
              <a:rPr lang="en-US" b="1" dirty="0"/>
              <a:t>Sequential Model :</a:t>
            </a:r>
          </a:p>
          <a:p>
            <a:r>
              <a:rPr lang="en-US" dirty="0"/>
              <a:t>Sequential is the easiest way to build a model in Keras. It allows you to build a model layer by layer. Each layer has weights that correspond to the layer the follows it. We use the 'add()' function to add layers to our model.</a:t>
            </a:r>
            <a:endParaRPr lang="en-IN" dirty="0"/>
          </a:p>
        </p:txBody>
      </p:sp>
    </p:spTree>
    <p:extLst>
      <p:ext uri="{BB962C8B-B14F-4D97-AF65-F5344CB8AC3E}">
        <p14:creationId xmlns:p14="http://schemas.microsoft.com/office/powerpoint/2010/main" val="125310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A0197-1311-4F5B-B71E-55364D0B966E}"/>
              </a:ext>
            </a:extLst>
          </p:cNvPr>
          <p:cNvPicPr>
            <a:picLocks noChangeAspect="1"/>
          </p:cNvPicPr>
          <p:nvPr/>
        </p:nvPicPr>
        <p:blipFill>
          <a:blip r:embed="rId2"/>
          <a:stretch>
            <a:fillRect/>
          </a:stretch>
        </p:blipFill>
        <p:spPr>
          <a:xfrm>
            <a:off x="1652587" y="476250"/>
            <a:ext cx="8886825" cy="2057400"/>
          </a:xfrm>
          <a:prstGeom prst="rect">
            <a:avLst/>
          </a:prstGeom>
        </p:spPr>
      </p:pic>
      <p:sp>
        <p:nvSpPr>
          <p:cNvPr id="6" name="TextBox 5">
            <a:extLst>
              <a:ext uri="{FF2B5EF4-FFF2-40B4-BE49-F238E27FC236}">
                <a16:creationId xmlns:a16="http://schemas.microsoft.com/office/drawing/2014/main" id="{F522AA6A-BA66-4124-8AAE-761BB3A43719}"/>
              </a:ext>
            </a:extLst>
          </p:cNvPr>
          <p:cNvSpPr txBox="1"/>
          <p:nvPr/>
        </p:nvSpPr>
        <p:spPr>
          <a:xfrm>
            <a:off x="528176" y="4410255"/>
            <a:ext cx="11779571" cy="2446824"/>
          </a:xfrm>
          <a:prstGeom prst="rect">
            <a:avLst/>
          </a:prstGeom>
          <a:noFill/>
        </p:spPr>
        <p:txBody>
          <a:bodyPr wrap="none" rtlCol="0">
            <a:spAutoFit/>
          </a:bodyPr>
          <a:lstStyle/>
          <a:p>
            <a:pPr>
              <a:lnSpc>
                <a:spcPct val="150000"/>
              </a:lnSpc>
            </a:pPr>
            <a:r>
              <a:rPr lang="en-US" b="1" dirty="0"/>
              <a:t>SoftMax Activation Function :</a:t>
            </a:r>
          </a:p>
          <a:p>
            <a:pPr marL="285750" indent="-285750" algn="l" fontAlgn="base">
              <a:lnSpc>
                <a:spcPct val="150000"/>
              </a:lnSpc>
              <a:buFont typeface="Arial" panose="020B0604020202020204" pitchFamily="34" charset="0"/>
              <a:buChar char="•"/>
            </a:pPr>
            <a:r>
              <a:rPr lang="en-US" dirty="0"/>
              <a:t>SoftMax is a mathematical function that converts a vector of numbers into a vector of probabilities, where the </a:t>
            </a:r>
          </a:p>
          <a:p>
            <a:pPr algn="l" fontAlgn="base">
              <a:lnSpc>
                <a:spcPct val="150000"/>
              </a:lnSpc>
            </a:pPr>
            <a:r>
              <a:rPr lang="en-US" dirty="0"/>
              <a:t>     probabilities of each value are proportional to the relative scale of each value in the vector.</a:t>
            </a:r>
          </a:p>
          <a:p>
            <a:pPr marL="285750" indent="-285750" algn="l" fontAlgn="base">
              <a:lnSpc>
                <a:spcPct val="150000"/>
              </a:lnSpc>
              <a:buFont typeface="Arial" panose="020B0604020202020204" pitchFamily="34" charset="0"/>
              <a:buChar char="•"/>
            </a:pPr>
            <a:r>
              <a:rPr lang="en-US" dirty="0"/>
              <a:t>The most common use of the SoftMax function in applied machine learning is in its use as an activation function in </a:t>
            </a:r>
          </a:p>
          <a:p>
            <a:pPr algn="l" fontAlgn="base">
              <a:lnSpc>
                <a:spcPct val="150000"/>
              </a:lnSpc>
            </a:pPr>
            <a:r>
              <a:rPr lang="en-US" dirty="0"/>
              <a:t>     a neural network model. </a:t>
            </a:r>
          </a:p>
          <a:p>
            <a:endParaRPr lang="en-IN" dirty="0"/>
          </a:p>
        </p:txBody>
      </p:sp>
      <p:sp>
        <p:nvSpPr>
          <p:cNvPr id="7" name="TextBox 6">
            <a:extLst>
              <a:ext uri="{FF2B5EF4-FFF2-40B4-BE49-F238E27FC236}">
                <a16:creationId xmlns:a16="http://schemas.microsoft.com/office/drawing/2014/main" id="{6A7B0109-9F1B-4445-A4E0-45BD31FC8EE9}"/>
              </a:ext>
            </a:extLst>
          </p:cNvPr>
          <p:cNvSpPr txBox="1"/>
          <p:nvPr/>
        </p:nvSpPr>
        <p:spPr>
          <a:xfrm>
            <a:off x="528176" y="2897823"/>
            <a:ext cx="10971401" cy="1290033"/>
          </a:xfrm>
          <a:prstGeom prst="rect">
            <a:avLst/>
          </a:prstGeom>
          <a:noFill/>
        </p:spPr>
        <p:txBody>
          <a:bodyPr wrap="none" rtlCol="0">
            <a:spAutoFit/>
          </a:bodyPr>
          <a:lstStyle/>
          <a:p>
            <a:pPr>
              <a:lnSpc>
                <a:spcPct val="150000"/>
              </a:lnSpc>
            </a:pPr>
            <a:r>
              <a:rPr lang="en-US" dirty="0"/>
              <a:t>A sequential model consisting of 3 layers is created ( Input layer, Hidden layer, Output layer ).</a:t>
            </a:r>
          </a:p>
          <a:p>
            <a:pPr>
              <a:lnSpc>
                <a:spcPct val="150000"/>
              </a:lnSpc>
            </a:pPr>
            <a:r>
              <a:rPr lang="en-US" dirty="0"/>
              <a:t>The hidden layer consists of 128 neurons and it is a fully connected layer which calculates weights of the input </a:t>
            </a:r>
          </a:p>
          <a:p>
            <a:pPr>
              <a:lnSpc>
                <a:spcPct val="150000"/>
              </a:lnSpc>
            </a:pPr>
            <a:r>
              <a:rPr lang="en-US" dirty="0"/>
              <a:t>classes with the output classes.</a:t>
            </a:r>
          </a:p>
        </p:txBody>
      </p:sp>
    </p:spTree>
    <p:extLst>
      <p:ext uri="{BB962C8B-B14F-4D97-AF65-F5344CB8AC3E}">
        <p14:creationId xmlns:p14="http://schemas.microsoft.com/office/powerpoint/2010/main" val="264046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310</TotalTime>
  <Words>1435</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Calisto MT</vt:lpstr>
      <vt:lpstr>Times New Roman</vt:lpstr>
      <vt:lpstr>Wingdings</vt:lpstr>
      <vt:lpstr>Wingdings 2</vt:lpstr>
      <vt:lpstr>Slate</vt:lpstr>
      <vt:lpstr>AI  E-Health Chatbot</vt:lpstr>
      <vt:lpstr>PowerPoint Presentation</vt:lpstr>
      <vt:lpstr>Problem Statement</vt:lpstr>
      <vt:lpstr>Methodology</vt:lpstr>
      <vt:lpstr>PowerPoint Presentation</vt:lpstr>
      <vt:lpstr>Diagrams explaining the working of the Chatbot : </vt:lpstr>
      <vt:lpstr>Modules Imported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E-Health Chatbot</dc:title>
  <dc:creator>Gowtham Kumar Bakurupanda</dc:creator>
  <cp:lastModifiedBy>Gowtham Kumar Bakurupanda</cp:lastModifiedBy>
  <cp:revision>45</cp:revision>
  <dcterms:created xsi:type="dcterms:W3CDTF">2021-11-09T04:06:33Z</dcterms:created>
  <dcterms:modified xsi:type="dcterms:W3CDTF">2021-11-09T18:18:18Z</dcterms:modified>
</cp:coreProperties>
</file>