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2"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B0CC-BEAE-4CD1-A4D5-4FEF1667BEC7}"/>
              </a:ext>
            </a:extLst>
          </p:cNvPr>
          <p:cNvSpPr>
            <a:spLocks noGrp="1"/>
          </p:cNvSpPr>
          <p:nvPr>
            <p:ph type="ctrTitle"/>
          </p:nvPr>
        </p:nvSpPr>
        <p:spPr/>
        <p:txBody>
          <a:bodyPr/>
          <a:lstStyle/>
          <a:p>
            <a:r>
              <a:rPr lang="en-US" dirty="0"/>
              <a:t>PIZZA CRUSH</a:t>
            </a:r>
          </a:p>
        </p:txBody>
      </p:sp>
      <p:sp>
        <p:nvSpPr>
          <p:cNvPr id="3" name="Subtitle 2">
            <a:extLst>
              <a:ext uri="{FF2B5EF4-FFF2-40B4-BE49-F238E27FC236}">
                <a16:creationId xmlns:a16="http://schemas.microsoft.com/office/drawing/2014/main" id="{2C0FEE04-D47C-4496-88BC-2C055EB057E6}"/>
              </a:ext>
            </a:extLst>
          </p:cNvPr>
          <p:cNvSpPr>
            <a:spLocks noGrp="1"/>
          </p:cNvSpPr>
          <p:nvPr>
            <p:ph type="subTitle" idx="1"/>
          </p:nvPr>
        </p:nvSpPr>
        <p:spPr/>
        <p:txBody>
          <a:bodyPr>
            <a:normAutofit fontScale="62500" lnSpcReduction="20000"/>
          </a:bodyPr>
          <a:lstStyle/>
          <a:p>
            <a:r>
              <a:rPr lang="en-US" dirty="0"/>
              <a:t>Group-8</a:t>
            </a:r>
          </a:p>
          <a:p>
            <a:r>
              <a:rPr lang="en-US" dirty="0"/>
              <a:t>1)Rishi Reddy KOLANU</a:t>
            </a:r>
          </a:p>
          <a:p>
            <a:r>
              <a:rPr lang="en-US" dirty="0"/>
              <a:t>2)Gowtham </a:t>
            </a:r>
            <a:r>
              <a:rPr lang="en-US" dirty="0" err="1"/>
              <a:t>kesa</a:t>
            </a:r>
            <a:endParaRPr lang="en-US" dirty="0"/>
          </a:p>
          <a:p>
            <a:r>
              <a:rPr lang="en-US" dirty="0"/>
              <a:t>3)Nagendra </a:t>
            </a:r>
            <a:r>
              <a:rPr lang="en-US" dirty="0" err="1"/>
              <a:t>beesabathuni</a:t>
            </a:r>
            <a:endParaRPr lang="en-US" dirty="0"/>
          </a:p>
          <a:p>
            <a:r>
              <a:rPr lang="en-US" dirty="0"/>
              <a:t>4)Sourab REDDY PAILLA</a:t>
            </a:r>
          </a:p>
        </p:txBody>
      </p:sp>
    </p:spTree>
    <p:extLst>
      <p:ext uri="{BB962C8B-B14F-4D97-AF65-F5344CB8AC3E}">
        <p14:creationId xmlns:p14="http://schemas.microsoft.com/office/powerpoint/2010/main" val="710922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3E67-666B-4704-AB24-F8AEEFA5114C}"/>
              </a:ext>
            </a:extLst>
          </p:cNvPr>
          <p:cNvSpPr>
            <a:spLocks noGrp="1"/>
          </p:cNvSpPr>
          <p:nvPr>
            <p:ph type="title"/>
          </p:nvPr>
        </p:nvSpPr>
        <p:spPr/>
        <p:txBody>
          <a:bodyPr/>
          <a:lstStyle/>
          <a:p>
            <a:r>
              <a:rPr lang="en-US" b="1" dirty="0"/>
              <a:t>Version Control System</a:t>
            </a:r>
            <a:endParaRPr lang="en-US" dirty="0"/>
          </a:p>
        </p:txBody>
      </p:sp>
      <p:sp>
        <p:nvSpPr>
          <p:cNvPr id="3" name="Content Placeholder 2">
            <a:extLst>
              <a:ext uri="{FF2B5EF4-FFF2-40B4-BE49-F238E27FC236}">
                <a16:creationId xmlns:a16="http://schemas.microsoft.com/office/drawing/2014/main" id="{7CC776A2-A59D-4B61-8085-2188E6DAD005}"/>
              </a:ext>
            </a:extLst>
          </p:cNvPr>
          <p:cNvSpPr>
            <a:spLocks noGrp="1"/>
          </p:cNvSpPr>
          <p:nvPr>
            <p:ph idx="1"/>
          </p:nvPr>
        </p:nvSpPr>
        <p:spPr/>
        <p:txBody>
          <a:bodyPr/>
          <a:lstStyle/>
          <a:p>
            <a:pPr marL="0" indent="0">
              <a:buNone/>
            </a:pPr>
            <a:r>
              <a:rPr lang="en-US" dirty="0"/>
              <a:t>Git hub</a:t>
            </a:r>
          </a:p>
          <a:p>
            <a:r>
              <a:rPr lang="en-US" dirty="0"/>
              <a:t>GitHub is a Git repository hosting service. It is a repo for the code base of the project.</a:t>
            </a:r>
          </a:p>
          <a:p>
            <a:endParaRPr lang="en-US" dirty="0"/>
          </a:p>
        </p:txBody>
      </p:sp>
    </p:spTree>
    <p:extLst>
      <p:ext uri="{BB962C8B-B14F-4D97-AF65-F5344CB8AC3E}">
        <p14:creationId xmlns:p14="http://schemas.microsoft.com/office/powerpoint/2010/main" val="264113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F7C2-5A3B-4420-8BCC-AEF940277A8C}"/>
              </a:ext>
            </a:extLst>
          </p:cNvPr>
          <p:cNvSpPr>
            <a:spLocks noGrp="1"/>
          </p:cNvSpPr>
          <p:nvPr>
            <p:ph type="title"/>
          </p:nvPr>
        </p:nvSpPr>
        <p:spPr/>
        <p:txBody>
          <a:bodyPr/>
          <a:lstStyle/>
          <a:p>
            <a:r>
              <a:rPr lang="en-US" b="1" dirty="0"/>
              <a:t>Development Methodology</a:t>
            </a:r>
            <a:endParaRPr lang="en-US" dirty="0"/>
          </a:p>
        </p:txBody>
      </p:sp>
      <p:sp>
        <p:nvSpPr>
          <p:cNvPr id="3" name="Content Placeholder 2">
            <a:extLst>
              <a:ext uri="{FF2B5EF4-FFF2-40B4-BE49-F238E27FC236}">
                <a16:creationId xmlns:a16="http://schemas.microsoft.com/office/drawing/2014/main" id="{4DAEC3DE-DAED-443D-81A6-D374A6C18714}"/>
              </a:ext>
            </a:extLst>
          </p:cNvPr>
          <p:cNvSpPr>
            <a:spLocks noGrp="1"/>
          </p:cNvSpPr>
          <p:nvPr>
            <p:ph idx="1"/>
          </p:nvPr>
        </p:nvSpPr>
        <p:spPr/>
        <p:txBody>
          <a:bodyPr/>
          <a:lstStyle/>
          <a:p>
            <a:pPr marL="0" indent="0">
              <a:buNone/>
            </a:pPr>
            <a:r>
              <a:rPr lang="en-US" b="1" dirty="0"/>
              <a:t>Agile</a:t>
            </a:r>
          </a:p>
          <a:p>
            <a:pPr marL="0" indent="0">
              <a:buNone/>
            </a:pPr>
            <a:r>
              <a:rPr lang="en-US" dirty="0"/>
              <a:t>Agile development methodology is being used to minimize risk (such as bugs, cost overruns, and changing requirements) when adding new functionality. Team develop the software in iterations that contain mini-increments of the new functionality that is being considered</a:t>
            </a:r>
          </a:p>
        </p:txBody>
      </p:sp>
    </p:spTree>
    <p:extLst>
      <p:ext uri="{BB962C8B-B14F-4D97-AF65-F5344CB8AC3E}">
        <p14:creationId xmlns:p14="http://schemas.microsoft.com/office/powerpoint/2010/main" val="2366839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E0C9-700B-40A1-89E9-5E89A332ABB9}"/>
              </a:ext>
            </a:extLst>
          </p:cNvPr>
          <p:cNvSpPr>
            <a:spLocks noGrp="1"/>
          </p:cNvSpPr>
          <p:nvPr>
            <p:ph type="title"/>
          </p:nvPr>
        </p:nvSpPr>
        <p:spPr>
          <a:xfrm>
            <a:off x="1141413" y="618518"/>
            <a:ext cx="9905998" cy="448281"/>
          </a:xfrm>
        </p:spPr>
        <p:txBody>
          <a:bodyPr>
            <a:normAutofit fontScale="90000"/>
          </a:bodyPr>
          <a:lstStyle/>
          <a:p>
            <a:r>
              <a:rPr lang="en-US" dirty="0"/>
              <a:t>Gantt chart</a:t>
            </a:r>
          </a:p>
        </p:txBody>
      </p:sp>
      <p:pic>
        <p:nvPicPr>
          <p:cNvPr id="5" name="Content Placeholder 4" descr="A screenshot of a cell phone&#10;&#10;Description automatically generated">
            <a:extLst>
              <a:ext uri="{FF2B5EF4-FFF2-40B4-BE49-F238E27FC236}">
                <a16:creationId xmlns:a16="http://schemas.microsoft.com/office/drawing/2014/main" id="{FE9ADDCB-A40D-46B3-83C3-97A6A8CE3649}"/>
              </a:ext>
            </a:extLst>
          </p:cNvPr>
          <p:cNvPicPr>
            <a:picLocks noGrp="1" noChangeAspect="1"/>
          </p:cNvPicPr>
          <p:nvPr>
            <p:ph idx="1"/>
          </p:nvPr>
        </p:nvPicPr>
        <p:blipFill>
          <a:blip r:embed="rId2"/>
          <a:stretch>
            <a:fillRect/>
          </a:stretch>
        </p:blipFill>
        <p:spPr>
          <a:xfrm>
            <a:off x="1007165" y="1237957"/>
            <a:ext cx="8671407" cy="4754880"/>
          </a:xfrm>
        </p:spPr>
      </p:pic>
    </p:spTree>
    <p:extLst>
      <p:ext uri="{BB962C8B-B14F-4D97-AF65-F5344CB8AC3E}">
        <p14:creationId xmlns:p14="http://schemas.microsoft.com/office/powerpoint/2010/main" val="184856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64D2-7B78-4504-935C-523002395A49}"/>
              </a:ext>
            </a:extLst>
          </p:cNvPr>
          <p:cNvSpPr>
            <a:spLocks noGrp="1"/>
          </p:cNvSpPr>
          <p:nvPr>
            <p:ph type="title"/>
          </p:nvPr>
        </p:nvSpPr>
        <p:spPr>
          <a:xfrm>
            <a:off x="1141413" y="0"/>
            <a:ext cx="9905998" cy="1066799"/>
          </a:xfrm>
        </p:spPr>
        <p:txBody>
          <a:bodyPr/>
          <a:lstStyle/>
          <a:p>
            <a:r>
              <a:rPr lang="en-US" b="1" dirty="0"/>
              <a:t>Risk Management</a:t>
            </a:r>
            <a:endParaRPr lang="en-US" dirty="0"/>
          </a:p>
        </p:txBody>
      </p:sp>
      <p:sp>
        <p:nvSpPr>
          <p:cNvPr id="3" name="Content Placeholder 2">
            <a:extLst>
              <a:ext uri="{FF2B5EF4-FFF2-40B4-BE49-F238E27FC236}">
                <a16:creationId xmlns:a16="http://schemas.microsoft.com/office/drawing/2014/main" id="{D82B4252-470E-4743-8A84-1F3BD454EBDE}"/>
              </a:ext>
            </a:extLst>
          </p:cNvPr>
          <p:cNvSpPr>
            <a:spLocks noGrp="1"/>
          </p:cNvSpPr>
          <p:nvPr>
            <p:ph idx="1"/>
          </p:nvPr>
        </p:nvSpPr>
        <p:spPr>
          <a:xfrm>
            <a:off x="1141412" y="1192696"/>
            <a:ext cx="9905999" cy="5380382"/>
          </a:xfrm>
        </p:spPr>
        <p:txBody>
          <a:bodyPr/>
          <a:lstStyle/>
          <a:p>
            <a:pPr marL="0" indent="0">
              <a:buNone/>
            </a:pPr>
            <a:r>
              <a:rPr lang="en-US" i="1" dirty="0"/>
              <a:t>1.Security risk</a:t>
            </a:r>
            <a:r>
              <a:rPr lang="en-US" dirty="0"/>
              <a:t>:</a:t>
            </a:r>
          </a:p>
          <a:p>
            <a:pPr marL="0" indent="0">
              <a:buNone/>
            </a:pPr>
            <a:r>
              <a:rPr lang="en-US" dirty="0"/>
              <a:t>For every project threat modelling is an important stage. Threat modeling is a family of activities for improving security by identifying objectives and vulnerabilities, and then defining countermeasures to prevent, or mitigate the effects of, threats to the system. A threat is a potential or actual undesirable event that may be malicious (such as DoS attack) or incidental (failure of a Storage Device). Threat modeling is a planned activity for identifying and assessing application threats and vulnerabilities. It might become difficult to address security related issues are we lack the expert in this region and due to time constraints as well we consider this as a major risk. To mitigate this risk security expert is identified and it is timely monitored. </a:t>
            </a:r>
          </a:p>
          <a:p>
            <a:pPr marL="0" indent="0">
              <a:buNone/>
            </a:pPr>
            <a:endParaRPr lang="en-US" dirty="0"/>
          </a:p>
        </p:txBody>
      </p:sp>
    </p:spTree>
    <p:extLst>
      <p:ext uri="{BB962C8B-B14F-4D97-AF65-F5344CB8AC3E}">
        <p14:creationId xmlns:p14="http://schemas.microsoft.com/office/powerpoint/2010/main" val="2501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64D2-7B78-4504-935C-523002395A49}"/>
              </a:ext>
            </a:extLst>
          </p:cNvPr>
          <p:cNvSpPr>
            <a:spLocks noGrp="1"/>
          </p:cNvSpPr>
          <p:nvPr>
            <p:ph type="title"/>
          </p:nvPr>
        </p:nvSpPr>
        <p:spPr>
          <a:xfrm>
            <a:off x="1141413" y="0"/>
            <a:ext cx="9905998" cy="1066799"/>
          </a:xfrm>
        </p:spPr>
        <p:txBody>
          <a:bodyPr/>
          <a:lstStyle/>
          <a:p>
            <a:r>
              <a:rPr lang="en-US" b="1" dirty="0"/>
              <a:t>Risk Management</a:t>
            </a:r>
            <a:endParaRPr lang="en-US" dirty="0"/>
          </a:p>
        </p:txBody>
      </p:sp>
      <p:sp>
        <p:nvSpPr>
          <p:cNvPr id="3" name="Content Placeholder 2">
            <a:extLst>
              <a:ext uri="{FF2B5EF4-FFF2-40B4-BE49-F238E27FC236}">
                <a16:creationId xmlns:a16="http://schemas.microsoft.com/office/drawing/2014/main" id="{D82B4252-470E-4743-8A84-1F3BD454EBDE}"/>
              </a:ext>
            </a:extLst>
          </p:cNvPr>
          <p:cNvSpPr>
            <a:spLocks noGrp="1"/>
          </p:cNvSpPr>
          <p:nvPr>
            <p:ph idx="1"/>
          </p:nvPr>
        </p:nvSpPr>
        <p:spPr>
          <a:xfrm>
            <a:off x="1141412" y="1192696"/>
            <a:ext cx="9905999" cy="5380382"/>
          </a:xfrm>
        </p:spPr>
        <p:txBody>
          <a:bodyPr/>
          <a:lstStyle/>
          <a:p>
            <a:pPr marL="0" indent="0">
              <a:buNone/>
            </a:pPr>
            <a:r>
              <a:rPr lang="en-US" i="1" dirty="0"/>
              <a:t>2.Testing and Test scripts</a:t>
            </a:r>
            <a:endParaRPr lang="en-US" dirty="0"/>
          </a:p>
          <a:p>
            <a:pPr marL="0" indent="0">
              <a:buNone/>
            </a:pPr>
            <a:r>
              <a:rPr lang="en-US" dirty="0"/>
              <a:t>Implementing risk analysis in software testing typically requires a detailed evaluation of the source code to identify how it interacts with other components of a complete application. This evaluation looks at the various code components and maps how the code interacts. With this map, transactions can be identified and evaluated. Architectural and structural rules can be applied to the map to understand where software flaws lie, and which ones are the most important given the transactions flowing through the application. Such kind of risk might rise due to lack of knowledge on the testing scripts. To mitigate this risk testing expert is ramping up on mastering the testing and writing scripts.</a:t>
            </a:r>
          </a:p>
          <a:p>
            <a:pPr marL="0" indent="0">
              <a:buNone/>
            </a:pPr>
            <a:endParaRPr lang="en-US" dirty="0"/>
          </a:p>
        </p:txBody>
      </p:sp>
    </p:spTree>
    <p:extLst>
      <p:ext uri="{BB962C8B-B14F-4D97-AF65-F5344CB8AC3E}">
        <p14:creationId xmlns:p14="http://schemas.microsoft.com/office/powerpoint/2010/main" val="7903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64D2-7B78-4504-935C-523002395A49}"/>
              </a:ext>
            </a:extLst>
          </p:cNvPr>
          <p:cNvSpPr>
            <a:spLocks noGrp="1"/>
          </p:cNvSpPr>
          <p:nvPr>
            <p:ph type="title"/>
          </p:nvPr>
        </p:nvSpPr>
        <p:spPr>
          <a:xfrm>
            <a:off x="1141413" y="0"/>
            <a:ext cx="9905998" cy="1066799"/>
          </a:xfrm>
        </p:spPr>
        <p:txBody>
          <a:bodyPr/>
          <a:lstStyle/>
          <a:p>
            <a:r>
              <a:rPr lang="en-US" b="1" dirty="0"/>
              <a:t>Risk Management</a:t>
            </a:r>
            <a:endParaRPr lang="en-US" dirty="0"/>
          </a:p>
        </p:txBody>
      </p:sp>
      <p:sp>
        <p:nvSpPr>
          <p:cNvPr id="3" name="Content Placeholder 2">
            <a:extLst>
              <a:ext uri="{FF2B5EF4-FFF2-40B4-BE49-F238E27FC236}">
                <a16:creationId xmlns:a16="http://schemas.microsoft.com/office/drawing/2014/main" id="{D82B4252-470E-4743-8A84-1F3BD454EBDE}"/>
              </a:ext>
            </a:extLst>
          </p:cNvPr>
          <p:cNvSpPr>
            <a:spLocks noGrp="1"/>
          </p:cNvSpPr>
          <p:nvPr>
            <p:ph idx="1"/>
          </p:nvPr>
        </p:nvSpPr>
        <p:spPr>
          <a:xfrm>
            <a:off x="1141412" y="1192696"/>
            <a:ext cx="9905999" cy="5380382"/>
          </a:xfrm>
        </p:spPr>
        <p:txBody>
          <a:bodyPr/>
          <a:lstStyle/>
          <a:p>
            <a:pPr marL="0" indent="0">
              <a:buNone/>
            </a:pPr>
            <a:r>
              <a:rPr lang="en-US" i="1" dirty="0"/>
              <a:t>3. UX Design</a:t>
            </a:r>
          </a:p>
          <a:p>
            <a:pPr marL="0" indent="0">
              <a:buNone/>
            </a:pPr>
            <a:r>
              <a:rPr lang="en-US" dirty="0"/>
              <a:t>Most new products are probably carefully designed around user needs, user stories or typical personas. However, this is not always going to guarantee that your product will be useful and desirable or that it will be a commercial success. So, there is always a need for a UX advocate to tackle the failures of the product caused due to bad UI design. To mitigate such kind of a risk a UX advocate is identified and the tasks are monitored timely to ensure the design is simple to use for the user.</a:t>
            </a:r>
          </a:p>
          <a:p>
            <a:pPr marL="0" indent="0">
              <a:buNone/>
            </a:pPr>
            <a:endParaRPr lang="en-US" dirty="0"/>
          </a:p>
        </p:txBody>
      </p:sp>
    </p:spTree>
    <p:extLst>
      <p:ext uri="{BB962C8B-B14F-4D97-AF65-F5344CB8AC3E}">
        <p14:creationId xmlns:p14="http://schemas.microsoft.com/office/powerpoint/2010/main" val="168604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8FE2-EB5F-4E42-B3A0-1FF92733BC57}"/>
              </a:ext>
            </a:extLst>
          </p:cNvPr>
          <p:cNvSpPr>
            <a:spLocks noGrp="1"/>
          </p:cNvSpPr>
          <p:nvPr>
            <p:ph type="title"/>
          </p:nvPr>
        </p:nvSpPr>
        <p:spPr>
          <a:xfrm>
            <a:off x="1141413" y="0"/>
            <a:ext cx="9905998" cy="1066799"/>
          </a:xfrm>
        </p:spPr>
        <p:txBody>
          <a:bodyPr/>
          <a:lstStyle/>
          <a:p>
            <a:r>
              <a:rPr lang="en-US" dirty="0"/>
              <a:t>Team members roles</a:t>
            </a:r>
          </a:p>
        </p:txBody>
      </p:sp>
      <p:sp>
        <p:nvSpPr>
          <p:cNvPr id="3" name="Content Placeholder 2">
            <a:extLst>
              <a:ext uri="{FF2B5EF4-FFF2-40B4-BE49-F238E27FC236}">
                <a16:creationId xmlns:a16="http://schemas.microsoft.com/office/drawing/2014/main" id="{5A9A8017-EFFD-4C83-AF8A-FD75A3E876EC}"/>
              </a:ext>
            </a:extLst>
          </p:cNvPr>
          <p:cNvSpPr>
            <a:spLocks noGrp="1"/>
          </p:cNvSpPr>
          <p:nvPr>
            <p:ph idx="1"/>
          </p:nvPr>
        </p:nvSpPr>
        <p:spPr>
          <a:xfrm>
            <a:off x="1141412" y="1066799"/>
            <a:ext cx="9905999" cy="4724402"/>
          </a:xfrm>
        </p:spPr>
        <p:txBody>
          <a:bodyPr/>
          <a:lstStyle/>
          <a:p>
            <a:pPr marL="0" indent="0">
              <a:buNone/>
            </a:pPr>
            <a:r>
              <a:rPr lang="en-US" dirty="0"/>
              <a:t>Sourab Reddy Pailla (Group Leader and Manager)</a:t>
            </a:r>
          </a:p>
          <a:p>
            <a:pPr marL="0" indent="0">
              <a:buNone/>
            </a:pPr>
            <a:r>
              <a:rPr lang="en-US" dirty="0"/>
              <a:t>Gowtham </a:t>
            </a:r>
            <a:r>
              <a:rPr lang="en-US" dirty="0" err="1"/>
              <a:t>Kesa</a:t>
            </a:r>
            <a:r>
              <a:rPr lang="en-US" dirty="0"/>
              <a:t> (Product owner and Security expert)</a:t>
            </a:r>
          </a:p>
          <a:p>
            <a:pPr marL="0" indent="0">
              <a:buNone/>
            </a:pPr>
            <a:r>
              <a:rPr lang="en-US" dirty="0"/>
              <a:t>Rishi Reddy </a:t>
            </a:r>
            <a:r>
              <a:rPr lang="en-US" dirty="0" err="1"/>
              <a:t>Kolanu</a:t>
            </a:r>
            <a:r>
              <a:rPr lang="en-US" dirty="0"/>
              <a:t> (Architect and Developer)</a:t>
            </a:r>
          </a:p>
          <a:p>
            <a:pPr marL="0" indent="0">
              <a:buNone/>
            </a:pPr>
            <a:r>
              <a:rPr lang="en-US" dirty="0"/>
              <a:t>Surya Nagendra (Scrum Master and Testing Lead)</a:t>
            </a:r>
          </a:p>
        </p:txBody>
      </p:sp>
    </p:spTree>
    <p:extLst>
      <p:ext uri="{BB962C8B-B14F-4D97-AF65-F5344CB8AC3E}">
        <p14:creationId xmlns:p14="http://schemas.microsoft.com/office/powerpoint/2010/main" val="324530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9D1B-E264-49CA-84FB-B4549CA0303F}"/>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CEEC48F2-6B16-4303-832A-20F917CFD79A}"/>
              </a:ext>
            </a:extLst>
          </p:cNvPr>
          <p:cNvSpPr>
            <a:spLocks noGrp="1"/>
          </p:cNvSpPr>
          <p:nvPr>
            <p:ph idx="1"/>
          </p:nvPr>
        </p:nvSpPr>
        <p:spPr>
          <a:xfrm>
            <a:off x="1141412" y="2249487"/>
            <a:ext cx="9905999" cy="241922"/>
          </a:xfrm>
        </p:spPr>
        <p:txBody>
          <a:bodyPr>
            <a:normAutofit fontScale="32500" lnSpcReduction="20000"/>
          </a:bodyPr>
          <a:lstStyle/>
          <a:p>
            <a:pPr marL="0" indent="0">
              <a:buNone/>
            </a:pPr>
            <a:endParaRPr lang="en-US" dirty="0"/>
          </a:p>
        </p:txBody>
      </p:sp>
    </p:spTree>
    <p:extLst>
      <p:ext uri="{BB962C8B-B14F-4D97-AF65-F5344CB8AC3E}">
        <p14:creationId xmlns:p14="http://schemas.microsoft.com/office/powerpoint/2010/main" val="375227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E17C-9D0D-410E-879C-24EB22159217}"/>
              </a:ext>
            </a:extLst>
          </p:cNvPr>
          <p:cNvSpPr>
            <a:spLocks noGrp="1"/>
          </p:cNvSpPr>
          <p:nvPr>
            <p:ph type="title"/>
          </p:nvPr>
        </p:nvSpPr>
        <p:spPr>
          <a:xfrm>
            <a:off x="1141413" y="618518"/>
            <a:ext cx="9905998" cy="1051256"/>
          </a:xfrm>
        </p:spPr>
        <p:txBody>
          <a:bodyPr/>
          <a:lstStyle/>
          <a:p>
            <a:r>
              <a:rPr lang="en-US" dirty="0"/>
              <a:t>What is pizza crush?</a:t>
            </a:r>
          </a:p>
        </p:txBody>
      </p:sp>
      <p:sp>
        <p:nvSpPr>
          <p:cNvPr id="3" name="Content Placeholder 2">
            <a:extLst>
              <a:ext uri="{FF2B5EF4-FFF2-40B4-BE49-F238E27FC236}">
                <a16:creationId xmlns:a16="http://schemas.microsoft.com/office/drawing/2014/main" id="{ABC1D44E-E113-430F-A4B4-33643F1DE240}"/>
              </a:ext>
            </a:extLst>
          </p:cNvPr>
          <p:cNvSpPr>
            <a:spLocks noGrp="1"/>
          </p:cNvSpPr>
          <p:nvPr>
            <p:ph idx="1"/>
          </p:nvPr>
        </p:nvSpPr>
        <p:spPr>
          <a:xfrm>
            <a:off x="1141412" y="1828800"/>
            <a:ext cx="9905999" cy="3962401"/>
          </a:xfrm>
        </p:spPr>
        <p:txBody>
          <a:bodyPr/>
          <a:lstStyle/>
          <a:p>
            <a:r>
              <a:rPr lang="en-US" dirty="0"/>
              <a:t>Pizza Crush is a web-based application pizza ordering system which allows customer to either order pizzas from menu or order their favorite customized pizzas by selecting the required crust, toppings and sauces.</a:t>
            </a:r>
          </a:p>
          <a:p>
            <a:endParaRPr lang="en-US" dirty="0"/>
          </a:p>
        </p:txBody>
      </p:sp>
    </p:spTree>
    <p:extLst>
      <p:ext uri="{BB962C8B-B14F-4D97-AF65-F5344CB8AC3E}">
        <p14:creationId xmlns:p14="http://schemas.microsoft.com/office/powerpoint/2010/main" val="152720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ECA2-6E71-4EA2-A1FC-3FBDFBF85009}"/>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454DD4AA-407D-4061-B022-5D2A4FA724A9}"/>
              </a:ext>
            </a:extLst>
          </p:cNvPr>
          <p:cNvSpPr>
            <a:spLocks noGrp="1"/>
          </p:cNvSpPr>
          <p:nvPr>
            <p:ph idx="1"/>
          </p:nvPr>
        </p:nvSpPr>
        <p:spPr/>
        <p:txBody>
          <a:bodyPr/>
          <a:lstStyle/>
          <a:p>
            <a:pPr lvl="0"/>
            <a:r>
              <a:rPr lang="en-US" dirty="0"/>
              <a:t>Ordering pizzas from the menu as in existing system. </a:t>
            </a:r>
          </a:p>
          <a:p>
            <a:pPr lvl="0"/>
            <a:r>
              <a:rPr lang="en-US" dirty="0"/>
              <a:t>Ordering their customized pizzas by selecting breads, toppings, sauces.</a:t>
            </a:r>
          </a:p>
          <a:p>
            <a:pPr lvl="0"/>
            <a:r>
              <a:rPr lang="en-US" dirty="0"/>
              <a:t>The bill is generated dynamically and is displayed as soon as customer selects an item.</a:t>
            </a:r>
          </a:p>
          <a:p>
            <a:pPr lvl="0"/>
            <a:r>
              <a:rPr lang="en-US" dirty="0"/>
              <a:t>Customer can view the final image after selecting custom pizza and toppings. This image is generated by overlapping pizza and toppings images.</a:t>
            </a:r>
          </a:p>
          <a:p>
            <a:pPr marL="0" indent="0">
              <a:buNone/>
            </a:pPr>
            <a:endParaRPr lang="en-US" dirty="0"/>
          </a:p>
        </p:txBody>
      </p:sp>
    </p:spTree>
    <p:extLst>
      <p:ext uri="{BB962C8B-B14F-4D97-AF65-F5344CB8AC3E}">
        <p14:creationId xmlns:p14="http://schemas.microsoft.com/office/powerpoint/2010/main" val="220653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391D-09E4-4AA5-B1A4-F073850BB725}"/>
              </a:ext>
            </a:extLst>
          </p:cNvPr>
          <p:cNvSpPr>
            <a:spLocks noGrp="1"/>
          </p:cNvSpPr>
          <p:nvPr>
            <p:ph type="title"/>
          </p:nvPr>
        </p:nvSpPr>
        <p:spPr/>
        <p:txBody>
          <a:bodyPr/>
          <a:lstStyle/>
          <a:p>
            <a:r>
              <a:rPr lang="en-US" b="1" dirty="0"/>
              <a:t>Nice to Have:</a:t>
            </a:r>
            <a:br>
              <a:rPr lang="en-US" dirty="0"/>
            </a:br>
            <a:endParaRPr lang="en-US" dirty="0"/>
          </a:p>
        </p:txBody>
      </p:sp>
      <p:sp>
        <p:nvSpPr>
          <p:cNvPr id="3" name="Content Placeholder 2">
            <a:extLst>
              <a:ext uri="{FF2B5EF4-FFF2-40B4-BE49-F238E27FC236}">
                <a16:creationId xmlns:a16="http://schemas.microsoft.com/office/drawing/2014/main" id="{730EB390-F333-42FF-98A2-FCBEC287183E}"/>
              </a:ext>
            </a:extLst>
          </p:cNvPr>
          <p:cNvSpPr>
            <a:spLocks noGrp="1"/>
          </p:cNvSpPr>
          <p:nvPr>
            <p:ph idx="1"/>
          </p:nvPr>
        </p:nvSpPr>
        <p:spPr/>
        <p:txBody>
          <a:bodyPr/>
          <a:lstStyle/>
          <a:p>
            <a:pPr lvl="0"/>
            <a:r>
              <a:rPr lang="en-US" dirty="0"/>
              <a:t>Payment Gateway</a:t>
            </a:r>
          </a:p>
          <a:p>
            <a:pPr lvl="0"/>
            <a:r>
              <a:rPr lang="en-US" dirty="0"/>
              <a:t>Email confirmation of orders</a:t>
            </a:r>
          </a:p>
          <a:p>
            <a:pPr marL="0" indent="0">
              <a:buNone/>
            </a:pPr>
            <a:endParaRPr lang="en-US" dirty="0"/>
          </a:p>
        </p:txBody>
      </p:sp>
    </p:spTree>
    <p:extLst>
      <p:ext uri="{BB962C8B-B14F-4D97-AF65-F5344CB8AC3E}">
        <p14:creationId xmlns:p14="http://schemas.microsoft.com/office/powerpoint/2010/main" val="258413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7CD0-DCE1-4FA6-AB48-15D504F9ED2D}"/>
              </a:ext>
            </a:extLst>
          </p:cNvPr>
          <p:cNvSpPr>
            <a:spLocks noGrp="1"/>
          </p:cNvSpPr>
          <p:nvPr>
            <p:ph type="title"/>
          </p:nvPr>
        </p:nvSpPr>
        <p:spPr>
          <a:xfrm>
            <a:off x="1141413" y="618518"/>
            <a:ext cx="9905998" cy="945239"/>
          </a:xfrm>
        </p:spPr>
        <p:txBody>
          <a:bodyPr>
            <a:normAutofit fontScale="90000"/>
          </a:bodyPr>
          <a:lstStyle/>
          <a:p>
            <a:r>
              <a:rPr lang="en-US" b="1" dirty="0"/>
              <a:t>Technologies used / Technical requirements:</a:t>
            </a:r>
            <a:br>
              <a:rPr lang="en-US" dirty="0"/>
            </a:br>
            <a:endParaRPr lang="en-US" dirty="0"/>
          </a:p>
        </p:txBody>
      </p:sp>
      <p:sp>
        <p:nvSpPr>
          <p:cNvPr id="3" name="Content Placeholder 2">
            <a:extLst>
              <a:ext uri="{FF2B5EF4-FFF2-40B4-BE49-F238E27FC236}">
                <a16:creationId xmlns:a16="http://schemas.microsoft.com/office/drawing/2014/main" id="{A53F22ED-F5AF-440E-913B-8B7866B4B96B}"/>
              </a:ext>
            </a:extLst>
          </p:cNvPr>
          <p:cNvSpPr>
            <a:spLocks noGrp="1"/>
          </p:cNvSpPr>
          <p:nvPr>
            <p:ph idx="1"/>
          </p:nvPr>
        </p:nvSpPr>
        <p:spPr>
          <a:xfrm>
            <a:off x="1141412" y="1391478"/>
            <a:ext cx="9905999" cy="4399723"/>
          </a:xfrm>
        </p:spPr>
        <p:txBody>
          <a:bodyPr>
            <a:normAutofit lnSpcReduction="10000"/>
          </a:bodyPr>
          <a:lstStyle/>
          <a:p>
            <a:pPr lvl="0"/>
            <a:r>
              <a:rPr lang="en-US" dirty="0"/>
              <a:t>CodeIgniter (PHP framework)</a:t>
            </a:r>
          </a:p>
          <a:p>
            <a:pPr lvl="0"/>
            <a:r>
              <a:rPr lang="en-US" dirty="0"/>
              <a:t>JavaScript</a:t>
            </a:r>
          </a:p>
          <a:p>
            <a:pPr lvl="0"/>
            <a:r>
              <a:rPr lang="en-US" dirty="0"/>
              <a:t>CSS</a:t>
            </a:r>
          </a:p>
          <a:p>
            <a:pPr lvl="0"/>
            <a:r>
              <a:rPr lang="en-US" dirty="0"/>
              <a:t>HTML5</a:t>
            </a:r>
          </a:p>
          <a:p>
            <a:pPr lvl="0"/>
            <a:r>
              <a:rPr lang="en-US" dirty="0"/>
              <a:t>MYSQL</a:t>
            </a:r>
          </a:p>
          <a:p>
            <a:pPr lvl="0"/>
            <a:r>
              <a:rPr lang="en-US" dirty="0"/>
              <a:t>Bootstrap CSS</a:t>
            </a:r>
          </a:p>
          <a:p>
            <a:pPr lvl="0"/>
            <a:r>
              <a:rPr lang="en-US" dirty="0"/>
              <a:t>Apache Tomcat Server</a:t>
            </a:r>
          </a:p>
          <a:p>
            <a:pPr lvl="0"/>
            <a:r>
              <a:rPr lang="en-US" dirty="0" err="1"/>
              <a:t>Wamp</a:t>
            </a:r>
            <a:r>
              <a:rPr lang="en-US" dirty="0"/>
              <a:t> Server</a:t>
            </a:r>
          </a:p>
          <a:p>
            <a:pPr marL="0" indent="0">
              <a:buNone/>
            </a:pPr>
            <a:endParaRPr lang="en-US" dirty="0"/>
          </a:p>
        </p:txBody>
      </p:sp>
    </p:spTree>
    <p:extLst>
      <p:ext uri="{BB962C8B-B14F-4D97-AF65-F5344CB8AC3E}">
        <p14:creationId xmlns:p14="http://schemas.microsoft.com/office/powerpoint/2010/main" val="246926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FBAF-7311-4973-92AD-206F4748FD3F}"/>
              </a:ext>
            </a:extLst>
          </p:cNvPr>
          <p:cNvSpPr>
            <a:spLocks noGrp="1"/>
          </p:cNvSpPr>
          <p:nvPr>
            <p:ph type="title"/>
          </p:nvPr>
        </p:nvSpPr>
        <p:spPr/>
        <p:txBody>
          <a:bodyPr/>
          <a:lstStyle/>
          <a:p>
            <a:r>
              <a:rPr lang="en-US" b="1" dirty="0"/>
              <a:t>Hardware requirements</a:t>
            </a:r>
            <a:endParaRPr lang="en-US" dirty="0"/>
          </a:p>
        </p:txBody>
      </p:sp>
      <p:sp>
        <p:nvSpPr>
          <p:cNvPr id="3" name="Content Placeholder 2">
            <a:extLst>
              <a:ext uri="{FF2B5EF4-FFF2-40B4-BE49-F238E27FC236}">
                <a16:creationId xmlns:a16="http://schemas.microsoft.com/office/drawing/2014/main" id="{CE0BBDCC-F118-41DC-A749-CB335CD49891}"/>
              </a:ext>
            </a:extLst>
          </p:cNvPr>
          <p:cNvSpPr>
            <a:spLocks noGrp="1"/>
          </p:cNvSpPr>
          <p:nvPr>
            <p:ph idx="1"/>
          </p:nvPr>
        </p:nvSpPr>
        <p:spPr/>
        <p:txBody>
          <a:bodyPr/>
          <a:lstStyle/>
          <a:p>
            <a:r>
              <a:rPr lang="en-US" dirty="0"/>
              <a:t>For hosting the website locally:</a:t>
            </a:r>
          </a:p>
          <a:p>
            <a:r>
              <a:rPr lang="en-US" dirty="0"/>
              <a:t>Processor: Intel Core i3 or above</a:t>
            </a:r>
          </a:p>
          <a:p>
            <a:r>
              <a:rPr lang="en-US" dirty="0"/>
              <a:t>Processor speed: 2.4 GHz or above</a:t>
            </a:r>
          </a:p>
          <a:p>
            <a:r>
              <a:rPr lang="en-US" dirty="0"/>
              <a:t>RAM: 4 Gb or more</a:t>
            </a:r>
          </a:p>
          <a:p>
            <a:r>
              <a:rPr lang="en-US" dirty="0"/>
              <a:t>Hard disk: 500 Gb or more</a:t>
            </a:r>
          </a:p>
          <a:p>
            <a:endParaRPr lang="en-US" dirty="0"/>
          </a:p>
        </p:txBody>
      </p:sp>
    </p:spTree>
    <p:extLst>
      <p:ext uri="{BB962C8B-B14F-4D97-AF65-F5344CB8AC3E}">
        <p14:creationId xmlns:p14="http://schemas.microsoft.com/office/powerpoint/2010/main" val="21468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F524-62F3-4B79-811C-4E565BE32C40}"/>
              </a:ext>
            </a:extLst>
          </p:cNvPr>
          <p:cNvSpPr>
            <a:spLocks noGrp="1"/>
          </p:cNvSpPr>
          <p:nvPr>
            <p:ph type="title"/>
          </p:nvPr>
        </p:nvSpPr>
        <p:spPr>
          <a:xfrm>
            <a:off x="1141413" y="238540"/>
            <a:ext cx="9905998" cy="828260"/>
          </a:xfrm>
        </p:spPr>
        <p:txBody>
          <a:bodyPr>
            <a:normAutofit fontScale="90000"/>
          </a:bodyPr>
          <a:lstStyle/>
          <a:p>
            <a:r>
              <a:rPr lang="en-US" b="1" dirty="0"/>
              <a:t>Non-Technical requirements:</a:t>
            </a:r>
            <a:br>
              <a:rPr lang="en-US" dirty="0"/>
            </a:br>
            <a:endParaRPr lang="en-US" dirty="0"/>
          </a:p>
        </p:txBody>
      </p:sp>
      <p:sp>
        <p:nvSpPr>
          <p:cNvPr id="3" name="Content Placeholder 2">
            <a:extLst>
              <a:ext uri="{FF2B5EF4-FFF2-40B4-BE49-F238E27FC236}">
                <a16:creationId xmlns:a16="http://schemas.microsoft.com/office/drawing/2014/main" id="{E61FA55C-26D5-4564-A22B-1B135EA1F36C}"/>
              </a:ext>
            </a:extLst>
          </p:cNvPr>
          <p:cNvSpPr>
            <a:spLocks noGrp="1"/>
          </p:cNvSpPr>
          <p:nvPr>
            <p:ph idx="1"/>
          </p:nvPr>
        </p:nvSpPr>
        <p:spPr>
          <a:xfrm>
            <a:off x="1141412" y="1066800"/>
            <a:ext cx="9905999" cy="4724401"/>
          </a:xfrm>
        </p:spPr>
        <p:txBody>
          <a:bodyPr/>
          <a:lstStyle/>
          <a:p>
            <a:pPr lvl="0"/>
            <a:r>
              <a:rPr lang="en-US" dirty="0"/>
              <a:t>Reliability: Reliability is the probability that a system will fail in a given period. A distributed system is reliable if it keeps delivering its service even when one or multiple components fail. Reliability is achieved through redundancy of components and data (remove every single point of failure).</a:t>
            </a:r>
          </a:p>
          <a:p>
            <a:r>
              <a:rPr lang="en-US" dirty="0"/>
              <a:t>Availability: Availability is the time a system remains operational to perform its required function in a specific period. Measured by the percentage of time that a system remains operational under normal conditions. </a:t>
            </a:r>
          </a:p>
          <a:p>
            <a:pPr marL="0" lvl="0" indent="0">
              <a:buNone/>
            </a:pPr>
            <a:endParaRPr lang="en-US" dirty="0"/>
          </a:p>
        </p:txBody>
      </p:sp>
    </p:spTree>
    <p:extLst>
      <p:ext uri="{BB962C8B-B14F-4D97-AF65-F5344CB8AC3E}">
        <p14:creationId xmlns:p14="http://schemas.microsoft.com/office/powerpoint/2010/main" val="248450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37ED-B985-4C35-B97C-56E511F064D2}"/>
              </a:ext>
            </a:extLst>
          </p:cNvPr>
          <p:cNvSpPr>
            <a:spLocks noGrp="1"/>
          </p:cNvSpPr>
          <p:nvPr>
            <p:ph type="title"/>
          </p:nvPr>
        </p:nvSpPr>
        <p:spPr>
          <a:xfrm>
            <a:off x="1141413" y="618518"/>
            <a:ext cx="9905998" cy="852473"/>
          </a:xfrm>
        </p:spPr>
        <p:txBody>
          <a:bodyPr>
            <a:normAutofit fontScale="90000"/>
          </a:bodyPr>
          <a:lstStyle/>
          <a:p>
            <a:r>
              <a:rPr lang="en-US" b="1" dirty="0"/>
              <a:t>Non-Technical requirements:</a:t>
            </a:r>
            <a:br>
              <a:rPr lang="en-US" dirty="0"/>
            </a:br>
            <a:endParaRPr lang="en-US" dirty="0"/>
          </a:p>
        </p:txBody>
      </p:sp>
      <p:sp>
        <p:nvSpPr>
          <p:cNvPr id="3" name="Content Placeholder 2">
            <a:extLst>
              <a:ext uri="{FF2B5EF4-FFF2-40B4-BE49-F238E27FC236}">
                <a16:creationId xmlns:a16="http://schemas.microsoft.com/office/drawing/2014/main" id="{ECC1697C-A1AC-44CF-9B39-1A5D557C79A0}"/>
              </a:ext>
            </a:extLst>
          </p:cNvPr>
          <p:cNvSpPr>
            <a:spLocks noGrp="1"/>
          </p:cNvSpPr>
          <p:nvPr>
            <p:ph idx="1"/>
          </p:nvPr>
        </p:nvSpPr>
        <p:spPr>
          <a:xfrm>
            <a:off x="1141412" y="1828800"/>
            <a:ext cx="9905999" cy="3962401"/>
          </a:xfrm>
        </p:spPr>
        <p:txBody>
          <a:bodyPr/>
          <a:lstStyle/>
          <a:p>
            <a:pPr lvl="0"/>
            <a:r>
              <a:rPr lang="en-US" dirty="0"/>
              <a:t>Efficiency</a:t>
            </a:r>
          </a:p>
          <a:p>
            <a:r>
              <a:rPr lang="en-US" dirty="0"/>
              <a:t>Latency: response time, the delay to obtain the first piece of data.</a:t>
            </a:r>
          </a:p>
          <a:p>
            <a:r>
              <a:rPr lang="en-US" dirty="0"/>
              <a:t>Bandwidth: throughput, amount of data delivered in a given time.</a:t>
            </a:r>
          </a:p>
          <a:p>
            <a:endParaRPr lang="en-US" dirty="0"/>
          </a:p>
        </p:txBody>
      </p:sp>
    </p:spTree>
    <p:extLst>
      <p:ext uri="{BB962C8B-B14F-4D97-AF65-F5344CB8AC3E}">
        <p14:creationId xmlns:p14="http://schemas.microsoft.com/office/powerpoint/2010/main" val="114656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837A-79A1-4499-8DCA-8A8E1D7F8DF8}"/>
              </a:ext>
            </a:extLst>
          </p:cNvPr>
          <p:cNvSpPr>
            <a:spLocks noGrp="1"/>
          </p:cNvSpPr>
          <p:nvPr>
            <p:ph type="title"/>
          </p:nvPr>
        </p:nvSpPr>
        <p:spPr>
          <a:xfrm>
            <a:off x="1141413" y="0"/>
            <a:ext cx="9905998" cy="927652"/>
          </a:xfrm>
        </p:spPr>
        <p:txBody>
          <a:bodyPr/>
          <a:lstStyle/>
          <a:p>
            <a:r>
              <a:rPr lang="en-US" b="1" dirty="0"/>
              <a:t>Project Management tool</a:t>
            </a:r>
            <a:endParaRPr lang="en-US" dirty="0"/>
          </a:p>
        </p:txBody>
      </p:sp>
      <p:sp>
        <p:nvSpPr>
          <p:cNvPr id="3" name="Content Placeholder 2">
            <a:extLst>
              <a:ext uri="{FF2B5EF4-FFF2-40B4-BE49-F238E27FC236}">
                <a16:creationId xmlns:a16="http://schemas.microsoft.com/office/drawing/2014/main" id="{D0F537E0-FD85-486A-A70C-C4CA52BF8437}"/>
              </a:ext>
            </a:extLst>
          </p:cNvPr>
          <p:cNvSpPr>
            <a:spLocks noGrp="1"/>
          </p:cNvSpPr>
          <p:nvPr>
            <p:ph idx="1"/>
          </p:nvPr>
        </p:nvSpPr>
        <p:spPr>
          <a:xfrm>
            <a:off x="1141412" y="1285461"/>
            <a:ext cx="9905999" cy="4505740"/>
          </a:xfrm>
        </p:spPr>
        <p:txBody>
          <a:bodyPr/>
          <a:lstStyle/>
          <a:p>
            <a:pPr marL="0" indent="0">
              <a:buNone/>
            </a:pPr>
            <a:r>
              <a:rPr lang="en-US" dirty="0"/>
              <a:t>Tiago.io</a:t>
            </a:r>
          </a:p>
          <a:p>
            <a:pPr marL="0" indent="0">
              <a:buNone/>
            </a:pPr>
            <a:r>
              <a:rPr lang="en-US" dirty="0"/>
              <a:t>Taiga is a project management platform for agile developers &amp; designers who want a simple, beautiful tool that makes work truly enjoyable.</a:t>
            </a:r>
          </a:p>
          <a:p>
            <a:pPr marL="0" indent="0">
              <a:buNone/>
            </a:pPr>
            <a:endParaRPr lang="en-US" dirty="0"/>
          </a:p>
        </p:txBody>
      </p:sp>
    </p:spTree>
    <p:extLst>
      <p:ext uri="{BB962C8B-B14F-4D97-AF65-F5344CB8AC3E}">
        <p14:creationId xmlns:p14="http://schemas.microsoft.com/office/powerpoint/2010/main" val="4277215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TotalTime>
  <Words>828</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PIZZA CRUSH</vt:lpstr>
      <vt:lpstr>What is pizza crush?</vt:lpstr>
      <vt:lpstr>Features:</vt:lpstr>
      <vt:lpstr>Nice to Have: </vt:lpstr>
      <vt:lpstr>Technologies used / Technical requirements: </vt:lpstr>
      <vt:lpstr>Hardware requirements</vt:lpstr>
      <vt:lpstr>Non-Technical requirements: </vt:lpstr>
      <vt:lpstr>Non-Technical requirements: </vt:lpstr>
      <vt:lpstr>Project Management tool</vt:lpstr>
      <vt:lpstr>Version Control System</vt:lpstr>
      <vt:lpstr>Development Methodology</vt:lpstr>
      <vt:lpstr>Gantt chart</vt:lpstr>
      <vt:lpstr>Risk Management</vt:lpstr>
      <vt:lpstr>Risk Management</vt:lpstr>
      <vt:lpstr>Risk Management</vt:lpstr>
      <vt:lpstr>Team members roles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CRUSH</dc:title>
  <dc:creator>Sourab Reddy Pailla</dc:creator>
  <cp:lastModifiedBy>Sourab Reddy Pailla</cp:lastModifiedBy>
  <cp:revision>17</cp:revision>
  <dcterms:created xsi:type="dcterms:W3CDTF">2019-09-12T03:55:29Z</dcterms:created>
  <dcterms:modified xsi:type="dcterms:W3CDTF">2019-09-12T04:20:55Z</dcterms:modified>
</cp:coreProperties>
</file>