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 MT Bold" charset="1" panose="02030802070405020303"/>
      <p:regular r:id="rId25"/>
    </p:embeddedFont>
    <p:embeddedFont>
      <p:font typeface="Times New Roman MT" charset="1" panose="02030502070405020303"/>
      <p:regular r:id="rId26"/>
    </p:embeddedFont>
    <p:embeddedFont>
      <p:font typeface="Trebuchet MS" charset="1" panose="020B0603020202020204"/>
      <p:regular r:id="rId27"/>
    </p:embeddedFont>
    <p:embeddedFont>
      <p:font typeface="Canva Sans" charset="1" panose="020B0503030501040103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2425" y="394176"/>
            <a:ext cx="17523152" cy="9498650"/>
            <a:chOff x="0" y="0"/>
            <a:chExt cx="23364202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4189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4189">
                  <a:moveTo>
                    <a:pt x="0" y="0"/>
                  </a:moveTo>
                  <a:lnTo>
                    <a:pt x="23364189" y="0"/>
                  </a:lnTo>
                  <a:lnTo>
                    <a:pt x="23364189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94451" y="2138882"/>
            <a:ext cx="8030950" cy="3581400"/>
            <a:chOff x="0" y="0"/>
            <a:chExt cx="10707933" cy="4775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07933" cy="4775200"/>
            </a:xfrm>
            <a:custGeom>
              <a:avLst/>
              <a:gdLst/>
              <a:ahLst/>
              <a:cxnLst/>
              <a:rect r="r" b="b" t="t" l="l"/>
              <a:pathLst>
                <a:path h="4775200" w="10707933">
                  <a:moveTo>
                    <a:pt x="0" y="0"/>
                  </a:moveTo>
                  <a:lnTo>
                    <a:pt x="10707933" y="0"/>
                  </a:lnTo>
                  <a:lnTo>
                    <a:pt x="10707933" y="4775200"/>
                  </a:lnTo>
                  <a:lnTo>
                    <a:pt x="0" y="4775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10707933" cy="48799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240"/>
                </a:lnSpc>
              </a:pPr>
              <a:r>
                <a:rPr lang="en-US" sz="5200" b="true">
                  <a:solidFill>
                    <a:srgbClr val="FFFFFF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CP302</a:t>
              </a:r>
            </a:p>
            <a:p>
              <a:pPr algn="l">
                <a:lnSpc>
                  <a:spcPts val="5640"/>
                </a:lnSpc>
              </a:pPr>
              <a:r>
                <a:rPr lang="en-US" sz="4700" b="true">
                  <a:solidFill>
                    <a:srgbClr val="FFFFFF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AI ML in  Early Detection of Sepsis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4451" y="4817576"/>
            <a:ext cx="8030950" cy="3581400"/>
            <a:chOff x="0" y="0"/>
            <a:chExt cx="10707933" cy="4775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07933" cy="4775200"/>
            </a:xfrm>
            <a:custGeom>
              <a:avLst/>
              <a:gdLst/>
              <a:ahLst/>
              <a:cxnLst/>
              <a:rect r="r" b="b" t="t" l="l"/>
              <a:pathLst>
                <a:path h="4775200" w="10707933">
                  <a:moveTo>
                    <a:pt x="0" y="0"/>
                  </a:moveTo>
                  <a:lnTo>
                    <a:pt x="10707933" y="0"/>
                  </a:lnTo>
                  <a:lnTo>
                    <a:pt x="10707933" y="4775200"/>
                  </a:lnTo>
                  <a:lnTo>
                    <a:pt x="0" y="4775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10707933" cy="48799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240"/>
                </a:lnSpc>
              </a:pPr>
              <a:r>
                <a:rPr lang="en-US" sz="5200" b="true">
                  <a:solidFill>
                    <a:srgbClr val="FFFFFF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Midsem Presentation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36881" y="8154539"/>
            <a:ext cx="14374104" cy="1741875"/>
            <a:chOff x="0" y="0"/>
            <a:chExt cx="19165472" cy="2322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65472" cy="2322500"/>
            </a:xfrm>
            <a:custGeom>
              <a:avLst/>
              <a:gdLst/>
              <a:ahLst/>
              <a:cxnLst/>
              <a:rect r="r" b="b" t="t" l="l"/>
              <a:pathLst>
                <a:path h="2322500" w="19165472">
                  <a:moveTo>
                    <a:pt x="0" y="0"/>
                  </a:moveTo>
                  <a:lnTo>
                    <a:pt x="19165472" y="0"/>
                  </a:lnTo>
                  <a:lnTo>
                    <a:pt x="19165472" y="2322500"/>
                  </a:lnTo>
                  <a:lnTo>
                    <a:pt x="0" y="232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42875"/>
              <a:ext cx="19165472" cy="2465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95"/>
                </a:lnSpc>
              </a:pPr>
              <a:r>
                <a:rPr lang="en-US" sz="3329">
                  <a:solidFill>
                    <a:srgbClr val="FFFFFF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By GOWTHAM RAJU</a:t>
              </a:r>
            </a:p>
            <a:p>
              <a:pPr algn="l">
                <a:lnSpc>
                  <a:spcPts val="4795"/>
                </a:lnSpc>
              </a:pPr>
            </a:p>
            <a:p>
              <a:pPr algn="l">
                <a:lnSpc>
                  <a:spcPts val="3196"/>
                </a:lnSpc>
              </a:pPr>
              <a:r>
                <a:rPr lang="en-US" sz="3330">
                  <a:solidFill>
                    <a:srgbClr val="FFFFFF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Dr . NEHA SARDANA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144000" y="3486573"/>
            <a:ext cx="8082110" cy="3121704"/>
          </a:xfrm>
          <a:custGeom>
            <a:avLst/>
            <a:gdLst/>
            <a:ahLst/>
            <a:cxnLst/>
            <a:rect r="r" b="b" t="t" l="l"/>
            <a:pathLst>
              <a:path h="3121704" w="8082110">
                <a:moveTo>
                  <a:pt x="0" y="0"/>
                </a:moveTo>
                <a:lnTo>
                  <a:pt x="8082110" y="0"/>
                </a:lnTo>
                <a:lnTo>
                  <a:pt x="8082110" y="3121703"/>
                </a:lnTo>
                <a:lnTo>
                  <a:pt x="0" y="3121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4" r="0" b="-1294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1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0928461" cy="888504"/>
            <a:chOff x="0" y="0"/>
            <a:chExt cx="14571282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71281" cy="1184672"/>
            </a:xfrm>
            <a:custGeom>
              <a:avLst/>
              <a:gdLst/>
              <a:ahLst/>
              <a:cxnLst/>
              <a:rect r="r" b="b" t="t" l="l"/>
              <a:pathLst>
                <a:path h="1184672" w="14571281">
                  <a:moveTo>
                    <a:pt x="0" y="0"/>
                  </a:moveTo>
                  <a:lnTo>
                    <a:pt x="14571281" y="0"/>
                  </a:lnTo>
                  <a:lnTo>
                    <a:pt x="14571281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4571282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Cleaning &amp; Preprocessing 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4048" y="2299413"/>
            <a:ext cx="16272255" cy="77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8644" indent="-344322" lvl="1">
              <a:lnSpc>
                <a:spcPts val="38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</a:t>
            </a:r>
            <a:r>
              <a:rPr lang="en-US" b="true" sz="31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tive</a:t>
            </a: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Prepare dataset for reliable and unbiased modeling.</a:t>
            </a:r>
          </a:p>
          <a:p>
            <a:pPr algn="just">
              <a:lnSpc>
                <a:spcPts val="3827"/>
              </a:lnSpc>
              <a:spcBef>
                <a:spcPct val="0"/>
              </a:spcBef>
            </a:pPr>
          </a:p>
          <a:p>
            <a:pPr algn="just" marL="688644" indent="-344322" lvl="1">
              <a:lnSpc>
                <a:spcPts val="38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Taken:</a:t>
            </a:r>
          </a:p>
          <a:p>
            <a:pPr algn="just" marL="688644" indent="-344322" lvl="1">
              <a:lnSpc>
                <a:spcPts val="3827"/>
              </a:lnSpc>
              <a:buFont typeface="Arial"/>
              <a:buChar char="•"/>
            </a:pP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patient identifiers (ID, Admission Date, etc.) to avoid data leakage.</a:t>
            </a:r>
          </a:p>
          <a:p>
            <a:pPr algn="just" marL="688644" indent="-344322" lvl="1">
              <a:lnSpc>
                <a:spcPts val="3827"/>
              </a:lnSpc>
              <a:buFont typeface="Arial"/>
              <a:buChar char="•"/>
            </a:pP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Dropped columns not available at diagnosis (Outcome, Antibiotics given, etc.).</a:t>
            </a:r>
          </a:p>
          <a:p>
            <a:pPr algn="just" marL="688644" indent="-344322" lvl="1">
              <a:lnSpc>
                <a:spcPts val="3827"/>
              </a:lnSpc>
              <a:buFont typeface="Arial"/>
              <a:buChar char="•"/>
            </a:pP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Checked missing values: Found in CRP, TLC, and some categorical features.</a:t>
            </a:r>
          </a:p>
          <a:p>
            <a:pPr algn="just">
              <a:lnSpc>
                <a:spcPts val="3827"/>
              </a:lnSpc>
            </a:pPr>
          </a:p>
          <a:p>
            <a:pPr algn="just" marL="688644" indent="-344322" lvl="1">
              <a:lnSpc>
                <a:spcPts val="38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Imputation strategy:</a:t>
            </a:r>
          </a:p>
          <a:p>
            <a:pPr algn="just" marL="1377289" indent="-459096" lvl="2">
              <a:lnSpc>
                <a:spcPts val="3827"/>
              </a:lnSpc>
              <a:buFont typeface="Arial"/>
              <a:buChar char="⚬"/>
            </a:pP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Numeric → median</a:t>
            </a: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imputation.</a:t>
            </a:r>
          </a:p>
          <a:p>
            <a:pPr algn="just" marL="1377289" indent="-459096" lvl="2">
              <a:lnSpc>
                <a:spcPts val="3827"/>
              </a:lnSpc>
              <a:buFont typeface="Arial"/>
              <a:buChar char="⚬"/>
            </a:pP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Categorical → mode imputation.</a:t>
            </a:r>
          </a:p>
          <a:p>
            <a:pPr algn="just">
              <a:lnSpc>
                <a:spcPts val="3827"/>
              </a:lnSpc>
            </a:pPr>
          </a:p>
          <a:p>
            <a:pPr algn="just" marL="688644" indent="-344322" lvl="1">
              <a:lnSpc>
                <a:spcPts val="3827"/>
              </a:lnSpc>
              <a:buFont typeface="Arial"/>
              <a:buChar char="•"/>
            </a:pPr>
            <a:r>
              <a:rPr lang="en-US" b="true" sz="31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Encoding categorical variables</a:t>
            </a: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using one-hot encoding for model compatibility.</a:t>
            </a:r>
          </a:p>
          <a:p>
            <a:pPr algn="just">
              <a:lnSpc>
                <a:spcPts val="3827"/>
              </a:lnSpc>
            </a:pPr>
          </a:p>
          <a:p>
            <a:pPr algn="just" marL="688644" indent="-344322" lvl="1">
              <a:lnSpc>
                <a:spcPts val="3827"/>
              </a:lnSpc>
              <a:buFont typeface="Arial"/>
              <a:buChar char="•"/>
            </a:pPr>
            <a:r>
              <a:rPr lang="en-US" b="true" sz="31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  <a:r>
              <a:rPr lang="en-US" sz="31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 clean dataset with consistent features ready for splitting into different cases.</a:t>
            </a:r>
          </a:p>
          <a:p>
            <a:pPr algn="just">
              <a:lnSpc>
                <a:spcPts val="358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3171273" y="4254897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5127908" cy="888524"/>
            <a:chOff x="0" y="0"/>
            <a:chExt cx="20170544" cy="11846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70544" cy="1184698"/>
            </a:xfrm>
            <a:custGeom>
              <a:avLst/>
              <a:gdLst/>
              <a:ahLst/>
              <a:cxnLst/>
              <a:rect r="r" b="b" t="t" l="l"/>
              <a:pathLst>
                <a:path h="1184698" w="20170544">
                  <a:moveTo>
                    <a:pt x="0" y="0"/>
                  </a:moveTo>
                  <a:lnTo>
                    <a:pt x="20170544" y="0"/>
                  </a:lnTo>
                  <a:lnTo>
                    <a:pt x="20170544" y="1184698"/>
                  </a:lnTo>
                  <a:lnTo>
                    <a:pt x="0" y="11846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170544" cy="11942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Case I – Full Dataset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4048" y="1961762"/>
            <a:ext cx="17524573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0504" indent="-300252" lvl="1">
              <a:lnSpc>
                <a:spcPts val="3337"/>
              </a:lnSpc>
              <a:buFont typeface="Arial"/>
              <a:buChar char="•"/>
            </a:pPr>
            <a:r>
              <a:rPr lang="en-US" b="true" sz="27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27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ndependent Variables (X):</a:t>
            </a:r>
          </a:p>
          <a:p>
            <a:pPr algn="just" marL="600504" indent="-300252" lvl="1">
              <a:lnSpc>
                <a:spcPts val="3337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</a:t>
            </a: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cleaned </a:t>
            </a: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encoded f</a:t>
            </a: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eatures (≈576).</a:t>
            </a:r>
          </a:p>
          <a:p>
            <a:pPr algn="just" marL="600504" indent="-300252" lvl="1">
              <a:lnSpc>
                <a:spcPts val="3337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demographics, clinical info, lab markers (CRP, TLC, PCT, ANC, etc.).</a:t>
            </a:r>
          </a:p>
          <a:p>
            <a:pPr algn="just" marL="600504" indent="-300252" lvl="1">
              <a:lnSpc>
                <a:spcPts val="3337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Dropped identifiers</a:t>
            </a: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leakage variables (patient ID, state, antibiotic sensitivity, etc.).</a:t>
            </a:r>
          </a:p>
          <a:p>
            <a:pPr algn="just">
              <a:lnSpc>
                <a:spcPts val="3337"/>
              </a:lnSpc>
            </a:pPr>
          </a:p>
          <a:p>
            <a:pPr algn="just" marL="578914" indent="-289457" lvl="1">
              <a:lnSpc>
                <a:spcPts val="321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Dependent V</a:t>
            </a:r>
            <a:r>
              <a:rPr lang="en-US" b="true" sz="26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ariable (y):</a:t>
            </a:r>
          </a:p>
          <a:p>
            <a:pPr algn="just" marL="600504" indent="-300252" lvl="1">
              <a:lnSpc>
                <a:spcPts val="3337"/>
              </a:lnSpc>
              <a:spcBef>
                <a:spcPct val="0"/>
              </a:spcBef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enr_cult_org_PATHO (binary outcome).</a:t>
            </a:r>
          </a:p>
          <a:p>
            <a:pPr algn="just" marL="600504" indent="-300252" lvl="1">
              <a:lnSpc>
                <a:spcPts val="3337"/>
              </a:lnSpc>
              <a:spcBef>
                <a:spcPct val="0"/>
              </a:spcBef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= pathogenic culture, 0 = non-pathogenic/contaminated.</a:t>
            </a:r>
          </a:p>
          <a:p>
            <a:pPr algn="just" marL="600504" indent="-300252" lvl="1">
              <a:lnSpc>
                <a:spcPts val="3337"/>
              </a:lnSpc>
              <a:spcBef>
                <a:spcPct val="0"/>
              </a:spcBef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Chosen because</a:t>
            </a:r>
            <a:r>
              <a:rPr lang="en-US" sz="27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is the clinical endpoint we want to predict.</a:t>
            </a:r>
          </a:p>
          <a:p>
            <a:pPr algn="just">
              <a:lnSpc>
                <a:spcPts val="2862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00508" y="5336182"/>
            <a:ext cx="8745827" cy="51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7"/>
              </a:lnSpc>
            </a:pPr>
          </a:p>
          <a:p>
            <a:pPr algn="just">
              <a:lnSpc>
                <a:spcPts val="3457"/>
              </a:lnSpc>
            </a:pPr>
          </a:p>
          <a:p>
            <a:pPr algn="just" marL="622093" indent="-311047" lvl="1">
              <a:lnSpc>
                <a:spcPts val="34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Train-Test Split:</a:t>
            </a:r>
          </a:p>
          <a:p>
            <a:pPr algn="just" marL="622093" indent="-311047" lvl="1">
              <a:lnSpc>
                <a:spcPts val="3457"/>
              </a:lnSpc>
              <a:spcBef>
                <a:spcPct val="0"/>
              </a:spcBef>
              <a:buFont typeface="Arial"/>
              <a:buChar char="•"/>
            </a:pPr>
            <a:r>
              <a:rPr lang="en-US" sz="2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75% for training, 25% for testing.</a:t>
            </a:r>
          </a:p>
          <a:p>
            <a:pPr algn="just" marL="622093" indent="-311047" lvl="1">
              <a:lnSpc>
                <a:spcPts val="3457"/>
              </a:lnSpc>
              <a:spcBef>
                <a:spcPct val="0"/>
              </a:spcBef>
              <a:buFont typeface="Arial"/>
              <a:buChar char="•"/>
            </a:pPr>
            <a:r>
              <a:rPr lang="en-US" sz="2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Stratified split to preserve class balance.</a:t>
            </a:r>
          </a:p>
          <a:p>
            <a:pPr algn="just">
              <a:lnSpc>
                <a:spcPts val="3457"/>
              </a:lnSpc>
              <a:spcBef>
                <a:spcPct val="0"/>
              </a:spcBef>
            </a:pPr>
          </a:p>
          <a:p>
            <a:pPr algn="just" marL="622093" indent="-311047" lvl="1">
              <a:lnSpc>
                <a:spcPts val="3457"/>
              </a:lnSpc>
              <a:buFont typeface="Arial"/>
              <a:buChar char="•"/>
            </a:pPr>
            <a:r>
              <a:rPr lang="en-US" b="true" sz="2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2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easoning:</a:t>
            </a:r>
          </a:p>
          <a:p>
            <a:pPr algn="just" marL="622093" indent="-311047" lvl="1">
              <a:lnSpc>
                <a:spcPts val="3457"/>
              </a:lnSpc>
              <a:spcBef>
                <a:spcPct val="0"/>
              </a:spcBef>
              <a:buFont typeface="Arial"/>
              <a:buChar char="•"/>
            </a:pPr>
            <a:r>
              <a:rPr lang="en-US" sz="2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Establish</a:t>
            </a:r>
            <a:r>
              <a:rPr lang="en-US" sz="2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 the baseline model with maximum information.</a:t>
            </a:r>
          </a:p>
          <a:p>
            <a:pPr algn="just" marL="622093" indent="-311047" lvl="1">
              <a:lnSpc>
                <a:spcPts val="3457"/>
              </a:lnSpc>
              <a:spcBef>
                <a:spcPct val="0"/>
              </a:spcBef>
              <a:buFont typeface="Arial"/>
              <a:buChar char="•"/>
            </a:pPr>
            <a:r>
              <a:rPr lang="en-US" sz="2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us to check if all features together give the highest possible accuracy.</a:t>
            </a:r>
          </a:p>
          <a:p>
            <a:pPr algn="just">
              <a:lnSpc>
                <a:spcPts val="2982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633443" y="5967075"/>
            <a:ext cx="8275179" cy="3929339"/>
          </a:xfrm>
          <a:custGeom>
            <a:avLst/>
            <a:gdLst/>
            <a:ahLst/>
            <a:cxnLst/>
            <a:rect r="r" b="b" t="t" l="l"/>
            <a:pathLst>
              <a:path h="3929339" w="8275179">
                <a:moveTo>
                  <a:pt x="0" y="0"/>
                </a:moveTo>
                <a:lnTo>
                  <a:pt x="8275179" y="0"/>
                </a:lnTo>
                <a:lnTo>
                  <a:pt x="8275179" y="3929339"/>
                </a:lnTo>
                <a:lnTo>
                  <a:pt x="0" y="3929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04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1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5127908" cy="888504"/>
            <a:chOff x="0" y="0"/>
            <a:chExt cx="20170544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70544" cy="1184672"/>
            </a:xfrm>
            <a:custGeom>
              <a:avLst/>
              <a:gdLst/>
              <a:ahLst/>
              <a:cxnLst/>
              <a:rect r="r" b="b" t="t" l="l"/>
              <a:pathLst>
                <a:path h="1184672" w="20170544">
                  <a:moveTo>
                    <a:pt x="0" y="0"/>
                  </a:moveTo>
                  <a:lnTo>
                    <a:pt x="20170544" y="0"/>
                  </a:lnTo>
                  <a:lnTo>
                    <a:pt x="20170544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170544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Case II – Excluding PCT &amp; ANC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1713" y="2852171"/>
            <a:ext cx="14538960" cy="762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3"/>
              </a:lnSpc>
            </a:pPr>
          </a:p>
          <a:p>
            <a:pPr algn="just">
              <a:lnSpc>
                <a:spcPts val="3033"/>
              </a:lnSpc>
            </a:pPr>
          </a:p>
          <a:p>
            <a:pPr algn="just">
              <a:lnSpc>
                <a:spcPts val="3033"/>
              </a:lnSpc>
            </a:pP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Dependent Variable (y):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</a:t>
            </a: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me: enr_cult_org_PATHO.</a:t>
            </a: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Train-Test Split: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75% training, 25% testing, stratified.</a:t>
            </a: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Reasoning: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Goal: Assess if model performance remains stable without PCT &amp; ANC.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y</a:t>
            </a: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 → we can avoid imputing these tests and reduce dependency on unavailable markers.</a:t>
            </a: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Opinion: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removing </a:t>
            </a: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PCT/ANC does not drop performance significantly, we should not impute them.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</a:t>
            </a: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putation may add noise, especially if missingness is systematic (not random).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Clinically, CRP &amp; TLC are more reliable and universally available than PCT/ANC.</a:t>
            </a: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188948" y="2530613"/>
            <a:ext cx="9418264" cy="3567168"/>
          </a:xfrm>
          <a:custGeom>
            <a:avLst/>
            <a:gdLst/>
            <a:ahLst/>
            <a:cxnLst/>
            <a:rect r="r" b="b" t="t" l="l"/>
            <a:pathLst>
              <a:path h="3567168" w="9418264">
                <a:moveTo>
                  <a:pt x="0" y="0"/>
                </a:moveTo>
                <a:lnTo>
                  <a:pt x="9418264" y="0"/>
                </a:lnTo>
                <a:lnTo>
                  <a:pt x="9418264" y="3567168"/>
                </a:lnTo>
                <a:lnTo>
                  <a:pt x="0" y="3567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1853" y="2019300"/>
            <a:ext cx="7276610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ndependent Variables (X)</a:t>
            </a:r>
            <a:r>
              <a:rPr lang="en-US" b="true" sz="25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just" marL="545793" indent="-272896" lvl="1">
              <a:lnSpc>
                <a:spcPts val="3033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 as Case i but removed PCT (Procalcitonin) &amp; ANC (Absolute Neutrophil Count).</a:t>
            </a:r>
          </a:p>
          <a:p>
            <a:pPr algn="just" marL="545793" indent="-272896" lvl="1">
              <a:lnSpc>
                <a:spcPts val="3033"/>
              </a:lnSpc>
              <a:spcBef>
                <a:spcPct val="0"/>
              </a:spcBef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sz="2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 two tests are often expensive, not always available, and missing frequently.</a:t>
            </a: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  <a:p>
            <a:pPr algn="just">
              <a:lnSpc>
                <a:spcPts val="30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1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5127908" cy="888524"/>
            <a:chOff x="0" y="0"/>
            <a:chExt cx="20170544" cy="11846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70544" cy="1184698"/>
            </a:xfrm>
            <a:custGeom>
              <a:avLst/>
              <a:gdLst/>
              <a:ahLst/>
              <a:cxnLst/>
              <a:rect r="r" b="b" t="t" l="l"/>
              <a:pathLst>
                <a:path h="1184698" w="20170544">
                  <a:moveTo>
                    <a:pt x="0" y="0"/>
                  </a:moveTo>
                  <a:lnTo>
                    <a:pt x="20170544" y="0"/>
                  </a:lnTo>
                  <a:lnTo>
                    <a:pt x="20170544" y="1184698"/>
                  </a:lnTo>
                  <a:lnTo>
                    <a:pt x="0" y="11846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170544" cy="11942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Case III – CRP &amp; TLC Only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4438" y="1977544"/>
            <a:ext cx="15707209" cy="772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ndependent Variables (X):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two lab markers: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CRP (C-Reactive Protein): Inflammation marker.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TLC (Total Leukocyte Count): Immune response marker.</a:t>
            </a:r>
          </a:p>
          <a:p>
            <a:pPr algn="just">
              <a:lnSpc>
                <a:spcPts val="3228"/>
              </a:lnSpc>
            </a:pP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Dependent Variable (y):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enr_cult_org_PATHO.</a:t>
            </a:r>
          </a:p>
          <a:p>
            <a:pPr algn="just">
              <a:lnSpc>
                <a:spcPts val="3228"/>
              </a:lnSpc>
            </a:pP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</a:t>
            </a: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ain-Test Split: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75% training, 25% testing, stratified.</a:t>
            </a:r>
          </a:p>
          <a:p>
            <a:pPr algn="just">
              <a:lnSpc>
                <a:spcPts val="3228"/>
              </a:lnSpc>
            </a:pP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Reasoning: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Tests</a:t>
            </a: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whether just two cheap, widely available markers can predict outcomes.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performance is good → this is the most</a:t>
            </a: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practical and deployable model for hospitals.</a:t>
            </a:r>
          </a:p>
          <a:p>
            <a:pPr algn="just">
              <a:lnSpc>
                <a:spcPts val="3228"/>
              </a:lnSpc>
            </a:pP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</a:t>
            </a: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2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pinion: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</a:t>
            </a: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case is clinically the most meaningful, even if performance is slightly lower than Case i.</a:t>
            </a:r>
          </a:p>
          <a:p>
            <a:pPr algn="just" marL="580870" indent="-290435" lvl="1">
              <a:lnSpc>
                <a:spcPts val="3228"/>
              </a:lnSpc>
              <a:buFont typeface="Arial"/>
              <a:buChar char="•"/>
            </a:pPr>
            <a:r>
              <a:rPr lang="en-US" sz="26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Because doctors can easily access CRP/TLC everywhere, it improves adoption.</a:t>
            </a:r>
          </a:p>
          <a:p>
            <a:pPr algn="just">
              <a:lnSpc>
                <a:spcPts val="2748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994568" y="2299413"/>
            <a:ext cx="7477584" cy="3664016"/>
          </a:xfrm>
          <a:custGeom>
            <a:avLst/>
            <a:gdLst/>
            <a:ahLst/>
            <a:cxnLst/>
            <a:rect r="r" b="b" t="t" l="l"/>
            <a:pathLst>
              <a:path h="3664016" w="7477584">
                <a:moveTo>
                  <a:pt x="0" y="0"/>
                </a:moveTo>
                <a:lnTo>
                  <a:pt x="7477584" y="0"/>
                </a:lnTo>
                <a:lnTo>
                  <a:pt x="7477584" y="3664016"/>
                </a:lnTo>
                <a:lnTo>
                  <a:pt x="0" y="3664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1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5127908" cy="888504"/>
            <a:chOff x="0" y="0"/>
            <a:chExt cx="20170544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70544" cy="1184672"/>
            </a:xfrm>
            <a:custGeom>
              <a:avLst/>
              <a:gdLst/>
              <a:ahLst/>
              <a:cxnLst/>
              <a:rect r="r" b="b" t="t" l="l"/>
              <a:pathLst>
                <a:path h="1184672" w="20170544">
                  <a:moveTo>
                    <a:pt x="0" y="0"/>
                  </a:moveTo>
                  <a:lnTo>
                    <a:pt x="20170544" y="0"/>
                  </a:lnTo>
                  <a:lnTo>
                    <a:pt x="20170544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170544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Case IV – Imputed Dataset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9322" y="2308938"/>
            <a:ext cx="16985887" cy="83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b="true" sz="34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4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ataset</a:t>
            </a: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Multiple imputed versions provided (20 imputations).</a:t>
            </a: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b="true" sz="34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Focus</a:t>
            </a: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Using the first imputed dataset (Imputation_ = 1) for modeling.</a:t>
            </a:r>
          </a:p>
          <a:p>
            <a:pPr algn="just">
              <a:lnSpc>
                <a:spcPts val="4188"/>
              </a:lnSpc>
            </a:pP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b="true" sz="34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All predictors from columns F → AQ, except:</a:t>
            </a: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Excluded PCT and ANC (very high missingness → unreliable imputations).</a:t>
            </a: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Excluded Antibiotic sensitivity (only available for culture-positive).</a:t>
            </a:r>
          </a:p>
          <a:p>
            <a:pPr algn="just">
              <a:lnSpc>
                <a:spcPts val="4188"/>
              </a:lnSpc>
            </a:pP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b="true" sz="34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</a:t>
            </a: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CRP &amp; TLC missing values imputed → larger usable sample (~3,600 subjects).</a:t>
            </a: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Preserves data consistency across patients.</a:t>
            </a:r>
          </a:p>
          <a:p>
            <a:pPr algn="just">
              <a:lnSpc>
                <a:spcPts val="4188"/>
              </a:lnSpc>
            </a:pP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b="true" sz="34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Expectation</a:t>
            </a: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 marL="753586" indent="-376793" lvl="1">
              <a:lnSpc>
                <a:spcPts val="4188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Better model stability and accuracy compared to original (non-imputed) dataset.</a:t>
            </a:r>
          </a:p>
          <a:p>
            <a:pPr algn="just">
              <a:lnSpc>
                <a:spcPts val="3828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0"/>
            <a:ext cx="16646682" cy="9498650"/>
            <a:chOff x="0" y="0"/>
            <a:chExt cx="22195576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195572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2195572">
                  <a:moveTo>
                    <a:pt x="0" y="0"/>
                  </a:moveTo>
                  <a:lnTo>
                    <a:pt x="22195572" y="0"/>
                  </a:lnTo>
                  <a:lnTo>
                    <a:pt x="22195572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5518554" cy="2336363"/>
            <a:chOff x="0" y="0"/>
            <a:chExt cx="20691406" cy="31151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91405" cy="3115151"/>
            </a:xfrm>
            <a:custGeom>
              <a:avLst/>
              <a:gdLst/>
              <a:ahLst/>
              <a:cxnLst/>
              <a:rect r="r" b="b" t="t" l="l"/>
              <a:pathLst>
                <a:path h="3115151" w="20691405">
                  <a:moveTo>
                    <a:pt x="0" y="0"/>
                  </a:moveTo>
                  <a:lnTo>
                    <a:pt x="20691405" y="0"/>
                  </a:lnTo>
                  <a:lnTo>
                    <a:pt x="20691405" y="3115151"/>
                  </a:lnTo>
                  <a:lnTo>
                    <a:pt x="0" y="3115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691406" cy="31246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Opinion on PCT &amp; ANC Imputation</a:t>
              </a:r>
            </a:p>
            <a:p>
              <a:pPr algn="l">
                <a:lnSpc>
                  <a:spcPts val="5759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8662" y="2108478"/>
            <a:ext cx="16349733" cy="659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9509" indent="-459754" lvl="1">
              <a:lnSpc>
                <a:spcPts val="5110"/>
              </a:lnSpc>
              <a:buFont typeface="Arial"/>
              <a:buChar char="•"/>
            </a:pPr>
            <a:r>
              <a:rPr lang="en-US" b="true" sz="42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Observation: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</a:t>
            </a: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PCT (94% missing), ANC (55% missing).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Imputation on such sparse data → may create noise, not signal.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</a:p>
          <a:p>
            <a:pPr algn="just" marL="919509" indent="-459754" lvl="1">
              <a:lnSpc>
                <a:spcPts val="5110"/>
              </a:lnSpc>
              <a:buFont typeface="Arial"/>
              <a:buChar char="•"/>
            </a:pPr>
            <a:r>
              <a:rPr lang="en-US" b="true" sz="42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</a:t>
            </a:r>
            <a:r>
              <a:rPr lang="en-US" b="true" sz="42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Opinion: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</a:t>
            </a: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NOT impute PCT &amp; ANC → excluded in modeling.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Focus on CRP, TLC, and clinical predictors.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</a:p>
          <a:p>
            <a:pPr algn="just" marL="919509" indent="-459754" lvl="1">
              <a:lnSpc>
                <a:spcPts val="5110"/>
              </a:lnSpc>
              <a:buFont typeface="Arial"/>
              <a:buChar char="•"/>
            </a:pPr>
            <a:r>
              <a:rPr lang="en-US" b="true" sz="42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Reasoning: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</a:t>
            </a: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Preserves dataset reliability.</a:t>
            </a:r>
          </a:p>
          <a:p>
            <a:pPr algn="just">
              <a:lnSpc>
                <a:spcPts val="4599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Avoids artificial inflation of model accuracy.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1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4048" y="397764"/>
            <a:ext cx="15518554" cy="2336363"/>
            <a:chOff x="0" y="0"/>
            <a:chExt cx="20691406" cy="31151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91405" cy="3115151"/>
            </a:xfrm>
            <a:custGeom>
              <a:avLst/>
              <a:gdLst/>
              <a:ahLst/>
              <a:cxnLst/>
              <a:rect r="r" b="b" t="t" l="l"/>
              <a:pathLst>
                <a:path h="3115151" w="20691405">
                  <a:moveTo>
                    <a:pt x="0" y="0"/>
                  </a:moveTo>
                  <a:lnTo>
                    <a:pt x="20691405" y="0"/>
                  </a:lnTo>
                  <a:lnTo>
                    <a:pt x="20691405" y="3115151"/>
                  </a:lnTo>
                  <a:lnTo>
                    <a:pt x="0" y="3115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691406" cy="31246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Next Steps &amp; Future Work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4048" y="2351456"/>
            <a:ext cx="14401192" cy="786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</a:t>
            </a: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XGBoost model and Neural Networks compare with ba</a:t>
            </a: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</a:t>
            </a: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classifiers.</a:t>
            </a:r>
          </a:p>
          <a:p>
            <a:pPr algn="l">
              <a:lnSpc>
                <a:spcPts val="4440"/>
              </a:lnSpc>
            </a:pP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 using:</a:t>
            </a: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</a:t>
            </a: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ROC-AUC</a:t>
            </a: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Confusion Matrix</a:t>
            </a: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Classification Report</a:t>
            </a:r>
          </a:p>
          <a:p>
            <a:pPr algn="l">
              <a:lnSpc>
                <a:spcPts val="4440"/>
              </a:lnSpc>
            </a:pP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Compare case performance to find the best trade-off between accuracy and interpretability.</a:t>
            </a:r>
          </a:p>
          <a:p>
            <a:pPr algn="l">
              <a:lnSpc>
                <a:spcPts val="4440"/>
              </a:lnSpc>
            </a:pPr>
          </a:p>
          <a:p>
            <a:pPr algn="l" marL="798836" indent="-399418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Prepare final results with visuals for presentation.</a:t>
            </a:r>
          </a:p>
          <a:p>
            <a:pPr algn="l">
              <a:lnSpc>
                <a:spcPts val="444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78268"/>
            <a:chOff x="0" y="0"/>
            <a:chExt cx="24409400" cy="25043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891"/>
              <a:ext cx="24384000" cy="2476635"/>
            </a:xfrm>
            <a:custGeom>
              <a:avLst/>
              <a:gdLst/>
              <a:ahLst/>
              <a:cxnLst/>
              <a:rect r="r" b="b" t="t" l="l"/>
              <a:pathLst>
                <a:path h="247663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76635"/>
                  </a:lnTo>
                  <a:lnTo>
                    <a:pt x="0" y="247663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504412"/>
            </a:xfrm>
            <a:custGeom>
              <a:avLst/>
              <a:gdLst/>
              <a:ahLst/>
              <a:cxnLst/>
              <a:rect r="r" b="b" t="t" l="l"/>
              <a:pathLst>
                <a:path h="2504412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251"/>
                    <a:pt x="24409400" y="13891"/>
                  </a:cubicBezTo>
                  <a:lnTo>
                    <a:pt x="24409400" y="2490526"/>
                  </a:lnTo>
                  <a:cubicBezTo>
                    <a:pt x="24409400" y="2498167"/>
                    <a:pt x="24403686" y="2504412"/>
                    <a:pt x="24396700" y="2504412"/>
                  </a:cubicBezTo>
                  <a:lnTo>
                    <a:pt x="12700" y="2504412"/>
                  </a:lnTo>
                  <a:cubicBezTo>
                    <a:pt x="5715" y="2504412"/>
                    <a:pt x="0" y="2498167"/>
                    <a:pt x="0" y="2490526"/>
                  </a:cubicBezTo>
                  <a:lnTo>
                    <a:pt x="0" y="13891"/>
                  </a:lnTo>
                  <a:cubicBezTo>
                    <a:pt x="0" y="6251"/>
                    <a:pt x="5715" y="0"/>
                    <a:pt x="12700" y="0"/>
                  </a:cubicBezTo>
                  <a:moveTo>
                    <a:pt x="12700" y="27782"/>
                  </a:moveTo>
                  <a:lnTo>
                    <a:pt x="12700" y="13891"/>
                  </a:lnTo>
                  <a:lnTo>
                    <a:pt x="25400" y="13891"/>
                  </a:lnTo>
                  <a:lnTo>
                    <a:pt x="25400" y="2490526"/>
                  </a:lnTo>
                  <a:lnTo>
                    <a:pt x="12700" y="2490526"/>
                  </a:lnTo>
                  <a:lnTo>
                    <a:pt x="12700" y="2476635"/>
                  </a:lnTo>
                  <a:lnTo>
                    <a:pt x="24396700" y="2476635"/>
                  </a:lnTo>
                  <a:lnTo>
                    <a:pt x="24396700" y="2490526"/>
                  </a:lnTo>
                  <a:lnTo>
                    <a:pt x="24384000" y="2490526"/>
                  </a:lnTo>
                  <a:lnTo>
                    <a:pt x="24384000" y="13891"/>
                  </a:lnTo>
                  <a:lnTo>
                    <a:pt x="24396700" y="13891"/>
                  </a:lnTo>
                  <a:lnTo>
                    <a:pt x="24396700" y="27782"/>
                  </a:lnTo>
                  <a:lnTo>
                    <a:pt x="12700" y="27782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3672159" cy="877162"/>
            <a:chOff x="0" y="0"/>
            <a:chExt cx="4896212" cy="1169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96212" cy="1169550"/>
            </a:xfrm>
            <a:custGeom>
              <a:avLst/>
              <a:gdLst/>
              <a:ahLst/>
              <a:cxnLst/>
              <a:rect r="r" b="b" t="t" l="l"/>
              <a:pathLst>
                <a:path h="1169550" w="4896212">
                  <a:moveTo>
                    <a:pt x="0" y="0"/>
                  </a:moveTo>
                  <a:lnTo>
                    <a:pt x="4896212" y="0"/>
                  </a:lnTo>
                  <a:lnTo>
                    <a:pt x="4896212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4896212" cy="1179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Introduction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811593"/>
            <a:ext cx="14818301" cy="856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Sepsis is a life-threatening infection response that rapidly leads to organ failure, especially dangerous in newborns.”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neonates: immune system is immature → rapid deterioration possible.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Two types: Early-Onset (EOS, &lt;72h) and Late-Onset (LOS, &gt;72h).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Neonatal sepsis is a major cause of NICU deaths and long-term complications.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Early detection and treatment save lives, while delays — especially in culture-negative cases — lead to poor outcomes.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solution is to develop AI/ML models that detect sepsis risk hours in advance. This supports clinicians in deciding when to initiate treatment, reducing delays and unnecessary interventions.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13447"/>
            <a:chOff x="0" y="0"/>
            <a:chExt cx="24409400" cy="2417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12"/>
              <a:ext cx="24384000" cy="2391165"/>
            </a:xfrm>
            <a:custGeom>
              <a:avLst/>
              <a:gdLst/>
              <a:ahLst/>
              <a:cxnLst/>
              <a:rect r="r" b="b" t="t" l="l"/>
              <a:pathLst>
                <a:path h="239116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391164"/>
                  </a:lnTo>
                  <a:lnTo>
                    <a:pt x="0" y="2391164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17985"/>
            </a:xfrm>
            <a:custGeom>
              <a:avLst/>
              <a:gdLst/>
              <a:ahLst/>
              <a:cxnLst/>
              <a:rect r="r" b="b" t="t" l="l"/>
              <a:pathLst>
                <a:path h="2417985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35"/>
                    <a:pt x="24409400" y="13412"/>
                  </a:cubicBezTo>
                  <a:lnTo>
                    <a:pt x="24409400" y="2404576"/>
                  </a:lnTo>
                  <a:cubicBezTo>
                    <a:pt x="24409400" y="2411953"/>
                    <a:pt x="24403686" y="2417985"/>
                    <a:pt x="24396700" y="2417985"/>
                  </a:cubicBezTo>
                  <a:lnTo>
                    <a:pt x="12700" y="2417985"/>
                  </a:lnTo>
                  <a:cubicBezTo>
                    <a:pt x="5715" y="2417985"/>
                    <a:pt x="0" y="2411953"/>
                    <a:pt x="0" y="2404576"/>
                  </a:cubicBezTo>
                  <a:lnTo>
                    <a:pt x="0" y="13412"/>
                  </a:lnTo>
                  <a:cubicBezTo>
                    <a:pt x="0" y="6035"/>
                    <a:pt x="5715" y="0"/>
                    <a:pt x="12700" y="0"/>
                  </a:cubicBezTo>
                  <a:moveTo>
                    <a:pt x="12700" y="26823"/>
                  </a:moveTo>
                  <a:lnTo>
                    <a:pt x="12700" y="13412"/>
                  </a:lnTo>
                  <a:lnTo>
                    <a:pt x="25400" y="13412"/>
                  </a:lnTo>
                  <a:lnTo>
                    <a:pt x="25400" y="2404576"/>
                  </a:lnTo>
                  <a:lnTo>
                    <a:pt x="12700" y="2404576"/>
                  </a:lnTo>
                  <a:lnTo>
                    <a:pt x="12700" y="2391165"/>
                  </a:lnTo>
                  <a:lnTo>
                    <a:pt x="24396700" y="2391165"/>
                  </a:lnTo>
                  <a:lnTo>
                    <a:pt x="24396700" y="2404576"/>
                  </a:lnTo>
                  <a:lnTo>
                    <a:pt x="24384000" y="2404576"/>
                  </a:lnTo>
                  <a:lnTo>
                    <a:pt x="24384000" y="13412"/>
                  </a:lnTo>
                  <a:lnTo>
                    <a:pt x="24396700" y="13412"/>
                  </a:lnTo>
                  <a:lnTo>
                    <a:pt x="24396700" y="26823"/>
                  </a:lnTo>
                  <a:lnTo>
                    <a:pt x="12700" y="26823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8498032" cy="888504"/>
            <a:chOff x="0" y="0"/>
            <a:chExt cx="11330709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330709" cy="1184672"/>
            </a:xfrm>
            <a:custGeom>
              <a:avLst/>
              <a:gdLst/>
              <a:ahLst/>
              <a:cxnLst/>
              <a:rect r="r" b="b" t="t" l="l"/>
              <a:pathLst>
                <a:path h="1184672" w="11330709">
                  <a:moveTo>
                    <a:pt x="0" y="0"/>
                  </a:moveTo>
                  <a:lnTo>
                    <a:pt x="11330709" y="0"/>
                  </a:lnTo>
                  <a:lnTo>
                    <a:pt x="11330709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1330709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</a:t>
              </a: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ta Sources &amp; Key Signals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897319" y="2587498"/>
            <a:ext cx="7610618" cy="519956"/>
            <a:chOff x="0" y="0"/>
            <a:chExt cx="2004443" cy="1369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04443" cy="136943"/>
            </a:xfrm>
            <a:custGeom>
              <a:avLst/>
              <a:gdLst/>
              <a:ahLst/>
              <a:cxnLst/>
              <a:rect r="r" b="b" t="t" l="l"/>
              <a:pathLst>
                <a:path h="136943" w="2004443">
                  <a:moveTo>
                    <a:pt x="0" y="0"/>
                  </a:moveTo>
                  <a:lnTo>
                    <a:pt x="2004443" y="0"/>
                  </a:lnTo>
                  <a:lnTo>
                    <a:pt x="2004443" y="136943"/>
                  </a:lnTo>
                  <a:lnTo>
                    <a:pt x="0" y="136943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04443" cy="17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 Sources &amp; Key Signals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8721678" y="3107454"/>
            <a:ext cx="0" cy="540401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2334431" y="3647855"/>
            <a:ext cx="13080044" cy="0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2334431" y="3648364"/>
            <a:ext cx="0" cy="617267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>
            <a:off x="15423999" y="3648217"/>
            <a:ext cx="0" cy="617414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910817" y="4322781"/>
            <a:ext cx="2613389" cy="519956"/>
            <a:chOff x="0" y="0"/>
            <a:chExt cx="688300" cy="13694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88300" cy="136943"/>
            </a:xfrm>
            <a:custGeom>
              <a:avLst/>
              <a:gdLst/>
              <a:ahLst/>
              <a:cxnLst/>
              <a:rect r="r" b="b" t="t" l="l"/>
              <a:pathLst>
                <a:path h="136943" w="688300">
                  <a:moveTo>
                    <a:pt x="0" y="0"/>
                  </a:moveTo>
                  <a:lnTo>
                    <a:pt x="688300" y="0"/>
                  </a:lnTo>
                  <a:lnTo>
                    <a:pt x="688300" y="136943"/>
                  </a:lnTo>
                  <a:lnTo>
                    <a:pt x="0" y="136943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88300" cy="17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Vital Signs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398780" y="4379931"/>
            <a:ext cx="2687265" cy="519956"/>
            <a:chOff x="0" y="0"/>
            <a:chExt cx="707757" cy="1369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07757" cy="136943"/>
            </a:xfrm>
            <a:custGeom>
              <a:avLst/>
              <a:gdLst/>
              <a:ahLst/>
              <a:cxnLst/>
              <a:rect r="r" b="b" t="t" l="l"/>
              <a:pathLst>
                <a:path h="136943" w="707757">
                  <a:moveTo>
                    <a:pt x="0" y="0"/>
                  </a:moveTo>
                  <a:lnTo>
                    <a:pt x="707757" y="0"/>
                  </a:lnTo>
                  <a:lnTo>
                    <a:pt x="707757" y="136943"/>
                  </a:lnTo>
                  <a:lnTo>
                    <a:pt x="0" y="136943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707757" cy="17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Clinical Data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2315381" y="4899887"/>
            <a:ext cx="0" cy="617267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887601" y="5517153"/>
            <a:ext cx="3424457" cy="4016023"/>
            <a:chOff x="0" y="0"/>
            <a:chExt cx="901915" cy="10577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01915" cy="1057718"/>
            </a:xfrm>
            <a:custGeom>
              <a:avLst/>
              <a:gdLst/>
              <a:ahLst/>
              <a:cxnLst/>
              <a:rect r="r" b="b" t="t" l="l"/>
              <a:pathLst>
                <a:path h="1057718" w="901915">
                  <a:moveTo>
                    <a:pt x="0" y="0"/>
                  </a:moveTo>
                  <a:lnTo>
                    <a:pt x="901915" y="0"/>
                  </a:lnTo>
                  <a:lnTo>
                    <a:pt x="901915" y="1057718"/>
                  </a:lnTo>
                  <a:lnTo>
                    <a:pt x="0" y="1057718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01915" cy="1095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1.Heart rate (HR)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2.Oxygen saturation (SpO₂)              &amp; pulse rate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3.Respiratory rate (RR)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4.Blood pressure (BP)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5.Temperature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6.Heart rate variability (HRV</a:t>
              </a:r>
            </a:p>
            <a:p>
              <a:pPr algn="l">
                <a:lnSpc>
                  <a:spcPts val="2659"/>
                </a:lnSpc>
                <a:spcBef>
                  <a:spcPct val="0"/>
                </a:spcBef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HR + SpO₂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188473" y="4322781"/>
            <a:ext cx="5546040" cy="519956"/>
            <a:chOff x="0" y="0"/>
            <a:chExt cx="1460685" cy="13694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60685" cy="136943"/>
            </a:xfrm>
            <a:custGeom>
              <a:avLst/>
              <a:gdLst/>
              <a:ahLst/>
              <a:cxnLst/>
              <a:rect r="r" b="b" t="t" l="l"/>
              <a:pathLst>
                <a:path h="136943" w="1460685">
                  <a:moveTo>
                    <a:pt x="0" y="0"/>
                  </a:moveTo>
                  <a:lnTo>
                    <a:pt x="1460685" y="0"/>
                  </a:lnTo>
                  <a:lnTo>
                    <a:pt x="1460685" y="136943"/>
                  </a:lnTo>
                  <a:lnTo>
                    <a:pt x="0" y="136943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460685" cy="17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Demographic and Laboratory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H="true">
            <a:off x="8721678" y="3602754"/>
            <a:ext cx="0" cy="617414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6" id="36"/>
          <p:cNvGrpSpPr/>
          <p:nvPr/>
        </p:nvGrpSpPr>
        <p:grpSpPr>
          <a:xfrm rot="0">
            <a:off x="6787809" y="5452133"/>
            <a:ext cx="3424457" cy="4016023"/>
            <a:chOff x="0" y="0"/>
            <a:chExt cx="901915" cy="105771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01915" cy="1057718"/>
            </a:xfrm>
            <a:custGeom>
              <a:avLst/>
              <a:gdLst/>
              <a:ahLst/>
              <a:cxnLst/>
              <a:rect r="r" b="b" t="t" l="l"/>
              <a:pathLst>
                <a:path h="1057718" w="901915">
                  <a:moveTo>
                    <a:pt x="0" y="0"/>
                  </a:moveTo>
                  <a:lnTo>
                    <a:pt x="901915" y="0"/>
                  </a:lnTo>
                  <a:lnTo>
                    <a:pt x="901915" y="1057718"/>
                  </a:lnTo>
                  <a:lnTo>
                    <a:pt x="0" y="1057718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01915" cy="1095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1.Gestational age &amp; birth                       weight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2.Age after birth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3.Sex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4.Race/ethnicity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5.Routine tests</a:t>
              </a:r>
            </a:p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6.Cytokines</a:t>
              </a:r>
            </a:p>
            <a:p>
              <a:pPr algn="l">
                <a:lnSpc>
                  <a:spcPts val="2659"/>
                </a:lnSpc>
                <a:spcBef>
                  <a:spcPct val="0"/>
                </a:spcBef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Other biomarkers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661588" y="5517153"/>
            <a:ext cx="3424457" cy="4016023"/>
            <a:chOff x="0" y="0"/>
            <a:chExt cx="901915" cy="105771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01915" cy="1057718"/>
            </a:xfrm>
            <a:custGeom>
              <a:avLst/>
              <a:gdLst/>
              <a:ahLst/>
              <a:cxnLst/>
              <a:rect r="r" b="b" t="t" l="l"/>
              <a:pathLst>
                <a:path h="1057718" w="901915">
                  <a:moveTo>
                    <a:pt x="0" y="0"/>
                  </a:moveTo>
                  <a:lnTo>
                    <a:pt x="901915" y="0"/>
                  </a:lnTo>
                  <a:lnTo>
                    <a:pt x="901915" y="1057718"/>
                  </a:lnTo>
                  <a:lnTo>
                    <a:pt x="0" y="1057718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901915" cy="1095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1.Increase risk (Central lines, mechanical ventilation, some medications)</a:t>
              </a:r>
            </a:p>
            <a:p>
              <a:pPr algn="l">
                <a:lnSpc>
                  <a:spcPts val="2659"/>
                </a:lnSpc>
              </a:pPr>
            </a:p>
            <a:p>
              <a:pPr algn="l">
                <a:lnSpc>
                  <a:spcPts val="2659"/>
                </a:lnSpc>
                <a:spcBef>
                  <a:spcPct val="0"/>
                </a:spcBef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2.Decrease risk( Exclusive human milk diet, probiotics. )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8683578" y="4834867"/>
            <a:ext cx="0" cy="617267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15443049" y="4834867"/>
            <a:ext cx="0" cy="617267"/>
          </a:xfrm>
          <a:prstGeom prst="line">
            <a:avLst/>
          </a:prstGeom>
          <a:ln cap="flat" w="38100">
            <a:solidFill>
              <a:srgbClr val="D24726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10722266" cy="888504"/>
            <a:chOff x="0" y="0"/>
            <a:chExt cx="14296355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96355" cy="1184672"/>
            </a:xfrm>
            <a:custGeom>
              <a:avLst/>
              <a:gdLst/>
              <a:ahLst/>
              <a:cxnLst/>
              <a:rect r="r" b="b" t="t" l="l"/>
              <a:pathLst>
                <a:path h="1184672" w="14296355">
                  <a:moveTo>
                    <a:pt x="0" y="0"/>
                  </a:moveTo>
                  <a:lnTo>
                    <a:pt x="14296355" y="0"/>
                  </a:lnTo>
                  <a:lnTo>
                    <a:pt x="14296355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4296355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Exi</a:t>
              </a: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sting Approaches / Prior Work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117102"/>
            <a:ext cx="16230600" cy="827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H</a:t>
            </a: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eRO / HRC Index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How: ECG → HR variability + decelerations.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Risk score = fold-increase in sepsis risk (next 24h).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Result: RCT showed reduced sepsis-related mortality.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Multisignal Models (HR + SpO₂)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How: Combine HR &amp; SpO₂; measure cross-correlation.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Probability of sepsis in next 6–24h.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Result: Strong predictor; improves accuracy vs single signals.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Adult ML Models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How: Use vitals + labs + demographics in ML algorithms.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Risk score/alert for impending sepsis.</a:t>
            </a:r>
          </a:p>
          <a:p>
            <a:pPr algn="l" marL="638484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Result: ~70–80% sensitivity, ~60–70% specificity; limited generalization.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10722266" cy="888504"/>
            <a:chOff x="0" y="0"/>
            <a:chExt cx="14296355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96355" cy="1184672"/>
            </a:xfrm>
            <a:custGeom>
              <a:avLst/>
              <a:gdLst/>
              <a:ahLst/>
              <a:cxnLst/>
              <a:rect r="r" b="b" t="t" l="l"/>
              <a:pathLst>
                <a:path h="1184672" w="14296355">
                  <a:moveTo>
                    <a:pt x="0" y="0"/>
                  </a:moveTo>
                  <a:lnTo>
                    <a:pt x="14296355" y="0"/>
                  </a:lnTo>
                  <a:lnTo>
                    <a:pt x="14296355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4296355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Challe</a:t>
              </a: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nges in Early Detection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117102"/>
            <a:ext cx="16230600" cy="731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Fals</a:t>
            </a: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Positives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HR/SpO₂ instability can arise from non-infectious causes (apnea, IVH, lung disease).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Leads to unnecessary cultures and antibiotic exposure.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Alarm Fatigue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Frequent false alerts overwhelm staff, reduce trust in system.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smart thresholds &amp; cooldown periods.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Model-Building Challenges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Small</a:t>
            </a: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datasets; class imbalance (few sepsis cases vs many non-sepsis).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Risk of overfitting if not validated externally.</a:t>
            </a:r>
          </a:p>
          <a:p>
            <a:pPr algn="l" marL="638483" indent="-319242" lvl="1">
              <a:lnSpc>
                <a:spcPts val="4140"/>
              </a:lnSpc>
              <a:spcBef>
                <a:spcPct val="0"/>
              </a:spcBef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Difficult to define “ground truth” labels (culture-negative sepsis, variable clinical diagnosis).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4048" y="397764"/>
            <a:ext cx="16104758" cy="8729083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10722266" cy="888504"/>
            <a:chOff x="0" y="0"/>
            <a:chExt cx="14296355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96355" cy="1184672"/>
            </a:xfrm>
            <a:custGeom>
              <a:avLst/>
              <a:gdLst/>
              <a:ahLst/>
              <a:cxnLst/>
              <a:rect r="r" b="b" t="t" l="l"/>
              <a:pathLst>
                <a:path h="1184672" w="14296355">
                  <a:moveTo>
                    <a:pt x="0" y="0"/>
                  </a:moveTo>
                  <a:lnTo>
                    <a:pt x="14296355" y="0"/>
                  </a:lnTo>
                  <a:lnTo>
                    <a:pt x="14296355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4296355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Proposed</a:t>
              </a: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AI/ML Model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87601" y="1907250"/>
            <a:ext cx="15439758" cy="794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2"/>
              </a:lnSpc>
            </a:pPr>
            <a:r>
              <a:rPr lang="en-US" sz="20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What We Improve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Beyond H</a:t>
            </a: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eRO: HeRO only used HR variability; our model integrates HR + SpO₂ + clinical/lab trends, capturing richer physiologic signatures.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Beyond Adult Models: Adult models rely on labs/EHR, often too late; we use real-time NICU monitoring data for earlier prediction.</a:t>
            </a:r>
          </a:p>
          <a:p>
            <a:pPr algn="l">
              <a:lnSpc>
                <a:spcPts val="2912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Key Features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HR Dynamics: variability, transient decelerations, apnea–brady clusters.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SpO₂ Patterns: desaturation frequency, duration, recovery speed.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Coupled Signals: rolling HR–SpO₂ cross-correlation (strongest neonatal predictor).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 Trends: rising CRP, falling platelets, WBC shifts.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Context: gestational age, line/ventilation days, feeding status.</a:t>
            </a:r>
          </a:p>
          <a:p>
            <a:pPr algn="l">
              <a:lnSpc>
                <a:spcPts val="2912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Model Design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Prediction Horizon: 6h, 12h, 24h windows → multiple early warnings.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Algorithms: start</a:t>
            </a: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interpretable baselines (logistic regression, XGBoost), scale to temporal CNN/LSTM for waveform learning.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calibrated risk score with top feature explanations → not a black box.</a:t>
            </a:r>
          </a:p>
          <a:p>
            <a:pPr algn="l">
              <a:lnSpc>
                <a:spcPts val="2912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NICU Impact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Fewer false positives by combining multisignal + lab context → avoids “cry wolf” alarms.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Early actionable alerts so clinicians can intervene before organ dysfunction.</a:t>
            </a:r>
          </a:p>
          <a:p>
            <a:pPr algn="l" marL="449217" indent="-224609" lvl="1">
              <a:lnSpc>
                <a:spcPts val="2912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Supports antibiotic stewardship → encourages treatment only when risk is high, prevents resistance &amp; gut microbiome damage.</a:t>
            </a:r>
          </a:p>
          <a:p>
            <a:pPr algn="l">
              <a:lnSpc>
                <a:spcPts val="29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4048" y="397764"/>
            <a:ext cx="16104758" cy="8729083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10722266" cy="888504"/>
            <a:chOff x="0" y="0"/>
            <a:chExt cx="14296355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96355" cy="1184672"/>
            </a:xfrm>
            <a:custGeom>
              <a:avLst/>
              <a:gdLst/>
              <a:ahLst/>
              <a:cxnLst/>
              <a:rect r="r" b="b" t="t" l="l"/>
              <a:pathLst>
                <a:path h="1184672" w="14296355">
                  <a:moveTo>
                    <a:pt x="0" y="0"/>
                  </a:moveTo>
                  <a:lnTo>
                    <a:pt x="14296355" y="0"/>
                  </a:lnTo>
                  <a:lnTo>
                    <a:pt x="14296355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4296355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</a:t>
              </a: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Development Workflow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976578"/>
            <a:ext cx="14649181" cy="780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0"/>
              </a:lnSpc>
            </a:pPr>
            <a:r>
              <a:rPr lang="en-US" sz="22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1.Data &amp; Labels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NICU</a:t>
            </a: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monitor streams (HR, SpO₂) + labs (CRP, CBC).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 artifacts; label sepsis = culture-positive + clinician adjudicated.</a:t>
            </a:r>
          </a:p>
          <a:p>
            <a:pPr algn="l">
              <a:lnSpc>
                <a:spcPts val="3140"/>
              </a:lnSpc>
              <a:spcBef>
                <a:spcPct val="0"/>
              </a:spcBef>
            </a:pPr>
            <a:r>
              <a:rPr lang="en-US" b="true" sz="2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Features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HR: variability, decelerations, entropy.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SpO₂: desat depth, duration, recovery.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Coupling: HR–SpO₂ correlation, apnea–brady clusters.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Labs/Context: CRP, platelets, GA, ventilation days.</a:t>
            </a:r>
          </a:p>
          <a:p>
            <a:pPr algn="l">
              <a:lnSpc>
                <a:spcPts val="3140"/>
              </a:lnSpc>
              <a:spcBef>
                <a:spcPct val="0"/>
              </a:spcBef>
            </a:pPr>
            <a:r>
              <a:rPr lang="en-US" b="true" sz="2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Modeling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tart:</a:t>
            </a: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Logistic regression / XGBoost.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Advance: CNN/LSTM for waveforms.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Explainability: SHAP outputs for trust.</a:t>
            </a:r>
          </a:p>
          <a:p>
            <a:pPr algn="l">
              <a:lnSpc>
                <a:spcPts val="3140"/>
              </a:lnSpc>
              <a:spcBef>
                <a:spcPct val="0"/>
              </a:spcBef>
            </a:pPr>
            <a:r>
              <a:rPr lang="en-US" b="true" sz="2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Validation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Patient-level temporal splits; external-site test.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 imbalance with class weights/focal loss.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Calibrate scores for reliable risk output.</a:t>
            </a:r>
          </a:p>
          <a:p>
            <a:pPr algn="l">
              <a:lnSpc>
                <a:spcPts val="3140"/>
              </a:lnSpc>
              <a:spcBef>
                <a:spcPct val="0"/>
              </a:spcBef>
            </a:pPr>
            <a:r>
              <a:rPr lang="en-US" b="true" sz="2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Clinical Output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Risk score every 15–30 min.</a:t>
            </a:r>
          </a:p>
          <a:p>
            <a:pPr algn="l" marL="484310" indent="-242155" lvl="1">
              <a:lnSpc>
                <a:spcPts val="3140"/>
              </a:lnSpc>
              <a:spcBef>
                <a:spcPct val="0"/>
              </a:spcBef>
              <a:buFont typeface="Arial"/>
              <a:buChar char="•"/>
            </a:pPr>
            <a:r>
              <a:rPr lang="en-US" sz="2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Alert = score + key reason (e.g., HR–SpO₂ coupling ↑).</a:t>
            </a:r>
          </a:p>
          <a:p>
            <a:pPr algn="l">
              <a:lnSpc>
                <a:spcPts val="31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487126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36011"/>
            <a:chOff x="0" y="0"/>
            <a:chExt cx="24409400" cy="24480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579"/>
              <a:ext cx="24384000" cy="2420916"/>
            </a:xfrm>
            <a:custGeom>
              <a:avLst/>
              <a:gdLst/>
              <a:ahLst/>
              <a:cxnLst/>
              <a:rect r="r" b="b" t="t" l="l"/>
              <a:pathLst>
                <a:path h="24209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20915"/>
                  </a:lnTo>
                  <a:lnTo>
                    <a:pt x="0" y="242091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48069"/>
            </a:xfrm>
            <a:custGeom>
              <a:avLst/>
              <a:gdLst/>
              <a:ahLst/>
              <a:cxnLst/>
              <a:rect r="r" b="b" t="t" l="l"/>
              <a:pathLst>
                <a:path h="244806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110"/>
                    <a:pt x="24409400" y="13579"/>
                  </a:cubicBezTo>
                  <a:lnTo>
                    <a:pt x="24409400" y="2434494"/>
                  </a:lnTo>
                  <a:cubicBezTo>
                    <a:pt x="24409400" y="2441963"/>
                    <a:pt x="24403686" y="2448069"/>
                    <a:pt x="24396700" y="2448069"/>
                  </a:cubicBezTo>
                  <a:lnTo>
                    <a:pt x="12700" y="2448069"/>
                  </a:lnTo>
                  <a:cubicBezTo>
                    <a:pt x="5715" y="2448069"/>
                    <a:pt x="0" y="2441963"/>
                    <a:pt x="0" y="2434494"/>
                  </a:cubicBezTo>
                  <a:lnTo>
                    <a:pt x="0" y="13579"/>
                  </a:lnTo>
                  <a:cubicBezTo>
                    <a:pt x="0" y="6110"/>
                    <a:pt x="5715" y="0"/>
                    <a:pt x="12700" y="0"/>
                  </a:cubicBezTo>
                  <a:moveTo>
                    <a:pt x="12700" y="27157"/>
                  </a:moveTo>
                  <a:lnTo>
                    <a:pt x="12700" y="13579"/>
                  </a:lnTo>
                  <a:lnTo>
                    <a:pt x="25400" y="13579"/>
                  </a:lnTo>
                  <a:lnTo>
                    <a:pt x="25400" y="2434494"/>
                  </a:lnTo>
                  <a:lnTo>
                    <a:pt x="12700" y="2434494"/>
                  </a:lnTo>
                  <a:lnTo>
                    <a:pt x="12700" y="2420916"/>
                  </a:lnTo>
                  <a:lnTo>
                    <a:pt x="24396700" y="2420916"/>
                  </a:lnTo>
                  <a:lnTo>
                    <a:pt x="24396700" y="2434494"/>
                  </a:lnTo>
                  <a:lnTo>
                    <a:pt x="24384000" y="2434494"/>
                  </a:lnTo>
                  <a:lnTo>
                    <a:pt x="24384000" y="13579"/>
                  </a:lnTo>
                  <a:lnTo>
                    <a:pt x="24396700" y="13579"/>
                  </a:lnTo>
                  <a:lnTo>
                    <a:pt x="24396700" y="27157"/>
                  </a:lnTo>
                  <a:lnTo>
                    <a:pt x="12700" y="2715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sp>
        <p:nvSpPr>
          <p:cNvPr name="Freeform 11" id="11" descr="http://www.iitrpr.ac.in/sites/default/files/image.jpg"/>
          <p:cNvSpPr/>
          <p:nvPr/>
        </p:nvSpPr>
        <p:spPr>
          <a:xfrm flipH="false" flipV="false" rot="0">
            <a:off x="16665828" y="34379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7"/>
                </a:lnTo>
                <a:lnTo>
                  <a:pt x="0" y="1792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6056" y="2309022"/>
            <a:ext cx="13045035" cy="758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5"/>
              </a:lnSpc>
            </a:pPr>
            <a:r>
              <a:rPr lang="en-US" b="true" sz="33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Size:</a:t>
            </a:r>
            <a:r>
              <a:rPr lang="en-US" sz="33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3,629 patients enrolled.</a:t>
            </a:r>
          </a:p>
          <a:p>
            <a:pPr algn="just">
              <a:lnSpc>
                <a:spcPts val="4075"/>
              </a:lnSpc>
              <a:spcBef>
                <a:spcPct val="0"/>
              </a:spcBef>
            </a:pPr>
            <a:r>
              <a:rPr lang="en-US" b="true" sz="33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Culture Results: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789 culture-positive patients.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156 contaminants (not true infections).</a:t>
            </a:r>
          </a:p>
          <a:p>
            <a:pPr algn="just">
              <a:lnSpc>
                <a:spcPts val="3605"/>
              </a:lnSpc>
            </a:pPr>
          </a:p>
          <a:p>
            <a:pPr algn="just">
              <a:lnSpc>
                <a:spcPts val="4075"/>
              </a:lnSpc>
              <a:spcBef>
                <a:spcPct val="0"/>
              </a:spcBef>
            </a:pPr>
            <a:r>
              <a:rPr lang="en-US" b="true" sz="33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Lab Tests Availability: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CRP → 2,424 patients.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TLC → 2,878 patients.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ANC → 1,632 patients.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PCT → 211 patients.</a:t>
            </a:r>
          </a:p>
          <a:p>
            <a:pPr algn="just">
              <a:lnSpc>
                <a:spcPts val="3605"/>
              </a:lnSpc>
            </a:pPr>
          </a:p>
          <a:p>
            <a:pPr algn="just">
              <a:lnSpc>
                <a:spcPts val="4075"/>
              </a:lnSpc>
              <a:spcBef>
                <a:spcPct val="0"/>
              </a:spcBef>
            </a:pPr>
            <a:r>
              <a:rPr lang="en-US" b="true" sz="33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Highlighting in Dataset: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Green → Culture-positive.</a:t>
            </a:r>
          </a:p>
          <a:p>
            <a:pPr algn="just" marL="648689" indent="-324345" lvl="1">
              <a:lnSpc>
                <a:spcPts val="3605"/>
              </a:lnSpc>
              <a:buFont typeface="Arial"/>
              <a:buChar char="•"/>
            </a:pPr>
            <a:r>
              <a:rPr lang="en-US" sz="3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Blue → Culture-negative.</a:t>
            </a:r>
          </a:p>
          <a:p>
            <a:pPr algn="just">
              <a:lnSpc>
                <a:spcPts val="3605"/>
              </a:lnSpc>
            </a:pPr>
          </a:p>
          <a:p>
            <a:pPr algn="just">
              <a:lnSpc>
                <a:spcPts val="4075"/>
              </a:lnSpc>
              <a:spcBef>
                <a:spcPct val="0"/>
              </a:spcBef>
            </a:pPr>
            <a:r>
              <a:rPr lang="en-US" b="true" sz="33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Reference:</a:t>
            </a:r>
            <a:r>
              <a:rPr lang="en-US" sz="33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Sheet 2 contains full forms &amp; codes of variables.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649350" y="4714139"/>
            <a:ext cx="9832327" cy="3244668"/>
          </a:xfrm>
          <a:custGeom>
            <a:avLst/>
            <a:gdLst/>
            <a:ahLst/>
            <a:cxnLst/>
            <a:rect r="r" b="b" t="t" l="l"/>
            <a:pathLst>
              <a:path h="3244668" w="9832327">
                <a:moveTo>
                  <a:pt x="0" y="0"/>
                </a:moveTo>
                <a:lnTo>
                  <a:pt x="9832326" y="0"/>
                </a:lnTo>
                <a:lnTo>
                  <a:pt x="9832326" y="3244667"/>
                </a:lnTo>
                <a:lnTo>
                  <a:pt x="0" y="3244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4048" y="388239"/>
            <a:ext cx="4797923" cy="73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Overview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4048" y="397764"/>
            <a:ext cx="17524574" cy="9498650"/>
            <a:chOff x="0" y="0"/>
            <a:chExt cx="23366098" cy="1266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4" id="4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81713" y="788351"/>
            <a:ext cx="17524574" cy="9498650"/>
            <a:chOff x="0" y="0"/>
            <a:chExt cx="23366098" cy="1266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6095" cy="12664821"/>
            </a:xfrm>
            <a:custGeom>
              <a:avLst/>
              <a:gdLst/>
              <a:ahLst/>
              <a:cxnLst/>
              <a:rect r="r" b="b" t="t" l="l"/>
              <a:pathLst>
                <a:path h="12664821" w="23366095">
                  <a:moveTo>
                    <a:pt x="0" y="0"/>
                  </a:moveTo>
                  <a:lnTo>
                    <a:pt x="23366095" y="0"/>
                  </a:lnTo>
                  <a:lnTo>
                    <a:pt x="23366095" y="12664821"/>
                  </a:lnTo>
                  <a:lnTo>
                    <a:pt x="0" y="12664821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name="AutoShape 7" id="7"/>
          <p:cNvSpPr/>
          <p:nvPr/>
        </p:nvSpPr>
        <p:spPr>
          <a:xfrm rot="7931">
            <a:off x="887579" y="1785063"/>
            <a:ext cx="16512842" cy="0"/>
          </a:xfrm>
          <a:prstGeom prst="line">
            <a:avLst/>
          </a:prstGeom>
          <a:ln cap="rnd" w="19050">
            <a:solidFill>
              <a:srgbClr val="D2472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9525" y="-9525"/>
            <a:ext cx="18307050" cy="1823163"/>
            <a:chOff x="0" y="0"/>
            <a:chExt cx="24409400" cy="2430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3484"/>
              <a:ext cx="24384000" cy="2403975"/>
            </a:xfrm>
            <a:custGeom>
              <a:avLst/>
              <a:gdLst/>
              <a:ahLst/>
              <a:cxnLst/>
              <a:rect r="r" b="b" t="t" l="l"/>
              <a:pathLst>
                <a:path h="24039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03975"/>
                  </a:lnTo>
                  <a:lnTo>
                    <a:pt x="0" y="2403975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9400" cy="2430939"/>
            </a:xfrm>
            <a:custGeom>
              <a:avLst/>
              <a:gdLst/>
              <a:ahLst/>
              <a:cxnLst/>
              <a:rect r="r" b="b" t="t" l="l"/>
              <a:pathLst>
                <a:path h="243093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6068"/>
                    <a:pt x="24409400" y="13484"/>
                  </a:cubicBezTo>
                  <a:lnTo>
                    <a:pt x="24409400" y="2417459"/>
                  </a:lnTo>
                  <a:cubicBezTo>
                    <a:pt x="24409400" y="2424875"/>
                    <a:pt x="24403686" y="2430939"/>
                    <a:pt x="24396700" y="2430939"/>
                  </a:cubicBezTo>
                  <a:lnTo>
                    <a:pt x="12700" y="2430939"/>
                  </a:lnTo>
                  <a:cubicBezTo>
                    <a:pt x="5715" y="2430939"/>
                    <a:pt x="0" y="2424875"/>
                    <a:pt x="0" y="2417459"/>
                  </a:cubicBezTo>
                  <a:lnTo>
                    <a:pt x="0" y="13484"/>
                  </a:lnTo>
                  <a:cubicBezTo>
                    <a:pt x="0" y="6068"/>
                    <a:pt x="5715" y="0"/>
                    <a:pt x="12700" y="0"/>
                  </a:cubicBezTo>
                  <a:moveTo>
                    <a:pt x="12700" y="26967"/>
                  </a:moveTo>
                  <a:lnTo>
                    <a:pt x="12700" y="13484"/>
                  </a:lnTo>
                  <a:lnTo>
                    <a:pt x="25400" y="13484"/>
                  </a:lnTo>
                  <a:lnTo>
                    <a:pt x="25400" y="2417459"/>
                  </a:lnTo>
                  <a:lnTo>
                    <a:pt x="12700" y="2417459"/>
                  </a:lnTo>
                  <a:lnTo>
                    <a:pt x="12700" y="2403975"/>
                  </a:lnTo>
                  <a:lnTo>
                    <a:pt x="24396700" y="2403975"/>
                  </a:lnTo>
                  <a:lnTo>
                    <a:pt x="24396700" y="2417459"/>
                  </a:lnTo>
                  <a:lnTo>
                    <a:pt x="24384000" y="2417459"/>
                  </a:lnTo>
                  <a:lnTo>
                    <a:pt x="24384000" y="13484"/>
                  </a:lnTo>
                  <a:lnTo>
                    <a:pt x="24396700" y="13484"/>
                  </a:lnTo>
                  <a:lnTo>
                    <a:pt x="24396700" y="26967"/>
                  </a:lnTo>
                  <a:lnTo>
                    <a:pt x="12700" y="26967"/>
                  </a:lnTo>
                  <a:close/>
                </a:path>
              </a:pathLst>
            </a:custGeom>
            <a:solidFill>
              <a:srgbClr val="41719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8303" y="383486"/>
            <a:ext cx="9105446" cy="888504"/>
            <a:chOff x="0" y="0"/>
            <a:chExt cx="12140594" cy="1184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40594" cy="1184672"/>
            </a:xfrm>
            <a:custGeom>
              <a:avLst/>
              <a:gdLst/>
              <a:ahLst/>
              <a:cxnLst/>
              <a:rect r="r" b="b" t="t" l="l"/>
              <a:pathLst>
                <a:path h="1184672" w="12140594">
                  <a:moveTo>
                    <a:pt x="0" y="0"/>
                  </a:moveTo>
                  <a:lnTo>
                    <a:pt x="12140594" y="0"/>
                  </a:lnTo>
                  <a:lnTo>
                    <a:pt x="12140594" y="1184672"/>
                  </a:lnTo>
                  <a:lnTo>
                    <a:pt x="0" y="11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2140594" cy="1194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Target &amp; Feature Variables</a:t>
              </a:r>
            </a:p>
          </p:txBody>
        </p:sp>
      </p:grpSp>
      <p:sp>
        <p:nvSpPr>
          <p:cNvPr name="Freeform 14" id="14" descr="http://www.iitrpr.ac.in/sites/default/files/image.jpg"/>
          <p:cNvSpPr/>
          <p:nvPr/>
        </p:nvSpPr>
        <p:spPr>
          <a:xfrm flipH="false" flipV="false" rot="0">
            <a:off x="16656303" y="11816"/>
            <a:ext cx="1631697" cy="1792107"/>
          </a:xfrm>
          <a:custGeom>
            <a:avLst/>
            <a:gdLst/>
            <a:ahLst/>
            <a:cxnLst/>
            <a:rect r="r" b="b" t="t" l="l"/>
            <a:pathLst>
              <a:path h="1792107" w="1631697">
                <a:moveTo>
                  <a:pt x="0" y="0"/>
                </a:moveTo>
                <a:lnTo>
                  <a:pt x="1631697" y="0"/>
                </a:lnTo>
                <a:lnTo>
                  <a:pt x="1631697" y="1792106"/>
                </a:lnTo>
                <a:lnTo>
                  <a:pt x="0" y="179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8303" y="2671933"/>
            <a:ext cx="15985093" cy="669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Dependent Variable (Outcome):</a:t>
            </a: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Column AV → enr_cult_org_PATHO</a:t>
            </a:r>
          </a:p>
          <a:p>
            <a:pPr algn="l">
              <a:lnSpc>
                <a:spcPts val="3720"/>
              </a:lnSpc>
              <a:spcBef>
                <a:spcPct val="0"/>
              </a:spcBef>
            </a:pP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 outcome: “Yes” if genuine pathogen grown, “No” otherwise.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Derived from: AS (any organism grown) + AU (contaminant vs. true pathogen).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Independent Variables: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Columns F → AQ (all clinical &amp; lab predictors).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Excluded: Identifiers, imputation column, antibiotic sensitivity (AW → BQ).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Rationale: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 on predictors available at time of diagnosis.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Avoid bias by removing post-outcome data (antibiotic sensitivity).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DAGnIovDw6w</dc:identifier>
  <dcterms:modified xsi:type="dcterms:W3CDTF">2011-08-01T06:04:30Z</dcterms:modified>
  <cp:revision>1</cp:revision>
  <dc:title>CP301 302 template.pptx</dc:title>
</cp:coreProperties>
</file>