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69805-FD45-464E-8C3F-2227DCCA0599}" type="datetimeFigureOut">
              <a:rPr lang="en-IN" smtClean="0"/>
              <a:t>15-09-2025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5886-B7DE-4208-9DC9-4C98553DA86C}" type="slidenum">
              <a:rPr lang="en-IN" smtClean="0"/>
              <a:t>‹#›</a:t>
            </a:fld>
            <a:endParaRPr lang="en-IN"/>
          </a:p>
        </p:txBody>
      </p:sp>
    </p:spTree>
    <p:extLst>
      <p:ext uri="{BB962C8B-B14F-4D97-AF65-F5344CB8AC3E}">
        <p14:creationId xmlns:p14="http://schemas.microsoft.com/office/powerpoint/2010/main" val="1196915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D0C5886-B7DE-4208-9DC9-4C98553DA86C}" type="slidenum">
              <a:rPr lang="en-IN" smtClean="0"/>
              <a:t>5</a:t>
            </a:fld>
            <a:endParaRPr lang="en-IN"/>
          </a:p>
        </p:txBody>
      </p:sp>
    </p:spTree>
    <p:extLst>
      <p:ext uri="{BB962C8B-B14F-4D97-AF65-F5344CB8AC3E}">
        <p14:creationId xmlns:p14="http://schemas.microsoft.com/office/powerpoint/2010/main" val="323259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712760" y="569520"/>
            <a:ext cx="3939120" cy="236052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0" y="0"/>
            <a:ext cx="4379400" cy="46645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228600" y="228600"/>
            <a:ext cx="77212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3" name="PlaceHolder 2"/>
          <p:cNvSpPr>
            <a:spLocks noGrp="1"/>
          </p:cNvSpPr>
          <p:nvPr>
            <p:ph type="title"/>
          </p:nvPr>
        </p:nvSpPr>
        <p:spPr>
          <a:xfrm>
            <a:off x="4387320" y="3526200"/>
            <a:ext cx="578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a:ea typeface="Fahkwang"/>
              </a:rPr>
              <a:t>xx%</a:t>
            </a:r>
            <a:endParaRPr lang="fr-FR" sz="2000" b="0" u="none" strike="noStrike">
              <a:solidFill>
                <a:schemeClr val="dk1"/>
              </a:solidFill>
              <a:effectLst/>
              <a:uFillTx/>
              <a:latin typeface="Arial"/>
            </a:endParaRPr>
          </a:p>
        </p:txBody>
      </p:sp>
      <p:sp>
        <p:nvSpPr>
          <p:cNvPr id="24" name="PlaceHolder 3"/>
          <p:cNvSpPr>
            <a:spLocks noGrp="1"/>
          </p:cNvSpPr>
          <p:nvPr>
            <p:ph type="title"/>
          </p:nvPr>
        </p:nvSpPr>
        <p:spPr>
          <a:xfrm>
            <a:off x="4387320" y="1355760"/>
            <a:ext cx="578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a:ea typeface="Fahkwang"/>
              </a:rPr>
              <a:t>xx%</a:t>
            </a:r>
            <a:endParaRPr lang="fr-FR" sz="2000" b="0" u="none" strike="noStrike">
              <a:solidFill>
                <a:schemeClr val="dk1"/>
              </a:solidFill>
              <a:effectLst/>
              <a:uFillTx/>
              <a:latin typeface="Arial"/>
            </a:endParaRPr>
          </a:p>
        </p:txBody>
      </p:sp>
      <p:sp>
        <p:nvSpPr>
          <p:cNvPr id="25" name="PlaceHolder 4"/>
          <p:cNvSpPr>
            <a:spLocks noGrp="1"/>
          </p:cNvSpPr>
          <p:nvPr>
            <p:ph type="title"/>
          </p:nvPr>
        </p:nvSpPr>
        <p:spPr>
          <a:xfrm>
            <a:off x="228960" y="1355760"/>
            <a:ext cx="57708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a:ea typeface="Fahkwang"/>
              </a:rPr>
              <a:t>xx%</a:t>
            </a:r>
            <a:endParaRPr lang="fr-FR" sz="2000" b="0" u="none" strike="noStrike">
              <a:solidFill>
                <a:schemeClr val="dk1"/>
              </a:solidFill>
              <a:effectLst/>
              <a:uFillTx/>
              <a:latin typeface="Arial"/>
            </a:endParaRPr>
          </a:p>
        </p:txBody>
      </p:sp>
      <p:sp>
        <p:nvSpPr>
          <p:cNvPr id="26" name="PlaceHolder 5"/>
          <p:cNvSpPr>
            <a:spLocks noGrp="1"/>
          </p:cNvSpPr>
          <p:nvPr>
            <p:ph type="title"/>
          </p:nvPr>
        </p:nvSpPr>
        <p:spPr>
          <a:xfrm>
            <a:off x="228960" y="3526200"/>
            <a:ext cx="578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a:ea typeface="Fahkwang"/>
              </a:rPr>
              <a:t>xx%</a:t>
            </a:r>
            <a:endParaRPr lang="fr-FR" sz="2000" b="0" u="none" strike="noStrike">
              <a:solidFill>
                <a:schemeClr val="dk1"/>
              </a:solidFill>
              <a:effectLst/>
              <a:uFillTx/>
              <a:latin typeface="Arial"/>
            </a:endParaRPr>
          </a:p>
        </p:txBody>
      </p:sp>
      <p:sp>
        <p:nvSpPr>
          <p:cNvPr id="27" name="PlaceHolder 6"/>
          <p:cNvSpPr>
            <a:spLocks noGrp="1"/>
          </p:cNvSpPr>
          <p:nvPr>
            <p:ph type="title"/>
          </p:nvPr>
        </p:nvSpPr>
        <p:spPr>
          <a:xfrm>
            <a:off x="4387320" y="2440800"/>
            <a:ext cx="578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a:ea typeface="Fahkwang"/>
              </a:rPr>
              <a:t>xx%</a:t>
            </a:r>
            <a:endParaRPr lang="fr-FR" sz="2000" b="0" u="none" strike="noStrike">
              <a:solidFill>
                <a:schemeClr val="dk1"/>
              </a:solidFill>
              <a:effectLst/>
              <a:uFillTx/>
              <a:latin typeface="Arial"/>
            </a:endParaRPr>
          </a:p>
        </p:txBody>
      </p:sp>
      <p:sp>
        <p:nvSpPr>
          <p:cNvPr id="28" name="PlaceHolder 7"/>
          <p:cNvSpPr>
            <a:spLocks noGrp="1"/>
          </p:cNvSpPr>
          <p:nvPr>
            <p:ph type="title"/>
          </p:nvPr>
        </p:nvSpPr>
        <p:spPr>
          <a:xfrm>
            <a:off x="228600" y="2440800"/>
            <a:ext cx="578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a:ea typeface="Fahkwang"/>
              </a:rPr>
              <a:t>xx%</a:t>
            </a:r>
            <a:endParaRPr lang="fr-FR" sz="2000" b="0" u="none" strike="noStrike">
              <a:solidFill>
                <a:schemeClr val="dk1"/>
              </a:solidFill>
              <a:effectLst/>
              <a:uFillTx/>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893120" y="1112040"/>
            <a:ext cx="4021920" cy="754560"/>
          </a:xfrm>
          <a:prstGeom prst="rect">
            <a:avLst/>
          </a:prstGeom>
          <a:noFill/>
          <a:ln w="0">
            <a:noFill/>
          </a:ln>
        </p:spPr>
        <p:txBody>
          <a:bodyPr lIns="91440" tIns="91440" rIns="91440" bIns="91440" anchor="b">
            <a:noAutofit/>
          </a:bodyPr>
          <a:lstStyle/>
          <a:p>
            <a:pPr indent="0">
              <a:lnSpc>
                <a:spcPct val="100000"/>
              </a:lnSpc>
              <a:buNone/>
            </a:pPr>
            <a:r>
              <a:rPr lang="fr-FR" sz="4500" b="0" u="none" strike="noStrike">
                <a:solidFill>
                  <a:schemeClr val="dk1"/>
                </a:solidFill>
                <a:effectLst/>
                <a:uFillTx/>
                <a:latin typeface="Fahkwang Light"/>
                <a:ea typeface="Fahkwang Light"/>
              </a:rPr>
              <a:t>xx%</a:t>
            </a:r>
            <a:endParaRPr lang="fr-FR" sz="4500" b="0" u="none" strike="noStrike">
              <a:solidFill>
                <a:schemeClr val="dk1"/>
              </a:solidFill>
              <a:effectLst/>
              <a:uFillTx/>
              <a:latin typeface="Arial"/>
            </a:endParaRPr>
          </a:p>
        </p:txBody>
      </p:sp>
      <p:sp>
        <p:nvSpPr>
          <p:cNvPr id="30" name="PlaceHolder 2"/>
          <p:cNvSpPr>
            <a:spLocks noGrp="1"/>
          </p:cNvSpPr>
          <p:nvPr>
            <p:ph type="title"/>
          </p:nvPr>
        </p:nvSpPr>
        <p:spPr>
          <a:xfrm>
            <a:off x="4893120" y="2885040"/>
            <a:ext cx="4021920" cy="754560"/>
          </a:xfrm>
          <a:prstGeom prst="rect">
            <a:avLst/>
          </a:prstGeom>
          <a:noFill/>
          <a:ln w="0">
            <a:noFill/>
          </a:ln>
        </p:spPr>
        <p:txBody>
          <a:bodyPr lIns="91440" tIns="91440" rIns="91440" bIns="91440" anchor="b">
            <a:noAutofit/>
          </a:bodyPr>
          <a:lstStyle/>
          <a:p>
            <a:pPr indent="0">
              <a:lnSpc>
                <a:spcPct val="100000"/>
              </a:lnSpc>
              <a:buNone/>
            </a:pPr>
            <a:r>
              <a:rPr lang="fr-FR" sz="4500" b="0" u="none" strike="noStrike">
                <a:solidFill>
                  <a:schemeClr val="dk1"/>
                </a:solidFill>
                <a:effectLst/>
                <a:uFillTx/>
                <a:latin typeface="Fahkwang Light"/>
                <a:ea typeface="Fahkwang Light"/>
              </a:rPr>
              <a:t>xx%</a:t>
            </a:r>
            <a:endParaRPr lang="fr-FR" sz="4500" b="0" u="none" strike="noStrike">
              <a:solidFill>
                <a:schemeClr val="dk1"/>
              </a:solidFill>
              <a:effectLst/>
              <a:uFillTx/>
              <a:latin typeface="Arial"/>
            </a:endParaRPr>
          </a:p>
        </p:txBody>
      </p:sp>
      <p:sp>
        <p:nvSpPr>
          <p:cNvPr id="31" name="PlaceHolder 3"/>
          <p:cNvSpPr>
            <a:spLocks noGrp="1"/>
          </p:cNvSpPr>
          <p:nvPr>
            <p:ph type="body"/>
          </p:nvPr>
        </p:nvSpPr>
        <p:spPr>
          <a:xfrm>
            <a:off x="-12240" y="-9360"/>
            <a:ext cx="4079520" cy="5152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2104200" y="3326400"/>
            <a:ext cx="6561720" cy="1059840"/>
          </a:xfrm>
          <a:prstGeom prst="rect">
            <a:avLst/>
          </a:prstGeom>
          <a:noFill/>
          <a:ln w="0">
            <a:noFill/>
          </a:ln>
        </p:spPr>
        <p:txBody>
          <a:bodyPr lIns="91440" tIns="91440" rIns="91440" bIns="91440" anchor="ctr">
            <a:noAutofit/>
          </a:bodyPr>
          <a:lstStyle/>
          <a:p>
            <a:pPr indent="0">
              <a:buNone/>
            </a:pPr>
            <a:r>
              <a:rPr lang="fr-FR" sz="3900" b="0" u="none" strike="noStrike">
                <a:solidFill>
                  <a:schemeClr val="dk1"/>
                </a:solidFill>
                <a:effectLst/>
                <a:uFillTx/>
                <a:latin typeface="Arial"/>
              </a:rPr>
              <a:t>Click to edit the title text format</a:t>
            </a:r>
          </a:p>
        </p:txBody>
      </p:sp>
      <p:sp>
        <p:nvSpPr>
          <p:cNvPr id="33" name="PlaceHolder 2"/>
          <p:cNvSpPr>
            <a:spLocks noGrp="1"/>
          </p:cNvSpPr>
          <p:nvPr>
            <p:ph type="title"/>
          </p:nvPr>
        </p:nvSpPr>
        <p:spPr>
          <a:xfrm>
            <a:off x="377280" y="3221640"/>
            <a:ext cx="1267920" cy="1269360"/>
          </a:xfrm>
          <a:prstGeom prst="rect">
            <a:avLst/>
          </a:prstGeom>
          <a:noFill/>
          <a:ln w="0">
            <a:noFill/>
          </a:ln>
        </p:spPr>
        <p:txBody>
          <a:bodyPr lIns="91440" tIns="91440" rIns="91440" bIns="91440" anchor="ctr">
            <a:noAutofit/>
          </a:bodyPr>
          <a:lstStyle/>
          <a:p>
            <a:pPr indent="0" algn="ctr">
              <a:lnSpc>
                <a:spcPct val="100000"/>
              </a:lnSpc>
              <a:buNone/>
            </a:pPr>
            <a:r>
              <a:rPr lang="fr-FR" sz="5000" b="0" u="none" strike="noStrike">
                <a:solidFill>
                  <a:schemeClr val="dk1"/>
                </a:solidFill>
                <a:effectLst/>
                <a:uFillTx/>
                <a:latin typeface="Fahkwang Light"/>
                <a:ea typeface="Fahkwang Light"/>
              </a:rPr>
              <a:t>xx%</a:t>
            </a:r>
            <a:endParaRPr lang="fr-FR" sz="5000" b="0" u="none" strike="noStrike">
              <a:solidFill>
                <a:schemeClr val="dk1"/>
              </a:solidFill>
              <a:effectLst/>
              <a:uFillTx/>
              <a:latin typeface="Arial"/>
            </a:endParaRPr>
          </a:p>
        </p:txBody>
      </p:sp>
      <p:sp>
        <p:nvSpPr>
          <p:cNvPr id="34" name="PlaceHolder 3"/>
          <p:cNvSpPr>
            <a:spLocks noGrp="1"/>
          </p:cNvSpPr>
          <p:nvPr>
            <p:ph type="body"/>
          </p:nvPr>
        </p:nvSpPr>
        <p:spPr>
          <a:xfrm>
            <a:off x="0" y="0"/>
            <a:ext cx="9143640" cy="30805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39920" y="470520"/>
            <a:ext cx="5089680" cy="82440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36" name="Google Shape;109;p21"/>
          <p:cNvSpPr/>
          <p:nvPr/>
        </p:nvSpPr>
        <p:spPr>
          <a:xfrm>
            <a:off x="5846400" y="3679920"/>
            <a:ext cx="2735640" cy="666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000" b="1" u="none" strike="noStrike">
                <a:solidFill>
                  <a:schemeClr val="dk1"/>
                </a:solidFill>
                <a:effectLst/>
                <a:uFillTx/>
                <a:latin typeface="Atkinson Hyperlegible Next"/>
                <a:ea typeface="Atkinson Hyperlegible Next"/>
              </a:rPr>
              <a:t>CREDITS:</a:t>
            </a:r>
            <a:r>
              <a:rPr lang="en" sz="1000" b="0" u="none" strike="noStrike">
                <a:solidFill>
                  <a:schemeClr val="dk1"/>
                </a:solidFill>
                <a:effectLst/>
                <a:uFillTx/>
                <a:latin typeface="Atkinson Hyperlegible Next"/>
                <a:ea typeface="Atkinson Hyperlegible Next"/>
              </a:rPr>
              <a:t> This presentation template was created by </a:t>
            </a:r>
            <a:r>
              <a:rPr lang="en" sz="1000" b="1" u="sng" strike="noStrike">
                <a:solidFill>
                  <a:schemeClr val="dk1"/>
                </a:solidFill>
                <a:effectLst/>
                <a:uFillTx/>
                <a:latin typeface="Atkinson Hyperlegible Next"/>
                <a:ea typeface="Atkinson Hyperlegible Next"/>
                <a:hlinkClick r:id="rId2"/>
              </a:rPr>
              <a:t>Slidesgo</a:t>
            </a:r>
            <a:r>
              <a:rPr lang="en" sz="1000" b="0" u="none" strike="noStrike">
                <a:solidFill>
                  <a:schemeClr val="dk1"/>
                </a:solidFill>
                <a:effectLst/>
                <a:uFillTx/>
                <a:latin typeface="Atkinson Hyperlegible Next"/>
                <a:ea typeface="Atkinson Hyperlegible Next"/>
              </a:rPr>
              <a:t>, and includes icons, infographics &amp; images by </a:t>
            </a:r>
            <a:r>
              <a:rPr lang="en" sz="1000" b="1" u="sng" strike="noStrike">
                <a:solidFill>
                  <a:schemeClr val="dk1"/>
                </a:solidFill>
                <a:effectLst/>
                <a:uFillTx/>
                <a:latin typeface="Atkinson Hyperlegible Next"/>
                <a:ea typeface="Atkinson Hyperlegible Next"/>
                <a:hlinkClick r:id="rId3"/>
              </a:rPr>
              <a:t>Freepik</a:t>
            </a:r>
            <a:r>
              <a:rPr lang="en" sz="1000" b="0" u="none" strike="noStrike">
                <a:solidFill>
                  <a:schemeClr val="dk1"/>
                </a:solidFill>
                <a:effectLst/>
                <a:uFillTx/>
                <a:latin typeface="Atkinson Hyperlegible Next"/>
                <a:ea typeface="Atkinson Hyperlegible Next"/>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bg>
      <p:bgPr>
        <a:solidFill>
          <a:schemeClr val="lt1"/>
        </a:solidFill>
        <a:effectLst/>
      </p:bgPr>
    </p:bg>
    <p:spTree>
      <p:nvGrpSpPr>
        <p:cNvPr id="1" name=""/>
        <p:cNvGrpSpPr/>
        <p:nvPr/>
      </p:nvGrpSpPr>
      <p:grpSpPr>
        <a:xfrm>
          <a:off x="0" y="0"/>
          <a:ext cx="0" cy="0"/>
          <a:chOff x="0" y="0"/>
          <a:chExt cx="0" cy="0"/>
        </a:xfrm>
      </p:grpSpPr>
      <p:cxnSp>
        <p:nvCxnSpPr>
          <p:cNvPr id="37" name="Google Shape;111;p22"/>
          <p:cNvCxnSpPr/>
          <p:nvPr/>
        </p:nvCxnSpPr>
        <p:spPr>
          <a:xfrm>
            <a:off x="-5040" y="4709880"/>
            <a:ext cx="9149400" cy="360"/>
          </a:xfrm>
          <a:prstGeom prst="straightConnector1">
            <a:avLst/>
          </a:prstGeom>
          <a:ln w="9525">
            <a:solidFill>
              <a:srgbClr val="2C1414"/>
            </a:solidFill>
            <a:roun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39" name="PlaceHolder 2"/>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 y="228600"/>
            <a:ext cx="41101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1" name="PlaceHolder 2"/>
          <p:cNvSpPr>
            <a:spLocks noGrp="1"/>
          </p:cNvSpPr>
          <p:nvPr>
            <p:ph type="body"/>
          </p:nvPr>
        </p:nvSpPr>
        <p:spPr>
          <a:xfrm>
            <a:off x="5279400" y="0"/>
            <a:ext cx="38642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228600" y="22860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4"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45"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Fahkwang Light"/>
                <a:ea typeface="Fahkwang Light"/>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9" name="PlaceHolder 2"/>
          <p:cNvSpPr>
            <a:spLocks noGrp="1"/>
          </p:cNvSpPr>
          <p:nvPr>
            <p:ph type="title"/>
          </p:nvPr>
        </p:nvSpPr>
        <p:spPr>
          <a:xfrm>
            <a:off x="5023080" y="4160160"/>
            <a:ext cx="3658320" cy="754560"/>
          </a:xfrm>
          <a:prstGeom prst="rect">
            <a:avLst/>
          </a:prstGeom>
          <a:solidFill>
            <a:schemeClr val="lt1"/>
          </a:solidFill>
          <a:ln w="0">
            <a:noFill/>
          </a:ln>
        </p:spPr>
        <p:txBody>
          <a:bodyPr lIns="91440" tIns="91440" rIns="91440" bIns="91440" anchor="t">
            <a:noAutofit/>
          </a:bodyPr>
          <a:lstStyle/>
          <a:p>
            <a:pPr indent="0">
              <a:buNone/>
            </a:pPr>
            <a:r>
              <a:rPr lang="fr-FR" sz="2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0" name="Google Shape;118;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52" name="Google Shape;121;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5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3431880"/>
            <a:ext cx="3241080" cy="100908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4309200" y="25905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5" name="PlaceHolder 3"/>
          <p:cNvSpPr>
            <a:spLocks noGrp="1"/>
          </p:cNvSpPr>
          <p:nvPr>
            <p:ph type="title"/>
          </p:nvPr>
        </p:nvSpPr>
        <p:spPr>
          <a:xfrm>
            <a:off x="4309200" y="16228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6" name="PlaceHolder 4"/>
          <p:cNvSpPr>
            <a:spLocks noGrp="1"/>
          </p:cNvSpPr>
          <p:nvPr>
            <p:ph type="title"/>
          </p:nvPr>
        </p:nvSpPr>
        <p:spPr>
          <a:xfrm>
            <a:off x="4309200" y="30740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7" name="PlaceHolder 5"/>
          <p:cNvSpPr>
            <a:spLocks noGrp="1"/>
          </p:cNvSpPr>
          <p:nvPr>
            <p:ph type="title"/>
          </p:nvPr>
        </p:nvSpPr>
        <p:spPr>
          <a:xfrm>
            <a:off x="4309200" y="35578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8" name="PlaceHolder 6"/>
          <p:cNvSpPr>
            <a:spLocks noGrp="1"/>
          </p:cNvSpPr>
          <p:nvPr>
            <p:ph type="title"/>
          </p:nvPr>
        </p:nvSpPr>
        <p:spPr>
          <a:xfrm>
            <a:off x="4309200" y="11394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9" name="PlaceHolder 7"/>
          <p:cNvSpPr>
            <a:spLocks noGrp="1"/>
          </p:cNvSpPr>
          <p:nvPr>
            <p:ph type="title"/>
          </p:nvPr>
        </p:nvSpPr>
        <p:spPr>
          <a:xfrm>
            <a:off x="4309200" y="2106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10" name="PlaceHolder 8"/>
          <p:cNvSpPr>
            <a:spLocks noGrp="1"/>
          </p:cNvSpPr>
          <p:nvPr>
            <p:ph type="title"/>
          </p:nvPr>
        </p:nvSpPr>
        <p:spPr>
          <a:xfrm>
            <a:off x="4309200" y="4041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11" name="PlaceHolder 9"/>
          <p:cNvSpPr>
            <a:spLocks noGrp="1"/>
          </p:cNvSpPr>
          <p:nvPr>
            <p:ph type="title"/>
          </p:nvPr>
        </p:nvSpPr>
        <p:spPr>
          <a:xfrm>
            <a:off x="4309200" y="6559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Fahkwang Light"/>
                <a:ea typeface="Fahkwang Light"/>
              </a:rPr>
              <a:t>xx%</a:t>
            </a:r>
            <a:endParaRPr lang="fr-FR" sz="2000" b="0" u="none" strike="noStrike">
              <a:solidFill>
                <a:schemeClr val="dk1"/>
              </a:solidFill>
              <a:effectLst/>
              <a:uFillTx/>
              <a:latin typeface="Arial"/>
            </a:endParaRPr>
          </a:p>
        </p:txBody>
      </p:sp>
      <p:sp>
        <p:nvSpPr>
          <p:cNvPr id="12" name="PlaceHolder 10"/>
          <p:cNvSpPr>
            <a:spLocks noGrp="1"/>
          </p:cNvSpPr>
          <p:nvPr>
            <p:ph type="body"/>
          </p:nvPr>
        </p:nvSpPr>
        <p:spPr>
          <a:xfrm>
            <a:off x="433440" y="0"/>
            <a:ext cx="2806200" cy="3181320"/>
          </a:xfrm>
          <a:prstGeom prst="rect">
            <a:avLst/>
          </a:prstGeom>
          <a:noFill/>
          <a:ln w="0">
            <a:noFill/>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HEADER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813680" y="917640"/>
            <a:ext cx="6134400" cy="1059840"/>
          </a:xfrm>
          <a:prstGeom prst="rect">
            <a:avLst/>
          </a:prstGeom>
          <a:noFill/>
          <a:ln w="0">
            <a:noFill/>
          </a:ln>
        </p:spPr>
        <p:txBody>
          <a:bodyPr lIns="91440" tIns="91440" rIns="91440" bIns="91440" anchor="ctr">
            <a:noAutofit/>
          </a:bodyPr>
          <a:lstStyle/>
          <a:p>
            <a:pPr indent="0">
              <a:buNone/>
            </a:pPr>
            <a:r>
              <a:rPr lang="fr-FR" sz="4000" b="0" u="none" strike="noStrike">
                <a:solidFill>
                  <a:schemeClr val="dk1"/>
                </a:solidFill>
                <a:effectLst/>
                <a:uFillTx/>
                <a:latin typeface="Arial"/>
              </a:rPr>
              <a:t>Click to edit the title text format</a:t>
            </a:r>
          </a:p>
        </p:txBody>
      </p:sp>
      <p:sp>
        <p:nvSpPr>
          <p:cNvPr id="14" name="PlaceHolder 2"/>
          <p:cNvSpPr>
            <a:spLocks noGrp="1"/>
          </p:cNvSpPr>
          <p:nvPr>
            <p:ph type="title"/>
          </p:nvPr>
        </p:nvSpPr>
        <p:spPr>
          <a:xfrm>
            <a:off x="228600" y="812880"/>
            <a:ext cx="1267920" cy="1269360"/>
          </a:xfrm>
          <a:prstGeom prst="rect">
            <a:avLst/>
          </a:prstGeom>
          <a:noFill/>
          <a:ln w="0">
            <a:noFill/>
          </a:ln>
        </p:spPr>
        <p:txBody>
          <a:bodyPr lIns="91440" tIns="91440" rIns="91440" bIns="91440" anchor="ctr">
            <a:noAutofit/>
          </a:bodyPr>
          <a:lstStyle/>
          <a:p>
            <a:pPr indent="0" algn="ctr">
              <a:lnSpc>
                <a:spcPct val="100000"/>
              </a:lnSpc>
              <a:buNone/>
            </a:pPr>
            <a:r>
              <a:rPr lang="fr-FR" sz="6000" b="0" u="none" strike="noStrike">
                <a:solidFill>
                  <a:schemeClr val="dk1"/>
                </a:solidFill>
                <a:effectLst/>
                <a:uFillTx/>
                <a:latin typeface="Fahkwang Light"/>
                <a:ea typeface="Fahkwang Light"/>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3189960" y="882360"/>
            <a:ext cx="5562360" cy="698040"/>
          </a:xfrm>
          <a:prstGeom prst="rect">
            <a:avLst/>
          </a:prstGeom>
          <a:noFill/>
          <a:ln w="0">
            <a:noFill/>
          </a:ln>
        </p:spPr>
        <p:txBody>
          <a:bodyPr lIns="91440" tIns="91440" rIns="91440" bIns="91440" anchor="t">
            <a:noAutofit/>
          </a:bodyPr>
          <a:lstStyle/>
          <a:p>
            <a:pPr indent="0">
              <a:buNone/>
            </a:pPr>
            <a:r>
              <a:rPr lang="fr-FR" sz="34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502236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8"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19" name="PlaceHolder 3"/>
          <p:cNvSpPr>
            <a:spLocks noGrp="1"/>
          </p:cNvSpPr>
          <p:nvPr>
            <p:ph type="body"/>
          </p:nvPr>
        </p:nvSpPr>
        <p:spPr>
          <a:xfrm>
            <a:off x="5716080" y="0"/>
            <a:ext cx="3427920" cy="4664520"/>
          </a:xfrm>
          <a:prstGeom prst="rect">
            <a:avLst/>
          </a:prstGeom>
          <a:noFill/>
          <a:ln w="0">
            <a:noFill/>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22860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228600" y="2050200"/>
            <a:ext cx="3180240" cy="645840"/>
          </a:xfrm>
          <a:prstGeom prst="rect">
            <a:avLst/>
          </a:prstGeom>
          <a:noFill/>
          <a:ln w="0">
            <a:noFill/>
          </a:ln>
        </p:spPr>
        <p:txBody>
          <a:bodyPr lIns="91440" tIns="91440" rIns="91440" bIns="91440" anchor="ctr">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hand-of-a-person-and-a-bionic-hand-6153343/"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 name="Google Shape;128;p28"/>
          <p:cNvPicPr/>
          <p:nvPr/>
        </p:nvPicPr>
        <p:blipFill>
          <a:blip r:embed="rId2"/>
          <a:srcRect t="10057" b="10064"/>
          <a:stretch/>
        </p:blipFill>
        <p:spPr>
          <a:xfrm>
            <a:off x="0" y="0"/>
            <a:ext cx="4379400" cy="4664160"/>
          </a:xfrm>
          <a:prstGeom prst="rect">
            <a:avLst/>
          </a:prstGeom>
          <a:noFill/>
          <a:ln w="0">
            <a:noFill/>
          </a:ln>
        </p:spPr>
      </p:pic>
      <p:sp>
        <p:nvSpPr>
          <p:cNvPr id="56" name="PlaceHolder 1"/>
          <p:cNvSpPr>
            <a:spLocks noGrp="1"/>
          </p:cNvSpPr>
          <p:nvPr>
            <p:ph type="title"/>
          </p:nvPr>
        </p:nvSpPr>
        <p:spPr>
          <a:xfrm>
            <a:off x="4714920" y="571680"/>
            <a:ext cx="3943080" cy="2361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5200" b="0" u="none" strike="noStrike">
                <a:solidFill>
                  <a:schemeClr val="dk1"/>
                </a:solidFill>
                <a:effectLst/>
                <a:uFillTx/>
                <a:latin typeface="Fahkwang Light"/>
                <a:ea typeface="Fahkwang Light"/>
              </a:rPr>
              <a:t>Google</a:t>
            </a:r>
            <a:r>
              <a:rPr lang="en-US" sz="3700" b="0" u="none" strike="noStrike">
                <a:solidFill>
                  <a:schemeClr val="dk1"/>
                </a:solidFill>
                <a:effectLst/>
                <a:uFillTx/>
                <a:latin typeface="Fahkwang Light"/>
                <a:ea typeface="Fahkwang Light"/>
              </a:rPr>
              <a:t> Gemini</a:t>
            </a:r>
            <a:endParaRPr lang="fr-FR" sz="3700" b="0" u="none" strike="noStrike">
              <a:solidFill>
                <a:schemeClr val="dk1"/>
              </a:solidFill>
              <a:effectLst/>
              <a:uFillTx/>
              <a:latin typeface="Arial"/>
            </a:endParaRPr>
          </a:p>
        </p:txBody>
      </p:sp>
      <p:sp>
        <p:nvSpPr>
          <p:cNvPr id="57" name="PlaceHolder 2"/>
          <p:cNvSpPr>
            <a:spLocks noGrp="1"/>
          </p:cNvSpPr>
          <p:nvPr>
            <p:ph type="subTitle"/>
          </p:nvPr>
        </p:nvSpPr>
        <p:spPr>
          <a:xfrm>
            <a:off x="4772160" y="3286080"/>
            <a:ext cx="2695320" cy="10285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600" b="0" u="none" strike="noStrike">
                <a:solidFill>
                  <a:schemeClr val="dk1"/>
                </a:solidFill>
                <a:effectLst/>
                <a:uFillTx/>
                <a:latin typeface="Calibri"/>
                <a:ea typeface="Atkinson Hyperlegible Next Light"/>
              </a:rPr>
              <a:t>A New Era in AI Technology</a:t>
            </a:r>
            <a:endParaRPr lang="en-US" sz="1600" b="0" u="none" strike="noStrike">
              <a:solidFill>
                <a:srgbClr val="000000"/>
              </a:solidFill>
              <a:effectLst/>
              <a:uFillTx/>
              <a:latin typeface="OpenSymbol"/>
            </a:endParaRPr>
          </a:p>
        </p:txBody>
      </p:sp>
      <p:cxnSp>
        <p:nvCxnSpPr>
          <p:cNvPr id="58" name="Google Shape;131;p28"/>
          <p:cNvCxnSpPr/>
          <p:nvPr/>
        </p:nvCxnSpPr>
        <p:spPr>
          <a:xfrm>
            <a:off x="-5400" y="4664520"/>
            <a:ext cx="9153360" cy="360"/>
          </a:xfrm>
          <a:prstGeom prst="straightConnector1">
            <a:avLst/>
          </a:prstGeom>
          <a:ln w="9525">
            <a:solidFill>
              <a:srgbClr val="2C1414"/>
            </a:solidFill>
            <a:roun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697222" y="345600"/>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400" b="0" u="none" strike="noStrike" dirty="0">
                <a:solidFill>
                  <a:schemeClr val="dk1"/>
                </a:solidFill>
                <a:effectLst/>
                <a:uFillTx/>
                <a:latin typeface="Fahkwang Light"/>
                <a:ea typeface="Fahkwang Light"/>
              </a:rPr>
              <a:t>Future Developments and Trends</a:t>
            </a:r>
            <a:endParaRPr lang="fr-FR" sz="3400" b="0" u="none" strike="noStrike" dirty="0">
              <a:solidFill>
                <a:schemeClr val="dk1"/>
              </a:solidFill>
              <a:effectLst/>
              <a:uFillTx/>
              <a:latin typeface="Arial"/>
            </a:endParaRPr>
          </a:p>
        </p:txBody>
      </p:sp>
      <p:sp>
        <p:nvSpPr>
          <p:cNvPr id="102" name="PlaceHolder 2"/>
          <p:cNvSpPr>
            <a:spLocks noGrp="1"/>
          </p:cNvSpPr>
          <p:nvPr>
            <p:ph type="subTitle"/>
          </p:nvPr>
        </p:nvSpPr>
        <p:spPr>
          <a:xfrm>
            <a:off x="2765013" y="1297440"/>
            <a:ext cx="5562360" cy="3367079"/>
          </a:xfrm>
          <a:prstGeom prst="rect">
            <a:avLst/>
          </a:prstGeom>
          <a:noFill/>
          <a:ln w="0">
            <a:noFill/>
          </a:ln>
        </p:spPr>
        <p:txBody>
          <a:bodyPr lIns="91440" tIns="91440" rIns="91440" bIns="91440" anchor="t">
            <a:normAutofit/>
          </a:bodyPr>
          <a:lstStyle/>
          <a:p>
            <a:pPr>
              <a:lnSpc>
                <a:spcPct val="120000"/>
              </a:lnSpc>
              <a:tabLst>
                <a:tab pos="0" algn="l"/>
              </a:tabLst>
            </a:pPr>
            <a:r>
              <a:rPr lang="en-US" sz="1200" dirty="0"/>
              <a:t>Gemini AI is rapidly advancing with enhanced multimodal capabilities, including processing long documents and videos through an expanded context window. It is integrating into robotics, enabling robots to perform complex tasks using vision-language-action reasoning. On-device AI processing allows Gemini to run locally on devices, improving real-time responsiveness and reducing cloud reliance. Consumer applications, like AI-powered image editing tools, are becoming popular, expanding Gemini’s reach. Educational tools are also benefiting, with improved personalized learning features. Overall, Gemini AI is moving toward more seamless integration across industries, combining greater understanding, creativity, and real-world interaction. These trends position Gemini to be a key player in the future of AI technology.</a:t>
            </a:r>
            <a:endParaRPr lang="en-US" sz="1200" b="0" u="none" strike="noStrike" dirty="0" smtClean="0">
              <a:solidFill>
                <a:schemeClr val="dk1"/>
              </a:solidFill>
              <a:effectLst/>
              <a:uFillTx/>
              <a:latin typeface="Calibri"/>
              <a:ea typeface="Atkinson Hyperlegible Next Light"/>
            </a:endParaRPr>
          </a:p>
          <a:p>
            <a:pPr indent="0">
              <a:lnSpc>
                <a:spcPct val="120000"/>
              </a:lnSpc>
              <a:buNone/>
              <a:tabLst>
                <a:tab pos="0" algn="l"/>
              </a:tabLst>
            </a:pPr>
            <a:endParaRPr lang="en-US" sz="1200" b="0" u="none" strike="noStrike" dirty="0" smtClean="0">
              <a:solidFill>
                <a:schemeClr val="dk1"/>
              </a:solidFill>
              <a:effectLst/>
              <a:uFillTx/>
              <a:latin typeface="Calibri"/>
              <a:ea typeface="Atkinson Hyperlegible Next Light"/>
            </a:endParaRPr>
          </a:p>
          <a:p>
            <a:pPr indent="0">
              <a:lnSpc>
                <a:spcPct val="120000"/>
              </a:lnSpc>
              <a:buNone/>
              <a:tabLst>
                <a:tab pos="0" algn="l"/>
              </a:tabLst>
            </a:pPr>
            <a:endParaRPr lang="en-US" sz="1200" b="0" u="none" strike="noStrike" dirty="0">
              <a:solidFill>
                <a:srgbClr val="000000"/>
              </a:solidFill>
              <a:effectLst/>
              <a:uFillTx/>
              <a:latin typeface="OpenSymbol"/>
            </a:endParaRPr>
          </a:p>
        </p:txBody>
      </p:sp>
      <p:cxnSp>
        <p:nvCxnSpPr>
          <p:cNvPr id="103" name="Google Shape;224;p33"/>
          <p:cNvCxnSpPr/>
          <p:nvPr/>
        </p:nvCxnSpPr>
        <p:spPr>
          <a:xfrm>
            <a:off x="-5400" y="4664520"/>
            <a:ext cx="9153360" cy="360"/>
          </a:xfrm>
          <a:prstGeom prst="straightConnector1">
            <a:avLst/>
          </a:prstGeom>
          <a:ln w="9525">
            <a:solidFill>
              <a:srgbClr val="2C1414"/>
            </a:solidFill>
            <a:round/>
          </a:ln>
        </p:spPr>
      </p:cxnSp>
      <p:cxnSp>
        <p:nvCxnSpPr>
          <p:cNvPr id="104" name="Google Shape;225;p33"/>
          <p:cNvCxnSpPr/>
          <p:nvPr/>
        </p:nvCxnSpPr>
        <p:spPr>
          <a:xfrm>
            <a:off x="8141400" y="4921920"/>
            <a:ext cx="709200" cy="360"/>
          </a:xfrm>
          <a:prstGeom prst="straightConnector1">
            <a:avLst/>
          </a:prstGeom>
          <a:ln w="9525">
            <a:solidFill>
              <a:srgbClr val="2C1414"/>
            </a:solidFill>
            <a:round/>
            <a:tailEnd type="stealth" w="med" len="med"/>
          </a:ln>
        </p:spPr>
      </p:cxn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Google Shape;202;p31"/>
          <p:cNvPicPr/>
          <p:nvPr/>
        </p:nvPicPr>
        <p:blipFill>
          <a:blip r:embed="rId2"/>
          <a:srcRect l="1285" r="1285" b="9306"/>
          <a:stretch/>
        </p:blipFill>
        <p:spPr>
          <a:xfrm flipH="1">
            <a:off x="5716080" y="0"/>
            <a:ext cx="3427920" cy="4664160"/>
          </a:xfrm>
          <a:prstGeom prst="rect">
            <a:avLst/>
          </a:prstGeom>
          <a:noFill/>
          <a:ln w="0">
            <a:noFill/>
          </a:ln>
        </p:spPr>
      </p:pic>
      <p:sp>
        <p:nvSpPr>
          <p:cNvPr id="106" name="PlaceHolder 1"/>
          <p:cNvSpPr>
            <a:spLocks noGrp="1"/>
          </p:cNvSpPr>
          <p:nvPr>
            <p:ph type="title"/>
          </p:nvPr>
        </p:nvSpPr>
        <p:spPr>
          <a:xfrm>
            <a:off x="228600" y="228599"/>
            <a:ext cx="5483520" cy="1766455"/>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dirty="0">
                <a:solidFill>
                  <a:schemeClr val="dk1"/>
                </a:solidFill>
                <a:effectLst/>
                <a:uFillTx/>
                <a:latin typeface="Fahkwang Light"/>
                <a:ea typeface="Fahkwang Light"/>
              </a:rPr>
              <a:t>Conclusions</a:t>
            </a:r>
            <a:endParaRPr lang="fr-FR" sz="2600" b="0" u="none" strike="noStrike" dirty="0">
              <a:solidFill>
                <a:schemeClr val="dk1"/>
              </a:solidFill>
              <a:effectLst/>
              <a:uFillTx/>
              <a:latin typeface="Arial"/>
            </a:endParaRPr>
          </a:p>
        </p:txBody>
      </p:sp>
      <p:sp>
        <p:nvSpPr>
          <p:cNvPr id="107" name="PlaceHolder 2"/>
          <p:cNvSpPr>
            <a:spLocks noGrp="1"/>
          </p:cNvSpPr>
          <p:nvPr>
            <p:ph/>
          </p:nvPr>
        </p:nvSpPr>
        <p:spPr>
          <a:xfrm>
            <a:off x="1101436" y="1111826"/>
            <a:ext cx="4148624" cy="3117273"/>
          </a:xfrm>
          <a:prstGeom prst="rect">
            <a:avLst/>
          </a:prstGeom>
          <a:noFill/>
          <a:ln w="0">
            <a:noFill/>
          </a:ln>
        </p:spPr>
        <p:txBody>
          <a:bodyPr lIns="91440" tIns="91440" rIns="91440" bIns="91440" anchor="t">
            <a:normAutofit fontScale="92500" lnSpcReduction="10000"/>
          </a:bodyPr>
          <a:lstStyle/>
          <a:p>
            <a:pPr>
              <a:lnSpc>
                <a:spcPct val="120000"/>
              </a:lnSpc>
              <a:tabLst>
                <a:tab pos="0" algn="l"/>
              </a:tabLst>
            </a:pPr>
            <a:r>
              <a:rPr lang="en-US" sz="1400" dirty="0"/>
              <a:t>Gemini AI represents a major leap forward in artificial intelligence by combining advanced language understanding, multimodal capabilities, and strong reasoning skills. Its ability to process diverse data types and perform complex tasks makes it highly versatile across industries like healthcare, education, robotics, and creative arts. While challenges such as resource demands and ethical considerations remain, ongoing developments are pushing Gemini toward more natural, reliable, and human-like AI interactions. As it continues to evolve, Gemini AI is set to become a transformative force in how we interact with technology and solve real-world problems</a:t>
            </a:r>
            <a:r>
              <a:rPr lang="en-US" sz="1400" dirty="0" smtClean="0"/>
              <a:t>.</a:t>
            </a:r>
            <a:endParaRPr lang="fr-FR" sz="1400" b="0" u="none" strike="noStrike" dirty="0">
              <a:solidFill>
                <a:srgbClr val="000000"/>
              </a:solidFill>
              <a:effectLst/>
              <a:uFillTx/>
              <a:latin typeface="Arial"/>
            </a:endParaRPr>
          </a:p>
        </p:txBody>
      </p:sp>
      <p:cxnSp>
        <p:nvCxnSpPr>
          <p:cNvPr id="109" name="Google Shape;206;p31"/>
          <p:cNvCxnSpPr/>
          <p:nvPr/>
        </p:nvCxnSpPr>
        <p:spPr>
          <a:xfrm>
            <a:off x="-5400" y="4664520"/>
            <a:ext cx="9153360" cy="360"/>
          </a:xfrm>
          <a:prstGeom prst="straightConnector1">
            <a:avLst/>
          </a:prstGeom>
          <a:ln w="9525">
            <a:solidFill>
              <a:srgbClr val="2C1414"/>
            </a:solidFill>
            <a:round/>
          </a:ln>
        </p:spPr>
      </p:cxnSp>
      <p:cxnSp>
        <p:nvCxnSpPr>
          <p:cNvPr id="110" name="Google Shape;207;p31"/>
          <p:cNvCxnSpPr/>
          <p:nvPr/>
        </p:nvCxnSpPr>
        <p:spPr>
          <a:xfrm>
            <a:off x="8141400" y="4921920"/>
            <a:ext cx="709200" cy="360"/>
          </a:xfrm>
          <a:prstGeom prst="straightConnector1">
            <a:avLst/>
          </a:prstGeom>
          <a:ln w="9525">
            <a:solidFill>
              <a:srgbClr val="2C1414"/>
            </a:solidFill>
            <a:round/>
            <a:tailEnd type="stealth" w="med" len="med"/>
          </a:ln>
        </p:spPr>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506" y="1172079"/>
            <a:ext cx="6367320" cy="2932330"/>
          </a:xfrm>
        </p:spPr>
        <p:txBody>
          <a:bodyPr/>
          <a:lstStyle/>
          <a:p>
            <a:r>
              <a:rPr lang="en-US" dirty="0" smtClean="0"/>
              <a:t>THANK YOU </a:t>
            </a:r>
            <a:endParaRPr lang="en-IN" dirty="0"/>
          </a:p>
        </p:txBody>
      </p:sp>
    </p:spTree>
    <p:extLst>
      <p:ext uri="{BB962C8B-B14F-4D97-AF65-F5344CB8AC3E}">
        <p14:creationId xmlns:p14="http://schemas.microsoft.com/office/powerpoint/2010/main" val="282600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91040" y="885960"/>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400" b="0" u="none" strike="noStrike">
                <a:solidFill>
                  <a:schemeClr val="dk1"/>
                </a:solidFill>
                <a:effectLst/>
                <a:uFillTx/>
                <a:latin typeface="Fahkwang Light"/>
                <a:ea typeface="Fahkwang Light"/>
              </a:rPr>
              <a:t>Introduction</a:t>
            </a:r>
            <a:endParaRPr lang="fr-FR" sz="3400" b="0" u="none" strike="noStrike">
              <a:solidFill>
                <a:schemeClr val="dk1"/>
              </a:solidFill>
              <a:effectLst/>
              <a:uFillTx/>
              <a:latin typeface="Arial"/>
            </a:endParaRPr>
          </a:p>
        </p:txBody>
      </p:sp>
      <p:sp>
        <p:nvSpPr>
          <p:cNvPr id="62" name="PlaceHolder 2"/>
          <p:cNvSpPr>
            <a:spLocks noGrp="1"/>
          </p:cNvSpPr>
          <p:nvPr>
            <p:ph type="subTitle"/>
          </p:nvPr>
        </p:nvSpPr>
        <p:spPr>
          <a:xfrm>
            <a:off x="3191040" y="1581120"/>
            <a:ext cx="5562360" cy="2542680"/>
          </a:xfrm>
          <a:prstGeom prst="rect">
            <a:avLst/>
          </a:prstGeom>
          <a:noFill/>
          <a:ln w="0">
            <a:noFill/>
          </a:ln>
        </p:spPr>
        <p:txBody>
          <a:bodyPr lIns="91440" tIns="91440" rIns="91440" bIns="91440" anchor="t">
            <a:normAutofit/>
          </a:bodyPr>
          <a:lstStyle/>
          <a:p>
            <a:pPr>
              <a:lnSpc>
                <a:spcPct val="120000"/>
              </a:lnSpc>
              <a:tabLst>
                <a:tab pos="0" algn="l"/>
              </a:tabLst>
            </a:pPr>
            <a:r>
              <a:rPr lang="en-US" sz="1200" b="1" dirty="0" smtClean="0"/>
              <a:t>Gemini </a:t>
            </a:r>
            <a:r>
              <a:rPr lang="en-US" sz="1200" b="1" dirty="0"/>
              <a:t>AI</a:t>
            </a:r>
            <a:r>
              <a:rPr lang="en-US" sz="1200" dirty="0"/>
              <a:t> is an advanced artificial intelligence system developed by Google DeepMind, designed to combine the strengths of large language models with enhanced reasoning and multimodal capabilities. It represents the next generation of AI, aiming to improve natural language understanding, generate creative content, and solve complex problems by integrating different types of data such as text, images, and more. Gemini AI focuses on offering more reliable, context-aware, and human-like interactions, making it useful for a wide range of applications, from conversational agents to decision support systems.</a:t>
            </a:r>
            <a:endParaRPr lang="en-US" sz="1200" b="0" u="none" strike="noStrike" dirty="0">
              <a:solidFill>
                <a:srgbClr val="000000"/>
              </a:solidFill>
              <a:effectLst/>
              <a:uFillTx/>
              <a:latin typeface="OpenSymbol"/>
            </a:endParaRPr>
          </a:p>
        </p:txBody>
      </p:sp>
      <p:cxnSp>
        <p:nvCxnSpPr>
          <p:cNvPr id="63" name="Google Shape;224;p33"/>
          <p:cNvCxnSpPr/>
          <p:nvPr/>
        </p:nvCxnSpPr>
        <p:spPr>
          <a:xfrm>
            <a:off x="-5400" y="4664520"/>
            <a:ext cx="9153360" cy="360"/>
          </a:xfrm>
          <a:prstGeom prst="straightConnector1">
            <a:avLst/>
          </a:prstGeom>
          <a:ln w="9525">
            <a:solidFill>
              <a:srgbClr val="2C1414"/>
            </a:solidFill>
            <a:round/>
          </a:ln>
        </p:spPr>
      </p:cxnSp>
      <p:cxnSp>
        <p:nvCxnSpPr>
          <p:cNvPr id="64" name="Google Shape;225;p33"/>
          <p:cNvCxnSpPr/>
          <p:nvPr/>
        </p:nvCxnSpPr>
        <p:spPr>
          <a:xfrm>
            <a:off x="8141400" y="4921920"/>
            <a:ext cx="709200" cy="360"/>
          </a:xfrm>
          <a:prstGeom prst="straightConnector1">
            <a:avLst/>
          </a:prstGeom>
          <a:ln w="9525">
            <a:solidFill>
              <a:srgbClr val="2C1414"/>
            </a:solidFill>
            <a:round/>
            <a:tailEnd type="stealth" w="med" len="med"/>
          </a:ln>
        </p:spPr>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0" y="0"/>
            <a:ext cx="3109680" cy="4664520"/>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Google Shape;212;p32"/>
          <p:cNvPicPr/>
          <p:nvPr/>
        </p:nvPicPr>
        <p:blipFill>
          <a:blip r:embed="rId2"/>
          <a:srcRect t="25373" b="25376"/>
          <a:stretch/>
        </p:blipFill>
        <p:spPr>
          <a:xfrm>
            <a:off x="0" y="0"/>
            <a:ext cx="9143640" cy="3080520"/>
          </a:xfrm>
          <a:prstGeom prst="rect">
            <a:avLst/>
          </a:prstGeom>
          <a:noFill/>
          <a:ln w="0">
            <a:noFill/>
          </a:ln>
        </p:spPr>
      </p:pic>
      <p:sp>
        <p:nvSpPr>
          <p:cNvPr id="66" name="PlaceHolder 1"/>
          <p:cNvSpPr>
            <a:spLocks noGrp="1"/>
          </p:cNvSpPr>
          <p:nvPr>
            <p:ph type="subTitle"/>
          </p:nvPr>
        </p:nvSpPr>
        <p:spPr>
          <a:xfrm>
            <a:off x="2457360" y="4495320"/>
            <a:ext cx="5914800" cy="428760"/>
          </a:xfrm>
          <a:prstGeom prst="rect">
            <a:avLst/>
          </a:prstGeom>
          <a:noFill/>
          <a:ln w="0">
            <a:noFill/>
          </a:ln>
        </p:spPr>
        <p:txBody>
          <a:bodyPr lIns="91440" tIns="91440" rIns="91440" bIns="91440" anchor="b">
            <a:spAutoFit/>
          </a:bodyPr>
          <a:lstStyle/>
          <a:p>
            <a:pPr algn="ctr"/>
            <a:endParaRPr lang="en-US" sz="1400" b="0" u="none" strike="noStrike">
              <a:solidFill>
                <a:schemeClr val="dk1"/>
              </a:solidFill>
              <a:effectLst/>
              <a:uFillTx/>
              <a:latin typeface="Atkinson Hyperlegible Next Light"/>
              <a:ea typeface="Atkinson Hyperlegible Next Light"/>
            </a:endParaRPr>
          </a:p>
        </p:txBody>
      </p:sp>
      <p:sp>
        <p:nvSpPr>
          <p:cNvPr id="67" name="PlaceHolder 2"/>
          <p:cNvSpPr>
            <a:spLocks noGrp="1"/>
          </p:cNvSpPr>
          <p:nvPr>
            <p:ph type="title"/>
          </p:nvPr>
        </p:nvSpPr>
        <p:spPr>
          <a:xfrm>
            <a:off x="2104920" y="3324240"/>
            <a:ext cx="6562440" cy="10569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US" sz="3900" b="0" u="none" strike="noStrike">
                <a:solidFill>
                  <a:schemeClr val="dk1"/>
                </a:solidFill>
                <a:effectLst/>
                <a:uFillTx/>
                <a:latin typeface="Fahkwang Light"/>
                <a:ea typeface="Fahkwang Light"/>
              </a:rPr>
              <a:t>Overview of Google Gemini AI</a:t>
            </a:r>
            <a:endParaRPr lang="fr-FR" sz="3900" b="0" u="none" strike="noStrike">
              <a:solidFill>
                <a:schemeClr val="dk1"/>
              </a:solidFill>
              <a:effectLst/>
              <a:uFillTx/>
              <a:latin typeface="Arial"/>
            </a:endParaRPr>
          </a:p>
        </p:txBody>
      </p:sp>
      <p:sp>
        <p:nvSpPr>
          <p:cNvPr id="68" name="PlaceHolder 3"/>
          <p:cNvSpPr>
            <a:spLocks noGrp="1"/>
          </p:cNvSpPr>
          <p:nvPr>
            <p:ph type="title"/>
          </p:nvPr>
        </p:nvSpPr>
        <p:spPr>
          <a:xfrm>
            <a:off x="380880" y="321948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US" sz="5000" b="0" u="none" strike="noStrike">
                <a:solidFill>
                  <a:schemeClr val="dk1"/>
                </a:solidFill>
                <a:effectLst/>
                <a:uFillTx/>
                <a:latin typeface="Calibri"/>
                <a:ea typeface="Fahkwang Light"/>
              </a:rPr>
              <a:t>01</a:t>
            </a:r>
            <a:endParaRPr lang="fr-FR" sz="5000" b="0" u="none" strike="noStrike">
              <a:solidFill>
                <a:schemeClr val="dk1"/>
              </a:solidFill>
              <a:effectLst/>
              <a:uFillTx/>
              <a:latin typeface="Arial"/>
            </a:endParaRPr>
          </a:p>
        </p:txBody>
      </p:sp>
      <p:cxnSp>
        <p:nvCxnSpPr>
          <p:cNvPr id="70" name="Google Shape;217;p32"/>
          <p:cNvCxnSpPr/>
          <p:nvPr/>
        </p:nvCxnSpPr>
        <p:spPr>
          <a:xfrm>
            <a:off x="610560" y="4705560"/>
            <a:ext cx="708840" cy="360"/>
          </a:xfrm>
          <a:prstGeom prst="straightConnector1">
            <a:avLst/>
          </a:prstGeom>
          <a:ln w="9525">
            <a:solidFill>
              <a:srgbClr val="2C1414"/>
            </a:solidFill>
            <a:round/>
            <a:tailEnd type="stealth" w="med" len="med"/>
          </a:ln>
        </p:spPr>
      </p:cxn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Google Shape;202;p31"/>
          <p:cNvPicPr/>
          <p:nvPr/>
        </p:nvPicPr>
        <p:blipFill>
          <a:blip r:embed="rId2"/>
          <a:srcRect l="1285" r="1285" b="9306"/>
          <a:stretch/>
        </p:blipFill>
        <p:spPr>
          <a:xfrm flipH="1">
            <a:off x="5716080" y="0"/>
            <a:ext cx="3427920" cy="4664160"/>
          </a:xfrm>
          <a:prstGeom prst="rect">
            <a:avLst/>
          </a:prstGeom>
          <a:noFill/>
          <a:ln w="0">
            <a:noFill/>
          </a:ln>
        </p:spPr>
      </p:pic>
      <p:sp>
        <p:nvSpPr>
          <p:cNvPr id="72" name="PlaceHolder 1"/>
          <p:cNvSpPr>
            <a:spLocks noGrp="1"/>
          </p:cNvSpPr>
          <p:nvPr>
            <p:ph type="title"/>
          </p:nvPr>
        </p:nvSpPr>
        <p:spPr>
          <a:xfrm>
            <a:off x="228600" y="228600"/>
            <a:ext cx="501948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a:solidFill>
                  <a:schemeClr val="dk1"/>
                </a:solidFill>
                <a:effectLst/>
                <a:uFillTx/>
                <a:latin typeface="Fahkwang Light"/>
                <a:ea typeface="Fahkwang Light"/>
              </a:rPr>
              <a:t>Definition and Purpose</a:t>
            </a:r>
            <a:endParaRPr lang="fr-FR" sz="2600" b="0" u="none" strike="noStrike">
              <a:solidFill>
                <a:schemeClr val="dk1"/>
              </a:solidFill>
              <a:effectLst/>
              <a:uFillTx/>
              <a:latin typeface="Arial"/>
            </a:endParaRPr>
          </a:p>
        </p:txBody>
      </p:sp>
      <p:sp>
        <p:nvSpPr>
          <p:cNvPr id="73" name="PlaceHolder 2"/>
          <p:cNvSpPr>
            <a:spLocks noGrp="1"/>
          </p:cNvSpPr>
          <p:nvPr>
            <p:ph/>
          </p:nvPr>
        </p:nvSpPr>
        <p:spPr>
          <a:xfrm>
            <a:off x="1257595" y="1371273"/>
            <a:ext cx="3819240" cy="2533320"/>
          </a:xfrm>
          <a:prstGeom prst="rect">
            <a:avLst/>
          </a:prstGeom>
          <a:noFill/>
          <a:ln w="0">
            <a:noFill/>
          </a:ln>
        </p:spPr>
        <p:txBody>
          <a:bodyPr lIns="91440" tIns="91440" rIns="91440" bIns="91440" anchor="t">
            <a:normAutofit fontScale="92500" lnSpcReduction="20000"/>
          </a:bodyPr>
          <a:lstStyle/>
          <a:p>
            <a:pPr>
              <a:lnSpc>
                <a:spcPct val="120000"/>
              </a:lnSpc>
              <a:tabLst>
                <a:tab pos="0" algn="l"/>
              </a:tabLst>
            </a:pPr>
            <a:r>
              <a:rPr lang="en-US" sz="1400" dirty="0"/>
              <a:t>Gemini AI is an advanced artificial intelligence developed by Google DeepMind that combines language understanding with multimodal capabilities like image recognition. Its purpose is to enhance natural language comprehension, improve reasoning, and generate creative content. Gemini AI aims to enable more human-like interactions and support complex problem-solving across various applications. It bridges different data types to provide richer, more accurate AI responses</a:t>
            </a:r>
            <a:r>
              <a:rPr lang="en-US" sz="1400" dirty="0" smtClean="0"/>
              <a:t>.</a:t>
            </a:r>
            <a:endParaRPr lang="en-US" sz="1400" dirty="0"/>
          </a:p>
        </p:txBody>
      </p:sp>
      <p:cxnSp>
        <p:nvCxnSpPr>
          <p:cNvPr id="75" name="Google Shape;206;p31"/>
          <p:cNvCxnSpPr/>
          <p:nvPr/>
        </p:nvCxnSpPr>
        <p:spPr>
          <a:xfrm>
            <a:off x="-5400" y="4664520"/>
            <a:ext cx="9153360" cy="360"/>
          </a:xfrm>
          <a:prstGeom prst="straightConnector1">
            <a:avLst/>
          </a:prstGeom>
          <a:ln w="9525">
            <a:solidFill>
              <a:srgbClr val="2C1414"/>
            </a:solidFill>
            <a:round/>
          </a:ln>
        </p:spPr>
      </p:cxnSp>
      <p:cxnSp>
        <p:nvCxnSpPr>
          <p:cNvPr id="76" name="Google Shape;207;p31"/>
          <p:cNvCxnSpPr/>
          <p:nvPr/>
        </p:nvCxnSpPr>
        <p:spPr>
          <a:xfrm>
            <a:off x="8141400" y="4921920"/>
            <a:ext cx="709200" cy="360"/>
          </a:xfrm>
          <a:prstGeom prst="straightConnector1">
            <a:avLst/>
          </a:prstGeom>
          <a:ln w="9525">
            <a:solidFill>
              <a:srgbClr val="2C1414"/>
            </a:solidFill>
            <a:round/>
            <a:tailEnd type="stealth" w="med" len="med"/>
          </a:ln>
        </p:spPr>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91040" y="885960"/>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400" b="0" u="none" strike="noStrike">
                <a:solidFill>
                  <a:schemeClr val="dk1"/>
                </a:solidFill>
                <a:effectLst/>
                <a:uFillTx/>
                <a:latin typeface="Fahkwang Light"/>
                <a:ea typeface="Fahkwang Light"/>
              </a:rPr>
              <a:t>Key Features and Capabilities</a:t>
            </a:r>
            <a:endParaRPr lang="fr-FR" sz="3400" b="0" u="none" strike="noStrike">
              <a:solidFill>
                <a:schemeClr val="dk1"/>
              </a:solidFill>
              <a:effectLst/>
              <a:uFillTx/>
              <a:latin typeface="Arial"/>
            </a:endParaRPr>
          </a:p>
        </p:txBody>
      </p:sp>
      <p:sp>
        <p:nvSpPr>
          <p:cNvPr id="78" name="PlaceHolder 2"/>
          <p:cNvSpPr>
            <a:spLocks noGrp="1"/>
          </p:cNvSpPr>
          <p:nvPr>
            <p:ph type="subTitle"/>
          </p:nvPr>
        </p:nvSpPr>
        <p:spPr>
          <a:xfrm>
            <a:off x="3191040" y="1581120"/>
            <a:ext cx="5562360" cy="2542680"/>
          </a:xfrm>
          <a:prstGeom prst="rect">
            <a:avLst/>
          </a:prstGeom>
          <a:noFill/>
          <a:ln w="0">
            <a:noFill/>
          </a:ln>
        </p:spPr>
        <p:txBody>
          <a:bodyPr lIns="91440" tIns="91440" rIns="91440" bIns="91440" anchor="t">
            <a:normAutofit/>
          </a:bodyPr>
          <a:lstStyle/>
          <a:p>
            <a:pPr>
              <a:lnSpc>
                <a:spcPct val="120000"/>
              </a:lnSpc>
              <a:tabLst>
                <a:tab pos="0" algn="l"/>
              </a:tabLst>
            </a:pPr>
            <a:r>
              <a:rPr lang="en-US" sz="1200" dirty="0" smtClean="0"/>
              <a:t>Gemini </a:t>
            </a:r>
            <a:r>
              <a:rPr lang="en-US" sz="1200" dirty="0"/>
              <a:t>AI integrates large language models with advanced reasoning for deeper understanding and accuracy. It supports multimodal inputs, allowing it to process and interpret text, images, and other data types together. The AI excels at generating creative, context-aware content tailored to user needs. It enhances problem-solving with improved logical and analytical skills. Gemini AI enables natural, human-like conversations and interactions. It is designed to be versatile across industries like education, healthcare, and customer </a:t>
            </a:r>
            <a:r>
              <a:rPr lang="en-US" sz="1200" dirty="0" err="1"/>
              <a:t>service.</a:t>
            </a:r>
            <a:r>
              <a:rPr lang="en-US" sz="1200" b="0" u="none" strike="noStrike" dirty="0" err="1" smtClean="0">
                <a:solidFill>
                  <a:schemeClr val="dk1"/>
                </a:solidFill>
                <a:effectLst/>
                <a:uFillTx/>
                <a:latin typeface="Calibri"/>
                <a:ea typeface="Atkinson Hyperlegible Next Light"/>
              </a:rPr>
              <a:t>ontextual</a:t>
            </a:r>
            <a:r>
              <a:rPr lang="en-US" sz="1200" b="0" u="none" strike="noStrike" dirty="0" smtClean="0">
                <a:solidFill>
                  <a:schemeClr val="dk1"/>
                </a:solidFill>
                <a:effectLst/>
                <a:uFillTx/>
                <a:latin typeface="Calibri"/>
                <a:ea typeface="Atkinson Hyperlegible Next Light"/>
              </a:rPr>
              <a:t> </a:t>
            </a:r>
            <a:r>
              <a:rPr lang="en-US" sz="1200" b="0" u="none" strike="noStrike" dirty="0">
                <a:solidFill>
                  <a:schemeClr val="dk1"/>
                </a:solidFill>
                <a:effectLst/>
                <a:uFillTx/>
                <a:latin typeface="Calibri"/>
                <a:ea typeface="Atkinson Hyperlegible Next Light"/>
              </a:rPr>
              <a:t>awareness, enabling versatile applications across sectors.</a:t>
            </a:r>
            <a:endParaRPr lang="en-US" sz="1200" b="0" u="none" strike="noStrike" dirty="0">
              <a:solidFill>
                <a:srgbClr val="000000"/>
              </a:solidFill>
              <a:effectLst/>
              <a:uFillTx/>
              <a:latin typeface="OpenSymbol"/>
            </a:endParaRPr>
          </a:p>
        </p:txBody>
      </p:sp>
      <p:cxnSp>
        <p:nvCxnSpPr>
          <p:cNvPr id="79" name="Google Shape;224;p33"/>
          <p:cNvCxnSpPr/>
          <p:nvPr/>
        </p:nvCxnSpPr>
        <p:spPr>
          <a:xfrm>
            <a:off x="-5400" y="4664520"/>
            <a:ext cx="9153360" cy="360"/>
          </a:xfrm>
          <a:prstGeom prst="straightConnector1">
            <a:avLst/>
          </a:prstGeom>
          <a:ln w="9525">
            <a:solidFill>
              <a:srgbClr val="2C1414"/>
            </a:solidFill>
            <a:round/>
          </a:ln>
        </p:spPr>
      </p:cxnSp>
      <p:cxnSp>
        <p:nvCxnSpPr>
          <p:cNvPr id="80" name="Google Shape;225;p33"/>
          <p:cNvCxnSpPr/>
          <p:nvPr/>
        </p:nvCxnSpPr>
        <p:spPr>
          <a:xfrm>
            <a:off x="8141400" y="4921920"/>
            <a:ext cx="709200" cy="360"/>
          </a:xfrm>
          <a:prstGeom prst="straightConnector1">
            <a:avLst/>
          </a:prstGeom>
          <a:ln w="9525">
            <a:solidFill>
              <a:srgbClr val="2C1414"/>
            </a:solidFill>
            <a:round/>
            <a:tailEnd type="stealth" w="med" len="med"/>
          </a:ln>
        </p:spPr>
      </p:cxnSp>
      <p:pic>
        <p:nvPicPr>
          <p:cNvPr id="1028" name="Picture 4" descr="Free A human hand reaching to touch a bionic prosthetic hand on a white background. Stock Phot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1" y="0"/>
            <a:ext cx="3039545" cy="4664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41358" y="501496"/>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400" b="0" u="none" strike="noStrike" dirty="0">
                <a:solidFill>
                  <a:schemeClr val="dk1"/>
                </a:solidFill>
                <a:effectLst/>
                <a:uFillTx/>
                <a:latin typeface="Fahkwang Light"/>
                <a:ea typeface="Fahkwang Light"/>
              </a:rPr>
              <a:t>Comparison with Other AI Models</a:t>
            </a:r>
            <a:endParaRPr lang="fr-FR" sz="3400" b="0" u="none" strike="noStrike" dirty="0">
              <a:solidFill>
                <a:schemeClr val="dk1"/>
              </a:solidFill>
              <a:effectLst/>
              <a:uFillTx/>
              <a:latin typeface="Arial"/>
            </a:endParaRPr>
          </a:p>
        </p:txBody>
      </p:sp>
      <p:sp>
        <p:nvSpPr>
          <p:cNvPr id="82" name="PlaceHolder 2"/>
          <p:cNvSpPr>
            <a:spLocks noGrp="1"/>
          </p:cNvSpPr>
          <p:nvPr>
            <p:ph type="subTitle"/>
          </p:nvPr>
        </p:nvSpPr>
        <p:spPr>
          <a:xfrm>
            <a:off x="1954522" y="1392382"/>
            <a:ext cx="5562360" cy="2762231"/>
          </a:xfrm>
          <a:prstGeom prst="rect">
            <a:avLst/>
          </a:prstGeom>
          <a:noFill/>
          <a:ln w="0">
            <a:noFill/>
          </a:ln>
        </p:spPr>
        <p:txBody>
          <a:bodyPr lIns="91440" tIns="91440" rIns="91440" bIns="91440" anchor="t">
            <a:normAutofit fontScale="92500"/>
          </a:bodyPr>
          <a:lstStyle/>
          <a:p>
            <a:pPr>
              <a:lnSpc>
                <a:spcPct val="120000"/>
              </a:lnSpc>
              <a:tabLst>
                <a:tab pos="0" algn="l"/>
              </a:tabLst>
            </a:pPr>
            <a:endParaRPr lang="en-US" sz="1200" dirty="0">
              <a:solidFill>
                <a:schemeClr val="dk1"/>
              </a:solidFill>
              <a:latin typeface="Calibri"/>
            </a:endParaRPr>
          </a:p>
          <a:p>
            <a:pPr>
              <a:lnSpc>
                <a:spcPct val="120000"/>
              </a:lnSpc>
              <a:tabLst>
                <a:tab pos="0" algn="l"/>
              </a:tabLst>
            </a:pPr>
            <a:endParaRPr lang="en-US" sz="1200" dirty="0">
              <a:solidFill>
                <a:schemeClr val="dk1"/>
              </a:solidFill>
              <a:latin typeface="Calibri"/>
            </a:endParaRPr>
          </a:p>
          <a:p>
            <a:pPr>
              <a:lnSpc>
                <a:spcPct val="120000"/>
              </a:lnSpc>
              <a:tabLst>
                <a:tab pos="0" algn="l"/>
              </a:tabLst>
            </a:pPr>
            <a:r>
              <a:rPr lang="en-US" sz="1200" dirty="0" smtClean="0"/>
              <a:t>Gemini </a:t>
            </a:r>
            <a:r>
              <a:rPr lang="en-US" sz="1200" dirty="0"/>
              <a:t>AI, developed by Google DeepMind, combines strong language understanding with advanced multimodal processing, handling text and images seamlessly. GPT-4 by </a:t>
            </a:r>
            <a:r>
              <a:rPr lang="en-US" sz="1200" dirty="0" err="1"/>
              <a:t>OpenAI</a:t>
            </a:r>
            <a:r>
              <a:rPr lang="en-US" sz="1200" dirty="0"/>
              <a:t> excels in versatile text generation and creative tasks but has more limited multimodal abilities. Claude, from Anthropic, focuses on safe and ethical interactions with a cautious conversational style. Gemini offers enhanced reasoning and problem-solving compared to GPT-4’s broad creativity and Claude’s safety emphasis. While GPT-4 is widely used for coding, writing, and chat, Gemini targets richer, more integrated AI experiences. Claude is preferred when safety and ethical use are top priorities. Overall, Gemini aims to blend the strengths of both, offering human-like, multimodal, and reliable AI responses.</a:t>
            </a:r>
          </a:p>
          <a:p>
            <a:pPr indent="0">
              <a:lnSpc>
                <a:spcPct val="120000"/>
              </a:lnSpc>
              <a:buNone/>
              <a:tabLst>
                <a:tab pos="0" algn="l"/>
              </a:tabLst>
            </a:pPr>
            <a:endParaRPr lang="en-US" sz="1200" b="0" u="none" strike="noStrike" dirty="0">
              <a:solidFill>
                <a:srgbClr val="000000"/>
              </a:solidFill>
              <a:effectLst/>
              <a:uFillTx/>
              <a:latin typeface="OpenSymbol"/>
            </a:endParaRPr>
          </a:p>
        </p:txBody>
      </p:sp>
      <p:cxnSp>
        <p:nvCxnSpPr>
          <p:cNvPr id="83" name="Google Shape;224;p33"/>
          <p:cNvCxnSpPr/>
          <p:nvPr/>
        </p:nvCxnSpPr>
        <p:spPr>
          <a:xfrm>
            <a:off x="-5400" y="4664520"/>
            <a:ext cx="9153360" cy="360"/>
          </a:xfrm>
          <a:prstGeom prst="straightConnector1">
            <a:avLst/>
          </a:prstGeom>
          <a:ln w="9525">
            <a:solidFill>
              <a:srgbClr val="2C1414"/>
            </a:solidFill>
            <a:round/>
          </a:ln>
        </p:spPr>
      </p:cxnSp>
      <p:cxnSp>
        <p:nvCxnSpPr>
          <p:cNvPr id="84" name="Google Shape;225;p33"/>
          <p:cNvCxnSpPr/>
          <p:nvPr/>
        </p:nvCxnSpPr>
        <p:spPr>
          <a:xfrm>
            <a:off x="8141400" y="4921920"/>
            <a:ext cx="709200" cy="360"/>
          </a:xfrm>
          <a:prstGeom prst="straightConnector1">
            <a:avLst/>
          </a:prstGeom>
          <a:ln w="9525">
            <a:solidFill>
              <a:srgbClr val="2C1414"/>
            </a:solidFill>
            <a:round/>
            <a:tailEnd type="stealth" w="med" len="med"/>
          </a:ln>
        </p:spPr>
      </p:cxn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212;p32"/>
          <p:cNvPicPr/>
          <p:nvPr/>
        </p:nvPicPr>
        <p:blipFill>
          <a:blip r:embed="rId2"/>
          <a:srcRect t="25373" b="25376"/>
          <a:stretch/>
        </p:blipFill>
        <p:spPr>
          <a:xfrm>
            <a:off x="0" y="0"/>
            <a:ext cx="9143640" cy="3080520"/>
          </a:xfrm>
          <a:prstGeom prst="rect">
            <a:avLst/>
          </a:prstGeom>
          <a:noFill/>
          <a:ln w="0">
            <a:noFill/>
          </a:ln>
        </p:spPr>
      </p:pic>
      <p:sp>
        <p:nvSpPr>
          <p:cNvPr id="86" name="PlaceHolder 1"/>
          <p:cNvSpPr>
            <a:spLocks noGrp="1"/>
          </p:cNvSpPr>
          <p:nvPr>
            <p:ph type="subTitle"/>
          </p:nvPr>
        </p:nvSpPr>
        <p:spPr>
          <a:xfrm>
            <a:off x="2457360" y="4495320"/>
            <a:ext cx="5914800" cy="428760"/>
          </a:xfrm>
          <a:prstGeom prst="rect">
            <a:avLst/>
          </a:prstGeom>
          <a:noFill/>
          <a:ln w="0">
            <a:noFill/>
          </a:ln>
        </p:spPr>
        <p:txBody>
          <a:bodyPr lIns="91440" tIns="91440" rIns="91440" bIns="91440" anchor="b">
            <a:spAutoFit/>
          </a:bodyPr>
          <a:lstStyle/>
          <a:p>
            <a:pPr algn="ctr"/>
            <a:endParaRPr lang="en-US" sz="1400" b="0" u="none" strike="noStrike">
              <a:solidFill>
                <a:schemeClr val="dk1"/>
              </a:solidFill>
              <a:effectLst/>
              <a:uFillTx/>
              <a:latin typeface="Atkinson Hyperlegible Next Light"/>
              <a:ea typeface="Atkinson Hyperlegible Next Light"/>
            </a:endParaRPr>
          </a:p>
        </p:txBody>
      </p:sp>
      <p:sp>
        <p:nvSpPr>
          <p:cNvPr id="87" name="PlaceHolder 2"/>
          <p:cNvSpPr>
            <a:spLocks noGrp="1"/>
          </p:cNvSpPr>
          <p:nvPr>
            <p:ph type="title"/>
          </p:nvPr>
        </p:nvSpPr>
        <p:spPr>
          <a:xfrm>
            <a:off x="2104920" y="3324240"/>
            <a:ext cx="65624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US" sz="3900" b="0" u="none" strike="noStrike">
                <a:solidFill>
                  <a:schemeClr val="dk1"/>
                </a:solidFill>
                <a:effectLst/>
                <a:uFillTx/>
                <a:latin typeface="Fahkwang Light"/>
                <a:ea typeface="Fahkwang Light"/>
              </a:rPr>
              <a:t>Applications and Impact</a:t>
            </a:r>
            <a:endParaRPr lang="fr-FR" sz="3900" b="0" u="none" strike="noStrike">
              <a:solidFill>
                <a:schemeClr val="dk1"/>
              </a:solidFill>
              <a:effectLst/>
              <a:uFillTx/>
              <a:latin typeface="Arial"/>
            </a:endParaRPr>
          </a:p>
        </p:txBody>
      </p:sp>
      <p:sp>
        <p:nvSpPr>
          <p:cNvPr id="88" name="PlaceHolder 3"/>
          <p:cNvSpPr>
            <a:spLocks noGrp="1"/>
          </p:cNvSpPr>
          <p:nvPr>
            <p:ph type="title"/>
          </p:nvPr>
        </p:nvSpPr>
        <p:spPr>
          <a:xfrm>
            <a:off x="380880" y="321948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US" sz="5000" b="0" u="none" strike="noStrike">
                <a:solidFill>
                  <a:schemeClr val="dk1"/>
                </a:solidFill>
                <a:effectLst/>
                <a:uFillTx/>
                <a:latin typeface="Calibri"/>
                <a:ea typeface="Fahkwang Light"/>
              </a:rPr>
              <a:t>02</a:t>
            </a:r>
            <a:endParaRPr lang="fr-FR" sz="5000" b="0" u="none" strike="noStrike">
              <a:solidFill>
                <a:schemeClr val="dk1"/>
              </a:solidFill>
              <a:effectLst/>
              <a:uFillTx/>
              <a:latin typeface="Arial"/>
            </a:endParaRPr>
          </a:p>
        </p:txBody>
      </p:sp>
      <p:cxnSp>
        <p:nvCxnSpPr>
          <p:cNvPr id="90" name="Google Shape;217;p32"/>
          <p:cNvCxnSpPr/>
          <p:nvPr/>
        </p:nvCxnSpPr>
        <p:spPr>
          <a:xfrm>
            <a:off x="610560" y="4705560"/>
            <a:ext cx="708840" cy="360"/>
          </a:xfrm>
          <a:prstGeom prst="straightConnector1">
            <a:avLst/>
          </a:prstGeom>
          <a:ln w="9525">
            <a:solidFill>
              <a:srgbClr val="2C1414"/>
            </a:solidFill>
            <a:round/>
            <a:tailEnd type="stealth" w="med" len="med"/>
          </a:ln>
        </p:spPr>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Google Shape;202;p31"/>
          <p:cNvPicPr/>
          <p:nvPr/>
        </p:nvPicPr>
        <p:blipFill>
          <a:blip r:embed="rId2"/>
          <a:srcRect l="1285" r="1285" b="9306"/>
          <a:stretch/>
        </p:blipFill>
        <p:spPr>
          <a:xfrm flipH="1">
            <a:off x="5716080" y="0"/>
            <a:ext cx="3427920" cy="4664160"/>
          </a:xfrm>
          <a:prstGeom prst="rect">
            <a:avLst/>
          </a:prstGeom>
          <a:noFill/>
          <a:ln w="0">
            <a:noFill/>
          </a:ln>
        </p:spPr>
      </p:pic>
      <p:sp>
        <p:nvSpPr>
          <p:cNvPr id="92" name="PlaceHolder 1"/>
          <p:cNvSpPr>
            <a:spLocks noGrp="1"/>
          </p:cNvSpPr>
          <p:nvPr>
            <p:ph type="title"/>
          </p:nvPr>
        </p:nvSpPr>
        <p:spPr>
          <a:xfrm>
            <a:off x="228600" y="228599"/>
            <a:ext cx="4322618" cy="991963"/>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strike="noStrike" dirty="0">
                <a:solidFill>
                  <a:schemeClr val="dk1"/>
                </a:solidFill>
                <a:effectLst/>
                <a:uFillTx/>
                <a:latin typeface="Fahkwang Light"/>
                <a:ea typeface="Fahkwang Light"/>
              </a:rPr>
              <a:t>Use Cases in Different Industries</a:t>
            </a:r>
            <a:endParaRPr lang="fr-FR" sz="2600" b="0" strike="noStrike" dirty="0">
              <a:solidFill>
                <a:schemeClr val="dk1"/>
              </a:solidFill>
              <a:effectLst/>
              <a:uFillTx/>
              <a:latin typeface="Arial"/>
            </a:endParaRPr>
          </a:p>
        </p:txBody>
      </p:sp>
      <p:sp>
        <p:nvSpPr>
          <p:cNvPr id="93" name="PlaceHolder 2"/>
          <p:cNvSpPr>
            <a:spLocks noGrp="1"/>
          </p:cNvSpPr>
          <p:nvPr>
            <p:ph/>
          </p:nvPr>
        </p:nvSpPr>
        <p:spPr>
          <a:xfrm>
            <a:off x="488373" y="1220563"/>
            <a:ext cx="5128788" cy="3186917"/>
          </a:xfrm>
          <a:prstGeom prst="rect">
            <a:avLst/>
          </a:prstGeom>
          <a:noFill/>
          <a:ln w="0">
            <a:noFill/>
          </a:ln>
        </p:spPr>
        <p:txBody>
          <a:bodyPr lIns="91440" tIns="91440" rIns="91440" bIns="91440" anchor="t">
            <a:normAutofit lnSpcReduction="10000"/>
          </a:bodyPr>
          <a:lstStyle/>
          <a:p>
            <a:r>
              <a:rPr lang="en-US" sz="1400" dirty="0" smtClean="0"/>
              <a:t>Here </a:t>
            </a:r>
            <a:r>
              <a:rPr lang="en-US" sz="1400" dirty="0"/>
              <a:t>are some key </a:t>
            </a:r>
            <a:r>
              <a:rPr lang="en-US" sz="1400" b="1" dirty="0"/>
              <a:t>use cases of Gemini AI across different industries</a:t>
            </a:r>
            <a:r>
              <a:rPr lang="en-US" sz="1400" dirty="0"/>
              <a:t> </a:t>
            </a:r>
            <a:r>
              <a:rPr lang="en-US" sz="1400" dirty="0" smtClean="0"/>
              <a:t>:</a:t>
            </a:r>
          </a:p>
          <a:p>
            <a:endParaRPr lang="en-US" sz="1400" dirty="0"/>
          </a:p>
          <a:p>
            <a:r>
              <a:rPr lang="en-US" sz="1400" dirty="0"/>
              <a:t>In </a:t>
            </a:r>
            <a:r>
              <a:rPr lang="en-US" sz="1400" b="1" dirty="0"/>
              <a:t>healthcare</a:t>
            </a:r>
            <a:r>
              <a:rPr lang="en-US" sz="1400" dirty="0"/>
              <a:t>, Gemini AI can assist with medical </a:t>
            </a:r>
            <a:r>
              <a:rPr lang="en-US" sz="1400" dirty="0" smtClean="0"/>
              <a:t>data </a:t>
            </a:r>
          </a:p>
          <a:p>
            <a:r>
              <a:rPr lang="en-US" sz="1400" dirty="0" smtClean="0"/>
              <a:t>analysis</a:t>
            </a:r>
            <a:r>
              <a:rPr lang="en-US" sz="1400" dirty="0"/>
              <a:t>, diagnostics, and personalized patient communication. In </a:t>
            </a:r>
            <a:r>
              <a:rPr lang="en-US" sz="1400" b="1" dirty="0"/>
              <a:t>education</a:t>
            </a:r>
            <a:r>
              <a:rPr lang="en-US" sz="1400" dirty="0"/>
              <a:t>, it supports personalized tutoring, content creation, and interactive learning tools. For </a:t>
            </a:r>
            <a:r>
              <a:rPr lang="en-US" sz="1400" b="1" dirty="0"/>
              <a:t>customer service</a:t>
            </a:r>
            <a:r>
              <a:rPr lang="en-US" sz="1400" dirty="0"/>
              <a:t>, it enables natural, multimodal </a:t>
            </a:r>
            <a:r>
              <a:rPr lang="en-US" sz="1400" dirty="0" err="1"/>
              <a:t>chatbots</a:t>
            </a:r>
            <a:r>
              <a:rPr lang="en-US" sz="1400" dirty="0"/>
              <a:t> that understand complex queries. In </a:t>
            </a:r>
            <a:r>
              <a:rPr lang="en-US" sz="1400" b="1" dirty="0"/>
              <a:t>creative industries</a:t>
            </a:r>
            <a:r>
              <a:rPr lang="en-US" sz="1400" dirty="0"/>
              <a:t>, Gemini helps generate text, images, and multimedia content. In </a:t>
            </a:r>
            <a:r>
              <a:rPr lang="en-US" sz="1400" b="1" dirty="0"/>
              <a:t>finance</a:t>
            </a:r>
            <a:r>
              <a:rPr lang="en-US" sz="1400" dirty="0"/>
              <a:t>, it analyzes market data, automates reporting, and supports decision-making. In </a:t>
            </a:r>
            <a:r>
              <a:rPr lang="en-US" sz="1400" b="1" dirty="0"/>
              <a:t>research</a:t>
            </a:r>
            <a:r>
              <a:rPr lang="en-US" sz="1400" dirty="0"/>
              <a:t>, it accelerates data synthesis and hypothesis generation. In </a:t>
            </a:r>
            <a:r>
              <a:rPr lang="en-US" sz="1400" b="1" dirty="0"/>
              <a:t>retail</a:t>
            </a:r>
            <a:r>
              <a:rPr lang="en-US" sz="1400" dirty="0"/>
              <a:t>, Gemini enhances personalized recommendations and virtual shopping assistants. Lastly, in </a:t>
            </a:r>
            <a:r>
              <a:rPr lang="en-US" sz="1400" b="1" dirty="0"/>
              <a:t>manufacturing</a:t>
            </a:r>
            <a:r>
              <a:rPr lang="en-US" sz="1400" dirty="0"/>
              <a:t>, it aids predictive maintenance and process optimization</a:t>
            </a:r>
            <a:r>
              <a:rPr lang="en-US" sz="1400" dirty="0" smtClean="0"/>
              <a:t>.</a:t>
            </a:r>
          </a:p>
          <a:p>
            <a:endParaRPr lang="en-US" sz="1400" dirty="0"/>
          </a:p>
          <a:p>
            <a:pPr indent="0">
              <a:lnSpc>
                <a:spcPct val="120000"/>
              </a:lnSpc>
              <a:buNone/>
              <a:tabLst>
                <a:tab pos="0" algn="l"/>
              </a:tabLst>
            </a:pPr>
            <a:endParaRPr lang="fr-FR" sz="1400" b="0" u="none" strike="noStrike" dirty="0">
              <a:solidFill>
                <a:srgbClr val="000000"/>
              </a:solidFill>
              <a:effectLst/>
              <a:uFillTx/>
              <a:latin typeface="Arial"/>
            </a:endParaRPr>
          </a:p>
        </p:txBody>
      </p:sp>
      <p:cxnSp>
        <p:nvCxnSpPr>
          <p:cNvPr id="95" name="Google Shape;206;p31"/>
          <p:cNvCxnSpPr/>
          <p:nvPr/>
        </p:nvCxnSpPr>
        <p:spPr>
          <a:xfrm>
            <a:off x="-5400" y="4664520"/>
            <a:ext cx="9153360" cy="360"/>
          </a:xfrm>
          <a:prstGeom prst="straightConnector1">
            <a:avLst/>
          </a:prstGeom>
          <a:ln w="9525">
            <a:solidFill>
              <a:srgbClr val="2C1414"/>
            </a:solidFill>
            <a:round/>
          </a:ln>
        </p:spPr>
      </p:cxnSp>
      <p:cxnSp>
        <p:nvCxnSpPr>
          <p:cNvPr id="96" name="Google Shape;207;p31"/>
          <p:cNvCxnSpPr/>
          <p:nvPr/>
        </p:nvCxnSpPr>
        <p:spPr>
          <a:xfrm>
            <a:off x="8141400" y="4921920"/>
            <a:ext cx="709200" cy="360"/>
          </a:xfrm>
          <a:prstGeom prst="straightConnector1">
            <a:avLst/>
          </a:prstGeom>
          <a:ln w="9525">
            <a:solidFill>
              <a:srgbClr val="2C1414"/>
            </a:solidFill>
            <a:round/>
            <a:tailEnd type="stealth" w="med" len="med"/>
          </a:ln>
        </p:spPr>
      </p:cxnSp>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62140" y="268560"/>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400" b="0" u="none" strike="noStrike" dirty="0">
                <a:solidFill>
                  <a:schemeClr val="dk1"/>
                </a:solidFill>
                <a:effectLst/>
                <a:uFillTx/>
                <a:latin typeface="Fahkwang Light"/>
                <a:ea typeface="Fahkwang Light"/>
              </a:rPr>
              <a:t>Benefits and Challenges</a:t>
            </a:r>
            <a:endParaRPr lang="fr-FR" sz="3400" b="0" u="none" strike="noStrike" dirty="0">
              <a:solidFill>
                <a:schemeClr val="dk1"/>
              </a:solidFill>
              <a:effectLst/>
              <a:uFillTx/>
              <a:latin typeface="Arial"/>
            </a:endParaRPr>
          </a:p>
        </p:txBody>
      </p:sp>
      <p:sp>
        <p:nvSpPr>
          <p:cNvPr id="98" name="PlaceHolder 2"/>
          <p:cNvSpPr>
            <a:spLocks noGrp="1"/>
          </p:cNvSpPr>
          <p:nvPr>
            <p:ph type="subTitle"/>
          </p:nvPr>
        </p:nvSpPr>
        <p:spPr>
          <a:xfrm>
            <a:off x="2535382" y="1220400"/>
            <a:ext cx="6415446" cy="2789100"/>
          </a:xfrm>
          <a:prstGeom prst="rect">
            <a:avLst/>
          </a:prstGeom>
          <a:noFill/>
          <a:ln w="0">
            <a:noFill/>
          </a:ln>
        </p:spPr>
        <p:txBody>
          <a:bodyPr lIns="91440" tIns="91440" rIns="91440" bIns="91440" anchor="t">
            <a:normAutofit/>
          </a:bodyPr>
          <a:lstStyle/>
          <a:p>
            <a:r>
              <a:rPr lang="en-US" sz="1200" b="1" dirty="0" smtClean="0"/>
              <a:t>Benefits</a:t>
            </a:r>
            <a:r>
              <a:rPr lang="en-US" sz="1200" b="1" dirty="0"/>
              <a:t>:</a:t>
            </a:r>
            <a:endParaRPr lang="en-US" sz="1200" dirty="0"/>
          </a:p>
          <a:p>
            <a:r>
              <a:rPr lang="en-US" sz="1200" dirty="0"/>
              <a:t>Delivers more accurate and context-aware responses through advanced reasoning.</a:t>
            </a:r>
          </a:p>
          <a:p>
            <a:r>
              <a:rPr lang="en-US" sz="1200" dirty="0"/>
              <a:t>Supports multimodal inputs, enabling richer understanding of text, images, and more.</a:t>
            </a:r>
          </a:p>
          <a:p>
            <a:r>
              <a:rPr lang="en-US" sz="1200" dirty="0"/>
              <a:t>Enhances creativity and problem-solving across diverse tasks and industries.</a:t>
            </a:r>
          </a:p>
          <a:p>
            <a:r>
              <a:rPr lang="en-US" sz="1200" dirty="0"/>
              <a:t>Provides more natural, human-like interactions for better user experience</a:t>
            </a:r>
            <a:r>
              <a:rPr lang="en-US" sz="1200" dirty="0" smtClean="0"/>
              <a:t>.</a:t>
            </a:r>
          </a:p>
          <a:p>
            <a:endParaRPr lang="en-US" sz="1200" dirty="0"/>
          </a:p>
          <a:p>
            <a:r>
              <a:rPr lang="en-US" sz="1200" b="1" dirty="0"/>
              <a:t>Challenges:</a:t>
            </a:r>
            <a:endParaRPr lang="en-US" sz="1200" dirty="0"/>
          </a:p>
          <a:p>
            <a:r>
              <a:rPr lang="en-US" sz="1200" dirty="0"/>
              <a:t>Requires significant computational resources for training and deployment.</a:t>
            </a:r>
          </a:p>
          <a:p>
            <a:r>
              <a:rPr lang="en-US" sz="1200" dirty="0"/>
              <a:t>Ensuring data privacy and security, especially with sensitive multimodal data.</a:t>
            </a:r>
          </a:p>
          <a:p>
            <a:r>
              <a:rPr lang="en-US" sz="1200" dirty="0"/>
              <a:t>Potential biases in AI responses need ongoing monitoring and mitigation.</a:t>
            </a:r>
          </a:p>
          <a:p>
            <a:r>
              <a:rPr lang="en-US" sz="1200" dirty="0"/>
              <a:t>Balancing creativity with reliability and safety remains complex.</a:t>
            </a:r>
          </a:p>
          <a:p>
            <a:pPr indent="0">
              <a:lnSpc>
                <a:spcPct val="120000"/>
              </a:lnSpc>
              <a:buNone/>
              <a:tabLst>
                <a:tab pos="0" algn="l"/>
              </a:tabLst>
            </a:pPr>
            <a:endParaRPr lang="en-US" sz="1200" b="0" u="none" strike="noStrike" dirty="0">
              <a:solidFill>
                <a:srgbClr val="000000"/>
              </a:solidFill>
              <a:effectLst/>
              <a:uFillTx/>
              <a:latin typeface="OpenSymbol"/>
            </a:endParaRPr>
          </a:p>
        </p:txBody>
      </p:sp>
      <p:cxnSp>
        <p:nvCxnSpPr>
          <p:cNvPr id="99" name="Google Shape;224;p33"/>
          <p:cNvCxnSpPr/>
          <p:nvPr/>
        </p:nvCxnSpPr>
        <p:spPr>
          <a:xfrm>
            <a:off x="-5400" y="4664520"/>
            <a:ext cx="9153360" cy="360"/>
          </a:xfrm>
          <a:prstGeom prst="straightConnector1">
            <a:avLst/>
          </a:prstGeom>
          <a:ln w="9525">
            <a:solidFill>
              <a:srgbClr val="2C1414"/>
            </a:solidFill>
            <a:round/>
          </a:ln>
        </p:spPr>
      </p:cxnSp>
      <p:cxnSp>
        <p:nvCxnSpPr>
          <p:cNvPr id="100" name="Google Shape;225;p33"/>
          <p:cNvCxnSpPr/>
          <p:nvPr/>
        </p:nvCxnSpPr>
        <p:spPr>
          <a:xfrm>
            <a:off x="8141400" y="4921920"/>
            <a:ext cx="709200" cy="360"/>
          </a:xfrm>
          <a:prstGeom prst="straightConnector1">
            <a:avLst/>
          </a:prstGeom>
          <a:ln w="9525">
            <a:solidFill>
              <a:srgbClr val="2C1414"/>
            </a:solidFill>
            <a:round/>
            <a:tailEnd type="stealth" w="med" len="med"/>
          </a:ln>
        </p:spPr>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eative Watercolor by Slidesgo">
  <a:themeElements>
    <a:clrScheme name="Simple Light">
      <a:dk1>
        <a:srgbClr val="2C1414"/>
      </a:dk1>
      <a:lt1>
        <a:srgbClr val="F0D9CC"/>
      </a:lt1>
      <a:dk2>
        <a:srgbClr val="2C1414"/>
      </a:dk2>
      <a:lt2>
        <a:srgbClr val="E9C3AE"/>
      </a:lt2>
      <a:accent1>
        <a:srgbClr val="FFFFFF"/>
      </a:accent1>
      <a:accent2>
        <a:srgbClr val="FFFFFF"/>
      </a:accent2>
      <a:accent3>
        <a:srgbClr val="FFFFFF"/>
      </a:accent3>
      <a:accent4>
        <a:srgbClr val="FFFFFF"/>
      </a:accent4>
      <a:accent5>
        <a:srgbClr val="FFFFFF"/>
      </a:accent5>
      <a:accent6>
        <a:srgbClr val="FFFFFF"/>
      </a:accent6>
      <a:hlink>
        <a:srgbClr val="2C141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TotalTime>
  <Words>888</Words>
  <Application>Microsoft Office PowerPoint</Application>
  <PresentationFormat>On-screen Show (16:9)</PresentationFormat>
  <Paragraphs>39</Paragraphs>
  <Slides>12</Slides>
  <Notes>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Atkinson Hyperlegible Next</vt:lpstr>
      <vt:lpstr>Atkinson Hyperlegible Next Light</vt:lpstr>
      <vt:lpstr>Calibri</vt:lpstr>
      <vt:lpstr>Fahkwang</vt:lpstr>
      <vt:lpstr>Fahkwang Light</vt:lpstr>
      <vt:lpstr>OpenSymbol</vt:lpstr>
      <vt:lpstr>Symbol</vt:lpstr>
      <vt:lpstr>Wingdings</vt:lpstr>
      <vt:lpstr>Creative Watercolor by Slidesgo</vt:lpstr>
      <vt:lpstr>Slidesgo Final Pages</vt:lpstr>
      <vt:lpstr>Google Gemini</vt:lpstr>
      <vt:lpstr>Introduction</vt:lpstr>
      <vt:lpstr>Overview of Google Gemini AI</vt:lpstr>
      <vt:lpstr>Definition and Purpose</vt:lpstr>
      <vt:lpstr>Key Features and Capabilities</vt:lpstr>
      <vt:lpstr>Comparison with Other AI Models</vt:lpstr>
      <vt:lpstr>Applications and Impact</vt:lpstr>
      <vt:lpstr>Use Cases in Different Industries</vt:lpstr>
      <vt:lpstr>Benefits and Challenges</vt:lpstr>
      <vt:lpstr>Future Developments and Trends</vt:lpstr>
      <vt:lpstr>Conclusions</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Gemini</dc:title>
  <cp:lastModifiedBy>admin</cp:lastModifiedBy>
  <cp:revision>9</cp:revision>
  <dcterms:modified xsi:type="dcterms:W3CDTF">2025-09-15T04:40:59Z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2025-09-15T03:13:44Z</dcterms:created>
  <dc:creator>Unknown Creator</dc:creator>
  <dc:description/>
  <dc:language>en-US</dc:language>
  <cp:lastModifiedBy>Unknown Creator</cp:lastModifiedBy>
  <dcterms:modified xsi:type="dcterms:W3CDTF">2025-09-15T03:13:44Z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