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85"/>
  </p:notesMasterIdLst>
  <p:sldIdLst>
    <p:sldId id="338" r:id="rId2"/>
    <p:sldId id="256" r:id="rId3"/>
    <p:sldId id="257" r:id="rId4"/>
    <p:sldId id="258" r:id="rId5"/>
    <p:sldId id="259" r:id="rId6"/>
    <p:sldId id="260" r:id="rId7"/>
    <p:sldId id="263" r:id="rId8"/>
    <p:sldId id="261" r:id="rId9"/>
    <p:sldId id="262"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2" r:id="rId58"/>
    <p:sldId id="313" r:id="rId59"/>
    <p:sldId id="314" r:id="rId60"/>
    <p:sldId id="315" r:id="rId61"/>
    <p:sldId id="316" r:id="rId62"/>
    <p:sldId id="311" r:id="rId63"/>
    <p:sldId id="317" r:id="rId64"/>
    <p:sldId id="318" r:id="rId65"/>
    <p:sldId id="319" r:id="rId66"/>
    <p:sldId id="320" r:id="rId67"/>
    <p:sldId id="321" r:id="rId68"/>
    <p:sldId id="322" r:id="rId69"/>
    <p:sldId id="323" r:id="rId70"/>
    <p:sldId id="324" r:id="rId71"/>
    <p:sldId id="325" r:id="rId72"/>
    <p:sldId id="326" r:id="rId73"/>
    <p:sldId id="327" r:id="rId74"/>
    <p:sldId id="336" r:id="rId75"/>
    <p:sldId id="328" r:id="rId76"/>
    <p:sldId id="329" r:id="rId77"/>
    <p:sldId id="330" r:id="rId78"/>
    <p:sldId id="331" r:id="rId79"/>
    <p:sldId id="332" r:id="rId80"/>
    <p:sldId id="337" r:id="rId81"/>
    <p:sldId id="333" r:id="rId82"/>
    <p:sldId id="334" r:id="rId83"/>
    <p:sldId id="335"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44" autoAdjust="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288F9-4B83-4B48-853C-17E93CD1EB91}" type="datetimeFigureOut">
              <a:rPr lang="en-IN" smtClean="0"/>
              <a:t>28-09-2023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42CA9-DE44-4DD5-909F-E3966371E165}" type="slidenum">
              <a:rPr lang="en-IN" smtClean="0"/>
              <a:t>‹#›</a:t>
            </a:fld>
            <a:endParaRPr lang="en-IN"/>
          </a:p>
        </p:txBody>
      </p:sp>
    </p:spTree>
    <p:extLst>
      <p:ext uri="{BB962C8B-B14F-4D97-AF65-F5344CB8AC3E}">
        <p14:creationId xmlns:p14="http://schemas.microsoft.com/office/powerpoint/2010/main" val="3572755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142CA9-DE44-4DD5-909F-E3966371E165}" type="slidenum">
              <a:rPr lang="en-IN" smtClean="0"/>
              <a:t>25</a:t>
            </a:fld>
            <a:endParaRPr lang="en-IN"/>
          </a:p>
        </p:txBody>
      </p:sp>
    </p:spTree>
    <p:extLst>
      <p:ext uri="{BB962C8B-B14F-4D97-AF65-F5344CB8AC3E}">
        <p14:creationId xmlns:p14="http://schemas.microsoft.com/office/powerpoint/2010/main" val="3043312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E923D5-E83A-4593-BB9F-C1A76B452B5F}"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EF760-38DC-400A-AFAE-C8CCB944D8A7}" type="slidenum">
              <a:rPr lang="en-IN" smtClean="0"/>
              <a:t>‹#›</a:t>
            </a:fld>
            <a:endParaRPr lang="en-IN"/>
          </a:p>
        </p:txBody>
      </p:sp>
    </p:spTree>
    <p:extLst>
      <p:ext uri="{BB962C8B-B14F-4D97-AF65-F5344CB8AC3E}">
        <p14:creationId xmlns:p14="http://schemas.microsoft.com/office/powerpoint/2010/main" val="302099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E923D5-E83A-4593-BB9F-C1A76B452B5F}"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AEF760-38DC-400A-AFAE-C8CCB944D8A7}" type="slidenum">
              <a:rPr lang="en-IN" smtClean="0"/>
              <a:t>‹#›</a:t>
            </a:fld>
            <a:endParaRPr lang="en-IN"/>
          </a:p>
        </p:txBody>
      </p:sp>
    </p:spTree>
    <p:extLst>
      <p:ext uri="{BB962C8B-B14F-4D97-AF65-F5344CB8AC3E}">
        <p14:creationId xmlns:p14="http://schemas.microsoft.com/office/powerpoint/2010/main" val="621533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E923D5-E83A-4593-BB9F-C1A76B452B5F}"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EF760-38DC-400A-AFAE-C8CCB944D8A7}" type="slidenum">
              <a:rPr lang="en-IN" smtClean="0"/>
              <a:t>‹#›</a:t>
            </a:fld>
            <a:endParaRPr lang="en-IN"/>
          </a:p>
        </p:txBody>
      </p:sp>
    </p:spTree>
    <p:extLst>
      <p:ext uri="{BB962C8B-B14F-4D97-AF65-F5344CB8AC3E}">
        <p14:creationId xmlns:p14="http://schemas.microsoft.com/office/powerpoint/2010/main" val="2350159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E923D5-E83A-4593-BB9F-C1A76B452B5F}"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EF760-38DC-400A-AFAE-C8CCB944D8A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24499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E923D5-E83A-4593-BB9F-C1A76B452B5F}"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EF760-38DC-400A-AFAE-C8CCB944D8A7}" type="slidenum">
              <a:rPr lang="en-IN" smtClean="0"/>
              <a:t>‹#›</a:t>
            </a:fld>
            <a:endParaRPr lang="en-IN"/>
          </a:p>
        </p:txBody>
      </p:sp>
    </p:spTree>
    <p:extLst>
      <p:ext uri="{BB962C8B-B14F-4D97-AF65-F5344CB8AC3E}">
        <p14:creationId xmlns:p14="http://schemas.microsoft.com/office/powerpoint/2010/main" val="3568271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E923D5-E83A-4593-BB9F-C1A76B452B5F}" type="datetimeFigureOut">
              <a:rPr lang="en-IN" smtClean="0"/>
              <a:t>28-09-2023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EF760-38DC-400A-AFAE-C8CCB944D8A7}" type="slidenum">
              <a:rPr lang="en-IN" smtClean="0"/>
              <a:t>‹#›</a:t>
            </a:fld>
            <a:endParaRPr lang="en-IN"/>
          </a:p>
        </p:txBody>
      </p:sp>
    </p:spTree>
    <p:extLst>
      <p:ext uri="{BB962C8B-B14F-4D97-AF65-F5344CB8AC3E}">
        <p14:creationId xmlns:p14="http://schemas.microsoft.com/office/powerpoint/2010/main" val="1246173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E923D5-E83A-4593-BB9F-C1A76B452B5F}" type="datetimeFigureOut">
              <a:rPr lang="en-IN" smtClean="0"/>
              <a:t>28-09-2023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EF760-38DC-400A-AFAE-C8CCB944D8A7}" type="slidenum">
              <a:rPr lang="en-IN" smtClean="0"/>
              <a:t>‹#›</a:t>
            </a:fld>
            <a:endParaRPr lang="en-IN"/>
          </a:p>
        </p:txBody>
      </p:sp>
    </p:spTree>
    <p:extLst>
      <p:ext uri="{BB962C8B-B14F-4D97-AF65-F5344CB8AC3E}">
        <p14:creationId xmlns:p14="http://schemas.microsoft.com/office/powerpoint/2010/main" val="2408440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923D5-E83A-4593-BB9F-C1A76B452B5F}"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EF760-38DC-400A-AFAE-C8CCB944D8A7}" type="slidenum">
              <a:rPr lang="en-IN" smtClean="0"/>
              <a:t>‹#›</a:t>
            </a:fld>
            <a:endParaRPr lang="en-IN"/>
          </a:p>
        </p:txBody>
      </p:sp>
    </p:spTree>
    <p:extLst>
      <p:ext uri="{BB962C8B-B14F-4D97-AF65-F5344CB8AC3E}">
        <p14:creationId xmlns:p14="http://schemas.microsoft.com/office/powerpoint/2010/main" val="3878725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923D5-E83A-4593-BB9F-C1A76B452B5F}"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EF760-38DC-400A-AFAE-C8CCB944D8A7}" type="slidenum">
              <a:rPr lang="en-IN" smtClean="0"/>
              <a:t>‹#›</a:t>
            </a:fld>
            <a:endParaRPr lang="en-IN"/>
          </a:p>
        </p:txBody>
      </p:sp>
    </p:spTree>
    <p:extLst>
      <p:ext uri="{BB962C8B-B14F-4D97-AF65-F5344CB8AC3E}">
        <p14:creationId xmlns:p14="http://schemas.microsoft.com/office/powerpoint/2010/main" val="67380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3E923D5-E83A-4593-BB9F-C1A76B452B5F}"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EF760-38DC-400A-AFAE-C8CCB944D8A7}" type="slidenum">
              <a:rPr lang="en-IN" smtClean="0"/>
              <a:t>‹#›</a:t>
            </a:fld>
            <a:endParaRPr lang="en-IN"/>
          </a:p>
        </p:txBody>
      </p:sp>
    </p:spTree>
    <p:extLst>
      <p:ext uri="{BB962C8B-B14F-4D97-AF65-F5344CB8AC3E}">
        <p14:creationId xmlns:p14="http://schemas.microsoft.com/office/powerpoint/2010/main" val="519461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E923D5-E83A-4593-BB9F-C1A76B452B5F}"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AEF760-38DC-400A-AFAE-C8CCB944D8A7}" type="slidenum">
              <a:rPr lang="en-IN" smtClean="0"/>
              <a:t>‹#›</a:t>
            </a:fld>
            <a:endParaRPr lang="en-IN"/>
          </a:p>
        </p:txBody>
      </p:sp>
    </p:spTree>
    <p:extLst>
      <p:ext uri="{BB962C8B-B14F-4D97-AF65-F5344CB8AC3E}">
        <p14:creationId xmlns:p14="http://schemas.microsoft.com/office/powerpoint/2010/main" val="541403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E923D5-E83A-4593-BB9F-C1A76B452B5F}"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AEF760-38DC-400A-AFAE-C8CCB944D8A7}" type="slidenum">
              <a:rPr lang="en-IN" smtClean="0"/>
              <a:t>‹#›</a:t>
            </a:fld>
            <a:endParaRPr lang="en-IN"/>
          </a:p>
        </p:txBody>
      </p:sp>
    </p:spTree>
    <p:extLst>
      <p:ext uri="{BB962C8B-B14F-4D97-AF65-F5344CB8AC3E}">
        <p14:creationId xmlns:p14="http://schemas.microsoft.com/office/powerpoint/2010/main" val="77432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E923D5-E83A-4593-BB9F-C1A76B452B5F}" type="datetimeFigureOut">
              <a:rPr lang="en-IN" smtClean="0"/>
              <a:t>28-09-2023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AEF760-38DC-400A-AFAE-C8CCB944D8A7}" type="slidenum">
              <a:rPr lang="en-IN" smtClean="0"/>
              <a:t>‹#›</a:t>
            </a:fld>
            <a:endParaRPr lang="en-IN"/>
          </a:p>
        </p:txBody>
      </p:sp>
    </p:spTree>
    <p:extLst>
      <p:ext uri="{BB962C8B-B14F-4D97-AF65-F5344CB8AC3E}">
        <p14:creationId xmlns:p14="http://schemas.microsoft.com/office/powerpoint/2010/main" val="3118386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3E923D5-E83A-4593-BB9F-C1A76B452B5F}" type="datetimeFigureOut">
              <a:rPr lang="en-IN" smtClean="0"/>
              <a:t>28-09-2023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CAEF760-38DC-400A-AFAE-C8CCB944D8A7}" type="slidenum">
              <a:rPr lang="en-IN" smtClean="0"/>
              <a:t>‹#›</a:t>
            </a:fld>
            <a:endParaRPr lang="en-IN"/>
          </a:p>
        </p:txBody>
      </p:sp>
    </p:spTree>
    <p:extLst>
      <p:ext uri="{BB962C8B-B14F-4D97-AF65-F5344CB8AC3E}">
        <p14:creationId xmlns:p14="http://schemas.microsoft.com/office/powerpoint/2010/main" val="79736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E923D5-E83A-4593-BB9F-C1A76B452B5F}" type="datetimeFigureOut">
              <a:rPr lang="en-IN" smtClean="0"/>
              <a:t>28-09-2023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CAEF760-38DC-400A-AFAE-C8CCB944D8A7}" type="slidenum">
              <a:rPr lang="en-IN" smtClean="0"/>
              <a:t>‹#›</a:t>
            </a:fld>
            <a:endParaRPr lang="en-IN"/>
          </a:p>
        </p:txBody>
      </p:sp>
    </p:spTree>
    <p:extLst>
      <p:ext uri="{BB962C8B-B14F-4D97-AF65-F5344CB8AC3E}">
        <p14:creationId xmlns:p14="http://schemas.microsoft.com/office/powerpoint/2010/main" val="1290918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3E923D5-E83A-4593-BB9F-C1A76B452B5F}" type="datetimeFigureOut">
              <a:rPr lang="en-IN" smtClean="0"/>
              <a:t>28-09-2023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CAEF760-38DC-400A-AFAE-C8CCB944D8A7}" type="slidenum">
              <a:rPr lang="en-IN" smtClean="0"/>
              <a:t>‹#›</a:t>
            </a:fld>
            <a:endParaRPr lang="en-IN"/>
          </a:p>
        </p:txBody>
      </p:sp>
    </p:spTree>
    <p:extLst>
      <p:ext uri="{BB962C8B-B14F-4D97-AF65-F5344CB8AC3E}">
        <p14:creationId xmlns:p14="http://schemas.microsoft.com/office/powerpoint/2010/main" val="1022151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E923D5-E83A-4593-BB9F-C1A76B452B5F}"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AEF760-38DC-400A-AFAE-C8CCB944D8A7}" type="slidenum">
              <a:rPr lang="en-IN" smtClean="0"/>
              <a:t>‹#›</a:t>
            </a:fld>
            <a:endParaRPr lang="en-IN"/>
          </a:p>
        </p:txBody>
      </p:sp>
    </p:spTree>
    <p:extLst>
      <p:ext uri="{BB962C8B-B14F-4D97-AF65-F5344CB8AC3E}">
        <p14:creationId xmlns:p14="http://schemas.microsoft.com/office/powerpoint/2010/main" val="1029507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3E923D5-E83A-4593-BB9F-C1A76B452B5F}" type="datetimeFigureOut">
              <a:rPr lang="en-IN" smtClean="0"/>
              <a:t>28-09-2023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CAEF760-38DC-400A-AFAE-C8CCB944D8A7}" type="slidenum">
              <a:rPr lang="en-IN" smtClean="0"/>
              <a:t>‹#›</a:t>
            </a:fld>
            <a:endParaRPr lang="en-IN"/>
          </a:p>
        </p:txBody>
      </p:sp>
    </p:spTree>
    <p:extLst>
      <p:ext uri="{BB962C8B-B14F-4D97-AF65-F5344CB8AC3E}">
        <p14:creationId xmlns:p14="http://schemas.microsoft.com/office/powerpoint/2010/main" val="3828870686"/>
      </p:ext>
    </p:extLst>
  </p:cSld>
  <p:clrMap bg1="dk1" tx1="lt1" bg2="dk2" tx2="lt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08CE0-533E-5F1D-6001-C7C5B636CE0D}"/>
              </a:ext>
            </a:extLst>
          </p:cNvPr>
          <p:cNvSpPr>
            <a:spLocks noGrp="1"/>
          </p:cNvSpPr>
          <p:nvPr>
            <p:ph type="ctrTitle"/>
          </p:nvPr>
        </p:nvSpPr>
        <p:spPr>
          <a:xfrm>
            <a:off x="2500437" y="1032029"/>
            <a:ext cx="8915399" cy="2262781"/>
          </a:xfrm>
        </p:spPr>
        <p:txBody>
          <a:bodyPr/>
          <a:lstStyle/>
          <a:p>
            <a:r>
              <a:rPr lang="en-IN" dirty="0"/>
              <a:t>Graphical User Interfaces </a:t>
            </a:r>
          </a:p>
        </p:txBody>
      </p:sp>
    </p:spTree>
    <p:extLst>
      <p:ext uri="{BB962C8B-B14F-4D97-AF65-F5344CB8AC3E}">
        <p14:creationId xmlns:p14="http://schemas.microsoft.com/office/powerpoint/2010/main" val="1629791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CBC21-0614-4732-A5C4-3D7A087B989B}"/>
              </a:ext>
            </a:extLst>
          </p:cNvPr>
          <p:cNvSpPr>
            <a:spLocks noGrp="1"/>
          </p:cNvSpPr>
          <p:nvPr>
            <p:ph idx="1"/>
          </p:nvPr>
        </p:nvSpPr>
        <p:spPr>
          <a:xfrm>
            <a:off x="1322773" y="422787"/>
            <a:ext cx="10490685" cy="5960258"/>
          </a:xfrm>
        </p:spPr>
        <p:txBody>
          <a:bodyPr>
            <a:normAutofit/>
          </a:bodyPr>
          <a:lstStyle/>
          <a:p>
            <a:pPr marL="0" indent="0">
              <a:buNone/>
            </a:pPr>
            <a:r>
              <a:rPr lang="en-US" dirty="0"/>
              <a:t>Once the interactions among these resources have been determined, their coding can begin. </a:t>
            </a:r>
          </a:p>
          <a:p>
            <a:pPr marL="0" indent="0">
              <a:buNone/>
            </a:pPr>
            <a:endParaRPr lang="en-US" dirty="0"/>
          </a:p>
          <a:p>
            <a:pPr marL="0" indent="0">
              <a:buNone/>
            </a:pPr>
            <a:r>
              <a:rPr lang="en-US" dirty="0"/>
              <a:t>This phase consists of several steps: </a:t>
            </a:r>
          </a:p>
          <a:p>
            <a:pPr marL="514350" indent="-514350">
              <a:buAutoNum type="arabicPeriod"/>
            </a:pPr>
            <a:r>
              <a:rPr lang="en-US" dirty="0"/>
              <a:t>Define a new class to represent the main application window. </a:t>
            </a:r>
          </a:p>
          <a:p>
            <a:pPr marL="514350" indent="-514350">
              <a:buAutoNum type="arabicPeriod"/>
            </a:pPr>
            <a:r>
              <a:rPr lang="en-US" dirty="0"/>
              <a:t>Instantiate the classes of window components needed for this application, such as labels, fields, and command buttons. </a:t>
            </a:r>
          </a:p>
          <a:p>
            <a:pPr marL="514350" indent="-514350">
              <a:buAutoNum type="arabicPeriod"/>
            </a:pPr>
            <a:r>
              <a:rPr lang="en-US" dirty="0"/>
              <a:t>Position these components in the window. </a:t>
            </a:r>
          </a:p>
          <a:p>
            <a:pPr marL="514350" indent="-514350">
              <a:buAutoNum type="arabicPeriod"/>
            </a:pPr>
            <a:r>
              <a:rPr lang="en-US" dirty="0"/>
              <a:t>Register a method with each window component in which an event relevant to the application might occur. </a:t>
            </a:r>
          </a:p>
          <a:p>
            <a:pPr marL="514350" indent="-514350">
              <a:buAutoNum type="arabicPeriod"/>
            </a:pPr>
            <a:r>
              <a:rPr lang="en-US" dirty="0"/>
              <a:t>Define these methods to handle the events. </a:t>
            </a:r>
          </a:p>
          <a:p>
            <a:pPr marL="514350" indent="-514350">
              <a:buAutoNum type="arabicPeriod"/>
            </a:pPr>
            <a:r>
              <a:rPr lang="en-US" dirty="0"/>
              <a:t>Define a main function that instantiates the window class and runs the appropriate method to launch the GUI.</a:t>
            </a:r>
            <a:endParaRPr lang="en-IN" dirty="0"/>
          </a:p>
        </p:txBody>
      </p:sp>
    </p:spTree>
    <p:extLst>
      <p:ext uri="{BB962C8B-B14F-4D97-AF65-F5344CB8AC3E}">
        <p14:creationId xmlns:p14="http://schemas.microsoft.com/office/powerpoint/2010/main" val="2121808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9500B-F09B-4217-A0A8-3353EE28190C}"/>
              </a:ext>
            </a:extLst>
          </p:cNvPr>
          <p:cNvSpPr>
            <a:spLocks noGrp="1"/>
          </p:cNvSpPr>
          <p:nvPr>
            <p:ph type="title"/>
          </p:nvPr>
        </p:nvSpPr>
        <p:spPr/>
        <p:txBody>
          <a:bodyPr/>
          <a:lstStyle/>
          <a:p>
            <a:r>
              <a:rPr lang="en-US" dirty="0"/>
              <a:t>Exercises</a:t>
            </a:r>
            <a:endParaRPr lang="en-IN" dirty="0"/>
          </a:p>
        </p:txBody>
      </p:sp>
      <p:sp>
        <p:nvSpPr>
          <p:cNvPr id="3" name="Content Placeholder 2">
            <a:extLst>
              <a:ext uri="{FF2B5EF4-FFF2-40B4-BE49-F238E27FC236}">
                <a16:creationId xmlns:a16="http://schemas.microsoft.com/office/drawing/2014/main" id="{C9792264-1579-4A81-B623-455440BAE3F3}"/>
              </a:ext>
            </a:extLst>
          </p:cNvPr>
          <p:cNvSpPr>
            <a:spLocks noGrp="1"/>
          </p:cNvSpPr>
          <p:nvPr>
            <p:ph idx="1"/>
          </p:nvPr>
        </p:nvSpPr>
        <p:spPr>
          <a:xfrm>
            <a:off x="1100830" y="1825625"/>
            <a:ext cx="10724226" cy="3434633"/>
          </a:xfrm>
        </p:spPr>
        <p:txBody>
          <a:bodyPr/>
          <a:lstStyle/>
          <a:p>
            <a:pPr marL="514350" indent="-514350">
              <a:buAutoNum type="arabicPeriod"/>
            </a:pPr>
            <a:r>
              <a:rPr lang="en-US" dirty="0"/>
              <a:t>Describe two fundamental differences between terminal-based user interfaces and GUIs. </a:t>
            </a:r>
          </a:p>
          <a:p>
            <a:pPr marL="514350" indent="-514350">
              <a:buAutoNum type="arabicPeriod"/>
            </a:pPr>
            <a:r>
              <a:rPr lang="en-US" dirty="0"/>
              <a:t>Give an example of one application for which a terminal-based user interface is adequate and one example that lends itself best to a GUI.</a:t>
            </a:r>
            <a:endParaRPr lang="en-IN" dirty="0"/>
          </a:p>
        </p:txBody>
      </p:sp>
    </p:spTree>
    <p:extLst>
      <p:ext uri="{BB962C8B-B14F-4D97-AF65-F5344CB8AC3E}">
        <p14:creationId xmlns:p14="http://schemas.microsoft.com/office/powerpoint/2010/main" val="4087555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A4D77-75E1-4794-B480-5D59C38ACE4F}"/>
              </a:ext>
            </a:extLst>
          </p:cNvPr>
          <p:cNvSpPr>
            <a:spLocks noGrp="1"/>
          </p:cNvSpPr>
          <p:nvPr>
            <p:ph type="title"/>
          </p:nvPr>
        </p:nvSpPr>
        <p:spPr>
          <a:xfrm>
            <a:off x="646111" y="452718"/>
            <a:ext cx="11545889" cy="1041786"/>
          </a:xfrm>
        </p:spPr>
        <p:txBody>
          <a:bodyPr>
            <a:noAutofit/>
          </a:bodyPr>
          <a:lstStyle/>
          <a:p>
            <a:r>
              <a:rPr lang="en-IN" sz="4400" b="1" dirty="0">
                <a:solidFill>
                  <a:schemeClr val="accent3"/>
                </a:solidFill>
              </a:rPr>
              <a:t>Coding Simple GUI-Based Programs</a:t>
            </a:r>
          </a:p>
        </p:txBody>
      </p:sp>
      <p:sp>
        <p:nvSpPr>
          <p:cNvPr id="3" name="Content Placeholder 2">
            <a:extLst>
              <a:ext uri="{FF2B5EF4-FFF2-40B4-BE49-F238E27FC236}">
                <a16:creationId xmlns:a16="http://schemas.microsoft.com/office/drawing/2014/main" id="{F9EB639F-4F6E-43E0-8EC4-3CCD4A53D6E8}"/>
              </a:ext>
            </a:extLst>
          </p:cNvPr>
          <p:cNvSpPr>
            <a:spLocks noGrp="1"/>
          </p:cNvSpPr>
          <p:nvPr>
            <p:ph idx="1"/>
          </p:nvPr>
        </p:nvSpPr>
        <p:spPr>
          <a:xfrm>
            <a:off x="1287262" y="1494504"/>
            <a:ext cx="10383628" cy="4753896"/>
          </a:xfrm>
        </p:spPr>
        <p:txBody>
          <a:bodyPr>
            <a:normAutofit lnSpcReduction="10000"/>
          </a:bodyPr>
          <a:lstStyle/>
          <a:p>
            <a:pPr marL="0" indent="0" algn="just">
              <a:buNone/>
            </a:pPr>
            <a:r>
              <a:rPr lang="en-US" sz="2400" dirty="0"/>
              <a:t>Python’s standard</a:t>
            </a:r>
            <a:r>
              <a:rPr lang="en-US" sz="2400" b="1" dirty="0"/>
              <a:t> </a:t>
            </a:r>
            <a:r>
              <a:rPr lang="en-US" sz="2400" b="1" dirty="0" err="1"/>
              <a:t>tkinter</a:t>
            </a:r>
            <a:r>
              <a:rPr lang="en-US" sz="2400" b="1" dirty="0"/>
              <a:t> </a:t>
            </a:r>
            <a:r>
              <a:rPr lang="en-US" sz="2400" dirty="0"/>
              <a:t>module includes classes for windows and numerous types of window components, but its use can be challenging for beginners.</a:t>
            </a:r>
          </a:p>
          <a:p>
            <a:pPr marL="0" indent="0" algn="just">
              <a:buNone/>
            </a:pPr>
            <a:endParaRPr lang="en-US" sz="2400" dirty="0"/>
          </a:p>
          <a:p>
            <a:pPr marL="0" indent="0" algn="just">
              <a:buNone/>
            </a:pPr>
            <a:r>
              <a:rPr lang="en-US" sz="2400" dirty="0"/>
              <a:t>An open-source module called </a:t>
            </a:r>
            <a:r>
              <a:rPr lang="en-US" sz="2400" b="1" dirty="0" err="1"/>
              <a:t>breezypythongui</a:t>
            </a:r>
            <a:r>
              <a:rPr lang="en-US" sz="2400" dirty="0"/>
              <a:t>, while occasionally relying upon some of the simpler resources of </a:t>
            </a:r>
            <a:r>
              <a:rPr lang="en-US" sz="2400" b="1" dirty="0" err="1"/>
              <a:t>tkinter</a:t>
            </a:r>
            <a:r>
              <a:rPr lang="en-US" sz="2400" dirty="0"/>
              <a:t>. </a:t>
            </a:r>
          </a:p>
          <a:p>
            <a:pPr marL="0" indent="0" algn="just">
              <a:buNone/>
            </a:pPr>
            <a:endParaRPr lang="en-US" sz="2400" dirty="0"/>
          </a:p>
          <a:p>
            <a:pPr marL="0" indent="0" algn="just">
              <a:buNone/>
            </a:pPr>
            <a:r>
              <a:rPr lang="en-US" sz="2400" dirty="0"/>
              <a:t>You will find the code, documentation, and installation instructions for the </a:t>
            </a:r>
            <a:r>
              <a:rPr lang="en-US" sz="2400" dirty="0" err="1"/>
              <a:t>breezypythongui</a:t>
            </a:r>
            <a:r>
              <a:rPr lang="en-US" sz="2400" dirty="0"/>
              <a:t>  module at </a:t>
            </a:r>
          </a:p>
          <a:p>
            <a:pPr marL="0" indent="0" algn="just">
              <a:buNone/>
            </a:pPr>
            <a:endParaRPr lang="en-US" sz="2400" dirty="0"/>
          </a:p>
          <a:p>
            <a:pPr marL="0" indent="0" algn="just">
              <a:buNone/>
            </a:pPr>
            <a:r>
              <a:rPr lang="en-US" sz="2400" dirty="0"/>
              <a:t> </a:t>
            </a:r>
            <a:r>
              <a:rPr lang="en-US" sz="2400" b="1" dirty="0"/>
              <a:t>http://home.wlu.edu/~lambertk/breezypythongui/</a:t>
            </a:r>
            <a:endParaRPr lang="en-IN" sz="2400" b="1" dirty="0"/>
          </a:p>
        </p:txBody>
      </p:sp>
    </p:spTree>
    <p:extLst>
      <p:ext uri="{BB962C8B-B14F-4D97-AF65-F5344CB8AC3E}">
        <p14:creationId xmlns:p14="http://schemas.microsoft.com/office/powerpoint/2010/main" val="63688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F99D-ECEA-4DC6-949F-FEB34520410E}"/>
              </a:ext>
            </a:extLst>
          </p:cNvPr>
          <p:cNvSpPr>
            <a:spLocks noGrp="1"/>
          </p:cNvSpPr>
          <p:nvPr>
            <p:ph type="title"/>
          </p:nvPr>
        </p:nvSpPr>
        <p:spPr/>
        <p:txBody>
          <a:bodyPr/>
          <a:lstStyle/>
          <a:p>
            <a:r>
              <a:rPr lang="en-US" dirty="0"/>
              <a:t>A Simple “Hello World” Program</a:t>
            </a:r>
            <a:endParaRPr lang="en-IN" dirty="0"/>
          </a:p>
        </p:txBody>
      </p:sp>
      <p:sp>
        <p:nvSpPr>
          <p:cNvPr id="3" name="Content Placeholder 2">
            <a:extLst>
              <a:ext uri="{FF2B5EF4-FFF2-40B4-BE49-F238E27FC236}">
                <a16:creationId xmlns:a16="http://schemas.microsoft.com/office/drawing/2014/main" id="{DAC9C764-807D-44D5-8F38-769B9CABC568}"/>
              </a:ext>
            </a:extLst>
          </p:cNvPr>
          <p:cNvSpPr>
            <a:spLocks noGrp="1"/>
          </p:cNvSpPr>
          <p:nvPr>
            <p:ph idx="1"/>
          </p:nvPr>
        </p:nvSpPr>
        <p:spPr>
          <a:xfrm>
            <a:off x="245806" y="1691148"/>
            <a:ext cx="11680723" cy="4557252"/>
          </a:xfrm>
        </p:spPr>
        <p:txBody>
          <a:bodyPr>
            <a:normAutofit/>
          </a:bodyPr>
          <a:lstStyle/>
          <a:p>
            <a:pPr marL="0" indent="0">
              <a:buNone/>
            </a:pPr>
            <a:r>
              <a:rPr lang="en-US" sz="2400" dirty="0"/>
              <a:t>Our first demo program defines a class for a main window that displays a greeting.</a:t>
            </a:r>
          </a:p>
          <a:p>
            <a:pPr marL="0" indent="0">
              <a:buNone/>
            </a:pPr>
            <a:endParaRPr lang="en-IN" sz="2400" dirty="0"/>
          </a:p>
        </p:txBody>
      </p:sp>
      <p:pic>
        <p:nvPicPr>
          <p:cNvPr id="5" name="Picture 4">
            <a:extLst>
              <a:ext uri="{FF2B5EF4-FFF2-40B4-BE49-F238E27FC236}">
                <a16:creationId xmlns:a16="http://schemas.microsoft.com/office/drawing/2014/main" id="{3EBF976F-9783-4C89-BD33-BDE0181A54A0}"/>
              </a:ext>
            </a:extLst>
          </p:cNvPr>
          <p:cNvPicPr>
            <a:picLocks noChangeAspect="1"/>
          </p:cNvPicPr>
          <p:nvPr/>
        </p:nvPicPr>
        <p:blipFill>
          <a:blip r:embed="rId2"/>
          <a:stretch>
            <a:fillRect/>
          </a:stretch>
        </p:blipFill>
        <p:spPr>
          <a:xfrm>
            <a:off x="4024005" y="3169214"/>
            <a:ext cx="3468176" cy="2606031"/>
          </a:xfrm>
          <a:prstGeom prst="rect">
            <a:avLst/>
          </a:prstGeom>
        </p:spPr>
      </p:pic>
    </p:spTree>
    <p:extLst>
      <p:ext uri="{BB962C8B-B14F-4D97-AF65-F5344CB8AC3E}">
        <p14:creationId xmlns:p14="http://schemas.microsoft.com/office/powerpoint/2010/main" val="168816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27D673-A219-47FF-93FA-6EEE7F94DC52}"/>
              </a:ext>
            </a:extLst>
          </p:cNvPr>
          <p:cNvSpPr>
            <a:spLocks noGrp="1"/>
          </p:cNvSpPr>
          <p:nvPr>
            <p:ph idx="1"/>
          </p:nvPr>
        </p:nvSpPr>
        <p:spPr>
          <a:xfrm>
            <a:off x="383458" y="1150373"/>
            <a:ext cx="11425084" cy="5508369"/>
          </a:xfrm>
        </p:spPr>
        <p:txBody>
          <a:bodyPr>
            <a:normAutofit/>
          </a:bodyPr>
          <a:lstStyle/>
          <a:p>
            <a:pPr marL="0" indent="0" algn="just">
              <a:buNone/>
            </a:pPr>
            <a:r>
              <a:rPr lang="en-US" sz="2800" dirty="0"/>
              <a:t>A new window class extends the </a:t>
            </a:r>
            <a:r>
              <a:rPr lang="en-US" sz="2800" b="1" dirty="0" err="1"/>
              <a:t>EasyFrame</a:t>
            </a:r>
            <a:r>
              <a:rPr lang="en-US" sz="2800" dirty="0"/>
              <a:t> class. By “extends,” we mean “repurposes” or “provides extra functionality for.” </a:t>
            </a:r>
          </a:p>
          <a:p>
            <a:pPr marL="0" indent="0" algn="just">
              <a:buNone/>
            </a:pPr>
            <a:endParaRPr lang="en-US" sz="2800" dirty="0"/>
          </a:p>
          <a:p>
            <a:pPr marL="0" indent="0" algn="just">
              <a:buNone/>
            </a:pPr>
            <a:r>
              <a:rPr lang="en-US" sz="2800" dirty="0"/>
              <a:t>The </a:t>
            </a:r>
            <a:r>
              <a:rPr lang="en-US" sz="2800" b="1" dirty="0" err="1"/>
              <a:t>EasyFrame</a:t>
            </a:r>
            <a:r>
              <a:rPr lang="en-US" sz="2800" dirty="0"/>
              <a:t> class provides the basic functionality for any window, such as the command buttons in the title bar. </a:t>
            </a:r>
          </a:p>
          <a:p>
            <a:pPr marL="0" indent="0" algn="just">
              <a:buNone/>
            </a:pPr>
            <a:endParaRPr lang="en-US" sz="2800" dirty="0"/>
          </a:p>
          <a:p>
            <a:pPr marL="0" indent="0" algn="just">
              <a:buNone/>
            </a:pPr>
            <a:r>
              <a:rPr lang="en-US" sz="2800" dirty="0"/>
              <a:t>Our new class, named </a:t>
            </a:r>
            <a:r>
              <a:rPr lang="en-US" sz="2800" b="1" dirty="0" err="1"/>
              <a:t>LabelDemo</a:t>
            </a:r>
            <a:r>
              <a:rPr lang="en-US" sz="2800" dirty="0"/>
              <a:t>, provides additional functionality to the </a:t>
            </a:r>
            <a:r>
              <a:rPr lang="en-US" sz="2800" b="1" dirty="0" err="1"/>
              <a:t>EasyFrame</a:t>
            </a:r>
            <a:r>
              <a:rPr lang="en-US" sz="2800" dirty="0"/>
              <a:t> class.</a:t>
            </a:r>
          </a:p>
          <a:p>
            <a:pPr marL="0" indent="0" algn="just">
              <a:buNone/>
            </a:pPr>
            <a:endParaRPr lang="en-IN" sz="2800" dirty="0"/>
          </a:p>
        </p:txBody>
      </p:sp>
    </p:spTree>
    <p:extLst>
      <p:ext uri="{BB962C8B-B14F-4D97-AF65-F5344CB8AC3E}">
        <p14:creationId xmlns:p14="http://schemas.microsoft.com/office/powerpoint/2010/main" val="3569676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414C92-4105-4D02-9C90-6AEFF87B734D}"/>
              </a:ext>
            </a:extLst>
          </p:cNvPr>
          <p:cNvSpPr>
            <a:spLocks noGrp="1"/>
          </p:cNvSpPr>
          <p:nvPr>
            <p:ph idx="1"/>
          </p:nvPr>
        </p:nvSpPr>
        <p:spPr>
          <a:xfrm>
            <a:off x="838200" y="137652"/>
            <a:ext cx="10515600" cy="6577780"/>
          </a:xfrm>
        </p:spPr>
        <p:txBody>
          <a:bodyPr>
            <a:normAutofit/>
          </a:bodyPr>
          <a:lstStyle/>
          <a:p>
            <a:pPr marL="0" indent="0">
              <a:buNone/>
            </a:pPr>
            <a:r>
              <a:rPr lang="en-IN" sz="2400" b="1" dirty="0"/>
              <a:t>""" </a:t>
            </a:r>
          </a:p>
          <a:p>
            <a:pPr marL="0" indent="0">
              <a:buNone/>
            </a:pPr>
            <a:r>
              <a:rPr lang="en-IN" sz="2400" b="1" dirty="0"/>
              <a:t>File: labeldemo.py </a:t>
            </a:r>
          </a:p>
          <a:p>
            <a:pPr marL="0" indent="0">
              <a:buNone/>
            </a:pPr>
            <a:r>
              <a:rPr lang="en-IN" sz="2400" b="1" dirty="0"/>
              <a:t>""" </a:t>
            </a:r>
          </a:p>
          <a:p>
            <a:pPr marL="0" indent="0">
              <a:buNone/>
            </a:pPr>
            <a:r>
              <a:rPr lang="en-IN" sz="2400" dirty="0"/>
              <a:t>from </a:t>
            </a:r>
            <a:r>
              <a:rPr lang="en-IN" sz="2400" dirty="0" err="1"/>
              <a:t>breezypythongui</a:t>
            </a:r>
            <a:r>
              <a:rPr lang="en-IN" sz="2400" dirty="0"/>
              <a:t> import EasyFrame </a:t>
            </a:r>
          </a:p>
          <a:p>
            <a:pPr marL="0" indent="0">
              <a:buNone/>
            </a:pPr>
            <a:r>
              <a:rPr lang="en-IN" sz="2400" dirty="0"/>
              <a:t>class </a:t>
            </a:r>
            <a:r>
              <a:rPr lang="en-IN" sz="2400" dirty="0" err="1"/>
              <a:t>LabelDemo</a:t>
            </a:r>
            <a:r>
              <a:rPr lang="en-IN" sz="2400" dirty="0"/>
              <a:t>(EasyFrame): </a:t>
            </a:r>
          </a:p>
          <a:p>
            <a:pPr marL="0" indent="0">
              <a:buNone/>
            </a:pPr>
            <a:r>
              <a:rPr lang="en-IN" sz="2400" dirty="0"/>
              <a:t>	def __init__(self): </a:t>
            </a:r>
          </a:p>
          <a:p>
            <a:pPr marL="0" indent="0">
              <a:buNone/>
            </a:pPr>
            <a:r>
              <a:rPr lang="en-IN" sz="2400" dirty="0"/>
              <a:t>		</a:t>
            </a:r>
            <a:r>
              <a:rPr lang="en-IN" sz="2400" dirty="0" err="1"/>
              <a:t>EasyFrame.__init</a:t>
            </a:r>
            <a:r>
              <a:rPr lang="en-IN" sz="2400" dirty="0"/>
              <a:t>__(self) </a:t>
            </a:r>
          </a:p>
          <a:p>
            <a:pPr marL="0" indent="0">
              <a:buNone/>
            </a:pPr>
            <a:r>
              <a:rPr lang="en-IN" sz="2400" dirty="0"/>
              <a:t>		</a:t>
            </a:r>
            <a:r>
              <a:rPr lang="en-IN" sz="2400" dirty="0" err="1"/>
              <a:t>self.addLabel</a:t>
            </a:r>
            <a:r>
              <a:rPr lang="en-IN" sz="2400" dirty="0"/>
              <a:t>(text = "Hello world!", row = 0, column = 0) </a:t>
            </a:r>
          </a:p>
          <a:p>
            <a:pPr marL="0" indent="0">
              <a:buNone/>
            </a:pPr>
            <a:r>
              <a:rPr lang="en-IN" sz="2400" dirty="0"/>
              <a:t>	def main(): </a:t>
            </a:r>
          </a:p>
          <a:p>
            <a:pPr marL="0" indent="0">
              <a:buNone/>
            </a:pPr>
            <a:r>
              <a:rPr lang="en-IN" sz="2400" dirty="0"/>
              <a:t>		</a:t>
            </a:r>
            <a:r>
              <a:rPr lang="en-IN" sz="2400" dirty="0" err="1"/>
              <a:t>LabelDemo</a:t>
            </a:r>
            <a:r>
              <a:rPr lang="en-IN" sz="2400" dirty="0"/>
              <a:t>().</a:t>
            </a:r>
            <a:r>
              <a:rPr lang="en-IN" sz="2400" dirty="0" err="1"/>
              <a:t>mainloop</a:t>
            </a:r>
            <a:r>
              <a:rPr lang="en-IN" sz="2400" dirty="0"/>
              <a:t>() </a:t>
            </a:r>
          </a:p>
          <a:p>
            <a:pPr marL="0" indent="0">
              <a:buNone/>
            </a:pPr>
            <a:r>
              <a:rPr lang="en-IN" sz="2400"/>
              <a:t>	if </a:t>
            </a:r>
            <a:r>
              <a:rPr lang="en-IN" sz="2400" dirty="0"/>
              <a:t>__name__ == "__main__": </a:t>
            </a:r>
          </a:p>
          <a:p>
            <a:pPr marL="0" indent="0">
              <a:buNone/>
            </a:pPr>
            <a:r>
              <a:rPr lang="en-IN" sz="2400" dirty="0"/>
              <a:t>	main()</a:t>
            </a:r>
          </a:p>
        </p:txBody>
      </p:sp>
    </p:spTree>
    <p:extLst>
      <p:ext uri="{BB962C8B-B14F-4D97-AF65-F5344CB8AC3E}">
        <p14:creationId xmlns:p14="http://schemas.microsoft.com/office/powerpoint/2010/main" val="2290707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878DCA-8202-4E25-8B20-5FA17D7729A6}"/>
              </a:ext>
            </a:extLst>
          </p:cNvPr>
          <p:cNvSpPr>
            <a:spLocks noGrp="1"/>
          </p:cNvSpPr>
          <p:nvPr>
            <p:ph idx="1"/>
          </p:nvPr>
        </p:nvSpPr>
        <p:spPr>
          <a:xfrm>
            <a:off x="137651" y="393290"/>
            <a:ext cx="11936361" cy="6292645"/>
          </a:xfrm>
        </p:spPr>
        <p:txBody>
          <a:bodyPr>
            <a:normAutofit/>
          </a:bodyPr>
          <a:lstStyle/>
          <a:p>
            <a:pPr marL="514350" indent="-514350">
              <a:buAutoNum type="arabicPeriod"/>
            </a:pPr>
            <a:r>
              <a:rPr lang="en-US" dirty="0"/>
              <a:t>Import the </a:t>
            </a:r>
            <a:r>
              <a:rPr lang="en-US" dirty="0" err="1"/>
              <a:t>EasyFrame</a:t>
            </a:r>
            <a:r>
              <a:rPr lang="en-US" dirty="0"/>
              <a:t> class from the </a:t>
            </a:r>
            <a:r>
              <a:rPr lang="en-US" dirty="0" err="1"/>
              <a:t>breezypythongui</a:t>
            </a:r>
            <a:r>
              <a:rPr lang="en-US" dirty="0"/>
              <a:t> module. This class is a subclass of </a:t>
            </a:r>
            <a:r>
              <a:rPr lang="en-US" dirty="0" err="1"/>
              <a:t>tkinter’s</a:t>
            </a:r>
            <a:r>
              <a:rPr lang="en-US" dirty="0"/>
              <a:t> Frame class, which represents a top-level window. In many GUI programs, this is the only import that you will need. </a:t>
            </a:r>
          </a:p>
          <a:p>
            <a:pPr marL="514350" indent="-514350">
              <a:buAutoNum type="arabicPeriod"/>
            </a:pPr>
            <a:r>
              <a:rPr lang="en-US" dirty="0"/>
              <a:t>Define the </a:t>
            </a:r>
            <a:r>
              <a:rPr lang="en-US" dirty="0" err="1"/>
              <a:t>LabelDemo</a:t>
            </a:r>
            <a:r>
              <a:rPr lang="en-US" dirty="0"/>
              <a:t> class as a subclass of </a:t>
            </a:r>
            <a:r>
              <a:rPr lang="en-US" dirty="0" err="1"/>
              <a:t>EasyFrame</a:t>
            </a:r>
            <a:r>
              <a:rPr lang="en-US" dirty="0"/>
              <a:t>. The </a:t>
            </a:r>
            <a:r>
              <a:rPr lang="en-US" dirty="0" err="1"/>
              <a:t>LabelDemo</a:t>
            </a:r>
            <a:r>
              <a:rPr lang="en-US" dirty="0"/>
              <a:t> class describes the window’s layout and functionality for this application. </a:t>
            </a:r>
          </a:p>
          <a:p>
            <a:pPr marL="514350" indent="-514350">
              <a:buAutoNum type="arabicPeriod"/>
            </a:pPr>
            <a:r>
              <a:rPr lang="en-US" dirty="0"/>
              <a:t> Define an __</a:t>
            </a:r>
            <a:r>
              <a:rPr lang="en-US" dirty="0" err="1"/>
              <a:t>init</a:t>
            </a:r>
            <a:r>
              <a:rPr lang="en-US" dirty="0"/>
              <a:t>__ method in the </a:t>
            </a:r>
            <a:r>
              <a:rPr lang="en-US" dirty="0" err="1"/>
              <a:t>LabelDemo</a:t>
            </a:r>
            <a:r>
              <a:rPr lang="en-US" dirty="0"/>
              <a:t> class. This method is automatically run when the window is created. The __</a:t>
            </a:r>
            <a:r>
              <a:rPr lang="en-US" dirty="0" err="1"/>
              <a:t>init</a:t>
            </a:r>
            <a:r>
              <a:rPr lang="en-US" dirty="0"/>
              <a:t>__ method runs a method with the same name on the </a:t>
            </a:r>
            <a:r>
              <a:rPr lang="en-US" dirty="0" err="1"/>
              <a:t>EasyFrame</a:t>
            </a:r>
            <a:r>
              <a:rPr lang="en-US" dirty="0"/>
              <a:t> class and then sets up any window components to display in the window. In this case, the </a:t>
            </a:r>
            <a:r>
              <a:rPr lang="en-US" dirty="0" err="1"/>
              <a:t>addLabel</a:t>
            </a:r>
            <a:r>
              <a:rPr lang="en-US" dirty="0"/>
              <a:t> method is run on the window itself. The </a:t>
            </a:r>
            <a:r>
              <a:rPr lang="en-US" dirty="0" err="1"/>
              <a:t>addLabel</a:t>
            </a:r>
            <a:r>
              <a:rPr lang="en-US" dirty="0"/>
              <a:t> method creates a window component, a label object with the text “Hello world!,” and adds it to the window at the grid position (0, 0). </a:t>
            </a:r>
          </a:p>
          <a:p>
            <a:pPr marL="514350" indent="-514350">
              <a:buAutoNum type="arabicPeriod"/>
            </a:pPr>
            <a:r>
              <a:rPr lang="en-US" dirty="0"/>
              <a:t>The last five lines of code define a main function and check to see if the Python code file is being run as a program. If this is true, the main function is called to create an instance of the </a:t>
            </a:r>
            <a:r>
              <a:rPr lang="en-US" dirty="0" err="1"/>
              <a:t>LabelDemo</a:t>
            </a:r>
            <a:r>
              <a:rPr lang="en-US" dirty="0"/>
              <a:t> class. The </a:t>
            </a:r>
            <a:r>
              <a:rPr lang="en-US" dirty="0" err="1"/>
              <a:t>mainloop</a:t>
            </a:r>
            <a:r>
              <a:rPr lang="en-US" dirty="0"/>
              <a:t> method is then run on this object. At this point, the window pops up for viewing. Note that </a:t>
            </a:r>
            <a:r>
              <a:rPr lang="en-US" dirty="0" err="1"/>
              <a:t>mainloop</a:t>
            </a:r>
            <a:r>
              <a:rPr lang="en-US" dirty="0"/>
              <a:t>, as the name implies, enters a loop. The Python Virtual Machine runs this loop behind the scenes. Its purpose is to wait for user events, as mentioned earlier. The loop terminates when the user clicks the window’s close box.</a:t>
            </a:r>
            <a:endParaRPr lang="en-IN" dirty="0"/>
          </a:p>
        </p:txBody>
      </p:sp>
    </p:spTree>
    <p:extLst>
      <p:ext uri="{BB962C8B-B14F-4D97-AF65-F5344CB8AC3E}">
        <p14:creationId xmlns:p14="http://schemas.microsoft.com/office/powerpoint/2010/main" val="610434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7E5C-CD04-4EC4-BA8D-C597196054B7}"/>
              </a:ext>
            </a:extLst>
          </p:cNvPr>
          <p:cNvSpPr>
            <a:spLocks noGrp="1"/>
          </p:cNvSpPr>
          <p:nvPr>
            <p:ph type="title"/>
          </p:nvPr>
        </p:nvSpPr>
        <p:spPr>
          <a:xfrm>
            <a:off x="947300" y="0"/>
            <a:ext cx="10058400" cy="1609344"/>
          </a:xfrm>
        </p:spPr>
        <p:txBody>
          <a:bodyPr/>
          <a:lstStyle/>
          <a:p>
            <a:r>
              <a:rPr lang="en-US" dirty="0"/>
              <a:t>A Template for All GUI Programs</a:t>
            </a:r>
            <a:endParaRPr lang="en-IN" dirty="0"/>
          </a:p>
        </p:txBody>
      </p:sp>
      <p:sp>
        <p:nvSpPr>
          <p:cNvPr id="3" name="Content Placeholder 2">
            <a:extLst>
              <a:ext uri="{FF2B5EF4-FFF2-40B4-BE49-F238E27FC236}">
                <a16:creationId xmlns:a16="http://schemas.microsoft.com/office/drawing/2014/main" id="{5965933C-83E8-4204-BFB7-AAF62E590265}"/>
              </a:ext>
            </a:extLst>
          </p:cNvPr>
          <p:cNvSpPr>
            <a:spLocks noGrp="1"/>
          </p:cNvSpPr>
          <p:nvPr>
            <p:ph idx="1"/>
          </p:nvPr>
        </p:nvSpPr>
        <p:spPr>
          <a:xfrm>
            <a:off x="875201" y="1331259"/>
            <a:ext cx="8946541" cy="5246522"/>
          </a:xfrm>
        </p:spPr>
        <p:txBody>
          <a:bodyPr>
            <a:noAutofit/>
          </a:bodyPr>
          <a:lstStyle/>
          <a:p>
            <a:pPr marL="0" indent="0">
              <a:buNone/>
            </a:pPr>
            <a:r>
              <a:rPr lang="en-IN" sz="2800" dirty="0"/>
              <a:t>from </a:t>
            </a:r>
            <a:r>
              <a:rPr lang="en-IN" sz="2800" dirty="0" err="1"/>
              <a:t>breezypythongui</a:t>
            </a:r>
            <a:r>
              <a:rPr lang="en-IN" sz="2800" dirty="0"/>
              <a:t> import EasyFrame </a:t>
            </a:r>
          </a:p>
          <a:p>
            <a:pPr marL="0" indent="0">
              <a:buNone/>
            </a:pPr>
            <a:r>
              <a:rPr lang="en-IN" sz="2800" dirty="0"/>
              <a:t>Other imports</a:t>
            </a:r>
          </a:p>
          <a:p>
            <a:pPr marL="0" indent="0">
              <a:buNone/>
            </a:pPr>
            <a:r>
              <a:rPr lang="en-IN" sz="2800" dirty="0"/>
              <a:t> class </a:t>
            </a:r>
            <a:r>
              <a:rPr lang="en-IN" sz="2800" dirty="0" err="1"/>
              <a:t>ApplicationName</a:t>
            </a:r>
            <a:r>
              <a:rPr lang="en-IN" sz="2800" dirty="0"/>
              <a:t>(EasyFrame): </a:t>
            </a:r>
          </a:p>
          <a:p>
            <a:pPr marL="0" indent="0">
              <a:buNone/>
            </a:pPr>
            <a:r>
              <a:rPr lang="en-IN" sz="2800" dirty="0"/>
              <a:t>	The __init__ method definition </a:t>
            </a:r>
          </a:p>
          <a:p>
            <a:pPr marL="0" indent="0">
              <a:buNone/>
            </a:pPr>
            <a:r>
              <a:rPr lang="en-IN" sz="2800" dirty="0"/>
              <a:t>	Definitions of event handling methods </a:t>
            </a:r>
          </a:p>
          <a:p>
            <a:pPr marL="0" indent="0">
              <a:buNone/>
            </a:pPr>
            <a:r>
              <a:rPr lang="en-IN" sz="2800" dirty="0"/>
              <a:t>def main(): </a:t>
            </a:r>
          </a:p>
          <a:p>
            <a:pPr marL="0" indent="0">
              <a:buNone/>
            </a:pPr>
            <a:r>
              <a:rPr lang="en-IN" sz="2800" dirty="0"/>
              <a:t>	</a:t>
            </a:r>
            <a:r>
              <a:rPr lang="en-IN" sz="2800" dirty="0" err="1"/>
              <a:t>ApplicationName</a:t>
            </a:r>
            <a:r>
              <a:rPr lang="en-IN" sz="2800" dirty="0"/>
              <a:t>().</a:t>
            </a:r>
            <a:r>
              <a:rPr lang="en-IN" sz="2800" dirty="0" err="1"/>
              <a:t>mainloop</a:t>
            </a:r>
            <a:r>
              <a:rPr lang="en-IN" sz="2800" dirty="0"/>
              <a:t>() </a:t>
            </a:r>
          </a:p>
          <a:p>
            <a:pPr marL="0" indent="0">
              <a:buNone/>
            </a:pPr>
            <a:r>
              <a:rPr lang="en-IN" sz="2800" dirty="0"/>
              <a:t>	if __name__ == "__main__": </a:t>
            </a:r>
          </a:p>
          <a:p>
            <a:pPr marL="0" indent="0">
              <a:buNone/>
            </a:pPr>
            <a:r>
              <a:rPr lang="en-IN" sz="2800" dirty="0"/>
              <a:t>main()</a:t>
            </a:r>
          </a:p>
        </p:txBody>
      </p:sp>
    </p:spTree>
    <p:extLst>
      <p:ext uri="{BB962C8B-B14F-4D97-AF65-F5344CB8AC3E}">
        <p14:creationId xmlns:p14="http://schemas.microsoft.com/office/powerpoint/2010/main" val="3990761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1EE0A-1E1B-48EE-AC81-8FB4B6597919}"/>
              </a:ext>
            </a:extLst>
          </p:cNvPr>
          <p:cNvSpPr>
            <a:spLocks noGrp="1"/>
          </p:cNvSpPr>
          <p:nvPr>
            <p:ph idx="1"/>
          </p:nvPr>
        </p:nvSpPr>
        <p:spPr>
          <a:xfrm>
            <a:off x="730044" y="801330"/>
            <a:ext cx="11068665" cy="5560142"/>
          </a:xfrm>
        </p:spPr>
        <p:txBody>
          <a:bodyPr>
            <a:noAutofit/>
          </a:bodyPr>
          <a:lstStyle/>
          <a:p>
            <a:pPr algn="just"/>
            <a:r>
              <a:rPr lang="en-US" sz="2800" dirty="0"/>
              <a:t>A GUI application window is always represented as a class that extends </a:t>
            </a:r>
            <a:r>
              <a:rPr lang="en-US" sz="2800" dirty="0" err="1"/>
              <a:t>EasyFrame</a:t>
            </a:r>
            <a:endParaRPr lang="en-US" sz="2800" dirty="0"/>
          </a:p>
          <a:p>
            <a:pPr algn="just"/>
            <a:r>
              <a:rPr lang="en-US" sz="2800" dirty="0"/>
              <a:t>The __</a:t>
            </a:r>
            <a:r>
              <a:rPr lang="en-US" sz="2800" dirty="0" err="1"/>
              <a:t>init</a:t>
            </a:r>
            <a:r>
              <a:rPr lang="en-US" sz="2800" dirty="0"/>
              <a:t>__ method initializes the window by setting its attributes and populating it with the appropriate GUI components.</a:t>
            </a:r>
          </a:p>
          <a:p>
            <a:pPr algn="just"/>
            <a:r>
              <a:rPr lang="en-US" sz="2800" dirty="0"/>
              <a:t>Python runs this method automatically when the constructor function </a:t>
            </a:r>
            <a:r>
              <a:rPr lang="en-US" sz="2800" dirty="0" err="1"/>
              <a:t>LabelDemo</a:t>
            </a:r>
            <a:r>
              <a:rPr lang="en-US" sz="2800" dirty="0"/>
              <a:t> is called.</a:t>
            </a:r>
          </a:p>
          <a:p>
            <a:pPr algn="just"/>
            <a:r>
              <a:rPr lang="en-US" sz="2800" dirty="0"/>
              <a:t>The last lines of code, beginning with the definition of the main function, create an instance of the application window class and run the </a:t>
            </a:r>
            <a:r>
              <a:rPr lang="en-US" sz="2800" dirty="0" err="1"/>
              <a:t>mainloop</a:t>
            </a:r>
            <a:r>
              <a:rPr lang="en-US" sz="2800" dirty="0"/>
              <a:t> method on this instance</a:t>
            </a:r>
            <a:endParaRPr lang="en-IN" sz="2800" dirty="0"/>
          </a:p>
        </p:txBody>
      </p:sp>
    </p:spTree>
    <p:extLst>
      <p:ext uri="{BB962C8B-B14F-4D97-AF65-F5344CB8AC3E}">
        <p14:creationId xmlns:p14="http://schemas.microsoft.com/office/powerpoint/2010/main" val="1443433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A8AEA-A1B6-43AA-9D4F-20FA9D318BCF}"/>
              </a:ext>
            </a:extLst>
          </p:cNvPr>
          <p:cNvSpPr>
            <a:spLocks noGrp="1"/>
          </p:cNvSpPr>
          <p:nvPr>
            <p:ph type="title"/>
          </p:nvPr>
        </p:nvSpPr>
        <p:spPr>
          <a:xfrm>
            <a:off x="235974" y="620763"/>
            <a:ext cx="10842523" cy="480449"/>
          </a:xfrm>
        </p:spPr>
        <p:txBody>
          <a:bodyPr>
            <a:normAutofit fontScale="90000"/>
          </a:bodyPr>
          <a:lstStyle/>
          <a:p>
            <a:r>
              <a:rPr lang="en-US" dirty="0"/>
              <a:t>The Syntax of Class and Method Definitions</a:t>
            </a:r>
            <a:endParaRPr lang="en-IN" dirty="0"/>
          </a:p>
        </p:txBody>
      </p:sp>
      <p:sp>
        <p:nvSpPr>
          <p:cNvPr id="3" name="Content Placeholder 2">
            <a:extLst>
              <a:ext uri="{FF2B5EF4-FFF2-40B4-BE49-F238E27FC236}">
                <a16:creationId xmlns:a16="http://schemas.microsoft.com/office/drawing/2014/main" id="{6430AE8F-E04B-4F6F-8EFE-1B845FBC629D}"/>
              </a:ext>
            </a:extLst>
          </p:cNvPr>
          <p:cNvSpPr>
            <a:spLocks noGrp="1"/>
          </p:cNvSpPr>
          <p:nvPr>
            <p:ph idx="1"/>
          </p:nvPr>
        </p:nvSpPr>
        <p:spPr>
          <a:xfrm>
            <a:off x="235974" y="1730478"/>
            <a:ext cx="11808541" cy="4623466"/>
          </a:xfrm>
        </p:spPr>
        <p:txBody>
          <a:bodyPr>
            <a:noAutofit/>
          </a:bodyPr>
          <a:lstStyle/>
          <a:p>
            <a:pPr marL="0" indent="0" algn="just">
              <a:buNone/>
            </a:pPr>
            <a:r>
              <a:rPr lang="en-US" sz="2400" dirty="0"/>
              <a:t>Each </a:t>
            </a:r>
            <a:r>
              <a:rPr lang="en-US" sz="2400" b="1" dirty="0"/>
              <a:t>definition</a:t>
            </a:r>
            <a:r>
              <a:rPr lang="en-US" sz="2400" dirty="0"/>
              <a:t> has a one-line header that begins with a keyword (class or def), followed by a body of code indented one level in the text. </a:t>
            </a:r>
          </a:p>
          <a:p>
            <a:pPr marL="0" indent="0" algn="just">
              <a:buNone/>
            </a:pPr>
            <a:r>
              <a:rPr lang="en-US" sz="2400" dirty="0"/>
              <a:t>A </a:t>
            </a:r>
            <a:r>
              <a:rPr lang="en-US" sz="2400" b="1" dirty="0"/>
              <a:t>class header </a:t>
            </a:r>
            <a:r>
              <a:rPr lang="en-US" sz="2400" dirty="0"/>
              <a:t>contains the name of the class, conventionally capitalized in Python, followed by a parenthesized list of one or more parent classes. </a:t>
            </a:r>
          </a:p>
          <a:p>
            <a:pPr marL="0" indent="0" algn="just">
              <a:buNone/>
            </a:pPr>
            <a:r>
              <a:rPr lang="en-US" sz="2400" dirty="0"/>
              <a:t>The </a:t>
            </a:r>
            <a:r>
              <a:rPr lang="en-US" sz="2400" b="1" dirty="0"/>
              <a:t>body of a class </a:t>
            </a:r>
            <a:r>
              <a:rPr lang="en-US" sz="2400" dirty="0"/>
              <a:t>definition, nested one tab under the header, consists of one or more method definitions, which may appear in any order.</a:t>
            </a:r>
          </a:p>
          <a:p>
            <a:pPr marL="0" indent="0" algn="just">
              <a:buNone/>
            </a:pPr>
            <a:r>
              <a:rPr lang="en-US" sz="2400" dirty="0"/>
              <a:t>A </a:t>
            </a:r>
            <a:r>
              <a:rPr lang="en-US" sz="2400" b="1" dirty="0"/>
              <a:t>method header </a:t>
            </a:r>
            <a:r>
              <a:rPr lang="en-US" sz="2400" dirty="0"/>
              <a:t>looks very much like a function header, but a method always has at least one parameter, in the first position, named self.</a:t>
            </a:r>
            <a:endParaRPr lang="en-IN" sz="2400" dirty="0"/>
          </a:p>
        </p:txBody>
      </p:sp>
    </p:spTree>
    <p:extLst>
      <p:ext uri="{BB962C8B-B14F-4D97-AF65-F5344CB8AC3E}">
        <p14:creationId xmlns:p14="http://schemas.microsoft.com/office/powerpoint/2010/main" val="3455366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9E5DE5-76E5-4523-9C2B-F98757D179C0}"/>
              </a:ext>
            </a:extLst>
          </p:cNvPr>
          <p:cNvSpPr>
            <a:spLocks noGrp="1"/>
          </p:cNvSpPr>
          <p:nvPr>
            <p:ph idx="1"/>
          </p:nvPr>
        </p:nvSpPr>
        <p:spPr>
          <a:xfrm>
            <a:off x="1720701" y="958681"/>
            <a:ext cx="8946541" cy="4675238"/>
          </a:xfrm>
        </p:spPr>
        <p:txBody>
          <a:bodyPr>
            <a:normAutofit/>
          </a:bodyPr>
          <a:lstStyle/>
          <a:p>
            <a:r>
              <a:rPr lang="en-US" sz="2400" dirty="0"/>
              <a:t>Design and code a GUI-based program </a:t>
            </a:r>
          </a:p>
          <a:p>
            <a:r>
              <a:rPr lang="en-US" sz="2400" dirty="0"/>
              <a:t>Define a new class using subclassing and inheritance </a:t>
            </a:r>
          </a:p>
          <a:p>
            <a:r>
              <a:rPr lang="en-US" sz="2400" dirty="0"/>
              <a:t>Instantiate and lay out different types of window components, such as labels, entry fields, and command buttons, in a window’s frame </a:t>
            </a:r>
          </a:p>
          <a:p>
            <a:r>
              <a:rPr lang="en-US" sz="2400" dirty="0"/>
              <a:t>Define methods that handle events associated with window components </a:t>
            </a:r>
          </a:p>
          <a:p>
            <a:r>
              <a:rPr lang="en-US" sz="2400" dirty="0"/>
              <a:t>Organize sets of window components in nested frames</a:t>
            </a:r>
            <a:endParaRPr lang="en-IN" sz="2400" dirty="0"/>
          </a:p>
        </p:txBody>
      </p:sp>
    </p:spTree>
    <p:extLst>
      <p:ext uri="{BB962C8B-B14F-4D97-AF65-F5344CB8AC3E}">
        <p14:creationId xmlns:p14="http://schemas.microsoft.com/office/powerpoint/2010/main" val="630341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881646-6B23-4E5D-9E28-2209E7E9B101}"/>
              </a:ext>
            </a:extLst>
          </p:cNvPr>
          <p:cNvSpPr>
            <a:spLocks noGrp="1"/>
          </p:cNvSpPr>
          <p:nvPr>
            <p:ph idx="1"/>
          </p:nvPr>
        </p:nvSpPr>
        <p:spPr>
          <a:xfrm>
            <a:off x="403123" y="1091381"/>
            <a:ext cx="11267767" cy="5053782"/>
          </a:xfrm>
        </p:spPr>
        <p:txBody>
          <a:bodyPr>
            <a:normAutofit/>
          </a:bodyPr>
          <a:lstStyle/>
          <a:p>
            <a:pPr marL="0" indent="0" algn="just">
              <a:buNone/>
            </a:pPr>
            <a:r>
              <a:rPr lang="en-US" sz="2800" dirty="0"/>
              <a:t>For example, given the method header </a:t>
            </a:r>
          </a:p>
          <a:p>
            <a:pPr marL="0" indent="0" algn="just">
              <a:buNone/>
            </a:pPr>
            <a:r>
              <a:rPr lang="en-US" sz="2800" b="1" dirty="0"/>
              <a:t>def </a:t>
            </a:r>
            <a:r>
              <a:rPr lang="en-US" sz="2800" b="1" dirty="0" err="1"/>
              <a:t>someMethod</a:t>
            </a:r>
            <a:r>
              <a:rPr lang="en-US" sz="2800" b="1" dirty="0"/>
              <a:t>(self): </a:t>
            </a:r>
          </a:p>
          <a:p>
            <a:pPr marL="0" indent="0" algn="just">
              <a:buNone/>
            </a:pPr>
            <a:r>
              <a:rPr lang="en-US" sz="2800" dirty="0"/>
              <a:t>the method call </a:t>
            </a:r>
          </a:p>
          <a:p>
            <a:pPr marL="0" indent="0" algn="just">
              <a:buNone/>
            </a:pPr>
            <a:r>
              <a:rPr lang="en-US" sz="2800" b="1" dirty="0" err="1"/>
              <a:t>anObject.someMethod</a:t>
            </a:r>
            <a:r>
              <a:rPr lang="en-US" sz="2800" b="1" dirty="0"/>
              <a:t>() </a:t>
            </a:r>
          </a:p>
          <a:p>
            <a:pPr marL="0" indent="0" algn="just">
              <a:buNone/>
            </a:pPr>
            <a:r>
              <a:rPr lang="en-US" sz="2800" dirty="0"/>
              <a:t>automatically assigns the object </a:t>
            </a:r>
            <a:r>
              <a:rPr lang="en-US" sz="2800" b="1" dirty="0" err="1"/>
              <a:t>anObject</a:t>
            </a:r>
            <a:r>
              <a:rPr lang="en-US" sz="2800" dirty="0"/>
              <a:t> to the </a:t>
            </a:r>
            <a:r>
              <a:rPr lang="en-US" sz="2800" b="1" dirty="0"/>
              <a:t>self</a:t>
            </a:r>
            <a:r>
              <a:rPr lang="en-US" sz="2800" dirty="0"/>
              <a:t> parameter for this method. The parameter </a:t>
            </a:r>
            <a:r>
              <a:rPr lang="en-US" sz="2800" b="1" dirty="0"/>
              <a:t>self</a:t>
            </a:r>
            <a:r>
              <a:rPr lang="en-US" sz="2800" dirty="0"/>
              <a:t> is used within class and method definitions to call other methods on the same object, or to access that object’s instance variables or data.</a:t>
            </a:r>
            <a:endParaRPr lang="en-IN" sz="2800" dirty="0"/>
          </a:p>
        </p:txBody>
      </p:sp>
    </p:spTree>
    <p:extLst>
      <p:ext uri="{BB962C8B-B14F-4D97-AF65-F5344CB8AC3E}">
        <p14:creationId xmlns:p14="http://schemas.microsoft.com/office/powerpoint/2010/main" val="1101991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7D98B-3FBE-481C-9C6E-091FFB1C5B19}"/>
              </a:ext>
            </a:extLst>
          </p:cNvPr>
          <p:cNvSpPr>
            <a:spLocks noGrp="1"/>
          </p:cNvSpPr>
          <p:nvPr>
            <p:ph type="title"/>
          </p:nvPr>
        </p:nvSpPr>
        <p:spPr>
          <a:xfrm>
            <a:off x="838200" y="365125"/>
            <a:ext cx="10515600" cy="765585"/>
          </a:xfrm>
        </p:spPr>
        <p:txBody>
          <a:bodyPr>
            <a:normAutofit fontScale="90000"/>
          </a:bodyPr>
          <a:lstStyle/>
          <a:p>
            <a:r>
              <a:rPr lang="en-US" dirty="0"/>
              <a:t>Subclassing and Inheritance as Abstraction Mechanisms</a:t>
            </a:r>
            <a:endParaRPr lang="en-IN" dirty="0"/>
          </a:p>
        </p:txBody>
      </p:sp>
      <p:pic>
        <p:nvPicPr>
          <p:cNvPr id="5" name="Content Placeholder 4">
            <a:extLst>
              <a:ext uri="{FF2B5EF4-FFF2-40B4-BE49-F238E27FC236}">
                <a16:creationId xmlns:a16="http://schemas.microsoft.com/office/drawing/2014/main" id="{7C06FEAA-FA04-4B5B-876B-3E64E1383D40}"/>
              </a:ext>
            </a:extLst>
          </p:cNvPr>
          <p:cNvPicPr>
            <a:picLocks noGrp="1" noChangeAspect="1"/>
          </p:cNvPicPr>
          <p:nvPr>
            <p:ph idx="1"/>
          </p:nvPr>
        </p:nvPicPr>
        <p:blipFill>
          <a:blip r:embed="rId2"/>
          <a:stretch>
            <a:fillRect/>
          </a:stretch>
        </p:blipFill>
        <p:spPr>
          <a:xfrm>
            <a:off x="3743325" y="2185988"/>
            <a:ext cx="4705350" cy="3181350"/>
          </a:xfrm>
        </p:spPr>
      </p:pic>
    </p:spTree>
    <p:extLst>
      <p:ext uri="{BB962C8B-B14F-4D97-AF65-F5344CB8AC3E}">
        <p14:creationId xmlns:p14="http://schemas.microsoft.com/office/powerpoint/2010/main" val="3308403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44B9-5160-4012-8B55-1279FD9E0955}"/>
              </a:ext>
            </a:extLst>
          </p:cNvPr>
          <p:cNvSpPr>
            <a:spLocks noGrp="1"/>
          </p:cNvSpPr>
          <p:nvPr>
            <p:ph type="title"/>
          </p:nvPr>
        </p:nvSpPr>
        <p:spPr/>
        <p:txBody>
          <a:bodyPr/>
          <a:lstStyle/>
          <a:p>
            <a:r>
              <a:rPr lang="en-US" dirty="0"/>
              <a:t>Exercises</a:t>
            </a:r>
            <a:endParaRPr lang="en-IN" dirty="0"/>
          </a:p>
        </p:txBody>
      </p:sp>
      <p:sp>
        <p:nvSpPr>
          <p:cNvPr id="3" name="Content Placeholder 2">
            <a:extLst>
              <a:ext uri="{FF2B5EF4-FFF2-40B4-BE49-F238E27FC236}">
                <a16:creationId xmlns:a16="http://schemas.microsoft.com/office/drawing/2014/main" id="{BAA47696-3237-49AC-81B1-4A760F0E5154}"/>
              </a:ext>
            </a:extLst>
          </p:cNvPr>
          <p:cNvSpPr>
            <a:spLocks noGrp="1"/>
          </p:cNvSpPr>
          <p:nvPr>
            <p:ph idx="1"/>
          </p:nvPr>
        </p:nvSpPr>
        <p:spPr>
          <a:xfrm>
            <a:off x="838200" y="2054941"/>
            <a:ext cx="10515600" cy="4122021"/>
          </a:xfrm>
        </p:spPr>
        <p:txBody>
          <a:bodyPr>
            <a:normAutofit/>
          </a:bodyPr>
          <a:lstStyle/>
          <a:p>
            <a:pPr marL="514350" indent="-514350" algn="just">
              <a:buAutoNum type="arabicPeriod"/>
            </a:pPr>
            <a:r>
              <a:rPr lang="en-US" sz="2400" dirty="0"/>
              <a:t>Describe what usually happens in the __</a:t>
            </a:r>
            <a:r>
              <a:rPr lang="en-US" sz="2400" dirty="0" err="1"/>
              <a:t>init</a:t>
            </a:r>
            <a:r>
              <a:rPr lang="en-US" sz="2400" dirty="0"/>
              <a:t>__ method of a main window class. </a:t>
            </a:r>
          </a:p>
          <a:p>
            <a:pPr marL="514350" indent="-514350" algn="just">
              <a:buAutoNum type="arabicPeriod"/>
            </a:pPr>
            <a:r>
              <a:rPr lang="en-US" sz="2400" dirty="0"/>
              <a:t>Explain why it’s a good idea to make a new class a subclass of an existing class.</a:t>
            </a:r>
            <a:endParaRPr lang="en-IN" sz="2400" dirty="0"/>
          </a:p>
        </p:txBody>
      </p:sp>
    </p:spTree>
    <p:extLst>
      <p:ext uri="{BB962C8B-B14F-4D97-AF65-F5344CB8AC3E}">
        <p14:creationId xmlns:p14="http://schemas.microsoft.com/office/powerpoint/2010/main" val="3660411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14A03-56A5-46FB-9985-794CBD99CF42}"/>
              </a:ext>
            </a:extLst>
          </p:cNvPr>
          <p:cNvSpPr>
            <a:spLocks noGrp="1"/>
          </p:cNvSpPr>
          <p:nvPr>
            <p:ph type="title"/>
          </p:nvPr>
        </p:nvSpPr>
        <p:spPr>
          <a:xfrm>
            <a:off x="720212" y="283726"/>
            <a:ext cx="10633587" cy="945305"/>
          </a:xfrm>
        </p:spPr>
        <p:txBody>
          <a:bodyPr>
            <a:noAutofit/>
          </a:bodyPr>
          <a:lstStyle/>
          <a:p>
            <a:r>
              <a:rPr lang="en-IN" sz="4000" b="1" dirty="0">
                <a:solidFill>
                  <a:schemeClr val="accent3"/>
                </a:solidFill>
              </a:rPr>
              <a:t>Windows and Window Components</a:t>
            </a:r>
          </a:p>
        </p:txBody>
      </p:sp>
      <p:sp>
        <p:nvSpPr>
          <p:cNvPr id="3" name="Content Placeholder 2">
            <a:extLst>
              <a:ext uri="{FF2B5EF4-FFF2-40B4-BE49-F238E27FC236}">
                <a16:creationId xmlns:a16="http://schemas.microsoft.com/office/drawing/2014/main" id="{EA113707-7994-4099-91B7-FAE6079A2CF6}"/>
              </a:ext>
            </a:extLst>
          </p:cNvPr>
          <p:cNvSpPr>
            <a:spLocks noGrp="1"/>
          </p:cNvSpPr>
          <p:nvPr>
            <p:ph idx="1"/>
          </p:nvPr>
        </p:nvSpPr>
        <p:spPr>
          <a:xfrm>
            <a:off x="838200" y="1356852"/>
            <a:ext cx="10515600" cy="5024283"/>
          </a:xfrm>
        </p:spPr>
        <p:txBody>
          <a:bodyPr>
            <a:noAutofit/>
          </a:bodyPr>
          <a:lstStyle/>
          <a:p>
            <a:pPr marL="0" indent="0">
              <a:buNone/>
            </a:pPr>
            <a:r>
              <a:rPr lang="en-IN" sz="2800" b="1" dirty="0"/>
              <a:t>Windows and Their Attributes</a:t>
            </a:r>
          </a:p>
          <a:p>
            <a:pPr marL="0" indent="0">
              <a:buNone/>
            </a:pPr>
            <a:endParaRPr lang="en-IN" sz="2800" b="1" dirty="0"/>
          </a:p>
          <a:p>
            <a:pPr marL="0" indent="0">
              <a:buNone/>
            </a:pPr>
            <a:r>
              <a:rPr lang="en-US" sz="2800" dirty="0"/>
              <a:t>A window has several attributes. The most important ones are its </a:t>
            </a:r>
          </a:p>
          <a:p>
            <a:pPr marL="0" indent="0">
              <a:buNone/>
            </a:pPr>
            <a:r>
              <a:rPr lang="en-US" sz="2800" dirty="0"/>
              <a:t>• title (an empty string by default) </a:t>
            </a:r>
          </a:p>
          <a:p>
            <a:pPr marL="0" indent="0">
              <a:buNone/>
            </a:pPr>
            <a:r>
              <a:rPr lang="en-US" sz="2800" dirty="0"/>
              <a:t>• width and height in pixels </a:t>
            </a:r>
          </a:p>
          <a:p>
            <a:pPr marL="0" indent="0">
              <a:buNone/>
            </a:pPr>
            <a:r>
              <a:rPr lang="en-US" sz="2800" dirty="0"/>
              <a:t>• </a:t>
            </a:r>
            <a:r>
              <a:rPr lang="en-US" sz="2800" dirty="0" err="1"/>
              <a:t>resizability</a:t>
            </a:r>
            <a:r>
              <a:rPr lang="en-US" sz="2800" dirty="0"/>
              <a:t> (true by default) </a:t>
            </a:r>
          </a:p>
          <a:p>
            <a:pPr marL="0" indent="0">
              <a:buNone/>
            </a:pPr>
            <a:r>
              <a:rPr lang="en-US" sz="2800" dirty="0"/>
              <a:t>• background color (white by default)</a:t>
            </a:r>
            <a:endParaRPr lang="en-IN" sz="2800" dirty="0"/>
          </a:p>
        </p:txBody>
      </p:sp>
    </p:spTree>
    <p:extLst>
      <p:ext uri="{BB962C8B-B14F-4D97-AF65-F5344CB8AC3E}">
        <p14:creationId xmlns:p14="http://schemas.microsoft.com/office/powerpoint/2010/main" val="124068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51C107-CF03-4415-8355-B7A66E5B2398}"/>
              </a:ext>
            </a:extLst>
          </p:cNvPr>
          <p:cNvSpPr>
            <a:spLocks noGrp="1"/>
          </p:cNvSpPr>
          <p:nvPr>
            <p:ph idx="1"/>
          </p:nvPr>
        </p:nvSpPr>
        <p:spPr>
          <a:xfrm>
            <a:off x="344129" y="412955"/>
            <a:ext cx="11503742" cy="5764008"/>
          </a:xfrm>
        </p:spPr>
        <p:txBody>
          <a:bodyPr>
            <a:normAutofit fontScale="92500"/>
          </a:bodyPr>
          <a:lstStyle/>
          <a:p>
            <a:pPr marL="0" indent="0" algn="just">
              <a:buNone/>
            </a:pPr>
            <a:r>
              <a:rPr lang="en-US" sz="2800" dirty="0"/>
              <a:t>We might override the dimensions and title of our first program’s window as follows: </a:t>
            </a:r>
          </a:p>
          <a:p>
            <a:pPr marL="0" indent="0" algn="just">
              <a:buNone/>
            </a:pPr>
            <a:r>
              <a:rPr lang="en-US" sz="2800" b="1" dirty="0" err="1"/>
              <a:t>EasyFrame</a:t>
            </a:r>
            <a:r>
              <a:rPr lang="en-US" sz="2800" b="1" dirty="0"/>
              <a:t>.__</a:t>
            </a:r>
            <a:r>
              <a:rPr lang="en-US" sz="2800" b="1" dirty="0" err="1"/>
              <a:t>init</a:t>
            </a:r>
            <a:r>
              <a:rPr lang="en-US" sz="2800" b="1" dirty="0"/>
              <a:t>__(self, width = 300, height = 200, title = "Label Demo")</a:t>
            </a:r>
          </a:p>
          <a:p>
            <a:pPr marL="0" indent="0" algn="just">
              <a:buNone/>
            </a:pPr>
            <a:endParaRPr lang="en-US" sz="2800" dirty="0"/>
          </a:p>
          <a:p>
            <a:pPr marL="0" indent="0" algn="just">
              <a:buNone/>
            </a:pPr>
            <a:r>
              <a:rPr lang="en-US" sz="2800" dirty="0"/>
              <a:t>To access or modify an attribute, the programmer uses the standard subscript notation with the attribute name as a dictionary key. For example, later in the label demo’s __</a:t>
            </a:r>
            <a:r>
              <a:rPr lang="en-US" sz="2800" dirty="0" err="1"/>
              <a:t>init</a:t>
            </a:r>
            <a:r>
              <a:rPr lang="en-US" sz="2800" dirty="0"/>
              <a:t>__ method, the window’s background color can be set to yellow with the following statement: </a:t>
            </a:r>
          </a:p>
          <a:p>
            <a:pPr marL="0" indent="0" algn="just">
              <a:buNone/>
            </a:pPr>
            <a:r>
              <a:rPr lang="en-US" sz="2800" b="1" dirty="0"/>
              <a:t>self["background"] = "yellow" </a:t>
            </a:r>
          </a:p>
          <a:p>
            <a:pPr marL="0" indent="0" algn="just">
              <a:buNone/>
            </a:pPr>
            <a:endParaRPr lang="en-US" sz="2800" dirty="0"/>
          </a:p>
          <a:p>
            <a:pPr marL="0" indent="0" algn="just">
              <a:buNone/>
            </a:pPr>
            <a:r>
              <a:rPr lang="en-US" sz="2800" dirty="0"/>
              <a:t>Note that self in this case refers to the window itself. </a:t>
            </a:r>
            <a:endParaRPr lang="en-IN" sz="2800" dirty="0"/>
          </a:p>
        </p:txBody>
      </p:sp>
    </p:spTree>
    <p:extLst>
      <p:ext uri="{BB962C8B-B14F-4D97-AF65-F5344CB8AC3E}">
        <p14:creationId xmlns:p14="http://schemas.microsoft.com/office/powerpoint/2010/main" val="3440230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A116A-8677-4824-98D8-8F79F9D2822A}"/>
              </a:ext>
            </a:extLst>
          </p:cNvPr>
          <p:cNvSpPr>
            <a:spLocks noGrp="1"/>
          </p:cNvSpPr>
          <p:nvPr>
            <p:ph idx="1"/>
          </p:nvPr>
        </p:nvSpPr>
        <p:spPr>
          <a:xfrm>
            <a:off x="580103" y="245806"/>
            <a:ext cx="10773697" cy="5931157"/>
          </a:xfrm>
        </p:spPr>
        <p:txBody>
          <a:bodyPr/>
          <a:lstStyle/>
          <a:p>
            <a:pPr marL="0" indent="0">
              <a:buNone/>
            </a:pPr>
            <a:r>
              <a:rPr lang="en-US" dirty="0" err="1"/>
              <a:t>EasyFrame</a:t>
            </a:r>
            <a:r>
              <a:rPr lang="en-US" dirty="0"/>
              <a:t> includes the four methods</a:t>
            </a:r>
          </a:p>
          <a:p>
            <a:pPr marL="0" indent="0">
              <a:buNone/>
            </a:pPr>
            <a:endParaRPr lang="en-IN" dirty="0"/>
          </a:p>
        </p:txBody>
      </p:sp>
      <p:pic>
        <p:nvPicPr>
          <p:cNvPr id="5" name="Picture 4">
            <a:extLst>
              <a:ext uri="{FF2B5EF4-FFF2-40B4-BE49-F238E27FC236}">
                <a16:creationId xmlns:a16="http://schemas.microsoft.com/office/drawing/2014/main" id="{7D1987B4-2040-44A5-BFBB-049C453AECFE}"/>
              </a:ext>
            </a:extLst>
          </p:cNvPr>
          <p:cNvPicPr>
            <a:picLocks noChangeAspect="1"/>
          </p:cNvPicPr>
          <p:nvPr/>
        </p:nvPicPr>
        <p:blipFill>
          <a:blip r:embed="rId3"/>
          <a:stretch>
            <a:fillRect/>
          </a:stretch>
        </p:blipFill>
        <p:spPr>
          <a:xfrm>
            <a:off x="1242705" y="992750"/>
            <a:ext cx="9077325" cy="3038476"/>
          </a:xfrm>
          <a:prstGeom prst="rect">
            <a:avLst/>
          </a:prstGeom>
        </p:spPr>
      </p:pic>
      <p:sp>
        <p:nvSpPr>
          <p:cNvPr id="7" name="TextBox 6">
            <a:extLst>
              <a:ext uri="{FF2B5EF4-FFF2-40B4-BE49-F238E27FC236}">
                <a16:creationId xmlns:a16="http://schemas.microsoft.com/office/drawing/2014/main" id="{8CF1BBCD-AF3A-416A-9EF5-07D60FCC3254}"/>
              </a:ext>
            </a:extLst>
          </p:cNvPr>
          <p:cNvSpPr txBox="1"/>
          <p:nvPr/>
        </p:nvSpPr>
        <p:spPr>
          <a:xfrm>
            <a:off x="467032" y="4179161"/>
            <a:ext cx="11257936" cy="2246769"/>
          </a:xfrm>
          <a:prstGeom prst="rect">
            <a:avLst/>
          </a:prstGeom>
          <a:noFill/>
        </p:spPr>
        <p:txBody>
          <a:bodyPr wrap="square">
            <a:spAutoFit/>
          </a:bodyPr>
          <a:lstStyle/>
          <a:p>
            <a:r>
              <a:rPr lang="en-US" sz="2800" dirty="0"/>
              <a:t>For example, later in the </a:t>
            </a:r>
            <a:r>
              <a:rPr lang="en-US" sz="2800" dirty="0" err="1"/>
              <a:t>LabelDemo</a:t>
            </a:r>
            <a:r>
              <a:rPr lang="en-US" sz="2800" dirty="0"/>
              <a:t> class’s __</a:t>
            </a:r>
            <a:r>
              <a:rPr lang="en-US" sz="2800" dirty="0" err="1"/>
              <a:t>init</a:t>
            </a:r>
            <a:r>
              <a:rPr lang="en-US" sz="2800" dirty="0"/>
              <a:t>__ method, the window’s size can be permanently frozen with the following statement:</a:t>
            </a:r>
          </a:p>
          <a:p>
            <a:endParaRPr lang="en-US" sz="2800" b="1" dirty="0"/>
          </a:p>
          <a:p>
            <a:r>
              <a:rPr lang="en-US" sz="2800" b="1" dirty="0" err="1"/>
              <a:t>self.setResizable</a:t>
            </a:r>
            <a:r>
              <a:rPr lang="en-US" sz="2800" b="1" dirty="0"/>
              <a:t>(False)</a:t>
            </a:r>
            <a:endParaRPr lang="en-IN" sz="2800" b="1" dirty="0"/>
          </a:p>
        </p:txBody>
      </p:sp>
    </p:spTree>
    <p:extLst>
      <p:ext uri="{BB962C8B-B14F-4D97-AF65-F5344CB8AC3E}">
        <p14:creationId xmlns:p14="http://schemas.microsoft.com/office/powerpoint/2010/main" val="1175088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AFB8-A0F7-428B-95C5-44BF7B5859ED}"/>
              </a:ext>
            </a:extLst>
          </p:cNvPr>
          <p:cNvSpPr>
            <a:spLocks noGrp="1"/>
          </p:cNvSpPr>
          <p:nvPr>
            <p:ph type="title"/>
          </p:nvPr>
        </p:nvSpPr>
        <p:spPr>
          <a:xfrm>
            <a:off x="749710" y="217642"/>
            <a:ext cx="10515600" cy="539442"/>
          </a:xfrm>
        </p:spPr>
        <p:txBody>
          <a:bodyPr>
            <a:normAutofit fontScale="90000"/>
          </a:bodyPr>
          <a:lstStyle/>
          <a:p>
            <a:r>
              <a:rPr lang="en-IN" dirty="0"/>
              <a:t>Window Layout</a:t>
            </a:r>
          </a:p>
        </p:txBody>
      </p:sp>
      <p:sp>
        <p:nvSpPr>
          <p:cNvPr id="3" name="Content Placeholder 2">
            <a:extLst>
              <a:ext uri="{FF2B5EF4-FFF2-40B4-BE49-F238E27FC236}">
                <a16:creationId xmlns:a16="http://schemas.microsoft.com/office/drawing/2014/main" id="{314712A2-56AB-4D32-9E6F-9B3CE9A12832}"/>
              </a:ext>
            </a:extLst>
          </p:cNvPr>
          <p:cNvSpPr>
            <a:spLocks noGrp="1"/>
          </p:cNvSpPr>
          <p:nvPr>
            <p:ph idx="1"/>
          </p:nvPr>
        </p:nvSpPr>
        <p:spPr>
          <a:xfrm>
            <a:off x="705465" y="1061885"/>
            <a:ext cx="11132574" cy="5397909"/>
          </a:xfrm>
        </p:spPr>
        <p:txBody>
          <a:bodyPr>
            <a:normAutofit lnSpcReduction="10000"/>
          </a:bodyPr>
          <a:lstStyle/>
          <a:p>
            <a:pPr marL="0" indent="0" algn="just">
              <a:buNone/>
            </a:pPr>
            <a:r>
              <a:rPr lang="en-US" sz="2400" dirty="0"/>
              <a:t>Window components are laid out in the window’s two-dimensional grid. The grid’s rows and columns are numbered from the position (0, 0) in the upper left corner of the window. </a:t>
            </a:r>
          </a:p>
          <a:p>
            <a:pPr marL="0" indent="0" algn="just">
              <a:buNone/>
            </a:pPr>
            <a:r>
              <a:rPr lang="en-US" sz="2400" dirty="0"/>
              <a:t>A window component’s row and column position in the grid is specified when the component is added to the window</a:t>
            </a:r>
          </a:p>
          <a:p>
            <a:pPr marL="0" indent="0" algn="just">
              <a:buNone/>
            </a:pPr>
            <a:r>
              <a:rPr lang="en-IN" sz="2400" dirty="0"/>
              <a:t>class </a:t>
            </a:r>
            <a:r>
              <a:rPr lang="en-IN" sz="2400" dirty="0" err="1"/>
              <a:t>LayoutDemo</a:t>
            </a:r>
            <a:r>
              <a:rPr lang="en-IN" sz="2400" dirty="0"/>
              <a:t>(EasyFrame):</a:t>
            </a:r>
          </a:p>
          <a:p>
            <a:pPr marL="0" indent="0" algn="just">
              <a:buNone/>
            </a:pPr>
            <a:r>
              <a:rPr lang="en-IN" sz="2400" dirty="0"/>
              <a:t>def __init__(self): </a:t>
            </a:r>
          </a:p>
          <a:p>
            <a:pPr marL="0" indent="0" algn="just">
              <a:buNone/>
            </a:pPr>
            <a:r>
              <a:rPr lang="en-IN" sz="2400" dirty="0"/>
              <a:t>	</a:t>
            </a:r>
            <a:r>
              <a:rPr lang="en-IN" sz="2400" dirty="0" err="1"/>
              <a:t>EasyFrame.__init</a:t>
            </a:r>
            <a:r>
              <a:rPr lang="en-IN" sz="2400" dirty="0"/>
              <a:t>__(self) </a:t>
            </a:r>
          </a:p>
          <a:p>
            <a:pPr marL="0" indent="0" algn="just">
              <a:buNone/>
            </a:pPr>
            <a:r>
              <a:rPr lang="en-IN" sz="2400" dirty="0"/>
              <a:t>	</a:t>
            </a:r>
            <a:r>
              <a:rPr lang="en-IN" sz="2400" dirty="0" err="1"/>
              <a:t>self.addLabel</a:t>
            </a:r>
            <a:r>
              <a:rPr lang="en-IN" sz="2400" dirty="0"/>
              <a:t>(text = "(0, 0)", row = 0, column = 0) 	</a:t>
            </a:r>
          </a:p>
          <a:p>
            <a:pPr marL="0" indent="0" algn="just">
              <a:buNone/>
            </a:pPr>
            <a:r>
              <a:rPr lang="en-IN" sz="2400" dirty="0"/>
              <a:t>	</a:t>
            </a:r>
            <a:r>
              <a:rPr lang="en-IN" sz="2400" dirty="0" err="1"/>
              <a:t>self.addLabel</a:t>
            </a:r>
            <a:r>
              <a:rPr lang="en-IN" sz="2400" dirty="0"/>
              <a:t>(text = "(0, 1)", row = 0, column = 1) 	</a:t>
            </a:r>
          </a:p>
          <a:p>
            <a:pPr marL="0" indent="0" algn="just">
              <a:buNone/>
            </a:pPr>
            <a:r>
              <a:rPr lang="en-IN" sz="2400" dirty="0"/>
              <a:t>	</a:t>
            </a:r>
            <a:r>
              <a:rPr lang="en-IN" sz="2400" dirty="0" err="1"/>
              <a:t>self.addLabel</a:t>
            </a:r>
            <a:r>
              <a:rPr lang="en-IN" sz="2400" dirty="0"/>
              <a:t>(text = "(1, 0)", row = 1, column = 0) 	</a:t>
            </a:r>
          </a:p>
          <a:p>
            <a:pPr marL="0" indent="0" algn="just">
              <a:buNone/>
            </a:pPr>
            <a:r>
              <a:rPr lang="en-IN" sz="2400" dirty="0"/>
              <a:t>	</a:t>
            </a:r>
            <a:r>
              <a:rPr lang="en-IN" sz="2400" dirty="0" err="1"/>
              <a:t>self.addLabel</a:t>
            </a:r>
            <a:r>
              <a:rPr lang="en-IN" sz="2400" dirty="0"/>
              <a:t>(text = "(1, 1)", row = 1, column = 1)</a:t>
            </a:r>
          </a:p>
        </p:txBody>
      </p:sp>
    </p:spTree>
    <p:extLst>
      <p:ext uri="{BB962C8B-B14F-4D97-AF65-F5344CB8AC3E}">
        <p14:creationId xmlns:p14="http://schemas.microsoft.com/office/powerpoint/2010/main" val="2241161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78FD-2C51-4466-846C-57381E227FB4}"/>
              </a:ext>
            </a:extLst>
          </p:cNvPr>
          <p:cNvSpPr>
            <a:spLocks noGrp="1"/>
          </p:cNvSpPr>
          <p:nvPr>
            <p:ph type="title"/>
          </p:nvPr>
        </p:nvSpPr>
        <p:spPr>
          <a:xfrm>
            <a:off x="646111" y="452718"/>
            <a:ext cx="9844908" cy="1400530"/>
          </a:xfrm>
        </p:spPr>
        <p:txBody>
          <a:bodyPr>
            <a:normAutofit/>
          </a:bodyPr>
          <a:lstStyle/>
          <a:p>
            <a:r>
              <a:rPr lang="en-US" dirty="0"/>
              <a:t>Laying out labels in the window’s grid</a:t>
            </a:r>
            <a:endParaRPr lang="en-IN" dirty="0"/>
          </a:p>
        </p:txBody>
      </p:sp>
      <p:pic>
        <p:nvPicPr>
          <p:cNvPr id="5" name="Content Placeholder 4">
            <a:extLst>
              <a:ext uri="{FF2B5EF4-FFF2-40B4-BE49-F238E27FC236}">
                <a16:creationId xmlns:a16="http://schemas.microsoft.com/office/drawing/2014/main" id="{1EEAA7A7-EEB3-4666-B47D-30176772A1CF}"/>
              </a:ext>
            </a:extLst>
          </p:cNvPr>
          <p:cNvPicPr>
            <a:picLocks noGrp="1" noChangeAspect="1"/>
          </p:cNvPicPr>
          <p:nvPr>
            <p:ph idx="1"/>
          </p:nvPr>
        </p:nvPicPr>
        <p:blipFill>
          <a:blip r:embed="rId2"/>
          <a:stretch>
            <a:fillRect/>
          </a:stretch>
        </p:blipFill>
        <p:spPr>
          <a:xfrm>
            <a:off x="3205316" y="1972916"/>
            <a:ext cx="3819218" cy="3383693"/>
          </a:xfrm>
        </p:spPr>
      </p:pic>
    </p:spTree>
    <p:extLst>
      <p:ext uri="{BB962C8B-B14F-4D97-AF65-F5344CB8AC3E}">
        <p14:creationId xmlns:p14="http://schemas.microsoft.com/office/powerpoint/2010/main" val="1210567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6EDDB8-0361-402C-9CD6-26481DB7FD56}"/>
              </a:ext>
            </a:extLst>
          </p:cNvPr>
          <p:cNvSpPr>
            <a:spLocks noGrp="1"/>
          </p:cNvSpPr>
          <p:nvPr>
            <p:ph idx="1"/>
          </p:nvPr>
        </p:nvSpPr>
        <p:spPr>
          <a:xfrm>
            <a:off x="356419" y="481780"/>
            <a:ext cx="11412793" cy="5744344"/>
          </a:xfrm>
        </p:spPr>
        <p:txBody>
          <a:bodyPr>
            <a:normAutofit/>
          </a:bodyPr>
          <a:lstStyle/>
          <a:p>
            <a:pPr marL="0" indent="0" algn="just">
              <a:buNone/>
            </a:pPr>
            <a:r>
              <a:rPr lang="en-US" sz="2400" dirty="0"/>
              <a:t>Each type of window component has a default alignment within its grid position and its is northwest.</a:t>
            </a:r>
          </a:p>
          <a:p>
            <a:pPr marL="0" indent="0" algn="just">
              <a:buNone/>
            </a:pPr>
            <a:r>
              <a:rPr lang="en-US" sz="2400" dirty="0"/>
              <a:t>The programmer can override the default alignment by including the sticky attribute as a keyword argument when the label is added to the window.</a:t>
            </a:r>
          </a:p>
          <a:p>
            <a:pPr marL="0" indent="0" algn="just">
              <a:buNone/>
            </a:pPr>
            <a:endParaRPr lang="en-US" sz="2400" dirty="0"/>
          </a:p>
          <a:p>
            <a:pPr marL="0" indent="0" algn="just">
              <a:buNone/>
            </a:pPr>
            <a:r>
              <a:rPr lang="en-US" sz="2400" dirty="0"/>
              <a:t> The values of sticky are the strings “N,” “S,” “E,” and “W,” or any combination</a:t>
            </a:r>
          </a:p>
          <a:p>
            <a:pPr marL="0" indent="0" algn="just">
              <a:buNone/>
            </a:pPr>
            <a:r>
              <a:rPr lang="en-IN" sz="2400" dirty="0" err="1"/>
              <a:t>self.addLabel</a:t>
            </a:r>
            <a:r>
              <a:rPr lang="en-IN" sz="2400" dirty="0"/>
              <a:t>(text = "(0, 0)", row = 0, column = 0, sticky = "NSEW") </a:t>
            </a:r>
          </a:p>
          <a:p>
            <a:pPr marL="0" indent="0" algn="just">
              <a:buNone/>
            </a:pPr>
            <a:r>
              <a:rPr lang="en-IN" sz="2400" dirty="0" err="1"/>
              <a:t>self.addLabel</a:t>
            </a:r>
            <a:r>
              <a:rPr lang="en-IN" sz="2400" dirty="0"/>
              <a:t>(text = "(0, 1)", row = 0, column = 1, sticky = "NSEW") </a:t>
            </a:r>
          </a:p>
          <a:p>
            <a:pPr marL="0" indent="0" algn="just">
              <a:buNone/>
            </a:pPr>
            <a:r>
              <a:rPr lang="en-IN" sz="2400" dirty="0" err="1"/>
              <a:t>self.addLabel</a:t>
            </a:r>
            <a:r>
              <a:rPr lang="en-IN" sz="2400" dirty="0"/>
              <a:t>(text = "(1, 0)", row = 1, column = 0, sticky = "NSEW") </a:t>
            </a:r>
          </a:p>
          <a:p>
            <a:pPr marL="0" indent="0" algn="just">
              <a:buNone/>
            </a:pPr>
            <a:r>
              <a:rPr lang="en-IN" sz="2400" dirty="0" err="1"/>
              <a:t>self.addLabel</a:t>
            </a:r>
            <a:r>
              <a:rPr lang="en-IN" sz="2400" dirty="0"/>
              <a:t>(text = "(1, 1)", row = 1, column = 1, sticky = "NSEW")</a:t>
            </a:r>
          </a:p>
        </p:txBody>
      </p:sp>
    </p:spTree>
    <p:extLst>
      <p:ext uri="{BB962C8B-B14F-4D97-AF65-F5344CB8AC3E}">
        <p14:creationId xmlns:p14="http://schemas.microsoft.com/office/powerpoint/2010/main" val="1562065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6CCC-2392-4594-8E6C-0C61D7AA2BAD}"/>
              </a:ext>
            </a:extLst>
          </p:cNvPr>
          <p:cNvSpPr>
            <a:spLocks noGrp="1"/>
          </p:cNvSpPr>
          <p:nvPr>
            <p:ph type="title"/>
          </p:nvPr>
        </p:nvSpPr>
        <p:spPr/>
        <p:txBody>
          <a:bodyPr>
            <a:normAutofit/>
          </a:bodyPr>
          <a:lstStyle/>
          <a:p>
            <a:r>
              <a:rPr lang="en-US" dirty="0"/>
              <a:t>Spanning of a window component across several grid positions</a:t>
            </a:r>
            <a:endParaRPr lang="en-IN" dirty="0"/>
          </a:p>
        </p:txBody>
      </p:sp>
      <p:sp>
        <p:nvSpPr>
          <p:cNvPr id="3" name="Content Placeholder 2">
            <a:extLst>
              <a:ext uri="{FF2B5EF4-FFF2-40B4-BE49-F238E27FC236}">
                <a16:creationId xmlns:a16="http://schemas.microsoft.com/office/drawing/2014/main" id="{E78514BC-3C92-4D66-A46F-0111ECB10937}"/>
              </a:ext>
            </a:extLst>
          </p:cNvPr>
          <p:cNvSpPr>
            <a:spLocks noGrp="1"/>
          </p:cNvSpPr>
          <p:nvPr>
            <p:ph idx="1"/>
          </p:nvPr>
        </p:nvSpPr>
        <p:spPr>
          <a:xfrm>
            <a:off x="645131" y="2052918"/>
            <a:ext cx="11251901" cy="4731340"/>
          </a:xfrm>
        </p:spPr>
        <p:txBody>
          <a:bodyPr/>
          <a:lstStyle/>
          <a:p>
            <a:pPr marL="0" indent="0">
              <a:buNone/>
            </a:pPr>
            <a:r>
              <a:rPr lang="en-US" dirty="0"/>
              <a:t>code segment adds the three labels</a:t>
            </a:r>
          </a:p>
          <a:p>
            <a:pPr marL="0" indent="0">
              <a:buNone/>
            </a:pPr>
            <a:r>
              <a:rPr lang="en-IN" dirty="0" err="1"/>
              <a:t>self.addLabel</a:t>
            </a:r>
            <a:r>
              <a:rPr lang="en-IN" dirty="0"/>
              <a:t>(text = "(0, 0)", row = 0, column = 0, sticky = "NSEW") </a:t>
            </a:r>
          </a:p>
          <a:p>
            <a:pPr marL="0" indent="0">
              <a:buNone/>
            </a:pPr>
            <a:r>
              <a:rPr lang="en-IN" dirty="0" err="1"/>
              <a:t>self.addLabel</a:t>
            </a:r>
            <a:r>
              <a:rPr lang="en-IN" dirty="0"/>
              <a:t>(text = "(0, 1)", row = 0, column = 1, sticky = "NSEW") </a:t>
            </a:r>
          </a:p>
          <a:p>
            <a:pPr marL="0" indent="0">
              <a:buNone/>
            </a:pPr>
            <a:r>
              <a:rPr lang="en-IN" dirty="0" err="1"/>
              <a:t>self.addLabel</a:t>
            </a:r>
            <a:r>
              <a:rPr lang="en-IN" dirty="0"/>
              <a:t>(text = "(1, 0 and 1)", row = 1, column = 0, sticky = "NSEW", </a:t>
            </a:r>
            <a:r>
              <a:rPr lang="en-IN" dirty="0" err="1"/>
              <a:t>columnspan</a:t>
            </a:r>
            <a:r>
              <a:rPr lang="en-IN" dirty="0"/>
              <a:t> = 2)</a:t>
            </a:r>
          </a:p>
          <a:p>
            <a:pPr marL="0" indent="0">
              <a:buNone/>
            </a:pPr>
            <a:endParaRPr lang="en-IN" dirty="0"/>
          </a:p>
        </p:txBody>
      </p:sp>
      <p:pic>
        <p:nvPicPr>
          <p:cNvPr id="5" name="Picture 4">
            <a:extLst>
              <a:ext uri="{FF2B5EF4-FFF2-40B4-BE49-F238E27FC236}">
                <a16:creationId xmlns:a16="http://schemas.microsoft.com/office/drawing/2014/main" id="{E129B0BB-BCE8-48E5-A418-5DABCCBBF19D}"/>
              </a:ext>
            </a:extLst>
          </p:cNvPr>
          <p:cNvPicPr>
            <a:picLocks noChangeAspect="1"/>
          </p:cNvPicPr>
          <p:nvPr/>
        </p:nvPicPr>
        <p:blipFill>
          <a:blip r:embed="rId2"/>
          <a:stretch>
            <a:fillRect/>
          </a:stretch>
        </p:blipFill>
        <p:spPr>
          <a:xfrm>
            <a:off x="3755646" y="4005109"/>
            <a:ext cx="3185652" cy="2638118"/>
          </a:xfrm>
          <a:prstGeom prst="rect">
            <a:avLst/>
          </a:prstGeom>
        </p:spPr>
      </p:pic>
    </p:spTree>
    <p:extLst>
      <p:ext uri="{BB962C8B-B14F-4D97-AF65-F5344CB8AC3E}">
        <p14:creationId xmlns:p14="http://schemas.microsoft.com/office/powerpoint/2010/main" val="72842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A0E8C-F565-4D7B-AE5E-E05B1BEE622C}"/>
              </a:ext>
            </a:extLst>
          </p:cNvPr>
          <p:cNvSpPr>
            <a:spLocks noGrp="1"/>
          </p:cNvSpPr>
          <p:nvPr>
            <p:ph type="title"/>
          </p:nvPr>
        </p:nvSpPr>
        <p:spPr>
          <a:xfrm>
            <a:off x="1569389" y="434963"/>
            <a:ext cx="9332390" cy="1400530"/>
          </a:xfrm>
        </p:spPr>
        <p:txBody>
          <a:bodyPr>
            <a:normAutofit/>
          </a:bodyPr>
          <a:lstStyle/>
          <a:p>
            <a:r>
              <a:rPr lang="en-US" dirty="0">
                <a:solidFill>
                  <a:schemeClr val="tx1"/>
                </a:solidFill>
              </a:rPr>
              <a:t>The Behavior of Terminal-Based Programs and GUI-Based Programs</a:t>
            </a:r>
            <a:endParaRPr lang="en-IN" dirty="0">
              <a:solidFill>
                <a:schemeClr val="tx1"/>
              </a:solidFill>
            </a:endParaRPr>
          </a:p>
        </p:txBody>
      </p:sp>
      <p:sp>
        <p:nvSpPr>
          <p:cNvPr id="3" name="Content Placeholder 2">
            <a:extLst>
              <a:ext uri="{FF2B5EF4-FFF2-40B4-BE49-F238E27FC236}">
                <a16:creationId xmlns:a16="http://schemas.microsoft.com/office/drawing/2014/main" id="{D82F1C52-F62F-4B20-91E6-B6DA613BE4E7}"/>
              </a:ext>
            </a:extLst>
          </p:cNvPr>
          <p:cNvSpPr>
            <a:spLocks noGrp="1"/>
          </p:cNvSpPr>
          <p:nvPr>
            <p:ph idx="1"/>
          </p:nvPr>
        </p:nvSpPr>
        <p:spPr>
          <a:xfrm>
            <a:off x="1086643" y="1965663"/>
            <a:ext cx="10018713" cy="3124201"/>
          </a:xfrm>
        </p:spPr>
        <p:txBody>
          <a:bodyPr/>
          <a:lstStyle/>
          <a:p>
            <a:pPr marL="0" indent="0">
              <a:buNone/>
            </a:pPr>
            <a:r>
              <a:rPr lang="en-US" dirty="0"/>
              <a:t>A GUI program is event driven, meaning that it is inactive until the user clicks a button or selects a menu option</a:t>
            </a:r>
          </a:p>
          <a:p>
            <a:pPr marL="0" indent="0">
              <a:buNone/>
            </a:pPr>
            <a:r>
              <a:rPr lang="en-IN" dirty="0"/>
              <a:t>The Terminal-Based Version</a:t>
            </a:r>
            <a:r>
              <a:rPr lang="en-US" dirty="0"/>
              <a:t>:</a:t>
            </a:r>
          </a:p>
          <a:p>
            <a:pPr marL="0" indent="0">
              <a:buNone/>
            </a:pPr>
            <a:endParaRPr lang="en-IN" dirty="0"/>
          </a:p>
        </p:txBody>
      </p:sp>
      <p:pic>
        <p:nvPicPr>
          <p:cNvPr id="7" name="Picture 6">
            <a:extLst>
              <a:ext uri="{FF2B5EF4-FFF2-40B4-BE49-F238E27FC236}">
                <a16:creationId xmlns:a16="http://schemas.microsoft.com/office/drawing/2014/main" id="{60612B6F-42C9-4754-9386-BD0E20F22DAF}"/>
              </a:ext>
            </a:extLst>
          </p:cNvPr>
          <p:cNvPicPr>
            <a:picLocks noChangeAspect="1"/>
          </p:cNvPicPr>
          <p:nvPr/>
        </p:nvPicPr>
        <p:blipFill>
          <a:blip r:embed="rId2"/>
          <a:stretch>
            <a:fillRect/>
          </a:stretch>
        </p:blipFill>
        <p:spPr>
          <a:xfrm>
            <a:off x="2752264" y="3429000"/>
            <a:ext cx="6106601" cy="3172260"/>
          </a:xfrm>
          <a:prstGeom prst="rect">
            <a:avLst/>
          </a:prstGeom>
        </p:spPr>
      </p:pic>
    </p:spTree>
    <p:extLst>
      <p:ext uri="{BB962C8B-B14F-4D97-AF65-F5344CB8AC3E}">
        <p14:creationId xmlns:p14="http://schemas.microsoft.com/office/powerpoint/2010/main" val="3282318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DF2AA-12F2-4C8B-8433-D8063FA9EC8B}"/>
              </a:ext>
            </a:extLst>
          </p:cNvPr>
          <p:cNvSpPr>
            <a:spLocks noGrp="1"/>
          </p:cNvSpPr>
          <p:nvPr>
            <p:ph type="title"/>
          </p:nvPr>
        </p:nvSpPr>
        <p:spPr>
          <a:xfrm>
            <a:off x="838200" y="365126"/>
            <a:ext cx="10515600" cy="883572"/>
          </a:xfrm>
        </p:spPr>
        <p:txBody>
          <a:bodyPr>
            <a:noAutofit/>
          </a:bodyPr>
          <a:lstStyle/>
          <a:p>
            <a:r>
              <a:rPr lang="en-US" sz="4000" b="1" dirty="0">
                <a:solidFill>
                  <a:schemeClr val="accent3"/>
                </a:solidFill>
              </a:rPr>
              <a:t>Types of Window Components and Their Attributes</a:t>
            </a:r>
            <a:endParaRPr lang="en-IN" sz="4000" b="1" dirty="0">
              <a:solidFill>
                <a:schemeClr val="accent3"/>
              </a:solidFill>
            </a:endParaRPr>
          </a:p>
        </p:txBody>
      </p:sp>
      <p:sp>
        <p:nvSpPr>
          <p:cNvPr id="3" name="Content Placeholder 2">
            <a:extLst>
              <a:ext uri="{FF2B5EF4-FFF2-40B4-BE49-F238E27FC236}">
                <a16:creationId xmlns:a16="http://schemas.microsoft.com/office/drawing/2014/main" id="{5C780921-3191-435D-848F-5111F9669255}"/>
              </a:ext>
            </a:extLst>
          </p:cNvPr>
          <p:cNvSpPr>
            <a:spLocks noGrp="1"/>
          </p:cNvSpPr>
          <p:nvPr>
            <p:ph idx="1"/>
          </p:nvPr>
        </p:nvSpPr>
        <p:spPr>
          <a:xfrm>
            <a:off x="838200" y="2052918"/>
            <a:ext cx="10862187" cy="4195481"/>
          </a:xfrm>
        </p:spPr>
        <p:txBody>
          <a:bodyPr>
            <a:normAutofit/>
          </a:bodyPr>
          <a:lstStyle/>
          <a:p>
            <a:pPr marL="0" indent="0" algn="just">
              <a:buNone/>
            </a:pPr>
            <a:r>
              <a:rPr lang="en-US" sz="2800" dirty="0"/>
              <a:t>GUI programs use several types of window components which include labels, entry fields, text areas, command buttons, drop-down menus, sliding scales, scrolling list boxes, canvases, and many others.</a:t>
            </a:r>
          </a:p>
          <a:p>
            <a:pPr marL="0" indent="0" algn="just">
              <a:buNone/>
            </a:pPr>
            <a:r>
              <a:rPr lang="en-US" sz="2800" dirty="0"/>
              <a:t>The </a:t>
            </a:r>
            <a:r>
              <a:rPr lang="en-US" sz="2800" dirty="0" err="1"/>
              <a:t>breezypythongui</a:t>
            </a:r>
            <a:r>
              <a:rPr lang="en-US" sz="2800" dirty="0"/>
              <a:t> module includes methods for adding each type of window component to a window</a:t>
            </a:r>
          </a:p>
          <a:p>
            <a:pPr marL="0" indent="0" algn="just">
              <a:buNone/>
            </a:pPr>
            <a:r>
              <a:rPr lang="en-IN" sz="2800" dirty="0" err="1"/>
              <a:t>self.addComponentType</a:t>
            </a:r>
            <a:r>
              <a:rPr lang="en-IN" sz="2800" dirty="0"/>
              <a:t>()</a:t>
            </a:r>
          </a:p>
        </p:txBody>
      </p:sp>
    </p:spTree>
    <p:extLst>
      <p:ext uri="{BB962C8B-B14F-4D97-AF65-F5344CB8AC3E}">
        <p14:creationId xmlns:p14="http://schemas.microsoft.com/office/powerpoint/2010/main" val="2761488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DE83F-8957-4C9E-B08D-86FDFAAB3BF1}"/>
              </a:ext>
            </a:extLst>
          </p:cNvPr>
          <p:cNvSpPr>
            <a:spLocks noGrp="1"/>
          </p:cNvSpPr>
          <p:nvPr>
            <p:ph idx="1"/>
          </p:nvPr>
        </p:nvSpPr>
        <p:spPr>
          <a:xfrm>
            <a:off x="294968" y="403123"/>
            <a:ext cx="11058832" cy="5773840"/>
          </a:xfrm>
        </p:spPr>
        <p:txBody>
          <a:bodyPr>
            <a:normAutofit/>
          </a:bodyPr>
          <a:lstStyle/>
          <a:p>
            <a:pPr marL="0" indent="0" algn="just">
              <a:buNone/>
            </a:pPr>
            <a:r>
              <a:rPr lang="en-US" sz="2400" dirty="0"/>
              <a:t>When this method is called, </a:t>
            </a:r>
            <a:r>
              <a:rPr lang="en-US" sz="2400" b="1" dirty="0" err="1"/>
              <a:t>breeypythongui</a:t>
            </a:r>
            <a:r>
              <a:rPr lang="en-US" sz="2400" b="1" dirty="0"/>
              <a:t> </a:t>
            </a:r>
          </a:p>
          <a:p>
            <a:pPr marL="0" indent="0" algn="just">
              <a:buNone/>
            </a:pPr>
            <a:r>
              <a:rPr lang="en-US" sz="2400" dirty="0"/>
              <a:t>• Creates an instance of the requested type of window component </a:t>
            </a:r>
          </a:p>
          <a:p>
            <a:pPr marL="0" indent="0" algn="just">
              <a:buNone/>
            </a:pPr>
            <a:r>
              <a:rPr lang="en-US" sz="2400" dirty="0"/>
              <a:t>• Initializes the component’s attributes with default values or any values provided by the programmer </a:t>
            </a:r>
          </a:p>
          <a:p>
            <a:pPr marL="0" indent="0" algn="just">
              <a:buNone/>
            </a:pPr>
            <a:r>
              <a:rPr lang="en-US" sz="2400" dirty="0"/>
              <a:t>• Places the component in its grid position (the row and column are required arguments) </a:t>
            </a:r>
          </a:p>
          <a:p>
            <a:pPr marL="0" indent="0" algn="just">
              <a:buNone/>
            </a:pPr>
            <a:r>
              <a:rPr lang="en-US" sz="2400" dirty="0"/>
              <a:t>• Returns a reference to the component </a:t>
            </a:r>
          </a:p>
          <a:p>
            <a:pPr marL="0" indent="0" algn="just">
              <a:buNone/>
            </a:pPr>
            <a:endParaRPr lang="en-US" sz="2400" dirty="0"/>
          </a:p>
          <a:p>
            <a:pPr marL="0" indent="0" algn="just">
              <a:buNone/>
            </a:pPr>
            <a:r>
              <a:rPr lang="en-US" sz="2400" dirty="0"/>
              <a:t>The window components supported by </a:t>
            </a:r>
            <a:r>
              <a:rPr lang="en-US" sz="2400" b="1" dirty="0" err="1"/>
              <a:t>breezypythongui</a:t>
            </a:r>
            <a:r>
              <a:rPr lang="en-US" sz="2400" dirty="0"/>
              <a:t> are either of the standard </a:t>
            </a:r>
            <a:r>
              <a:rPr lang="en-US" sz="2400" b="1" dirty="0" err="1"/>
              <a:t>tkinter</a:t>
            </a:r>
            <a:r>
              <a:rPr lang="en-US" sz="2400" dirty="0"/>
              <a:t> types, such as Label, Button, and Scale, or subclasses thereof, such as </a:t>
            </a:r>
            <a:r>
              <a:rPr lang="en-US" sz="2400" dirty="0" err="1"/>
              <a:t>FloatField</a:t>
            </a:r>
            <a:r>
              <a:rPr lang="en-US" sz="2400" dirty="0"/>
              <a:t>, </a:t>
            </a:r>
            <a:r>
              <a:rPr lang="en-US" sz="2400" dirty="0" err="1"/>
              <a:t>TextArea</a:t>
            </a:r>
            <a:r>
              <a:rPr lang="en-US" sz="2400" dirty="0"/>
              <a:t>, and </a:t>
            </a:r>
            <a:r>
              <a:rPr lang="en-US" sz="2400" dirty="0" err="1"/>
              <a:t>EasyCanvas</a:t>
            </a:r>
            <a:endParaRPr lang="en-IN" sz="2400" dirty="0"/>
          </a:p>
        </p:txBody>
      </p:sp>
    </p:spTree>
    <p:extLst>
      <p:ext uri="{BB962C8B-B14F-4D97-AF65-F5344CB8AC3E}">
        <p14:creationId xmlns:p14="http://schemas.microsoft.com/office/powerpoint/2010/main" val="3510182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86B00E0-94B6-4E8C-A219-8ABE210EC6D0}"/>
              </a:ext>
            </a:extLst>
          </p:cNvPr>
          <p:cNvPicPr>
            <a:picLocks noGrp="1" noChangeAspect="1"/>
          </p:cNvPicPr>
          <p:nvPr>
            <p:ph idx="1"/>
          </p:nvPr>
        </p:nvPicPr>
        <p:blipFill>
          <a:blip r:embed="rId2"/>
          <a:stretch>
            <a:fillRect/>
          </a:stretch>
        </p:blipFill>
        <p:spPr>
          <a:xfrm>
            <a:off x="698091" y="521110"/>
            <a:ext cx="10353368" cy="5427405"/>
          </a:xfrm>
        </p:spPr>
      </p:pic>
    </p:spTree>
    <p:extLst>
      <p:ext uri="{BB962C8B-B14F-4D97-AF65-F5344CB8AC3E}">
        <p14:creationId xmlns:p14="http://schemas.microsoft.com/office/powerpoint/2010/main" val="3632914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530A49B-F655-4C08-9BED-B2CFD50486F4}"/>
              </a:ext>
            </a:extLst>
          </p:cNvPr>
          <p:cNvPicPr>
            <a:picLocks noGrp="1" noChangeAspect="1"/>
          </p:cNvPicPr>
          <p:nvPr>
            <p:ph idx="1"/>
          </p:nvPr>
        </p:nvPicPr>
        <p:blipFill>
          <a:blip r:embed="rId2"/>
          <a:stretch>
            <a:fillRect/>
          </a:stretch>
        </p:blipFill>
        <p:spPr>
          <a:xfrm>
            <a:off x="668594" y="412954"/>
            <a:ext cx="10461521" cy="6282813"/>
          </a:xfrm>
          <a:prstGeom prst="rect">
            <a:avLst/>
          </a:prstGeom>
        </p:spPr>
      </p:pic>
    </p:spTree>
    <p:extLst>
      <p:ext uri="{BB962C8B-B14F-4D97-AF65-F5344CB8AC3E}">
        <p14:creationId xmlns:p14="http://schemas.microsoft.com/office/powerpoint/2010/main" val="4091776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D11EA-2A48-4CB2-BD03-FE6FACE5BB8E}"/>
              </a:ext>
            </a:extLst>
          </p:cNvPr>
          <p:cNvSpPr>
            <a:spLocks noGrp="1"/>
          </p:cNvSpPr>
          <p:nvPr>
            <p:ph type="title"/>
          </p:nvPr>
        </p:nvSpPr>
        <p:spPr>
          <a:xfrm>
            <a:off x="403123" y="158647"/>
            <a:ext cx="10515600" cy="1070385"/>
          </a:xfrm>
        </p:spPr>
        <p:txBody>
          <a:bodyPr/>
          <a:lstStyle/>
          <a:p>
            <a:r>
              <a:rPr lang="en-IN" dirty="0"/>
              <a:t>Displaying Images</a:t>
            </a:r>
          </a:p>
        </p:txBody>
      </p:sp>
      <p:sp>
        <p:nvSpPr>
          <p:cNvPr id="3" name="Content Placeholder 2">
            <a:extLst>
              <a:ext uri="{FF2B5EF4-FFF2-40B4-BE49-F238E27FC236}">
                <a16:creationId xmlns:a16="http://schemas.microsoft.com/office/drawing/2014/main" id="{1FA0E610-95AC-4B2B-9C22-48EB74352073}"/>
              </a:ext>
            </a:extLst>
          </p:cNvPr>
          <p:cNvSpPr>
            <a:spLocks noGrp="1"/>
          </p:cNvSpPr>
          <p:nvPr>
            <p:ph idx="1"/>
          </p:nvPr>
        </p:nvSpPr>
        <p:spPr>
          <a:xfrm>
            <a:off x="403123" y="1288026"/>
            <a:ext cx="11631561" cy="5358580"/>
          </a:xfrm>
        </p:spPr>
        <p:txBody>
          <a:bodyPr>
            <a:normAutofit/>
          </a:bodyPr>
          <a:lstStyle/>
          <a:p>
            <a:pPr marL="0" indent="0" algn="just">
              <a:buNone/>
            </a:pPr>
            <a:r>
              <a:rPr lang="en-US" sz="2400" dirty="0"/>
              <a:t>To illustrate the use of attribute options for a label component, let’s examine a program (</a:t>
            </a:r>
            <a:r>
              <a:rPr lang="en-US" sz="2400" b="1" dirty="0"/>
              <a:t>imagedemo.py</a:t>
            </a:r>
            <a:r>
              <a:rPr lang="en-US" sz="2400" dirty="0"/>
              <a:t>) that displays an image with a caption</a:t>
            </a:r>
          </a:p>
          <a:p>
            <a:pPr marL="0" indent="0" algn="just">
              <a:buNone/>
            </a:pPr>
            <a:r>
              <a:rPr lang="en-US" sz="2400" dirty="0"/>
              <a:t>This program adds two labels to the window. One label displays the image and the other label displays the caption.</a:t>
            </a:r>
          </a:p>
          <a:p>
            <a:pPr marL="0" indent="0" algn="just">
              <a:buNone/>
            </a:pPr>
            <a:r>
              <a:rPr lang="en-US" sz="2400" dirty="0"/>
              <a:t>The image label is first added to the window with an empty text string. The program then creates a </a:t>
            </a:r>
            <a:r>
              <a:rPr lang="en-US" sz="2400" b="1" dirty="0" err="1"/>
              <a:t>PhotoImage</a:t>
            </a:r>
            <a:r>
              <a:rPr lang="en-US" sz="2400" dirty="0"/>
              <a:t> object from an image file and sets the image attribute of the image label to this object.</a:t>
            </a:r>
          </a:p>
          <a:p>
            <a:pPr marL="0" indent="0" algn="just">
              <a:buNone/>
            </a:pPr>
            <a:r>
              <a:rPr lang="en-US" sz="2400" dirty="0"/>
              <a:t>The image file must be in GIF format. Lastly, the program creates a </a:t>
            </a:r>
            <a:r>
              <a:rPr lang="en-US" sz="2400" b="1" dirty="0"/>
              <a:t>Font </a:t>
            </a:r>
            <a:r>
              <a:rPr lang="en-US" sz="2400" dirty="0"/>
              <a:t>object with a non-standard font and resets the text label’s font and foreground attributes to obtain the caption</a:t>
            </a:r>
            <a:endParaRPr lang="en-IN" sz="2400" dirty="0"/>
          </a:p>
        </p:txBody>
      </p:sp>
    </p:spTree>
    <p:extLst>
      <p:ext uri="{BB962C8B-B14F-4D97-AF65-F5344CB8AC3E}">
        <p14:creationId xmlns:p14="http://schemas.microsoft.com/office/powerpoint/2010/main" val="2828368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7FB23E-66E8-4765-8CCB-EA7227F50F82}"/>
              </a:ext>
            </a:extLst>
          </p:cNvPr>
          <p:cNvSpPr>
            <a:spLocks noGrp="1"/>
          </p:cNvSpPr>
          <p:nvPr>
            <p:ph idx="1"/>
          </p:nvPr>
        </p:nvSpPr>
        <p:spPr>
          <a:xfrm>
            <a:off x="0" y="213851"/>
            <a:ext cx="12311406" cy="6644149"/>
          </a:xfrm>
        </p:spPr>
        <p:txBody>
          <a:bodyPr>
            <a:normAutofit/>
          </a:bodyPr>
          <a:lstStyle/>
          <a:p>
            <a:pPr marL="0" indent="0">
              <a:buNone/>
            </a:pPr>
            <a:r>
              <a:rPr lang="en-IN" dirty="0"/>
              <a:t>from </a:t>
            </a:r>
            <a:r>
              <a:rPr lang="en-IN" dirty="0" err="1"/>
              <a:t>breezypythongui</a:t>
            </a:r>
            <a:r>
              <a:rPr lang="en-IN" dirty="0"/>
              <a:t> import EasyFrame </a:t>
            </a:r>
          </a:p>
          <a:p>
            <a:pPr marL="0" indent="0">
              <a:buNone/>
            </a:pPr>
            <a:r>
              <a:rPr lang="en-IN" dirty="0"/>
              <a:t>from </a:t>
            </a:r>
            <a:r>
              <a:rPr lang="en-IN" dirty="0" err="1"/>
              <a:t>tkinter</a:t>
            </a:r>
            <a:r>
              <a:rPr lang="en-IN" dirty="0"/>
              <a:t> import </a:t>
            </a:r>
            <a:r>
              <a:rPr lang="en-IN" dirty="0" err="1"/>
              <a:t>PhotoImage</a:t>
            </a:r>
            <a:r>
              <a:rPr lang="en-IN" dirty="0"/>
              <a:t> </a:t>
            </a:r>
          </a:p>
          <a:p>
            <a:pPr marL="0" indent="0">
              <a:buNone/>
            </a:pPr>
            <a:r>
              <a:rPr lang="en-IN" dirty="0"/>
              <a:t>from </a:t>
            </a:r>
            <a:r>
              <a:rPr lang="en-IN" dirty="0" err="1"/>
              <a:t>tkinter.font</a:t>
            </a:r>
            <a:r>
              <a:rPr lang="en-IN" dirty="0"/>
              <a:t> import Font </a:t>
            </a:r>
          </a:p>
          <a:p>
            <a:pPr marL="0" indent="0">
              <a:buNone/>
            </a:pPr>
            <a:r>
              <a:rPr lang="en-IN" dirty="0"/>
              <a:t>class </a:t>
            </a:r>
            <a:r>
              <a:rPr lang="en-IN" dirty="0" err="1"/>
              <a:t>ImageDemo</a:t>
            </a:r>
            <a:r>
              <a:rPr lang="en-IN" dirty="0"/>
              <a:t>(EasyFrame): </a:t>
            </a:r>
          </a:p>
          <a:p>
            <a:pPr marL="0" indent="0">
              <a:buNone/>
            </a:pPr>
            <a:r>
              <a:rPr lang="en-IN" dirty="0"/>
              <a:t>	def __init__(self): </a:t>
            </a:r>
          </a:p>
          <a:p>
            <a:pPr marL="0" indent="0">
              <a:buNone/>
            </a:pPr>
            <a:r>
              <a:rPr lang="en-IN" dirty="0"/>
              <a:t>		</a:t>
            </a:r>
            <a:r>
              <a:rPr lang="en-IN" dirty="0" err="1"/>
              <a:t>EasyFrame.__init</a:t>
            </a:r>
            <a:r>
              <a:rPr lang="en-IN" dirty="0"/>
              <a:t>__(self, title = "Image Demo") 	</a:t>
            </a:r>
          </a:p>
          <a:p>
            <a:pPr marL="0" indent="0">
              <a:buNone/>
            </a:pPr>
            <a:r>
              <a:rPr lang="en-IN" dirty="0"/>
              <a:t>		</a:t>
            </a:r>
            <a:r>
              <a:rPr lang="en-IN" dirty="0" err="1"/>
              <a:t>self.setResizable</a:t>
            </a:r>
            <a:r>
              <a:rPr lang="en-IN" dirty="0"/>
              <a:t>(False); </a:t>
            </a:r>
          </a:p>
          <a:p>
            <a:pPr marL="0" indent="0">
              <a:buNone/>
            </a:pPr>
            <a:r>
              <a:rPr lang="en-IN" dirty="0"/>
              <a:t>		</a:t>
            </a:r>
            <a:r>
              <a:rPr lang="en-IN" dirty="0" err="1"/>
              <a:t>imageLabel</a:t>
            </a:r>
            <a:r>
              <a:rPr lang="en-IN" dirty="0"/>
              <a:t> = </a:t>
            </a:r>
            <a:r>
              <a:rPr lang="en-IN" dirty="0" err="1"/>
              <a:t>self.addLabel</a:t>
            </a:r>
            <a:r>
              <a:rPr lang="en-IN" dirty="0"/>
              <a:t>(text = "", row = 0, column = 0, sticky = 	"NSEW") </a:t>
            </a:r>
          </a:p>
          <a:p>
            <a:pPr marL="0" indent="0">
              <a:buNone/>
            </a:pPr>
            <a:r>
              <a:rPr lang="en-IN" dirty="0"/>
              <a:t>		</a:t>
            </a:r>
            <a:r>
              <a:rPr lang="en-IN" dirty="0" err="1"/>
              <a:t>textLabel</a:t>
            </a:r>
            <a:r>
              <a:rPr lang="en-IN" dirty="0"/>
              <a:t> = </a:t>
            </a:r>
            <a:r>
              <a:rPr lang="en-IN" dirty="0" err="1"/>
              <a:t>self.addLabel</a:t>
            </a:r>
            <a:r>
              <a:rPr lang="en-IN" dirty="0"/>
              <a:t>(text = "Smokey the cat", row = 1, column = 0, sticky = "NSEW") </a:t>
            </a:r>
          </a:p>
          <a:p>
            <a:pPr marL="0" indent="0">
              <a:buNone/>
            </a:pPr>
            <a:r>
              <a:rPr lang="en-IN" dirty="0"/>
              <a:t>		</a:t>
            </a:r>
            <a:r>
              <a:rPr lang="en-IN" dirty="0" err="1"/>
              <a:t>self.image</a:t>
            </a:r>
            <a:r>
              <a:rPr lang="en-IN" dirty="0"/>
              <a:t> = </a:t>
            </a:r>
            <a:r>
              <a:rPr lang="en-IN" dirty="0" err="1"/>
              <a:t>PhotoImage</a:t>
            </a:r>
            <a:r>
              <a:rPr lang="en-IN" dirty="0"/>
              <a:t>(file = "smokey.gif") </a:t>
            </a:r>
          </a:p>
          <a:p>
            <a:pPr marL="0" indent="0">
              <a:buNone/>
            </a:pPr>
            <a:r>
              <a:rPr lang="en-IN" dirty="0"/>
              <a:t>		</a:t>
            </a:r>
            <a:r>
              <a:rPr lang="en-IN" dirty="0" err="1"/>
              <a:t>imageLabel</a:t>
            </a:r>
            <a:r>
              <a:rPr lang="en-IN" dirty="0"/>
              <a:t>["image"] = </a:t>
            </a:r>
            <a:r>
              <a:rPr lang="en-IN" dirty="0" err="1"/>
              <a:t>self.image</a:t>
            </a:r>
            <a:r>
              <a:rPr lang="en-IN" dirty="0"/>
              <a:t> </a:t>
            </a:r>
          </a:p>
          <a:p>
            <a:pPr marL="0" indent="0">
              <a:buNone/>
            </a:pPr>
            <a:r>
              <a:rPr lang="en-IN" dirty="0"/>
              <a:t>		font = Font(family = "Verdana", size = 20, slant = "italic") </a:t>
            </a:r>
          </a:p>
          <a:p>
            <a:pPr marL="0" indent="0">
              <a:buNone/>
            </a:pPr>
            <a:r>
              <a:rPr lang="en-IN" dirty="0"/>
              <a:t>		</a:t>
            </a:r>
            <a:r>
              <a:rPr lang="en-IN" dirty="0" err="1"/>
              <a:t>textLabel</a:t>
            </a:r>
            <a:r>
              <a:rPr lang="en-IN" dirty="0"/>
              <a:t>["font"] = font </a:t>
            </a:r>
          </a:p>
          <a:p>
            <a:pPr marL="0" indent="0">
              <a:buNone/>
            </a:pPr>
            <a:r>
              <a:rPr lang="en-IN" dirty="0"/>
              <a:t>		</a:t>
            </a:r>
            <a:r>
              <a:rPr lang="en-IN" dirty="0" err="1"/>
              <a:t>textLabel</a:t>
            </a:r>
            <a:r>
              <a:rPr lang="en-IN" dirty="0"/>
              <a:t>["foreground"] = "blue"</a:t>
            </a:r>
          </a:p>
        </p:txBody>
      </p:sp>
    </p:spTree>
    <p:extLst>
      <p:ext uri="{BB962C8B-B14F-4D97-AF65-F5344CB8AC3E}">
        <p14:creationId xmlns:p14="http://schemas.microsoft.com/office/powerpoint/2010/main" val="271669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97C7-AB7D-4B18-984C-C17A2CEAECAF}"/>
              </a:ext>
            </a:extLst>
          </p:cNvPr>
          <p:cNvSpPr>
            <a:spLocks noGrp="1"/>
          </p:cNvSpPr>
          <p:nvPr>
            <p:ph type="title"/>
          </p:nvPr>
        </p:nvSpPr>
        <p:spPr/>
        <p:txBody>
          <a:bodyPr/>
          <a:lstStyle/>
          <a:p>
            <a:r>
              <a:rPr lang="en-IN" dirty="0"/>
              <a:t>The </a:t>
            </a:r>
            <a:r>
              <a:rPr lang="en-IN" dirty="0" err="1"/>
              <a:t>tkinter.Label</a:t>
            </a:r>
            <a:r>
              <a:rPr lang="en-IN" dirty="0"/>
              <a:t> attributes</a:t>
            </a:r>
          </a:p>
        </p:txBody>
      </p:sp>
      <p:pic>
        <p:nvPicPr>
          <p:cNvPr id="5" name="Content Placeholder 4">
            <a:extLst>
              <a:ext uri="{FF2B5EF4-FFF2-40B4-BE49-F238E27FC236}">
                <a16:creationId xmlns:a16="http://schemas.microsoft.com/office/drawing/2014/main" id="{54339794-D28C-4FE1-8022-4947ADA44CD6}"/>
              </a:ext>
            </a:extLst>
          </p:cNvPr>
          <p:cNvPicPr>
            <a:picLocks noGrp="1" noChangeAspect="1"/>
          </p:cNvPicPr>
          <p:nvPr>
            <p:ph idx="1"/>
          </p:nvPr>
        </p:nvPicPr>
        <p:blipFill>
          <a:blip r:embed="rId2"/>
          <a:stretch>
            <a:fillRect/>
          </a:stretch>
        </p:blipFill>
        <p:spPr>
          <a:xfrm>
            <a:off x="1182114" y="1661651"/>
            <a:ext cx="9672700" cy="4345858"/>
          </a:xfrm>
        </p:spPr>
      </p:pic>
    </p:spTree>
    <p:extLst>
      <p:ext uri="{BB962C8B-B14F-4D97-AF65-F5344CB8AC3E}">
        <p14:creationId xmlns:p14="http://schemas.microsoft.com/office/powerpoint/2010/main" val="2899823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0A78-5B90-4F45-AC90-D59FB134C264}"/>
              </a:ext>
            </a:extLst>
          </p:cNvPr>
          <p:cNvSpPr>
            <a:spLocks noGrp="1"/>
          </p:cNvSpPr>
          <p:nvPr>
            <p:ph type="title"/>
          </p:nvPr>
        </p:nvSpPr>
        <p:spPr/>
        <p:txBody>
          <a:bodyPr>
            <a:normAutofit/>
          </a:bodyPr>
          <a:lstStyle/>
          <a:p>
            <a:r>
              <a:rPr lang="en-US" dirty="0"/>
              <a:t>Additional information on Different types of window components </a:t>
            </a:r>
            <a:endParaRPr lang="en-IN" b="1" dirty="0"/>
          </a:p>
        </p:txBody>
      </p:sp>
      <p:sp>
        <p:nvSpPr>
          <p:cNvPr id="3" name="Content Placeholder 2">
            <a:extLst>
              <a:ext uri="{FF2B5EF4-FFF2-40B4-BE49-F238E27FC236}">
                <a16:creationId xmlns:a16="http://schemas.microsoft.com/office/drawing/2014/main" id="{B560D815-293B-4D43-A300-004F29674CFF}"/>
              </a:ext>
            </a:extLst>
          </p:cNvPr>
          <p:cNvSpPr>
            <a:spLocks noGrp="1"/>
          </p:cNvSpPr>
          <p:nvPr>
            <p:ph idx="1"/>
          </p:nvPr>
        </p:nvSpPr>
        <p:spPr>
          <a:xfrm>
            <a:off x="646111" y="2209801"/>
            <a:ext cx="10415179" cy="4195481"/>
          </a:xfrm>
        </p:spPr>
        <p:txBody>
          <a:bodyPr>
            <a:normAutofit/>
          </a:bodyPr>
          <a:lstStyle/>
          <a:p>
            <a:pPr algn="just"/>
            <a:r>
              <a:rPr lang="en-US" dirty="0"/>
              <a:t>You are encouraged to browse the </a:t>
            </a:r>
            <a:r>
              <a:rPr lang="en-US" dirty="0" err="1"/>
              <a:t>breezypythongui</a:t>
            </a:r>
            <a:r>
              <a:rPr lang="en-US" dirty="0"/>
              <a:t> documentation for information on the different types of window components and their attributes. Python also has excellent documentation on the window components at</a:t>
            </a:r>
          </a:p>
          <a:p>
            <a:pPr marL="0" indent="0" algn="just">
              <a:buNone/>
            </a:pPr>
            <a:endParaRPr lang="en-US" dirty="0"/>
          </a:p>
          <a:p>
            <a:pPr marL="0" indent="0" algn="just">
              <a:buNone/>
            </a:pPr>
            <a:r>
              <a:rPr lang="en-US" dirty="0"/>
              <a:t> 	</a:t>
            </a:r>
            <a:r>
              <a:rPr lang="en-US" b="1" dirty="0"/>
              <a:t>https://docs.python.org/3/library/tkinter.html#moduletkinter. </a:t>
            </a:r>
          </a:p>
          <a:p>
            <a:pPr marL="0" indent="0" algn="just">
              <a:buNone/>
            </a:pPr>
            <a:endParaRPr lang="en-US" dirty="0"/>
          </a:p>
          <a:p>
            <a:pPr algn="just"/>
            <a:r>
              <a:rPr lang="en-US" dirty="0"/>
              <a:t>For an overview of fonts, see </a:t>
            </a:r>
            <a:r>
              <a:rPr lang="en-US" b="1" dirty="0"/>
              <a:t>https://en.wikipedia.org/wiki/Font. </a:t>
            </a:r>
            <a:r>
              <a:rPr lang="en-US" dirty="0"/>
              <a:t>Learning which fonts are available on your system requires some geekery with </a:t>
            </a:r>
            <a:r>
              <a:rPr lang="en-US" dirty="0" err="1"/>
              <a:t>tkinter</a:t>
            </a:r>
            <a:endParaRPr lang="en-IN" dirty="0"/>
          </a:p>
        </p:txBody>
      </p:sp>
    </p:spTree>
    <p:extLst>
      <p:ext uri="{BB962C8B-B14F-4D97-AF65-F5344CB8AC3E}">
        <p14:creationId xmlns:p14="http://schemas.microsoft.com/office/powerpoint/2010/main" val="4057822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7BFD-8E86-4BBD-AA0D-3DDD6829C237}"/>
              </a:ext>
            </a:extLst>
          </p:cNvPr>
          <p:cNvSpPr>
            <a:spLocks noGrp="1"/>
          </p:cNvSpPr>
          <p:nvPr>
            <p:ph type="title"/>
          </p:nvPr>
        </p:nvSpPr>
        <p:spPr>
          <a:xfrm>
            <a:off x="838200" y="0"/>
            <a:ext cx="10515600" cy="884903"/>
          </a:xfrm>
        </p:spPr>
        <p:txBody>
          <a:bodyPr/>
          <a:lstStyle/>
          <a:p>
            <a:r>
              <a:rPr lang="en-US" dirty="0"/>
              <a:t>Exercises</a:t>
            </a:r>
            <a:endParaRPr lang="en-IN" dirty="0"/>
          </a:p>
        </p:txBody>
      </p:sp>
      <p:sp>
        <p:nvSpPr>
          <p:cNvPr id="3" name="Content Placeholder 2">
            <a:extLst>
              <a:ext uri="{FF2B5EF4-FFF2-40B4-BE49-F238E27FC236}">
                <a16:creationId xmlns:a16="http://schemas.microsoft.com/office/drawing/2014/main" id="{F586EDDC-6F8B-45F7-8A97-E1B268093A82}"/>
              </a:ext>
            </a:extLst>
          </p:cNvPr>
          <p:cNvSpPr>
            <a:spLocks noGrp="1"/>
          </p:cNvSpPr>
          <p:nvPr>
            <p:ph idx="1"/>
          </p:nvPr>
        </p:nvSpPr>
        <p:spPr>
          <a:xfrm>
            <a:off x="412955" y="884904"/>
            <a:ext cx="10940845" cy="5607972"/>
          </a:xfrm>
        </p:spPr>
        <p:txBody>
          <a:bodyPr>
            <a:normAutofit/>
          </a:bodyPr>
          <a:lstStyle/>
          <a:p>
            <a:pPr marL="514350" indent="-514350" algn="just">
              <a:buAutoNum type="arabicPeriod"/>
            </a:pPr>
            <a:r>
              <a:rPr lang="en-US" dirty="0"/>
              <a:t>Write a code segment that centers the labels RED, WHITE, and BLUE vertically in a GUI window. The text of each label should have the color that it names, and the window’s background color should be green. The background color of each label should also be green. </a:t>
            </a:r>
          </a:p>
          <a:p>
            <a:pPr marL="514350" indent="-514350" algn="just">
              <a:buAutoNum type="arabicPeriod"/>
            </a:pPr>
            <a:r>
              <a:rPr lang="en-US" dirty="0"/>
              <a:t>Run the demo program fontdemo.py to explore the font families available on your system. Then write a code segment that centers the labels COURIER, HELVETICA, and TIMES horizontally in a GUI window. The text of each label should be the name of a font family. Substitute a different font family if necessary. </a:t>
            </a:r>
          </a:p>
          <a:p>
            <a:pPr marL="514350" indent="-514350" algn="just">
              <a:buAutoNum type="arabicPeriod"/>
            </a:pPr>
            <a:r>
              <a:rPr lang="en-US" dirty="0"/>
              <a:t>Write a code segment that uses a loop to create and place nine labels into a 3-by-3 grid. The text of each label should be its coordinates in the grid, starting with (0, 0) in the upper left corner. Each label should be centered in its grid cell. You should use a nested for loop in your code. </a:t>
            </a:r>
          </a:p>
          <a:p>
            <a:pPr marL="514350" indent="-514350" algn="just">
              <a:buAutoNum type="arabicPeriod"/>
            </a:pPr>
            <a:r>
              <a:rPr lang="en-US" dirty="0"/>
              <a:t>Jill has a plan for a window layout with two rows of widgets. The first row contains two widgets, and the second row contains four widgets. Describe how she can align the widgets so that they are evenly spaced in each row. </a:t>
            </a:r>
          </a:p>
          <a:p>
            <a:pPr marL="514350" indent="-514350" algn="just">
              <a:buAutoNum type="arabicPeriod"/>
            </a:pPr>
            <a:r>
              <a:rPr lang="en-US" dirty="0"/>
              <a:t>Describe the procedure for setting up the display of an image in a window.</a:t>
            </a:r>
            <a:endParaRPr lang="en-IN" dirty="0"/>
          </a:p>
        </p:txBody>
      </p:sp>
    </p:spTree>
    <p:extLst>
      <p:ext uri="{BB962C8B-B14F-4D97-AF65-F5344CB8AC3E}">
        <p14:creationId xmlns:p14="http://schemas.microsoft.com/office/powerpoint/2010/main" val="10569813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DC16-3FF3-4569-B86D-D719BF764C5B}"/>
              </a:ext>
            </a:extLst>
          </p:cNvPr>
          <p:cNvSpPr>
            <a:spLocks noGrp="1"/>
          </p:cNvSpPr>
          <p:nvPr>
            <p:ph type="title"/>
          </p:nvPr>
        </p:nvSpPr>
        <p:spPr>
          <a:xfrm>
            <a:off x="639097" y="473280"/>
            <a:ext cx="11248103" cy="1276862"/>
          </a:xfrm>
        </p:spPr>
        <p:txBody>
          <a:bodyPr>
            <a:normAutofit fontScale="90000"/>
          </a:bodyPr>
          <a:lstStyle/>
          <a:p>
            <a:r>
              <a:rPr lang="en-US" b="1" dirty="0">
                <a:solidFill>
                  <a:schemeClr val="accent3"/>
                </a:solidFill>
              </a:rPr>
              <a:t>Command Buttons and Responding to Events</a:t>
            </a:r>
            <a:endParaRPr lang="en-IN" b="1" dirty="0">
              <a:solidFill>
                <a:schemeClr val="accent3"/>
              </a:solidFill>
            </a:endParaRPr>
          </a:p>
        </p:txBody>
      </p:sp>
      <p:sp>
        <p:nvSpPr>
          <p:cNvPr id="3" name="Content Placeholder 2">
            <a:extLst>
              <a:ext uri="{FF2B5EF4-FFF2-40B4-BE49-F238E27FC236}">
                <a16:creationId xmlns:a16="http://schemas.microsoft.com/office/drawing/2014/main" id="{4D44F7FE-4D8E-41C3-88C8-30F6A41515A0}"/>
              </a:ext>
            </a:extLst>
          </p:cNvPr>
          <p:cNvSpPr>
            <a:spLocks noGrp="1"/>
          </p:cNvSpPr>
          <p:nvPr>
            <p:ph idx="1"/>
          </p:nvPr>
        </p:nvSpPr>
        <p:spPr>
          <a:xfrm>
            <a:off x="533400" y="1936954"/>
            <a:ext cx="11353800" cy="4336026"/>
          </a:xfrm>
        </p:spPr>
        <p:txBody>
          <a:bodyPr>
            <a:normAutofit/>
          </a:bodyPr>
          <a:lstStyle/>
          <a:p>
            <a:pPr marL="0" indent="0" algn="just">
              <a:buNone/>
            </a:pPr>
            <a:r>
              <a:rPr lang="en-US" sz="2400" dirty="0"/>
              <a:t>A command button is added to a window just like a label, by specifying its text and position in the grid. </a:t>
            </a:r>
          </a:p>
          <a:p>
            <a:pPr marL="0" indent="0" algn="just">
              <a:buNone/>
            </a:pPr>
            <a:r>
              <a:rPr lang="en-US" sz="2400" dirty="0"/>
              <a:t>A button is centered in its grid position by default. The method </a:t>
            </a:r>
            <a:r>
              <a:rPr lang="en-US" sz="2400" dirty="0" err="1"/>
              <a:t>addButton</a:t>
            </a:r>
            <a:r>
              <a:rPr lang="en-US" sz="2400" dirty="0"/>
              <a:t> accomplishes all this and returns an object of type </a:t>
            </a:r>
            <a:r>
              <a:rPr lang="en-US" sz="2400" dirty="0" err="1"/>
              <a:t>tkinter.Button</a:t>
            </a:r>
            <a:r>
              <a:rPr lang="en-US" sz="2400" dirty="0"/>
              <a:t>. </a:t>
            </a:r>
          </a:p>
          <a:p>
            <a:pPr marL="0" indent="0" algn="just">
              <a:buNone/>
            </a:pPr>
            <a:r>
              <a:rPr lang="en-US" sz="2400" dirty="0"/>
              <a:t>Like a label, a button can display an image, usually a small icon, instead of a string.</a:t>
            </a:r>
          </a:p>
          <a:p>
            <a:pPr marL="0" indent="0" algn="just">
              <a:buNone/>
            </a:pPr>
            <a:r>
              <a:rPr lang="en-US" sz="2400" dirty="0"/>
              <a:t> A button also has a state attribute, which can be set to “normal” to enable the button (its default state) or “disabled” to disable it.</a:t>
            </a:r>
            <a:endParaRPr lang="en-IN" sz="2400" dirty="0"/>
          </a:p>
        </p:txBody>
      </p:sp>
    </p:spTree>
    <p:extLst>
      <p:ext uri="{BB962C8B-B14F-4D97-AF65-F5344CB8AC3E}">
        <p14:creationId xmlns:p14="http://schemas.microsoft.com/office/powerpoint/2010/main" val="855014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FD4936-4182-47AC-AB8B-6E3FD3576978}"/>
              </a:ext>
            </a:extLst>
          </p:cNvPr>
          <p:cNvSpPr>
            <a:spLocks noGrp="1"/>
          </p:cNvSpPr>
          <p:nvPr>
            <p:ph idx="1"/>
          </p:nvPr>
        </p:nvSpPr>
        <p:spPr>
          <a:xfrm>
            <a:off x="935855" y="1651126"/>
            <a:ext cx="10515600" cy="4351338"/>
          </a:xfrm>
        </p:spPr>
        <p:txBody>
          <a:bodyPr/>
          <a:lstStyle/>
          <a:p>
            <a:pPr marL="0" indent="0">
              <a:buNone/>
            </a:pPr>
            <a:r>
              <a:rPr lang="en-US" dirty="0"/>
              <a:t>This terminal-based user interface has several obvious effects on its users: </a:t>
            </a:r>
          </a:p>
          <a:p>
            <a:pPr marL="0" indent="0">
              <a:buNone/>
            </a:pPr>
            <a:endParaRPr lang="en-US" dirty="0"/>
          </a:p>
          <a:p>
            <a:pPr marL="0" indent="0">
              <a:buNone/>
            </a:pPr>
            <a:r>
              <a:rPr lang="en-US" dirty="0"/>
              <a:t>• The user is constrained to reply to a definite sequence of prompts for inputs. Once an input is entered, there is no way to back up and change it.</a:t>
            </a:r>
          </a:p>
          <a:p>
            <a:pPr marL="0" indent="0">
              <a:buNone/>
            </a:pPr>
            <a:endParaRPr lang="en-US" dirty="0"/>
          </a:p>
          <a:p>
            <a:pPr marL="0" indent="0">
              <a:buNone/>
            </a:pPr>
            <a:r>
              <a:rPr lang="en-US" dirty="0"/>
              <a:t> • To obtain results for a different set of input data, the user must run the program again. At that point, all of the inputs must be re-entered.</a:t>
            </a:r>
            <a:endParaRPr lang="en-IN" dirty="0"/>
          </a:p>
        </p:txBody>
      </p:sp>
    </p:spTree>
    <p:extLst>
      <p:ext uri="{BB962C8B-B14F-4D97-AF65-F5344CB8AC3E}">
        <p14:creationId xmlns:p14="http://schemas.microsoft.com/office/powerpoint/2010/main" val="3127386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8359E-048C-464D-B9C7-4C57155F9AA7}"/>
              </a:ext>
            </a:extLst>
          </p:cNvPr>
          <p:cNvSpPr>
            <a:spLocks noGrp="1"/>
          </p:cNvSpPr>
          <p:nvPr>
            <p:ph type="title"/>
          </p:nvPr>
        </p:nvSpPr>
        <p:spPr/>
        <p:txBody>
          <a:bodyPr>
            <a:normAutofit/>
          </a:bodyPr>
          <a:lstStyle/>
          <a:p>
            <a:r>
              <a:rPr lang="en-US" dirty="0"/>
              <a:t>Figure shows these two states of the window</a:t>
            </a:r>
            <a:endParaRPr lang="en-IN" dirty="0"/>
          </a:p>
        </p:txBody>
      </p:sp>
      <p:pic>
        <p:nvPicPr>
          <p:cNvPr id="5" name="Content Placeholder 4">
            <a:extLst>
              <a:ext uri="{FF2B5EF4-FFF2-40B4-BE49-F238E27FC236}">
                <a16:creationId xmlns:a16="http://schemas.microsoft.com/office/drawing/2014/main" id="{82B89C7D-15C8-4F8F-989F-1500BC3BF122}"/>
              </a:ext>
            </a:extLst>
          </p:cNvPr>
          <p:cNvPicPr>
            <a:picLocks noGrp="1" noChangeAspect="1"/>
          </p:cNvPicPr>
          <p:nvPr>
            <p:ph idx="1"/>
          </p:nvPr>
        </p:nvPicPr>
        <p:blipFill>
          <a:blip r:embed="rId2"/>
          <a:stretch>
            <a:fillRect/>
          </a:stretch>
        </p:blipFill>
        <p:spPr>
          <a:xfrm>
            <a:off x="2076599" y="2280124"/>
            <a:ext cx="8230612" cy="3048960"/>
          </a:xfrm>
        </p:spPr>
      </p:pic>
    </p:spTree>
    <p:extLst>
      <p:ext uri="{BB962C8B-B14F-4D97-AF65-F5344CB8AC3E}">
        <p14:creationId xmlns:p14="http://schemas.microsoft.com/office/powerpoint/2010/main" val="3555897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423E-EA94-4722-992C-617E947D418C}"/>
              </a:ext>
            </a:extLst>
          </p:cNvPr>
          <p:cNvSpPr>
            <a:spLocks noGrp="1"/>
          </p:cNvSpPr>
          <p:nvPr>
            <p:ph type="title"/>
          </p:nvPr>
        </p:nvSpPr>
        <p:spPr>
          <a:xfrm>
            <a:off x="0" y="-1"/>
            <a:ext cx="11353800" cy="707923"/>
          </a:xfrm>
        </p:spPr>
        <p:txBody>
          <a:bodyPr>
            <a:normAutofit fontScale="90000"/>
          </a:bodyPr>
          <a:lstStyle/>
          <a:p>
            <a:r>
              <a:rPr lang="en-US" dirty="0"/>
              <a:t>Program on </a:t>
            </a:r>
            <a:r>
              <a:rPr lang="en-US" b="1" dirty="0"/>
              <a:t>Button</a:t>
            </a:r>
            <a:endParaRPr lang="en-IN" b="1" dirty="0"/>
          </a:p>
        </p:txBody>
      </p:sp>
      <p:sp>
        <p:nvSpPr>
          <p:cNvPr id="3" name="Content Placeholder 2">
            <a:extLst>
              <a:ext uri="{FF2B5EF4-FFF2-40B4-BE49-F238E27FC236}">
                <a16:creationId xmlns:a16="http://schemas.microsoft.com/office/drawing/2014/main" id="{9DD597ED-E5F0-4C60-84BA-DC5093D0ACF1}"/>
              </a:ext>
            </a:extLst>
          </p:cNvPr>
          <p:cNvSpPr>
            <a:spLocks noGrp="1"/>
          </p:cNvSpPr>
          <p:nvPr>
            <p:ph idx="1"/>
          </p:nvPr>
        </p:nvSpPr>
        <p:spPr>
          <a:xfrm>
            <a:off x="0" y="1012722"/>
            <a:ext cx="12191999" cy="4828241"/>
          </a:xfrm>
        </p:spPr>
        <p:txBody>
          <a:bodyPr>
            <a:normAutofit/>
          </a:bodyPr>
          <a:lstStyle/>
          <a:p>
            <a:pPr marL="0" indent="0" algn="just">
              <a:buNone/>
            </a:pPr>
            <a:r>
              <a:rPr lang="en-IN" sz="1800" dirty="0"/>
              <a:t>class </a:t>
            </a:r>
            <a:r>
              <a:rPr lang="en-IN" sz="1800" dirty="0" err="1"/>
              <a:t>ButtonDemo</a:t>
            </a:r>
            <a:r>
              <a:rPr lang="en-IN" sz="1800" dirty="0"/>
              <a:t>(EasyFrame): </a:t>
            </a:r>
          </a:p>
          <a:p>
            <a:pPr marL="0" indent="0" algn="just">
              <a:buNone/>
            </a:pPr>
            <a:r>
              <a:rPr lang="en-IN" sz="1800" dirty="0"/>
              <a:t>	def __init__(self): </a:t>
            </a:r>
          </a:p>
          <a:p>
            <a:pPr marL="0" indent="0" algn="just">
              <a:buNone/>
            </a:pPr>
            <a:r>
              <a:rPr lang="en-IN" sz="1800" dirty="0"/>
              <a:t>		</a:t>
            </a:r>
            <a:r>
              <a:rPr lang="en-IN" sz="1800" dirty="0" err="1"/>
              <a:t>EasyFrame.__init</a:t>
            </a:r>
            <a:r>
              <a:rPr lang="en-IN" sz="1800" dirty="0"/>
              <a:t>__(self) </a:t>
            </a:r>
          </a:p>
          <a:p>
            <a:pPr marL="0" indent="0" algn="just">
              <a:buNone/>
            </a:pPr>
            <a:r>
              <a:rPr lang="en-IN" sz="1800" dirty="0"/>
              <a:t>		</a:t>
            </a:r>
            <a:r>
              <a:rPr lang="en-IN" sz="1800" dirty="0" err="1"/>
              <a:t>self.label</a:t>
            </a:r>
            <a:r>
              <a:rPr lang="en-IN" sz="1800" dirty="0"/>
              <a:t> = </a:t>
            </a:r>
            <a:r>
              <a:rPr lang="en-IN" sz="1800" dirty="0" err="1"/>
              <a:t>self.addLabel</a:t>
            </a:r>
            <a:r>
              <a:rPr lang="en-IN" sz="1800" dirty="0"/>
              <a:t>(text = "Hello world!", row = 0, column = 0, </a:t>
            </a:r>
            <a:r>
              <a:rPr lang="en-IN" sz="1800" dirty="0" err="1"/>
              <a:t>columnspan</a:t>
            </a:r>
            <a:r>
              <a:rPr lang="en-IN" sz="1800" dirty="0"/>
              <a:t> = 2, 				sticky = "NSEW") </a:t>
            </a:r>
          </a:p>
          <a:p>
            <a:pPr marL="0" indent="0" algn="just">
              <a:buNone/>
            </a:pPr>
            <a:r>
              <a:rPr lang="en-IN" sz="1800" dirty="0"/>
              <a:t>		</a:t>
            </a:r>
            <a:r>
              <a:rPr lang="en-IN" sz="1800" dirty="0" err="1"/>
              <a:t>self.clearBtn</a:t>
            </a:r>
            <a:r>
              <a:rPr lang="en-IN" sz="1800" dirty="0"/>
              <a:t> = </a:t>
            </a:r>
            <a:r>
              <a:rPr lang="en-IN" sz="1800" dirty="0" err="1"/>
              <a:t>self.addButton</a:t>
            </a:r>
            <a:r>
              <a:rPr lang="en-IN" sz="1800" dirty="0"/>
              <a:t>(text = "Clear", row = 1, column = 0) </a:t>
            </a:r>
          </a:p>
          <a:p>
            <a:pPr marL="0" indent="0" algn="just">
              <a:buNone/>
            </a:pPr>
            <a:r>
              <a:rPr lang="en-IN" sz="1800" dirty="0"/>
              <a:t>		</a:t>
            </a:r>
            <a:r>
              <a:rPr lang="en-IN" sz="1800" dirty="0" err="1"/>
              <a:t>self.restoreBtn</a:t>
            </a:r>
            <a:r>
              <a:rPr lang="en-IN" sz="1800" dirty="0"/>
              <a:t> = </a:t>
            </a:r>
            <a:r>
              <a:rPr lang="en-IN" sz="1800" dirty="0" err="1"/>
              <a:t>self.addButton</a:t>
            </a:r>
            <a:r>
              <a:rPr lang="en-IN" sz="1800" dirty="0"/>
              <a:t>(text = "Restore", row = 1, column = 1, state =	"disabled")</a:t>
            </a:r>
          </a:p>
          <a:p>
            <a:pPr marL="0" indent="0" algn="just">
              <a:buNone/>
            </a:pPr>
            <a:endParaRPr lang="en-IN" sz="1800" dirty="0"/>
          </a:p>
          <a:p>
            <a:pPr marL="0" indent="0" algn="just">
              <a:buNone/>
            </a:pPr>
            <a:r>
              <a:rPr lang="en-US" sz="1800" dirty="0"/>
              <a:t>Note that the </a:t>
            </a:r>
            <a:r>
              <a:rPr lang="en-US" sz="1800" b="1" dirty="0"/>
              <a:t>Restore</a:t>
            </a:r>
            <a:r>
              <a:rPr lang="en-US" sz="1800" dirty="0"/>
              <a:t> button, which appears in gray in the window on the left, is initially </a:t>
            </a:r>
            <a:r>
              <a:rPr lang="en-US" sz="1800" b="1" dirty="0"/>
              <a:t>disabled</a:t>
            </a:r>
            <a:r>
              <a:rPr lang="en-US" sz="1800" dirty="0"/>
              <a:t>. </a:t>
            </a:r>
            <a:endParaRPr lang="en-IN" sz="1800" dirty="0"/>
          </a:p>
        </p:txBody>
      </p:sp>
    </p:spTree>
    <p:extLst>
      <p:ext uri="{BB962C8B-B14F-4D97-AF65-F5344CB8AC3E}">
        <p14:creationId xmlns:p14="http://schemas.microsoft.com/office/powerpoint/2010/main" val="3380185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4B061E-ACBD-404C-843B-949D4F4609EB}"/>
              </a:ext>
            </a:extLst>
          </p:cNvPr>
          <p:cNvSpPr>
            <a:spLocks noGrp="1"/>
          </p:cNvSpPr>
          <p:nvPr>
            <p:ph idx="1"/>
          </p:nvPr>
        </p:nvSpPr>
        <p:spPr>
          <a:xfrm>
            <a:off x="221225" y="1229034"/>
            <a:ext cx="11749549" cy="4866968"/>
          </a:xfrm>
        </p:spPr>
        <p:txBody>
          <a:bodyPr>
            <a:normAutofit/>
          </a:bodyPr>
          <a:lstStyle/>
          <a:p>
            <a:pPr marL="0" indent="0" algn="just">
              <a:buNone/>
            </a:pPr>
            <a:r>
              <a:rPr lang="en-US" sz="2800" dirty="0"/>
              <a:t>To allow a program to respond to a button click, the programmer must set the button’s command attribute. </a:t>
            </a:r>
          </a:p>
          <a:p>
            <a:pPr marL="0" indent="0" algn="just">
              <a:buNone/>
            </a:pPr>
            <a:r>
              <a:rPr lang="en-US" sz="2800" dirty="0"/>
              <a:t>There are </a:t>
            </a:r>
            <a:r>
              <a:rPr lang="en-US" sz="2800" b="1" dirty="0"/>
              <a:t>two</a:t>
            </a:r>
            <a:r>
              <a:rPr lang="en-US" sz="2800" dirty="0"/>
              <a:t> ways to do this: </a:t>
            </a:r>
          </a:p>
          <a:p>
            <a:pPr algn="just"/>
            <a:r>
              <a:rPr lang="en-US" sz="2800" dirty="0"/>
              <a:t>either by supplying a keyword argument when the button is added to the window or, later, by assignment to the button’s attribute dictionary. </a:t>
            </a:r>
          </a:p>
          <a:p>
            <a:pPr algn="just"/>
            <a:r>
              <a:rPr lang="en-US" sz="2800" dirty="0"/>
              <a:t>The value of the command attribute should be a method of no arguments, defined in the program’s window class. </a:t>
            </a:r>
          </a:p>
          <a:p>
            <a:pPr algn="just"/>
            <a:r>
              <a:rPr lang="en-US" sz="2800" dirty="0"/>
              <a:t>The default value of this attribute is a method that does nothing.</a:t>
            </a:r>
            <a:endParaRPr lang="en-IN" sz="2800" dirty="0"/>
          </a:p>
        </p:txBody>
      </p:sp>
    </p:spTree>
    <p:extLst>
      <p:ext uri="{BB962C8B-B14F-4D97-AF65-F5344CB8AC3E}">
        <p14:creationId xmlns:p14="http://schemas.microsoft.com/office/powerpoint/2010/main" val="36510470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3B91AB-D160-4BF4-96A3-4E56C1A5782B}"/>
              </a:ext>
            </a:extLst>
          </p:cNvPr>
          <p:cNvSpPr>
            <a:spLocks noGrp="1"/>
          </p:cNvSpPr>
          <p:nvPr>
            <p:ph idx="1"/>
          </p:nvPr>
        </p:nvSpPr>
        <p:spPr>
          <a:xfrm>
            <a:off x="0" y="157316"/>
            <a:ext cx="12192000" cy="6700684"/>
          </a:xfrm>
        </p:spPr>
        <p:txBody>
          <a:bodyPr>
            <a:normAutofit/>
          </a:bodyPr>
          <a:lstStyle/>
          <a:p>
            <a:pPr marL="0" indent="0">
              <a:buNone/>
            </a:pPr>
            <a:r>
              <a:rPr lang="en-IN" dirty="0"/>
              <a:t>class </a:t>
            </a:r>
            <a:r>
              <a:rPr lang="en-IN" dirty="0" err="1"/>
              <a:t>ButtonDemo</a:t>
            </a:r>
            <a:r>
              <a:rPr lang="en-IN" dirty="0"/>
              <a:t>(EasyFrame): </a:t>
            </a:r>
          </a:p>
          <a:p>
            <a:pPr marL="0" indent="0">
              <a:buNone/>
            </a:pPr>
            <a:r>
              <a:rPr lang="en-IN" dirty="0"/>
              <a:t>	def __init__(self): </a:t>
            </a:r>
          </a:p>
          <a:p>
            <a:pPr marL="0" indent="0">
              <a:buNone/>
            </a:pPr>
            <a:r>
              <a:rPr lang="en-IN" dirty="0"/>
              <a:t>		</a:t>
            </a:r>
            <a:r>
              <a:rPr lang="en-IN" dirty="0" err="1"/>
              <a:t>EasyFrame.__init</a:t>
            </a:r>
            <a:r>
              <a:rPr lang="en-IN" dirty="0"/>
              <a:t>__(self)</a:t>
            </a:r>
          </a:p>
          <a:p>
            <a:pPr marL="0" indent="0">
              <a:buNone/>
            </a:pPr>
            <a:r>
              <a:rPr lang="en-IN" dirty="0"/>
              <a:t>		</a:t>
            </a:r>
            <a:r>
              <a:rPr lang="en-IN" dirty="0" err="1"/>
              <a:t>self.label</a:t>
            </a:r>
            <a:r>
              <a:rPr lang="en-IN" dirty="0"/>
              <a:t> = </a:t>
            </a:r>
            <a:r>
              <a:rPr lang="en-IN" dirty="0" err="1"/>
              <a:t>self.addLabel</a:t>
            </a:r>
            <a:r>
              <a:rPr lang="en-IN" dirty="0"/>
              <a:t>(text = "Hello world!", row = 0, column = 0, </a:t>
            </a:r>
            <a:r>
              <a:rPr lang="en-IN" dirty="0" err="1"/>
              <a:t>columnspan</a:t>
            </a:r>
            <a:r>
              <a:rPr lang="en-IN" dirty="0"/>
              <a:t> = 2, sticky 																							= "NSEW") </a:t>
            </a:r>
          </a:p>
          <a:p>
            <a:pPr marL="0" indent="0">
              <a:buNone/>
            </a:pPr>
            <a:r>
              <a:rPr lang="en-IN" dirty="0"/>
              <a:t>		</a:t>
            </a:r>
            <a:r>
              <a:rPr lang="en-IN" dirty="0" err="1"/>
              <a:t>self.clearBtn</a:t>
            </a:r>
            <a:r>
              <a:rPr lang="en-IN" dirty="0"/>
              <a:t> = </a:t>
            </a:r>
            <a:r>
              <a:rPr lang="en-IN" dirty="0" err="1"/>
              <a:t>self.addButton</a:t>
            </a:r>
            <a:r>
              <a:rPr lang="en-IN" dirty="0"/>
              <a:t>(text = "Clear", row = 1, column = 0, command = </a:t>
            </a:r>
            <a:r>
              <a:rPr lang="en-IN" dirty="0" err="1"/>
              <a:t>self.clear</a:t>
            </a:r>
            <a:r>
              <a:rPr lang="en-IN" dirty="0"/>
              <a:t>) </a:t>
            </a:r>
          </a:p>
          <a:p>
            <a:pPr marL="0" indent="0">
              <a:buNone/>
            </a:pPr>
            <a:r>
              <a:rPr lang="en-IN" dirty="0"/>
              <a:t>		</a:t>
            </a:r>
            <a:r>
              <a:rPr lang="en-IN" dirty="0" err="1"/>
              <a:t>self.restoreBtn</a:t>
            </a:r>
            <a:r>
              <a:rPr lang="en-IN" dirty="0"/>
              <a:t> = </a:t>
            </a:r>
            <a:r>
              <a:rPr lang="en-IN" dirty="0" err="1"/>
              <a:t>self.addButton</a:t>
            </a:r>
            <a:r>
              <a:rPr lang="en-IN" dirty="0"/>
              <a:t>(text = "Restore", row = 1, column = 1, state = "disabled", 																				command = </a:t>
            </a:r>
            <a:r>
              <a:rPr lang="en-IN" dirty="0" err="1"/>
              <a:t>self.restore</a:t>
            </a:r>
            <a:r>
              <a:rPr lang="en-IN" dirty="0"/>
              <a:t>) </a:t>
            </a:r>
          </a:p>
          <a:p>
            <a:pPr marL="0" indent="0">
              <a:buNone/>
            </a:pPr>
            <a:r>
              <a:rPr lang="en-IN" dirty="0"/>
              <a:t>	def clear(self): </a:t>
            </a:r>
          </a:p>
          <a:p>
            <a:pPr marL="0" indent="0">
              <a:buNone/>
            </a:pPr>
            <a:r>
              <a:rPr lang="en-IN" dirty="0"/>
              <a:t>		</a:t>
            </a:r>
            <a:r>
              <a:rPr lang="en-IN" dirty="0" err="1"/>
              <a:t>self.label</a:t>
            </a:r>
            <a:r>
              <a:rPr lang="en-IN" dirty="0"/>
              <a:t>["text"] = "" </a:t>
            </a:r>
          </a:p>
          <a:p>
            <a:pPr marL="0" indent="0">
              <a:buNone/>
            </a:pPr>
            <a:r>
              <a:rPr lang="en-IN" dirty="0"/>
              <a:t>		</a:t>
            </a:r>
            <a:r>
              <a:rPr lang="en-IN" dirty="0" err="1"/>
              <a:t>self.clearBtn</a:t>
            </a:r>
            <a:r>
              <a:rPr lang="en-IN" dirty="0"/>
              <a:t>["state"] = "disabled" 		</a:t>
            </a:r>
          </a:p>
          <a:p>
            <a:pPr marL="0" indent="0">
              <a:buNone/>
            </a:pPr>
            <a:r>
              <a:rPr lang="en-IN" dirty="0"/>
              <a:t>		</a:t>
            </a:r>
            <a:r>
              <a:rPr lang="en-IN" dirty="0" err="1"/>
              <a:t>self.restoreBtn</a:t>
            </a:r>
            <a:r>
              <a:rPr lang="en-IN" dirty="0"/>
              <a:t>["state"] = "normal" </a:t>
            </a:r>
          </a:p>
          <a:p>
            <a:pPr marL="0" indent="0">
              <a:buNone/>
            </a:pPr>
            <a:r>
              <a:rPr lang="en-IN" dirty="0"/>
              <a:t>	def restore(self): </a:t>
            </a:r>
          </a:p>
          <a:p>
            <a:pPr marL="0" indent="0">
              <a:buNone/>
            </a:pPr>
            <a:r>
              <a:rPr lang="en-IN" dirty="0"/>
              <a:t>		</a:t>
            </a:r>
            <a:r>
              <a:rPr lang="en-IN" dirty="0" err="1"/>
              <a:t>self.label</a:t>
            </a:r>
            <a:r>
              <a:rPr lang="en-IN" dirty="0"/>
              <a:t>["text"] = "Hello world!" </a:t>
            </a:r>
          </a:p>
          <a:p>
            <a:pPr marL="0" indent="0">
              <a:buNone/>
            </a:pPr>
            <a:r>
              <a:rPr lang="en-IN" dirty="0"/>
              <a:t>		</a:t>
            </a:r>
            <a:r>
              <a:rPr lang="en-IN" dirty="0" err="1"/>
              <a:t>self.clearBtn</a:t>
            </a:r>
            <a:r>
              <a:rPr lang="en-IN" dirty="0"/>
              <a:t>["state"] = "normal" </a:t>
            </a:r>
          </a:p>
          <a:p>
            <a:pPr marL="0" indent="0">
              <a:buNone/>
            </a:pPr>
            <a:r>
              <a:rPr lang="en-IN" dirty="0"/>
              <a:t>		</a:t>
            </a:r>
            <a:r>
              <a:rPr lang="en-IN" dirty="0" err="1"/>
              <a:t>self.restoreBtn</a:t>
            </a:r>
            <a:r>
              <a:rPr lang="en-IN" dirty="0"/>
              <a:t>["state"] = "disabled"</a:t>
            </a:r>
          </a:p>
        </p:txBody>
      </p:sp>
    </p:spTree>
    <p:extLst>
      <p:ext uri="{BB962C8B-B14F-4D97-AF65-F5344CB8AC3E}">
        <p14:creationId xmlns:p14="http://schemas.microsoft.com/office/powerpoint/2010/main" val="30810731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AF56-3A60-437D-BBE6-F23B61624674}"/>
              </a:ext>
            </a:extLst>
          </p:cNvPr>
          <p:cNvSpPr>
            <a:spLocks noGrp="1"/>
          </p:cNvSpPr>
          <p:nvPr>
            <p:ph type="title"/>
          </p:nvPr>
        </p:nvSpPr>
        <p:spPr>
          <a:xfrm>
            <a:off x="344129" y="365125"/>
            <a:ext cx="11009671" cy="1325563"/>
          </a:xfrm>
        </p:spPr>
        <p:txBody>
          <a:bodyPr/>
          <a:lstStyle/>
          <a:p>
            <a:r>
              <a:rPr lang="en-US" dirty="0"/>
              <a:t>Exercises</a:t>
            </a:r>
            <a:endParaRPr lang="en-IN" dirty="0"/>
          </a:p>
        </p:txBody>
      </p:sp>
      <p:sp>
        <p:nvSpPr>
          <p:cNvPr id="3" name="Content Placeholder 2">
            <a:extLst>
              <a:ext uri="{FF2B5EF4-FFF2-40B4-BE49-F238E27FC236}">
                <a16:creationId xmlns:a16="http://schemas.microsoft.com/office/drawing/2014/main" id="{14DFCEB9-1BFD-4123-A255-5BC8503F89DC}"/>
              </a:ext>
            </a:extLst>
          </p:cNvPr>
          <p:cNvSpPr>
            <a:spLocks noGrp="1"/>
          </p:cNvSpPr>
          <p:nvPr>
            <p:ph idx="1"/>
          </p:nvPr>
        </p:nvSpPr>
        <p:spPr>
          <a:xfrm>
            <a:off x="344129" y="2268076"/>
            <a:ext cx="11710219" cy="4351338"/>
          </a:xfrm>
        </p:spPr>
        <p:txBody>
          <a:bodyPr/>
          <a:lstStyle/>
          <a:p>
            <a:pPr marL="514350" indent="-514350">
              <a:buAutoNum type="arabicPeriod"/>
            </a:pPr>
            <a:r>
              <a:rPr lang="en-US" dirty="0"/>
              <a:t>Explain what happens when a user clicks a command button in a fully functioning GUI program. </a:t>
            </a:r>
          </a:p>
          <a:p>
            <a:pPr marL="514350" indent="-514350">
              <a:buAutoNum type="arabicPeriod"/>
            </a:pPr>
            <a:r>
              <a:rPr lang="en-US" dirty="0"/>
              <a:t>Why is it a good idea to write and test the code for laying out a window’s components before you add the methods that perform computations in response to events?</a:t>
            </a:r>
            <a:endParaRPr lang="en-IN" dirty="0"/>
          </a:p>
        </p:txBody>
      </p:sp>
    </p:spTree>
    <p:extLst>
      <p:ext uri="{BB962C8B-B14F-4D97-AF65-F5344CB8AC3E}">
        <p14:creationId xmlns:p14="http://schemas.microsoft.com/office/powerpoint/2010/main" val="2524215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573E3-A2F8-43BC-BFA3-4A62E8A6EC39}"/>
              </a:ext>
            </a:extLst>
          </p:cNvPr>
          <p:cNvSpPr>
            <a:spLocks noGrp="1"/>
          </p:cNvSpPr>
          <p:nvPr>
            <p:ph type="title"/>
          </p:nvPr>
        </p:nvSpPr>
        <p:spPr>
          <a:xfrm>
            <a:off x="452284" y="268082"/>
            <a:ext cx="10990006" cy="851464"/>
          </a:xfrm>
        </p:spPr>
        <p:txBody>
          <a:bodyPr>
            <a:normAutofit/>
          </a:bodyPr>
          <a:lstStyle/>
          <a:p>
            <a:r>
              <a:rPr lang="en-US" b="1" dirty="0">
                <a:solidFill>
                  <a:schemeClr val="accent3"/>
                </a:solidFill>
              </a:rPr>
              <a:t>Input and Output with Entry Fields</a:t>
            </a:r>
            <a:endParaRPr lang="en-IN" b="1" dirty="0">
              <a:solidFill>
                <a:schemeClr val="accent3"/>
              </a:solidFill>
            </a:endParaRPr>
          </a:p>
        </p:txBody>
      </p:sp>
      <p:sp>
        <p:nvSpPr>
          <p:cNvPr id="3" name="Content Placeholder 2">
            <a:extLst>
              <a:ext uri="{FF2B5EF4-FFF2-40B4-BE49-F238E27FC236}">
                <a16:creationId xmlns:a16="http://schemas.microsoft.com/office/drawing/2014/main" id="{5D546A6F-1359-4D82-B662-41F97E98BF4D}"/>
              </a:ext>
            </a:extLst>
          </p:cNvPr>
          <p:cNvSpPr>
            <a:spLocks noGrp="1"/>
          </p:cNvSpPr>
          <p:nvPr>
            <p:ph idx="1"/>
          </p:nvPr>
        </p:nvSpPr>
        <p:spPr>
          <a:xfrm>
            <a:off x="363794" y="1209368"/>
            <a:ext cx="11680722" cy="5380550"/>
          </a:xfrm>
        </p:spPr>
        <p:txBody>
          <a:bodyPr>
            <a:normAutofit/>
          </a:bodyPr>
          <a:lstStyle/>
          <a:p>
            <a:pPr marL="0" indent="0" algn="just">
              <a:buNone/>
            </a:pPr>
            <a:r>
              <a:rPr lang="en-US" sz="2400" dirty="0"/>
              <a:t>An entry field is a box in which the user can position the mouse cursor and enter a number or a single line of text.</a:t>
            </a:r>
          </a:p>
          <a:p>
            <a:pPr marL="0" indent="0" algn="just">
              <a:buNone/>
            </a:pPr>
            <a:r>
              <a:rPr lang="en-IN" sz="2400" b="1" dirty="0"/>
              <a:t>Text Fields</a:t>
            </a:r>
            <a:r>
              <a:rPr lang="en-US" sz="2400" b="1" dirty="0"/>
              <a:t>:</a:t>
            </a:r>
          </a:p>
          <a:p>
            <a:pPr marL="0" indent="0" algn="just">
              <a:buNone/>
            </a:pPr>
            <a:r>
              <a:rPr lang="en-US" sz="2400" dirty="0"/>
              <a:t>A text field is appropriate for entering or displaying a single-line string of characters. </a:t>
            </a:r>
          </a:p>
          <a:p>
            <a:pPr marL="0" indent="0" algn="just">
              <a:buNone/>
            </a:pPr>
            <a:r>
              <a:rPr lang="en-US" sz="2400" dirty="0"/>
              <a:t>The programmer uses the method </a:t>
            </a:r>
            <a:r>
              <a:rPr lang="en-US" sz="2400" b="1" dirty="0" err="1"/>
              <a:t>addTextField</a:t>
            </a:r>
            <a:r>
              <a:rPr lang="en-US" sz="2400" dirty="0"/>
              <a:t> to add a text field to a window. The method returns an object of type </a:t>
            </a:r>
            <a:r>
              <a:rPr lang="en-US" sz="2400" b="1" dirty="0" err="1"/>
              <a:t>TextField</a:t>
            </a:r>
            <a:r>
              <a:rPr lang="en-US" sz="2400" b="1" dirty="0"/>
              <a:t>,</a:t>
            </a:r>
            <a:r>
              <a:rPr lang="en-US" sz="2400" dirty="0"/>
              <a:t> which is a subclass of </a:t>
            </a:r>
            <a:r>
              <a:rPr lang="en-US" sz="2400" b="1" dirty="0" err="1"/>
              <a:t>tkinter.Entry</a:t>
            </a:r>
            <a:r>
              <a:rPr lang="en-US" sz="2400" b="1" dirty="0"/>
              <a:t>. </a:t>
            </a:r>
            <a:r>
              <a:rPr lang="en-US" sz="2400" dirty="0"/>
              <a:t>Required arguments to </a:t>
            </a:r>
            <a:r>
              <a:rPr lang="en-US" sz="2400" b="1" dirty="0" err="1"/>
              <a:t>addTextField</a:t>
            </a:r>
            <a:r>
              <a:rPr lang="en-US" sz="2400" dirty="0"/>
              <a:t> are </a:t>
            </a:r>
            <a:r>
              <a:rPr lang="en-US" sz="2400" b="1" dirty="0"/>
              <a:t>text </a:t>
            </a:r>
            <a:r>
              <a:rPr lang="en-US" sz="2400" dirty="0"/>
              <a:t>(the string to be initially displayed), </a:t>
            </a:r>
            <a:r>
              <a:rPr lang="en-US" sz="2400" b="1" dirty="0"/>
              <a:t>row</a:t>
            </a:r>
            <a:r>
              <a:rPr lang="en-US" sz="2400" dirty="0"/>
              <a:t>, and </a:t>
            </a:r>
            <a:r>
              <a:rPr lang="en-US" sz="2400" b="1" dirty="0"/>
              <a:t>column</a:t>
            </a:r>
            <a:r>
              <a:rPr lang="en-US" sz="2400" dirty="0"/>
              <a:t>. Optional arguments are </a:t>
            </a:r>
            <a:r>
              <a:rPr lang="en-US" sz="2400" b="1" dirty="0" err="1"/>
              <a:t>rowspan</a:t>
            </a:r>
            <a:r>
              <a:rPr lang="en-US" sz="2400" b="1" dirty="0"/>
              <a:t>, </a:t>
            </a:r>
            <a:r>
              <a:rPr lang="en-US" sz="2400" b="1" dirty="0" err="1"/>
              <a:t>columnspan</a:t>
            </a:r>
            <a:r>
              <a:rPr lang="en-US" sz="2400" b="1" dirty="0"/>
              <a:t>, sticky, width, and state.</a:t>
            </a:r>
          </a:p>
          <a:p>
            <a:pPr algn="just"/>
            <a:r>
              <a:rPr lang="en-US" sz="2400" dirty="0"/>
              <a:t>A text field is aligned by default to the northeast of its grid cell. </a:t>
            </a:r>
          </a:p>
          <a:p>
            <a:pPr algn="just"/>
            <a:r>
              <a:rPr lang="en-US" sz="2400" dirty="0"/>
              <a:t>A text field has a default width of 20 characters.</a:t>
            </a:r>
            <a:endParaRPr lang="en-IN" sz="2400" b="1" dirty="0"/>
          </a:p>
        </p:txBody>
      </p:sp>
    </p:spTree>
    <p:extLst>
      <p:ext uri="{BB962C8B-B14F-4D97-AF65-F5344CB8AC3E}">
        <p14:creationId xmlns:p14="http://schemas.microsoft.com/office/powerpoint/2010/main" val="3961068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4E7F69-6C20-4634-BAFF-48C69655062D}"/>
              </a:ext>
            </a:extLst>
          </p:cNvPr>
          <p:cNvSpPr>
            <a:spLocks noGrp="1"/>
          </p:cNvSpPr>
          <p:nvPr>
            <p:ph idx="1"/>
          </p:nvPr>
        </p:nvSpPr>
        <p:spPr>
          <a:xfrm>
            <a:off x="631723" y="382740"/>
            <a:ext cx="11157154" cy="5998395"/>
          </a:xfrm>
        </p:spPr>
        <p:txBody>
          <a:bodyPr>
            <a:normAutofit/>
          </a:bodyPr>
          <a:lstStyle/>
          <a:p>
            <a:pPr algn="just"/>
            <a:endParaRPr lang="en-US" sz="2400" dirty="0"/>
          </a:p>
          <a:p>
            <a:pPr algn="just"/>
            <a:r>
              <a:rPr lang="en-US" sz="2400" dirty="0"/>
              <a:t>The programmer can set a text field’s </a:t>
            </a:r>
            <a:r>
              <a:rPr lang="en-US" sz="2400" b="1" dirty="0"/>
              <a:t>state</a:t>
            </a:r>
            <a:r>
              <a:rPr lang="en-US" sz="2400" dirty="0"/>
              <a:t> attribute to “</a:t>
            </a:r>
            <a:r>
              <a:rPr lang="en-US" sz="2400" dirty="0" err="1"/>
              <a:t>readonly</a:t>
            </a:r>
            <a:r>
              <a:rPr lang="en-US" sz="2400" dirty="0"/>
              <a:t>” to prevent the user from editing an output field. </a:t>
            </a:r>
          </a:p>
          <a:p>
            <a:pPr algn="just"/>
            <a:r>
              <a:rPr lang="en-US" sz="2400" dirty="0"/>
              <a:t>The </a:t>
            </a:r>
            <a:r>
              <a:rPr lang="en-US" sz="2400" b="1" dirty="0" err="1"/>
              <a:t>TextField</a:t>
            </a:r>
            <a:r>
              <a:rPr lang="en-US" sz="2400" dirty="0"/>
              <a:t> method </a:t>
            </a:r>
            <a:r>
              <a:rPr lang="en-US" sz="2400" b="1" dirty="0" err="1"/>
              <a:t>getText</a:t>
            </a:r>
            <a:r>
              <a:rPr lang="en-US" sz="2400" b="1" dirty="0"/>
              <a:t> </a:t>
            </a:r>
            <a:r>
              <a:rPr lang="en-US" sz="2400" dirty="0"/>
              <a:t>returns the string currently contained in a text field. Thus, it serves as an input operation. </a:t>
            </a:r>
          </a:p>
          <a:p>
            <a:pPr algn="just"/>
            <a:r>
              <a:rPr lang="en-US" sz="2400" dirty="0"/>
              <a:t>The method </a:t>
            </a:r>
            <a:r>
              <a:rPr lang="en-US" sz="2400" b="1" dirty="0" err="1"/>
              <a:t>setText</a:t>
            </a:r>
            <a:r>
              <a:rPr lang="en-US" sz="2400" b="1" dirty="0"/>
              <a:t> o</a:t>
            </a:r>
            <a:r>
              <a:rPr lang="en-US" sz="2400" dirty="0"/>
              <a:t>utputs its string argument to a text field.</a:t>
            </a:r>
          </a:p>
          <a:p>
            <a:pPr marL="0" indent="0" algn="just">
              <a:buNone/>
            </a:pPr>
            <a:endParaRPr lang="en-IN" sz="2400" dirty="0"/>
          </a:p>
        </p:txBody>
      </p:sp>
      <p:pic>
        <p:nvPicPr>
          <p:cNvPr id="5" name="Picture 4">
            <a:extLst>
              <a:ext uri="{FF2B5EF4-FFF2-40B4-BE49-F238E27FC236}">
                <a16:creationId xmlns:a16="http://schemas.microsoft.com/office/drawing/2014/main" id="{BA65E049-0256-45B4-8894-16CD8383B350}"/>
              </a:ext>
            </a:extLst>
          </p:cNvPr>
          <p:cNvPicPr>
            <a:picLocks noChangeAspect="1"/>
          </p:cNvPicPr>
          <p:nvPr/>
        </p:nvPicPr>
        <p:blipFill>
          <a:blip r:embed="rId2"/>
          <a:stretch>
            <a:fillRect/>
          </a:stretch>
        </p:blipFill>
        <p:spPr>
          <a:xfrm>
            <a:off x="3533161" y="3731956"/>
            <a:ext cx="3867150" cy="2324100"/>
          </a:xfrm>
          <a:prstGeom prst="rect">
            <a:avLst/>
          </a:prstGeom>
        </p:spPr>
      </p:pic>
    </p:spTree>
    <p:extLst>
      <p:ext uri="{BB962C8B-B14F-4D97-AF65-F5344CB8AC3E}">
        <p14:creationId xmlns:p14="http://schemas.microsoft.com/office/powerpoint/2010/main" val="38550097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6F18-1A9E-4DC1-9465-237F0CF514D3}"/>
              </a:ext>
            </a:extLst>
          </p:cNvPr>
          <p:cNvSpPr>
            <a:spLocks noGrp="1"/>
          </p:cNvSpPr>
          <p:nvPr>
            <p:ph type="title"/>
          </p:nvPr>
        </p:nvSpPr>
        <p:spPr>
          <a:xfrm>
            <a:off x="88490" y="0"/>
            <a:ext cx="10891684" cy="470617"/>
          </a:xfrm>
        </p:spPr>
        <p:txBody>
          <a:bodyPr>
            <a:normAutofit fontScale="90000"/>
          </a:bodyPr>
          <a:lstStyle/>
          <a:p>
            <a:r>
              <a:rPr lang="en-US" b="1" dirty="0"/>
              <a:t>Program</a:t>
            </a:r>
            <a:endParaRPr lang="en-IN" b="1" dirty="0"/>
          </a:p>
        </p:txBody>
      </p:sp>
      <p:sp>
        <p:nvSpPr>
          <p:cNvPr id="3" name="Content Placeholder 2">
            <a:extLst>
              <a:ext uri="{FF2B5EF4-FFF2-40B4-BE49-F238E27FC236}">
                <a16:creationId xmlns:a16="http://schemas.microsoft.com/office/drawing/2014/main" id="{221B2F78-C168-40A8-9E05-2678B2E8FD89}"/>
              </a:ext>
            </a:extLst>
          </p:cNvPr>
          <p:cNvSpPr>
            <a:spLocks noGrp="1"/>
          </p:cNvSpPr>
          <p:nvPr>
            <p:ph idx="1"/>
          </p:nvPr>
        </p:nvSpPr>
        <p:spPr>
          <a:xfrm>
            <a:off x="88490" y="747252"/>
            <a:ext cx="12103510" cy="6027173"/>
          </a:xfrm>
        </p:spPr>
        <p:txBody>
          <a:bodyPr>
            <a:normAutofit/>
          </a:bodyPr>
          <a:lstStyle/>
          <a:p>
            <a:pPr marL="0" indent="0">
              <a:buNone/>
            </a:pPr>
            <a:r>
              <a:rPr lang="en-IN" dirty="0"/>
              <a:t>class </a:t>
            </a:r>
            <a:r>
              <a:rPr lang="en-IN" dirty="0" err="1"/>
              <a:t>TextFieldDemo</a:t>
            </a:r>
            <a:r>
              <a:rPr lang="en-IN" dirty="0"/>
              <a:t>(EasyFrame)</a:t>
            </a:r>
          </a:p>
          <a:p>
            <a:pPr marL="0" indent="0">
              <a:buNone/>
            </a:pPr>
            <a:r>
              <a:rPr lang="en-IN" dirty="0"/>
              <a:t>	def __init__(self): </a:t>
            </a:r>
          </a:p>
          <a:p>
            <a:pPr marL="0" indent="0">
              <a:buNone/>
            </a:pPr>
            <a:r>
              <a:rPr lang="en-IN" dirty="0"/>
              <a:t>		</a:t>
            </a:r>
            <a:r>
              <a:rPr lang="en-IN" dirty="0" err="1"/>
              <a:t>EasyFrame.__init</a:t>
            </a:r>
            <a:r>
              <a:rPr lang="en-IN" dirty="0"/>
              <a:t>__(self, title = "Text Field Demo”)</a:t>
            </a:r>
          </a:p>
          <a:p>
            <a:pPr marL="0" indent="0">
              <a:buNone/>
            </a:pPr>
            <a:r>
              <a:rPr lang="en-IN" dirty="0"/>
              <a:t>		 </a:t>
            </a:r>
            <a:r>
              <a:rPr lang="en-IN" dirty="0" err="1"/>
              <a:t>self.addLabel</a:t>
            </a:r>
            <a:r>
              <a:rPr lang="en-IN" dirty="0"/>
              <a:t>(text = "Input", row = 0, column = 0) </a:t>
            </a:r>
          </a:p>
          <a:p>
            <a:pPr marL="0" indent="0">
              <a:buNone/>
            </a:pPr>
            <a:r>
              <a:rPr lang="en-IN" dirty="0"/>
              <a:t>		</a:t>
            </a:r>
            <a:r>
              <a:rPr lang="en-IN" dirty="0" err="1"/>
              <a:t>self.inputField</a:t>
            </a:r>
            <a:r>
              <a:rPr lang="en-IN" dirty="0"/>
              <a:t> = </a:t>
            </a:r>
            <a:r>
              <a:rPr lang="en-IN" dirty="0" err="1"/>
              <a:t>self.addTextField</a:t>
            </a:r>
            <a:r>
              <a:rPr lang="en-IN" dirty="0"/>
              <a:t>(text = "", row = 0, column = 1) </a:t>
            </a:r>
          </a:p>
          <a:p>
            <a:pPr marL="0" indent="0">
              <a:buNone/>
            </a:pPr>
            <a:r>
              <a:rPr lang="en-IN" dirty="0"/>
              <a:t>		</a:t>
            </a:r>
            <a:r>
              <a:rPr lang="en-IN" dirty="0" err="1"/>
              <a:t>self.addLabel</a:t>
            </a:r>
            <a:r>
              <a:rPr lang="en-IN" dirty="0"/>
              <a:t>(text = "Output", row = 1, column = 0) </a:t>
            </a:r>
          </a:p>
          <a:p>
            <a:pPr marL="0" indent="0">
              <a:buNone/>
            </a:pPr>
            <a:r>
              <a:rPr lang="en-IN" dirty="0"/>
              <a:t>		</a:t>
            </a:r>
            <a:r>
              <a:rPr lang="en-IN" dirty="0" err="1"/>
              <a:t>self.outputField</a:t>
            </a:r>
            <a:r>
              <a:rPr lang="en-IN" dirty="0"/>
              <a:t> = </a:t>
            </a:r>
            <a:r>
              <a:rPr lang="en-IN" dirty="0" err="1"/>
              <a:t>self.addTextField</a:t>
            </a:r>
            <a:r>
              <a:rPr lang="en-IN" dirty="0"/>
              <a:t>(text = "", row = 1, column = 1, state = "</a:t>
            </a:r>
            <a:r>
              <a:rPr lang="en-IN" dirty="0" err="1"/>
              <a:t>readonly</a:t>
            </a:r>
            <a:r>
              <a:rPr lang="en-IN" dirty="0"/>
              <a:t>”)</a:t>
            </a:r>
          </a:p>
          <a:p>
            <a:pPr marL="0" indent="0">
              <a:buNone/>
            </a:pPr>
            <a:r>
              <a:rPr lang="en-IN" dirty="0"/>
              <a:t>		</a:t>
            </a:r>
            <a:r>
              <a:rPr lang="en-IN" dirty="0" err="1"/>
              <a:t>self.addButton</a:t>
            </a:r>
            <a:r>
              <a:rPr lang="en-IN" dirty="0"/>
              <a:t>(text = "Convert", row = 2, column = 0, </a:t>
            </a:r>
            <a:r>
              <a:rPr lang="en-IN" dirty="0" err="1"/>
              <a:t>columnspan</a:t>
            </a:r>
            <a:r>
              <a:rPr lang="en-IN" dirty="0"/>
              <a:t> = 2,command = 												</a:t>
            </a:r>
            <a:r>
              <a:rPr lang="en-IN" dirty="0" err="1"/>
              <a:t>self.convert</a:t>
            </a:r>
            <a:r>
              <a:rPr lang="en-IN" dirty="0"/>
              <a:t>) </a:t>
            </a:r>
          </a:p>
          <a:p>
            <a:pPr marL="0" indent="0">
              <a:buNone/>
            </a:pPr>
            <a:r>
              <a:rPr lang="en-IN" dirty="0"/>
              <a:t>	def convert(self): </a:t>
            </a:r>
          </a:p>
          <a:p>
            <a:pPr marL="0" indent="0">
              <a:buNone/>
            </a:pPr>
            <a:r>
              <a:rPr lang="en-IN" dirty="0"/>
              <a:t>		text = </a:t>
            </a:r>
            <a:r>
              <a:rPr lang="en-IN" dirty="0" err="1"/>
              <a:t>self.inputField.getText</a:t>
            </a:r>
            <a:r>
              <a:rPr lang="en-IN" dirty="0"/>
              <a:t>() </a:t>
            </a:r>
          </a:p>
          <a:p>
            <a:pPr marL="0" indent="0">
              <a:buNone/>
            </a:pPr>
            <a:r>
              <a:rPr lang="en-IN" dirty="0"/>
              <a:t>		result = </a:t>
            </a:r>
            <a:r>
              <a:rPr lang="en-IN" dirty="0" err="1"/>
              <a:t>text.upper</a:t>
            </a:r>
            <a:r>
              <a:rPr lang="en-IN" dirty="0"/>
              <a:t>() 					</a:t>
            </a:r>
          </a:p>
          <a:p>
            <a:pPr marL="0" indent="0">
              <a:buNone/>
            </a:pPr>
            <a:r>
              <a:rPr lang="en-IN" dirty="0"/>
              <a:t>		</a:t>
            </a:r>
            <a:r>
              <a:rPr lang="en-IN" dirty="0" err="1"/>
              <a:t>self.outputField.setText</a:t>
            </a:r>
            <a:r>
              <a:rPr lang="en-IN" dirty="0"/>
              <a:t>(result)</a:t>
            </a:r>
          </a:p>
        </p:txBody>
      </p:sp>
    </p:spTree>
    <p:extLst>
      <p:ext uri="{BB962C8B-B14F-4D97-AF65-F5344CB8AC3E}">
        <p14:creationId xmlns:p14="http://schemas.microsoft.com/office/powerpoint/2010/main" val="23121411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9F549-377B-4EC6-AB47-CFF3112295F5}"/>
              </a:ext>
            </a:extLst>
          </p:cNvPr>
          <p:cNvSpPr>
            <a:spLocks noGrp="1"/>
          </p:cNvSpPr>
          <p:nvPr>
            <p:ph type="title"/>
          </p:nvPr>
        </p:nvSpPr>
        <p:spPr/>
        <p:txBody>
          <a:bodyPr/>
          <a:lstStyle/>
          <a:p>
            <a:r>
              <a:rPr lang="en-US" dirty="0"/>
              <a:t>Terminal-based program</a:t>
            </a:r>
            <a:endParaRPr lang="en-IN" dirty="0"/>
          </a:p>
        </p:txBody>
      </p:sp>
      <p:sp>
        <p:nvSpPr>
          <p:cNvPr id="3" name="Content Placeholder 2">
            <a:extLst>
              <a:ext uri="{FF2B5EF4-FFF2-40B4-BE49-F238E27FC236}">
                <a16:creationId xmlns:a16="http://schemas.microsoft.com/office/drawing/2014/main" id="{3CFB5947-A98A-4DDE-BAA6-E39CA17984E1}"/>
              </a:ext>
            </a:extLst>
          </p:cNvPr>
          <p:cNvSpPr>
            <a:spLocks noGrp="1"/>
          </p:cNvSpPr>
          <p:nvPr>
            <p:ph idx="1"/>
          </p:nvPr>
        </p:nvSpPr>
        <p:spPr>
          <a:xfrm>
            <a:off x="739519" y="1718621"/>
            <a:ext cx="10380765" cy="4195481"/>
          </a:xfrm>
        </p:spPr>
        <p:txBody>
          <a:bodyPr/>
          <a:lstStyle/>
          <a:p>
            <a:pPr marL="0" indent="0">
              <a:buNone/>
            </a:pPr>
            <a:r>
              <a:rPr lang="en-US" dirty="0"/>
              <a:t>similar to the logic of the following, ridiculously simple, terminal-based program: </a:t>
            </a:r>
          </a:p>
          <a:p>
            <a:pPr marL="0" indent="0">
              <a:buNone/>
            </a:pPr>
            <a:r>
              <a:rPr lang="en-US" dirty="0"/>
              <a:t>text = input("Input: ") </a:t>
            </a:r>
          </a:p>
          <a:p>
            <a:pPr marL="0" indent="0">
              <a:buNone/>
            </a:pPr>
            <a:r>
              <a:rPr lang="en-US" dirty="0"/>
              <a:t>result = </a:t>
            </a:r>
            <a:r>
              <a:rPr lang="en-US" dirty="0" err="1"/>
              <a:t>text.upper</a:t>
            </a:r>
            <a:r>
              <a:rPr lang="en-US" dirty="0"/>
              <a:t>() </a:t>
            </a:r>
          </a:p>
          <a:p>
            <a:pPr marL="0" indent="0">
              <a:buNone/>
            </a:pPr>
            <a:r>
              <a:rPr lang="en-US" dirty="0"/>
              <a:t>print("Output:", result)</a:t>
            </a:r>
            <a:endParaRPr lang="en-IN" dirty="0"/>
          </a:p>
        </p:txBody>
      </p:sp>
    </p:spTree>
    <p:extLst>
      <p:ext uri="{BB962C8B-B14F-4D97-AF65-F5344CB8AC3E}">
        <p14:creationId xmlns:p14="http://schemas.microsoft.com/office/powerpoint/2010/main" val="7331638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79A3-C6D8-417B-9423-B436B7B5F4AF}"/>
              </a:ext>
            </a:extLst>
          </p:cNvPr>
          <p:cNvSpPr>
            <a:spLocks noGrp="1"/>
          </p:cNvSpPr>
          <p:nvPr>
            <p:ph type="title"/>
          </p:nvPr>
        </p:nvSpPr>
        <p:spPr/>
        <p:txBody>
          <a:bodyPr>
            <a:normAutofit/>
          </a:bodyPr>
          <a:lstStyle/>
          <a:p>
            <a:r>
              <a:rPr lang="en-US" dirty="0"/>
              <a:t>Integer and Float Fields for Numeric Data</a:t>
            </a:r>
            <a:endParaRPr lang="en-IN" dirty="0"/>
          </a:p>
        </p:txBody>
      </p:sp>
      <p:pic>
        <p:nvPicPr>
          <p:cNvPr id="5" name="Content Placeholder 4">
            <a:extLst>
              <a:ext uri="{FF2B5EF4-FFF2-40B4-BE49-F238E27FC236}">
                <a16:creationId xmlns:a16="http://schemas.microsoft.com/office/drawing/2014/main" id="{4296FFA2-98D3-44B5-823F-01E872834532}"/>
              </a:ext>
            </a:extLst>
          </p:cNvPr>
          <p:cNvPicPr>
            <a:picLocks noGrp="1" noChangeAspect="1"/>
          </p:cNvPicPr>
          <p:nvPr>
            <p:ph idx="1"/>
          </p:nvPr>
        </p:nvPicPr>
        <p:blipFill>
          <a:blip r:embed="rId2"/>
          <a:stretch>
            <a:fillRect/>
          </a:stretch>
        </p:blipFill>
        <p:spPr>
          <a:xfrm>
            <a:off x="3002173" y="2197736"/>
            <a:ext cx="4692598" cy="3417892"/>
          </a:xfrm>
        </p:spPr>
      </p:pic>
    </p:spTree>
    <p:extLst>
      <p:ext uri="{BB962C8B-B14F-4D97-AF65-F5344CB8AC3E}">
        <p14:creationId xmlns:p14="http://schemas.microsoft.com/office/powerpoint/2010/main" val="301584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0FAE-AB8E-4B58-A22D-E4757BB277D6}"/>
              </a:ext>
            </a:extLst>
          </p:cNvPr>
          <p:cNvSpPr>
            <a:spLocks noGrp="1"/>
          </p:cNvSpPr>
          <p:nvPr>
            <p:ph type="title"/>
          </p:nvPr>
        </p:nvSpPr>
        <p:spPr/>
        <p:txBody>
          <a:bodyPr/>
          <a:lstStyle/>
          <a:p>
            <a:r>
              <a:rPr lang="en-IN" dirty="0"/>
              <a:t>The GUI-Based Version</a:t>
            </a:r>
          </a:p>
        </p:txBody>
      </p:sp>
      <p:sp>
        <p:nvSpPr>
          <p:cNvPr id="3" name="Content Placeholder 2">
            <a:extLst>
              <a:ext uri="{FF2B5EF4-FFF2-40B4-BE49-F238E27FC236}">
                <a16:creationId xmlns:a16="http://schemas.microsoft.com/office/drawing/2014/main" id="{AE435B6E-0BE6-4DD4-ACF5-386C919F8EE2}"/>
              </a:ext>
            </a:extLst>
          </p:cNvPr>
          <p:cNvSpPr>
            <a:spLocks noGrp="1"/>
          </p:cNvSpPr>
          <p:nvPr>
            <p:ph idx="1"/>
          </p:nvPr>
        </p:nvSpPr>
        <p:spPr>
          <a:xfrm>
            <a:off x="1398528" y="1956786"/>
            <a:ext cx="10018713" cy="1372341"/>
          </a:xfrm>
        </p:spPr>
        <p:txBody>
          <a:bodyPr/>
          <a:lstStyle/>
          <a:p>
            <a:pPr marL="0" indent="0">
              <a:buNone/>
            </a:pPr>
            <a:r>
              <a:rPr lang="en-US" dirty="0"/>
              <a:t>The GUI-based version of the program displays a window that contains various components, also called widgets.</a:t>
            </a:r>
          </a:p>
          <a:p>
            <a:pPr marL="0" indent="0">
              <a:buNone/>
            </a:pPr>
            <a:endParaRPr lang="en-IN" dirty="0"/>
          </a:p>
        </p:txBody>
      </p:sp>
      <p:pic>
        <p:nvPicPr>
          <p:cNvPr id="5" name="Picture 4">
            <a:extLst>
              <a:ext uri="{FF2B5EF4-FFF2-40B4-BE49-F238E27FC236}">
                <a16:creationId xmlns:a16="http://schemas.microsoft.com/office/drawing/2014/main" id="{D9A28BDF-8346-43C9-AB16-62ED51853640}"/>
              </a:ext>
            </a:extLst>
          </p:cNvPr>
          <p:cNvPicPr>
            <a:picLocks noChangeAspect="1"/>
          </p:cNvPicPr>
          <p:nvPr/>
        </p:nvPicPr>
        <p:blipFill>
          <a:blip r:embed="rId2"/>
          <a:stretch>
            <a:fillRect/>
          </a:stretch>
        </p:blipFill>
        <p:spPr>
          <a:xfrm>
            <a:off x="1944175" y="3173362"/>
            <a:ext cx="7458075" cy="2438400"/>
          </a:xfrm>
          <a:prstGeom prst="rect">
            <a:avLst/>
          </a:prstGeom>
        </p:spPr>
      </p:pic>
    </p:spTree>
    <p:extLst>
      <p:ext uri="{BB962C8B-B14F-4D97-AF65-F5344CB8AC3E}">
        <p14:creationId xmlns:p14="http://schemas.microsoft.com/office/powerpoint/2010/main" val="35367771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7B89-AA61-4415-B03A-8EC75F1773B3}"/>
              </a:ext>
            </a:extLst>
          </p:cNvPr>
          <p:cNvSpPr>
            <a:spLocks noGrp="1"/>
          </p:cNvSpPr>
          <p:nvPr>
            <p:ph type="title"/>
          </p:nvPr>
        </p:nvSpPr>
        <p:spPr>
          <a:xfrm>
            <a:off x="0" y="0"/>
            <a:ext cx="11353800" cy="550606"/>
          </a:xfrm>
        </p:spPr>
        <p:txBody>
          <a:bodyPr>
            <a:normAutofit fontScale="90000"/>
          </a:bodyPr>
          <a:lstStyle/>
          <a:p>
            <a:r>
              <a:rPr lang="en-US" dirty="0"/>
              <a:t>Program</a:t>
            </a:r>
            <a:endParaRPr lang="en-IN" dirty="0"/>
          </a:p>
        </p:txBody>
      </p:sp>
      <p:sp>
        <p:nvSpPr>
          <p:cNvPr id="3" name="Content Placeholder 2">
            <a:extLst>
              <a:ext uri="{FF2B5EF4-FFF2-40B4-BE49-F238E27FC236}">
                <a16:creationId xmlns:a16="http://schemas.microsoft.com/office/drawing/2014/main" id="{A03901E1-EA56-4AB5-9505-F34519A82376}"/>
              </a:ext>
            </a:extLst>
          </p:cNvPr>
          <p:cNvSpPr>
            <a:spLocks noGrp="1"/>
          </p:cNvSpPr>
          <p:nvPr>
            <p:ph idx="1"/>
          </p:nvPr>
        </p:nvSpPr>
        <p:spPr>
          <a:xfrm>
            <a:off x="-1" y="835743"/>
            <a:ext cx="12192001" cy="5864941"/>
          </a:xfrm>
        </p:spPr>
        <p:txBody>
          <a:bodyPr>
            <a:normAutofit fontScale="92500" lnSpcReduction="20000"/>
          </a:bodyPr>
          <a:lstStyle/>
          <a:p>
            <a:pPr marL="0" indent="0">
              <a:buNone/>
            </a:pPr>
            <a:r>
              <a:rPr lang="en-US" sz="2400" dirty="0"/>
              <a:t>class </a:t>
            </a:r>
            <a:r>
              <a:rPr lang="en-US" sz="2400" dirty="0" err="1"/>
              <a:t>NumberFieldDemo</a:t>
            </a:r>
            <a:r>
              <a:rPr lang="en-US" sz="2400" dirty="0"/>
              <a:t>(</a:t>
            </a:r>
            <a:r>
              <a:rPr lang="en-US" sz="2400" dirty="0" err="1"/>
              <a:t>EasyFrame</a:t>
            </a:r>
            <a:r>
              <a:rPr lang="en-US" sz="2400" dirty="0"/>
              <a:t>)</a:t>
            </a:r>
          </a:p>
          <a:p>
            <a:pPr marL="0" indent="0">
              <a:buNone/>
            </a:pPr>
            <a:r>
              <a:rPr lang="en-US" sz="2400" dirty="0"/>
              <a:t> 	def __</a:t>
            </a:r>
            <a:r>
              <a:rPr lang="en-US" sz="2400" dirty="0" err="1"/>
              <a:t>init</a:t>
            </a:r>
            <a:r>
              <a:rPr lang="en-US" sz="2400" dirty="0"/>
              <a:t>__(self): </a:t>
            </a:r>
          </a:p>
          <a:p>
            <a:pPr marL="0" indent="0">
              <a:buNone/>
            </a:pPr>
            <a:r>
              <a:rPr lang="en-US" sz="2400" dirty="0"/>
              <a:t>		</a:t>
            </a:r>
            <a:r>
              <a:rPr lang="en-US" sz="2400" dirty="0" err="1"/>
              <a:t>EasyFrame</a:t>
            </a:r>
            <a:r>
              <a:rPr lang="en-US" sz="2400" dirty="0"/>
              <a:t>.__</a:t>
            </a:r>
            <a:r>
              <a:rPr lang="en-US" sz="2400" dirty="0" err="1"/>
              <a:t>init</a:t>
            </a:r>
            <a:r>
              <a:rPr lang="en-US" sz="2400" dirty="0"/>
              <a:t>__(self, title = "Number Field Demo") </a:t>
            </a:r>
          </a:p>
          <a:p>
            <a:pPr marL="0" indent="0">
              <a:buNone/>
            </a:pPr>
            <a:r>
              <a:rPr lang="en-IN" sz="2400" dirty="0"/>
              <a:t>		</a:t>
            </a:r>
            <a:r>
              <a:rPr lang="en-IN" sz="2400" dirty="0" err="1"/>
              <a:t>self.addLabel</a:t>
            </a:r>
            <a:r>
              <a:rPr lang="en-IN" sz="2400" dirty="0"/>
              <a:t>(text = "An integer", row = 0, column = 0) 										</a:t>
            </a:r>
            <a:r>
              <a:rPr lang="en-IN" sz="2400" dirty="0" err="1"/>
              <a:t>self.inputField</a:t>
            </a:r>
            <a:r>
              <a:rPr lang="en-IN" sz="2400" dirty="0"/>
              <a:t> = </a:t>
            </a:r>
            <a:r>
              <a:rPr lang="en-IN" sz="2400" dirty="0" err="1"/>
              <a:t>self.addIntegerField</a:t>
            </a:r>
            <a:r>
              <a:rPr lang="en-IN" sz="2400" dirty="0"/>
              <a:t>(value = 0, row = 0, column = 1, 			</a:t>
            </a:r>
          </a:p>
          <a:p>
            <a:pPr marL="0" indent="0">
              <a:buNone/>
            </a:pPr>
            <a:r>
              <a:rPr lang="en-IN" sz="2400" dirty="0"/>
              <a:t>																			width = 10)</a:t>
            </a:r>
          </a:p>
          <a:p>
            <a:pPr marL="0" indent="0">
              <a:buNone/>
            </a:pPr>
            <a:r>
              <a:rPr lang="en-IN" sz="2400" dirty="0"/>
              <a:t>		</a:t>
            </a:r>
            <a:r>
              <a:rPr lang="en-IN" sz="2400" dirty="0" err="1"/>
              <a:t>self.addLabel</a:t>
            </a:r>
            <a:r>
              <a:rPr lang="en-IN" sz="2400" dirty="0"/>
              <a:t>(text = "Square root", row = 1, column = 0) 										</a:t>
            </a:r>
            <a:r>
              <a:rPr lang="en-IN" sz="2400" dirty="0" err="1"/>
              <a:t>self.outputField</a:t>
            </a:r>
            <a:r>
              <a:rPr lang="en-IN" sz="2400" dirty="0"/>
              <a:t> = </a:t>
            </a:r>
            <a:r>
              <a:rPr lang="en-IN" sz="2400" dirty="0" err="1"/>
              <a:t>self.addFloatField</a:t>
            </a:r>
            <a:r>
              <a:rPr lang="en-IN" sz="2400" dirty="0"/>
              <a:t>(value = 0.0, row = 1,column = 1,width = 8, 																	precision = 2, state = "</a:t>
            </a:r>
            <a:r>
              <a:rPr lang="en-IN" sz="2400" dirty="0" err="1"/>
              <a:t>readonly</a:t>
            </a:r>
            <a:r>
              <a:rPr lang="en-IN" sz="2400" dirty="0"/>
              <a:t>") 			</a:t>
            </a:r>
          </a:p>
          <a:p>
            <a:pPr marL="0" indent="0">
              <a:buNone/>
            </a:pPr>
            <a:r>
              <a:rPr lang="en-IN" sz="2400" dirty="0"/>
              <a:t>		</a:t>
            </a:r>
            <a:r>
              <a:rPr lang="en-IN" sz="2400" dirty="0" err="1"/>
              <a:t>self.addButton</a:t>
            </a:r>
            <a:r>
              <a:rPr lang="en-IN" sz="2400" dirty="0"/>
              <a:t>(text = "Compute", row = 2, column = 0,columnspan = 2, command 																				= </a:t>
            </a:r>
            <a:r>
              <a:rPr lang="en-IN" sz="2400" dirty="0" err="1"/>
              <a:t>self.computeSqrt</a:t>
            </a:r>
            <a:r>
              <a:rPr lang="en-IN" sz="2400" dirty="0"/>
              <a:t>) </a:t>
            </a:r>
          </a:p>
          <a:p>
            <a:pPr marL="0" indent="0">
              <a:buNone/>
            </a:pPr>
            <a:r>
              <a:rPr lang="en-IN" sz="2400" dirty="0"/>
              <a:t>	def </a:t>
            </a:r>
            <a:r>
              <a:rPr lang="en-IN" sz="2400" dirty="0" err="1"/>
              <a:t>computeSqrt</a:t>
            </a:r>
            <a:r>
              <a:rPr lang="en-IN" sz="2400" dirty="0"/>
              <a:t>(self): </a:t>
            </a:r>
          </a:p>
          <a:p>
            <a:pPr marL="0" indent="0">
              <a:buNone/>
            </a:pPr>
            <a:r>
              <a:rPr lang="en-IN" sz="2400" dirty="0"/>
              <a:t>		number = </a:t>
            </a:r>
            <a:r>
              <a:rPr lang="en-IN" sz="2400" dirty="0" err="1"/>
              <a:t>self.inputField.getNumber</a:t>
            </a:r>
            <a:r>
              <a:rPr lang="en-IN" sz="2400" dirty="0"/>
              <a:t>() </a:t>
            </a:r>
          </a:p>
          <a:p>
            <a:pPr marL="0" indent="0">
              <a:buNone/>
            </a:pPr>
            <a:r>
              <a:rPr lang="en-IN" sz="2400" dirty="0"/>
              <a:t>		result =</a:t>
            </a:r>
            <a:r>
              <a:rPr lang="en-IN" sz="2400" dirty="0" err="1"/>
              <a:t>math.sqrt</a:t>
            </a:r>
            <a:r>
              <a:rPr lang="en-IN" sz="2400" dirty="0"/>
              <a:t>(number) </a:t>
            </a:r>
          </a:p>
          <a:p>
            <a:pPr marL="0" indent="0">
              <a:buNone/>
            </a:pPr>
            <a:r>
              <a:rPr lang="en-IN" sz="2400" dirty="0"/>
              <a:t>		</a:t>
            </a:r>
            <a:r>
              <a:rPr lang="en-IN" sz="2400" dirty="0" err="1"/>
              <a:t>self.outputField.setNumber</a:t>
            </a:r>
            <a:r>
              <a:rPr lang="en-IN" sz="2400" dirty="0"/>
              <a:t>(result)</a:t>
            </a:r>
          </a:p>
        </p:txBody>
      </p:sp>
    </p:spTree>
    <p:extLst>
      <p:ext uri="{BB962C8B-B14F-4D97-AF65-F5344CB8AC3E}">
        <p14:creationId xmlns:p14="http://schemas.microsoft.com/office/powerpoint/2010/main" val="1484610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A21D-1CCC-4506-B1EF-2FDBA3F94602}"/>
              </a:ext>
            </a:extLst>
          </p:cNvPr>
          <p:cNvSpPr>
            <a:spLocks noGrp="1"/>
          </p:cNvSpPr>
          <p:nvPr>
            <p:ph type="title"/>
          </p:nvPr>
        </p:nvSpPr>
        <p:spPr>
          <a:xfrm>
            <a:off x="0" y="33439"/>
            <a:ext cx="11353800" cy="647598"/>
          </a:xfrm>
        </p:spPr>
        <p:txBody>
          <a:bodyPr>
            <a:normAutofit fontScale="90000"/>
          </a:bodyPr>
          <a:lstStyle/>
          <a:p>
            <a:r>
              <a:rPr lang="en-IN" dirty="0"/>
              <a:t>Using Pop-Up Message Boxes</a:t>
            </a:r>
          </a:p>
        </p:txBody>
      </p:sp>
      <p:sp>
        <p:nvSpPr>
          <p:cNvPr id="3" name="Content Placeholder 2">
            <a:extLst>
              <a:ext uri="{FF2B5EF4-FFF2-40B4-BE49-F238E27FC236}">
                <a16:creationId xmlns:a16="http://schemas.microsoft.com/office/drawing/2014/main" id="{AA7668F4-9085-4EBD-845C-B7F9D087A0A0}"/>
              </a:ext>
            </a:extLst>
          </p:cNvPr>
          <p:cNvSpPr>
            <a:spLocks noGrp="1"/>
          </p:cNvSpPr>
          <p:nvPr>
            <p:ph idx="1"/>
          </p:nvPr>
        </p:nvSpPr>
        <p:spPr>
          <a:xfrm>
            <a:off x="0" y="993058"/>
            <a:ext cx="12192000" cy="5864941"/>
          </a:xfrm>
        </p:spPr>
        <p:txBody>
          <a:bodyPr/>
          <a:lstStyle/>
          <a:p>
            <a:pPr marL="0" indent="0" algn="just">
              <a:buNone/>
            </a:pPr>
            <a:r>
              <a:rPr lang="en-US" dirty="0"/>
              <a:t>When errors arise in a GUI-based program, the program often responds by popping up a dialog window with an error message. </a:t>
            </a:r>
          </a:p>
          <a:p>
            <a:pPr marL="0" indent="0" algn="just">
              <a:buNone/>
            </a:pPr>
            <a:r>
              <a:rPr lang="en-US" dirty="0"/>
              <a:t>Such errors are usually the result of invalid input data. The program detects the error, pops up the dialog to inform the user, and, when the user closes the dialog, continues to accept and check input data.</a:t>
            </a:r>
          </a:p>
          <a:p>
            <a:pPr marL="0" indent="0" algn="just">
              <a:buNone/>
            </a:pPr>
            <a:r>
              <a:rPr lang="en-US" dirty="0"/>
              <a:t>Python raises an exception or runtime error when these events occur by</a:t>
            </a:r>
            <a:r>
              <a:rPr lang="en-IN" dirty="0"/>
              <a:t> try-except statement.</a:t>
            </a:r>
          </a:p>
          <a:p>
            <a:pPr marL="0" indent="0" algn="just">
              <a:buNone/>
            </a:pPr>
            <a:r>
              <a:rPr lang="en-US" dirty="0"/>
              <a:t>try:</a:t>
            </a:r>
          </a:p>
          <a:p>
            <a:pPr marL="0" indent="0" algn="just">
              <a:buNone/>
            </a:pPr>
            <a:r>
              <a:rPr lang="en-US" dirty="0"/>
              <a:t> &lt;statements that might raise an exception&gt;</a:t>
            </a:r>
          </a:p>
          <a:p>
            <a:pPr marL="0" indent="0" algn="just">
              <a:buNone/>
            </a:pPr>
            <a:r>
              <a:rPr lang="en-US" dirty="0"/>
              <a:t>except &lt;exception type&gt;:</a:t>
            </a:r>
          </a:p>
          <a:p>
            <a:pPr marL="0" indent="0" algn="just">
              <a:buNone/>
            </a:pPr>
            <a:r>
              <a:rPr lang="en-US" dirty="0"/>
              <a:t> &lt;statements to recover from the exception&gt;</a:t>
            </a:r>
            <a:endParaRPr lang="en-IN" dirty="0"/>
          </a:p>
        </p:txBody>
      </p:sp>
    </p:spTree>
    <p:extLst>
      <p:ext uri="{BB962C8B-B14F-4D97-AF65-F5344CB8AC3E}">
        <p14:creationId xmlns:p14="http://schemas.microsoft.com/office/powerpoint/2010/main" val="6373940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262A35-CEF3-4762-8150-4D61CAEB04A3}"/>
              </a:ext>
            </a:extLst>
          </p:cNvPr>
          <p:cNvPicPr>
            <a:picLocks noGrp="1" noChangeAspect="1"/>
          </p:cNvPicPr>
          <p:nvPr>
            <p:ph idx="1"/>
          </p:nvPr>
        </p:nvPicPr>
        <p:blipFill>
          <a:blip r:embed="rId2"/>
          <a:stretch>
            <a:fillRect/>
          </a:stretch>
        </p:blipFill>
        <p:spPr>
          <a:xfrm>
            <a:off x="1641987" y="796377"/>
            <a:ext cx="7035288" cy="5062292"/>
          </a:xfrm>
        </p:spPr>
      </p:pic>
    </p:spTree>
    <p:extLst>
      <p:ext uri="{BB962C8B-B14F-4D97-AF65-F5344CB8AC3E}">
        <p14:creationId xmlns:p14="http://schemas.microsoft.com/office/powerpoint/2010/main" val="14735205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E8C9-8603-4BE0-AE86-B25DDB92EC43}"/>
              </a:ext>
            </a:extLst>
          </p:cNvPr>
          <p:cNvSpPr>
            <a:spLocks noGrp="1"/>
          </p:cNvSpPr>
          <p:nvPr>
            <p:ph type="title"/>
          </p:nvPr>
        </p:nvSpPr>
        <p:spPr>
          <a:xfrm>
            <a:off x="98323" y="230085"/>
            <a:ext cx="11255477" cy="450952"/>
          </a:xfrm>
        </p:spPr>
        <p:txBody>
          <a:bodyPr>
            <a:normAutofit fontScale="90000"/>
          </a:bodyPr>
          <a:lstStyle/>
          <a:p>
            <a:r>
              <a:rPr lang="en-IN" dirty="0"/>
              <a:t>Program</a:t>
            </a:r>
          </a:p>
        </p:txBody>
      </p:sp>
      <p:sp>
        <p:nvSpPr>
          <p:cNvPr id="3" name="Content Placeholder 2">
            <a:extLst>
              <a:ext uri="{FF2B5EF4-FFF2-40B4-BE49-F238E27FC236}">
                <a16:creationId xmlns:a16="http://schemas.microsoft.com/office/drawing/2014/main" id="{AC99A49D-6F4B-43B0-B06F-A2996361A7F7}"/>
              </a:ext>
            </a:extLst>
          </p:cNvPr>
          <p:cNvSpPr>
            <a:spLocks noGrp="1"/>
          </p:cNvSpPr>
          <p:nvPr>
            <p:ph idx="1"/>
          </p:nvPr>
        </p:nvSpPr>
        <p:spPr>
          <a:xfrm>
            <a:off x="98323" y="1060552"/>
            <a:ext cx="12093677" cy="5567363"/>
          </a:xfrm>
        </p:spPr>
        <p:txBody>
          <a:bodyPr/>
          <a:lstStyle/>
          <a:p>
            <a:pPr marL="0" indent="0">
              <a:buNone/>
            </a:pPr>
            <a:r>
              <a:rPr lang="en-IN" dirty="0"/>
              <a:t>def </a:t>
            </a:r>
            <a:r>
              <a:rPr lang="en-IN" dirty="0" err="1"/>
              <a:t>computeSqrt</a:t>
            </a:r>
            <a:r>
              <a:rPr lang="en-IN" dirty="0"/>
              <a:t>(self): </a:t>
            </a:r>
          </a:p>
          <a:p>
            <a:pPr marL="0" indent="0">
              <a:buNone/>
            </a:pPr>
            <a:r>
              <a:rPr lang="en-IN" dirty="0"/>
              <a:t>	try: </a:t>
            </a:r>
          </a:p>
          <a:p>
            <a:pPr marL="0" indent="0">
              <a:buNone/>
            </a:pPr>
            <a:r>
              <a:rPr lang="en-IN" dirty="0"/>
              <a:t>		number = </a:t>
            </a:r>
            <a:r>
              <a:rPr lang="en-IN" dirty="0" err="1"/>
              <a:t>self.inputField.getNumber</a:t>
            </a:r>
            <a:r>
              <a:rPr lang="en-IN" dirty="0"/>
              <a:t>() </a:t>
            </a:r>
          </a:p>
          <a:p>
            <a:pPr marL="0" indent="0">
              <a:buNone/>
            </a:pPr>
            <a:r>
              <a:rPr lang="en-IN" dirty="0"/>
              <a:t>		result = </a:t>
            </a:r>
            <a:r>
              <a:rPr lang="en-IN" dirty="0" err="1"/>
              <a:t>math.sqrt</a:t>
            </a:r>
            <a:r>
              <a:rPr lang="en-IN" dirty="0"/>
              <a:t>(number) </a:t>
            </a:r>
          </a:p>
          <a:p>
            <a:pPr marL="0" indent="0">
              <a:buNone/>
            </a:pPr>
            <a:r>
              <a:rPr lang="en-IN" dirty="0"/>
              <a:t>		</a:t>
            </a:r>
            <a:r>
              <a:rPr lang="en-IN" dirty="0" err="1"/>
              <a:t>self.outputField.setNumber</a:t>
            </a:r>
            <a:r>
              <a:rPr lang="en-IN" dirty="0"/>
              <a:t>(result) </a:t>
            </a:r>
          </a:p>
          <a:p>
            <a:pPr marL="0" indent="0">
              <a:buNone/>
            </a:pPr>
            <a:r>
              <a:rPr lang="en-IN" dirty="0"/>
              <a:t>	except </a:t>
            </a:r>
            <a:r>
              <a:rPr lang="en-IN" dirty="0" err="1"/>
              <a:t>ValueError</a:t>
            </a:r>
            <a:r>
              <a:rPr lang="en-IN" dirty="0"/>
              <a:t>: </a:t>
            </a:r>
          </a:p>
          <a:p>
            <a:pPr marL="0" indent="0">
              <a:buNone/>
            </a:pPr>
            <a:r>
              <a:rPr lang="en-IN" dirty="0"/>
              <a:t>		</a:t>
            </a:r>
            <a:r>
              <a:rPr lang="en-IN" dirty="0" err="1"/>
              <a:t>self.messageBox</a:t>
            </a:r>
            <a:r>
              <a:rPr lang="en-IN" dirty="0"/>
              <a:t>(title = "ERROR", message = "Input must be an integer &gt;= 0")</a:t>
            </a:r>
          </a:p>
        </p:txBody>
      </p:sp>
    </p:spTree>
    <p:extLst>
      <p:ext uri="{BB962C8B-B14F-4D97-AF65-F5344CB8AC3E}">
        <p14:creationId xmlns:p14="http://schemas.microsoft.com/office/powerpoint/2010/main" val="5978427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8597-3927-419F-A383-335274332E65}"/>
              </a:ext>
            </a:extLst>
          </p:cNvPr>
          <p:cNvSpPr>
            <a:spLocks noGrp="1"/>
          </p:cNvSpPr>
          <p:nvPr>
            <p:ph type="title"/>
          </p:nvPr>
        </p:nvSpPr>
        <p:spPr>
          <a:xfrm>
            <a:off x="130277" y="376237"/>
            <a:ext cx="10515600" cy="539443"/>
          </a:xfrm>
        </p:spPr>
        <p:txBody>
          <a:bodyPr>
            <a:normAutofit fontScale="90000"/>
          </a:bodyPr>
          <a:lstStyle/>
          <a:p>
            <a:r>
              <a:rPr lang="en-US" dirty="0"/>
              <a:t>Exercises</a:t>
            </a:r>
            <a:endParaRPr lang="en-IN" dirty="0"/>
          </a:p>
        </p:txBody>
      </p:sp>
      <p:sp>
        <p:nvSpPr>
          <p:cNvPr id="3" name="Content Placeholder 2">
            <a:extLst>
              <a:ext uri="{FF2B5EF4-FFF2-40B4-BE49-F238E27FC236}">
                <a16:creationId xmlns:a16="http://schemas.microsoft.com/office/drawing/2014/main" id="{A684088B-A245-41D7-8682-B6DCE0E939BC}"/>
              </a:ext>
            </a:extLst>
          </p:cNvPr>
          <p:cNvSpPr>
            <a:spLocks noGrp="1"/>
          </p:cNvSpPr>
          <p:nvPr>
            <p:ph idx="1"/>
          </p:nvPr>
        </p:nvSpPr>
        <p:spPr>
          <a:xfrm>
            <a:off x="130277" y="1327355"/>
            <a:ext cx="11894575" cy="5154408"/>
          </a:xfrm>
        </p:spPr>
        <p:txBody>
          <a:bodyPr/>
          <a:lstStyle/>
          <a:p>
            <a:pPr marL="514350" indent="-514350" algn="just">
              <a:buAutoNum type="arabicPeriod"/>
            </a:pPr>
            <a:r>
              <a:rPr lang="en-US" dirty="0"/>
              <a:t>Explain why you would not use a text field to perform input and output of numbers. </a:t>
            </a:r>
          </a:p>
          <a:p>
            <a:pPr marL="514350" indent="-514350" algn="just">
              <a:buAutoNum type="arabicPeriod"/>
            </a:pPr>
            <a:r>
              <a:rPr lang="en-US" dirty="0"/>
              <a:t>Write a line of code that adds a </a:t>
            </a:r>
            <a:r>
              <a:rPr lang="en-US" dirty="0" err="1"/>
              <a:t>FloatField</a:t>
            </a:r>
            <a:r>
              <a:rPr lang="en-US" dirty="0"/>
              <a:t> to a window, at position (1, 1) in the grid, with an initial value of 0.0, a width of 15, and a precision of 2. </a:t>
            </a:r>
          </a:p>
          <a:p>
            <a:pPr marL="514350" indent="-514350" algn="just">
              <a:buAutoNum type="arabicPeriod"/>
            </a:pPr>
            <a:r>
              <a:rPr lang="en-US" dirty="0"/>
              <a:t>What happens when you enter a number with a decimal point into an </a:t>
            </a:r>
            <a:r>
              <a:rPr lang="en-US" dirty="0" err="1"/>
              <a:t>IntegerField</a:t>
            </a:r>
            <a:r>
              <a:rPr lang="en-US" dirty="0"/>
              <a:t>? </a:t>
            </a:r>
          </a:p>
          <a:p>
            <a:pPr marL="514350" indent="-514350" algn="just">
              <a:buAutoNum type="arabicPeriod"/>
            </a:pPr>
            <a:r>
              <a:rPr lang="en-US" dirty="0"/>
              <a:t>When would you make a data field read-only, and how would you do this? </a:t>
            </a:r>
          </a:p>
          <a:p>
            <a:pPr marL="514350" indent="-514350" algn="just">
              <a:buAutoNum type="arabicPeriod"/>
            </a:pPr>
            <a:r>
              <a:rPr lang="en-US" dirty="0"/>
              <a:t>Explain what happens when a program receives a non-numeric string when a number is expected as input, and explain how the try-except statement can be of use in this situation</a:t>
            </a:r>
            <a:endParaRPr lang="en-IN" dirty="0"/>
          </a:p>
        </p:txBody>
      </p:sp>
    </p:spTree>
    <p:extLst>
      <p:ext uri="{BB962C8B-B14F-4D97-AF65-F5344CB8AC3E}">
        <p14:creationId xmlns:p14="http://schemas.microsoft.com/office/powerpoint/2010/main" val="1362027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4E6A-09F0-41B2-B881-33B03B3854ED}"/>
              </a:ext>
            </a:extLst>
          </p:cNvPr>
          <p:cNvSpPr>
            <a:spLocks noGrp="1"/>
          </p:cNvSpPr>
          <p:nvPr>
            <p:ph type="title"/>
          </p:nvPr>
        </p:nvSpPr>
        <p:spPr>
          <a:xfrm>
            <a:off x="572729" y="180924"/>
            <a:ext cx="10515600" cy="637765"/>
          </a:xfrm>
        </p:spPr>
        <p:txBody>
          <a:bodyPr>
            <a:normAutofit fontScale="90000"/>
          </a:bodyPr>
          <a:lstStyle/>
          <a:p>
            <a:r>
              <a:rPr lang="en-US" dirty="0"/>
              <a:t>Defining and Using Instance Variables</a:t>
            </a:r>
            <a:endParaRPr lang="en-IN" dirty="0"/>
          </a:p>
        </p:txBody>
      </p:sp>
      <p:sp>
        <p:nvSpPr>
          <p:cNvPr id="3" name="Content Placeholder 2">
            <a:extLst>
              <a:ext uri="{FF2B5EF4-FFF2-40B4-BE49-F238E27FC236}">
                <a16:creationId xmlns:a16="http://schemas.microsoft.com/office/drawing/2014/main" id="{84B04CF5-E45D-49A3-B9D0-9CE4617EC5F9}"/>
              </a:ext>
            </a:extLst>
          </p:cNvPr>
          <p:cNvSpPr>
            <a:spLocks noGrp="1"/>
          </p:cNvSpPr>
          <p:nvPr>
            <p:ph idx="1"/>
          </p:nvPr>
        </p:nvSpPr>
        <p:spPr>
          <a:xfrm>
            <a:off x="572729" y="1386348"/>
            <a:ext cx="10781071" cy="5174073"/>
          </a:xfrm>
        </p:spPr>
        <p:txBody>
          <a:bodyPr>
            <a:normAutofit/>
          </a:bodyPr>
          <a:lstStyle/>
          <a:p>
            <a:pPr marL="0" indent="0" algn="just">
              <a:buNone/>
            </a:pPr>
            <a:r>
              <a:rPr lang="en-US" sz="2400" dirty="0"/>
              <a:t>Earlier we said that methods use the parameter </a:t>
            </a:r>
            <a:r>
              <a:rPr lang="en-US" sz="2400" b="1" dirty="0"/>
              <a:t>self</a:t>
            </a:r>
            <a:r>
              <a:rPr lang="en-US" sz="2400" dirty="0"/>
              <a:t> to call other methods in an object’s class or to access that object’s instance variables. </a:t>
            </a:r>
          </a:p>
          <a:p>
            <a:pPr marL="0" indent="0" algn="just">
              <a:buNone/>
            </a:pPr>
            <a:r>
              <a:rPr lang="en-US" sz="2400" dirty="0"/>
              <a:t>An </a:t>
            </a:r>
            <a:r>
              <a:rPr lang="en-US" sz="2400" b="1" dirty="0"/>
              <a:t>instance variable</a:t>
            </a:r>
            <a:r>
              <a:rPr lang="en-US" sz="2400" dirty="0"/>
              <a:t> is used to store data belonging to an individual object.</a:t>
            </a:r>
          </a:p>
          <a:p>
            <a:pPr marL="0" indent="0" algn="just">
              <a:buNone/>
            </a:pPr>
            <a:r>
              <a:rPr lang="en-US" sz="2400" dirty="0"/>
              <a:t>The window class’s </a:t>
            </a:r>
            <a:r>
              <a:rPr lang="en-US" sz="2400" b="1" dirty="0"/>
              <a:t>__</a:t>
            </a:r>
            <a:r>
              <a:rPr lang="en-US" sz="2400" b="1" dirty="0" err="1"/>
              <a:t>init</a:t>
            </a:r>
            <a:r>
              <a:rPr lang="en-US" sz="2400" b="1" dirty="0"/>
              <a:t>__</a:t>
            </a:r>
            <a:r>
              <a:rPr lang="en-US" sz="2400" dirty="0"/>
              <a:t> method establishes the initial state of a window object when it is created, and other methods within that class are run to access or modify this state (to make the window larger, change its title, or respond to an event).</a:t>
            </a:r>
          </a:p>
          <a:p>
            <a:pPr marL="0" indent="0" algn="just">
              <a:buNone/>
            </a:pPr>
            <a:r>
              <a:rPr lang="en-US" sz="2400" dirty="0"/>
              <a:t>These basic elements of a window’s state are defined and managed in the classes </a:t>
            </a:r>
            <a:r>
              <a:rPr lang="en-US" sz="2400" dirty="0" err="1"/>
              <a:t>breezypythongui.EasyFrame</a:t>
            </a:r>
            <a:r>
              <a:rPr lang="en-US" sz="2400" dirty="0"/>
              <a:t> and </a:t>
            </a:r>
            <a:r>
              <a:rPr lang="en-US" sz="2400" dirty="0" err="1"/>
              <a:t>tkinter.frame</a:t>
            </a:r>
            <a:r>
              <a:rPr lang="en-US" sz="2400" dirty="0"/>
              <a:t>.</a:t>
            </a:r>
            <a:endParaRPr lang="en-IN" sz="2400" dirty="0"/>
          </a:p>
        </p:txBody>
      </p:sp>
    </p:spTree>
    <p:extLst>
      <p:ext uri="{BB962C8B-B14F-4D97-AF65-F5344CB8AC3E}">
        <p14:creationId xmlns:p14="http://schemas.microsoft.com/office/powerpoint/2010/main" val="22968626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42D3-0D44-4D90-8FDB-B184AD5D0430}"/>
              </a:ext>
            </a:extLst>
          </p:cNvPr>
          <p:cNvSpPr>
            <a:spLocks noGrp="1"/>
          </p:cNvSpPr>
          <p:nvPr>
            <p:ph type="title"/>
          </p:nvPr>
        </p:nvSpPr>
        <p:spPr>
          <a:xfrm>
            <a:off x="838200" y="365126"/>
            <a:ext cx="10515600" cy="883572"/>
          </a:xfrm>
        </p:spPr>
        <p:txBody>
          <a:bodyPr/>
          <a:lstStyle/>
          <a:p>
            <a:r>
              <a:rPr lang="en-US" dirty="0"/>
              <a:t>The GUI for a counter application</a:t>
            </a:r>
            <a:endParaRPr lang="en-IN" dirty="0"/>
          </a:p>
        </p:txBody>
      </p:sp>
      <p:pic>
        <p:nvPicPr>
          <p:cNvPr id="5" name="Content Placeholder 4">
            <a:extLst>
              <a:ext uri="{FF2B5EF4-FFF2-40B4-BE49-F238E27FC236}">
                <a16:creationId xmlns:a16="http://schemas.microsoft.com/office/drawing/2014/main" id="{0BF857A9-F2CE-4AF5-BD8F-664F4FB17725}"/>
              </a:ext>
            </a:extLst>
          </p:cNvPr>
          <p:cNvPicPr>
            <a:picLocks noGrp="1" noChangeAspect="1"/>
          </p:cNvPicPr>
          <p:nvPr>
            <p:ph idx="1"/>
          </p:nvPr>
        </p:nvPicPr>
        <p:blipFill>
          <a:blip r:embed="rId2"/>
          <a:stretch>
            <a:fillRect/>
          </a:stretch>
        </p:blipFill>
        <p:spPr>
          <a:xfrm>
            <a:off x="2703871" y="1248698"/>
            <a:ext cx="5105400" cy="3010521"/>
          </a:xfrm>
        </p:spPr>
      </p:pic>
      <p:sp>
        <p:nvSpPr>
          <p:cNvPr id="7" name="TextBox 6">
            <a:extLst>
              <a:ext uri="{FF2B5EF4-FFF2-40B4-BE49-F238E27FC236}">
                <a16:creationId xmlns:a16="http://schemas.microsoft.com/office/drawing/2014/main" id="{253BA10F-4730-49AB-A959-1E2C8122D29A}"/>
              </a:ext>
            </a:extLst>
          </p:cNvPr>
          <p:cNvSpPr txBox="1"/>
          <p:nvPr/>
        </p:nvSpPr>
        <p:spPr>
          <a:xfrm>
            <a:off x="521109" y="4572640"/>
            <a:ext cx="11543071" cy="1384995"/>
          </a:xfrm>
          <a:prstGeom prst="rect">
            <a:avLst/>
          </a:prstGeom>
          <a:noFill/>
        </p:spPr>
        <p:txBody>
          <a:bodyPr wrap="square">
            <a:spAutoFit/>
          </a:bodyPr>
          <a:lstStyle/>
          <a:p>
            <a:pPr algn="just"/>
            <a:r>
              <a:rPr lang="en-US" sz="2800" dirty="0"/>
              <a:t>At start-up, the window displays a label of 0 and two buttons named Next and Reset. When the user clicks Next, the window increments the number in the label; when the user clicks Reset, the window resets the label to 0.</a:t>
            </a:r>
            <a:endParaRPr lang="en-IN" sz="2800" dirty="0"/>
          </a:p>
        </p:txBody>
      </p:sp>
    </p:spTree>
    <p:extLst>
      <p:ext uri="{BB962C8B-B14F-4D97-AF65-F5344CB8AC3E}">
        <p14:creationId xmlns:p14="http://schemas.microsoft.com/office/powerpoint/2010/main" val="38621145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41EC-4470-47C1-BDA9-0E3B1063FA55}"/>
              </a:ext>
            </a:extLst>
          </p:cNvPr>
          <p:cNvSpPr>
            <a:spLocks noGrp="1"/>
          </p:cNvSpPr>
          <p:nvPr>
            <p:ph type="title"/>
          </p:nvPr>
        </p:nvSpPr>
        <p:spPr>
          <a:xfrm>
            <a:off x="206477" y="137652"/>
            <a:ext cx="10763865" cy="470617"/>
          </a:xfrm>
        </p:spPr>
        <p:txBody>
          <a:bodyPr>
            <a:normAutofit fontScale="90000"/>
          </a:bodyPr>
          <a:lstStyle/>
          <a:p>
            <a:r>
              <a:rPr lang="en-IN" dirty="0"/>
              <a:t>Program</a:t>
            </a:r>
          </a:p>
        </p:txBody>
      </p:sp>
      <p:sp>
        <p:nvSpPr>
          <p:cNvPr id="3" name="Content Placeholder 2">
            <a:extLst>
              <a:ext uri="{FF2B5EF4-FFF2-40B4-BE49-F238E27FC236}">
                <a16:creationId xmlns:a16="http://schemas.microsoft.com/office/drawing/2014/main" id="{60393C68-473C-4D49-B3DB-D3D271B9371E}"/>
              </a:ext>
            </a:extLst>
          </p:cNvPr>
          <p:cNvSpPr>
            <a:spLocks noGrp="1"/>
          </p:cNvSpPr>
          <p:nvPr>
            <p:ph idx="1"/>
          </p:nvPr>
        </p:nvSpPr>
        <p:spPr>
          <a:xfrm>
            <a:off x="206477" y="776748"/>
            <a:ext cx="11985523" cy="6081251"/>
          </a:xfrm>
        </p:spPr>
        <p:txBody>
          <a:bodyPr>
            <a:normAutofit/>
          </a:bodyPr>
          <a:lstStyle/>
          <a:p>
            <a:pPr marL="0" indent="0">
              <a:buNone/>
            </a:pPr>
            <a:r>
              <a:rPr lang="en-US" dirty="0"/>
              <a:t>class </a:t>
            </a:r>
            <a:r>
              <a:rPr lang="en-US" dirty="0" err="1"/>
              <a:t>CounterDemo</a:t>
            </a:r>
            <a:r>
              <a:rPr lang="en-US" dirty="0"/>
              <a:t>(</a:t>
            </a:r>
            <a:r>
              <a:rPr lang="en-US" dirty="0" err="1"/>
              <a:t>EasyFrame</a:t>
            </a:r>
            <a:r>
              <a:rPr lang="en-US" dirty="0"/>
              <a:t>): </a:t>
            </a:r>
          </a:p>
          <a:p>
            <a:pPr marL="0" indent="0">
              <a:buNone/>
            </a:pPr>
            <a:r>
              <a:rPr lang="en-US" dirty="0"/>
              <a:t>	def __</a:t>
            </a:r>
            <a:r>
              <a:rPr lang="en-US" dirty="0" err="1"/>
              <a:t>init</a:t>
            </a:r>
            <a:r>
              <a:rPr lang="en-US" dirty="0"/>
              <a:t>__(self): </a:t>
            </a:r>
          </a:p>
          <a:p>
            <a:pPr marL="0" indent="0">
              <a:buNone/>
            </a:pPr>
            <a:r>
              <a:rPr lang="en-US" dirty="0"/>
              <a:t>		</a:t>
            </a:r>
            <a:r>
              <a:rPr lang="en-US" dirty="0" err="1"/>
              <a:t>EasyFrame</a:t>
            </a:r>
            <a:r>
              <a:rPr lang="en-US" dirty="0"/>
              <a:t>.__</a:t>
            </a:r>
            <a:r>
              <a:rPr lang="en-US" dirty="0" err="1"/>
              <a:t>init</a:t>
            </a:r>
            <a:r>
              <a:rPr lang="en-US" dirty="0"/>
              <a:t>__(self, title = "Counter Demo") </a:t>
            </a:r>
          </a:p>
          <a:p>
            <a:pPr marL="0" indent="0">
              <a:buNone/>
            </a:pPr>
            <a:r>
              <a:rPr lang="en-US" dirty="0"/>
              <a:t>		</a:t>
            </a:r>
            <a:r>
              <a:rPr lang="en-US" dirty="0" err="1"/>
              <a:t>self.setSize</a:t>
            </a:r>
            <a:r>
              <a:rPr lang="en-US" dirty="0"/>
              <a:t>(200, 75) </a:t>
            </a:r>
          </a:p>
          <a:p>
            <a:pPr marL="0" indent="0">
              <a:buNone/>
            </a:pPr>
            <a:r>
              <a:rPr lang="en-US" dirty="0"/>
              <a:t>		</a:t>
            </a:r>
            <a:r>
              <a:rPr lang="en-US" dirty="0" err="1"/>
              <a:t>self.count</a:t>
            </a:r>
            <a:r>
              <a:rPr lang="en-US" dirty="0"/>
              <a:t> = 0 </a:t>
            </a:r>
          </a:p>
          <a:p>
            <a:pPr marL="0" indent="0">
              <a:buNone/>
            </a:pPr>
            <a:r>
              <a:rPr lang="en-US" dirty="0"/>
              <a:t>		</a:t>
            </a:r>
            <a:r>
              <a:rPr lang="en-US" dirty="0" err="1"/>
              <a:t>self.label</a:t>
            </a:r>
            <a:r>
              <a:rPr lang="en-US" dirty="0"/>
              <a:t> = </a:t>
            </a:r>
            <a:r>
              <a:rPr lang="en-US" dirty="0" err="1"/>
              <a:t>self.addLabel</a:t>
            </a:r>
            <a:r>
              <a:rPr lang="en-US" dirty="0"/>
              <a:t>(text = "0", row = 0, column = 0, sticky = "NSEW", </a:t>
            </a:r>
            <a:r>
              <a:rPr lang="en-US" dirty="0" err="1"/>
              <a:t>columnspan</a:t>
            </a:r>
            <a:r>
              <a:rPr lang="en-US" dirty="0"/>
              <a:t>= 2) </a:t>
            </a:r>
          </a:p>
          <a:p>
            <a:pPr marL="0" indent="0">
              <a:buNone/>
            </a:pPr>
            <a:r>
              <a:rPr lang="en-US" dirty="0"/>
              <a:t>		</a:t>
            </a:r>
            <a:r>
              <a:rPr lang="en-US" dirty="0" err="1"/>
              <a:t>self.addButton</a:t>
            </a:r>
            <a:r>
              <a:rPr lang="en-US" dirty="0"/>
              <a:t>(text = "Next", row = 1, column = 0, command = </a:t>
            </a:r>
            <a:r>
              <a:rPr lang="en-US" dirty="0" err="1"/>
              <a:t>self.next</a:t>
            </a:r>
            <a:r>
              <a:rPr lang="en-US" dirty="0"/>
              <a:t>) </a:t>
            </a:r>
          </a:p>
          <a:p>
            <a:pPr marL="0" indent="0">
              <a:buNone/>
            </a:pPr>
            <a:r>
              <a:rPr lang="en-US" dirty="0"/>
              <a:t>		</a:t>
            </a:r>
            <a:r>
              <a:rPr lang="en-US" dirty="0" err="1"/>
              <a:t>self.addButton</a:t>
            </a:r>
            <a:r>
              <a:rPr lang="en-US" dirty="0"/>
              <a:t>(text = "Reset", row = 1, column = 1, command = </a:t>
            </a:r>
            <a:r>
              <a:rPr lang="en-US" dirty="0" err="1"/>
              <a:t>self.reset</a:t>
            </a:r>
            <a:r>
              <a:rPr lang="en-US" dirty="0"/>
              <a:t>) </a:t>
            </a:r>
          </a:p>
          <a:p>
            <a:pPr marL="0" indent="0">
              <a:buNone/>
            </a:pPr>
            <a:r>
              <a:rPr lang="en-US" dirty="0"/>
              <a:t>	def next(self): </a:t>
            </a:r>
          </a:p>
          <a:p>
            <a:pPr marL="0" indent="0">
              <a:buNone/>
            </a:pPr>
            <a:r>
              <a:rPr lang="en-US" dirty="0"/>
              <a:t>		</a:t>
            </a:r>
            <a:r>
              <a:rPr lang="en-US" dirty="0" err="1"/>
              <a:t>self.count</a:t>
            </a:r>
            <a:r>
              <a:rPr lang="en-US" dirty="0"/>
              <a:t> += 1 </a:t>
            </a:r>
          </a:p>
          <a:p>
            <a:pPr marL="0" indent="0">
              <a:buNone/>
            </a:pPr>
            <a:r>
              <a:rPr lang="en-US" dirty="0"/>
              <a:t>		</a:t>
            </a:r>
            <a:r>
              <a:rPr lang="en-US" dirty="0" err="1"/>
              <a:t>self.label</a:t>
            </a:r>
            <a:r>
              <a:rPr lang="en-US" dirty="0"/>
              <a:t>["text"] = str(</a:t>
            </a:r>
            <a:r>
              <a:rPr lang="en-US" dirty="0" err="1"/>
              <a:t>self.count</a:t>
            </a:r>
            <a:r>
              <a:rPr lang="en-US" dirty="0"/>
              <a:t>) </a:t>
            </a:r>
          </a:p>
          <a:p>
            <a:pPr marL="0" indent="0">
              <a:buNone/>
            </a:pPr>
            <a:r>
              <a:rPr lang="en-US" dirty="0"/>
              <a:t>	def reset(self): </a:t>
            </a:r>
          </a:p>
          <a:p>
            <a:pPr marL="0" indent="0">
              <a:buNone/>
            </a:pPr>
            <a:r>
              <a:rPr lang="en-US" dirty="0"/>
              <a:t>		</a:t>
            </a:r>
            <a:r>
              <a:rPr lang="en-US" dirty="0" err="1"/>
              <a:t>self.count</a:t>
            </a:r>
            <a:r>
              <a:rPr lang="en-US" dirty="0"/>
              <a:t> = 0 </a:t>
            </a:r>
          </a:p>
          <a:p>
            <a:pPr marL="0" indent="0">
              <a:buNone/>
            </a:pPr>
            <a:r>
              <a:rPr lang="en-US" dirty="0"/>
              <a:t>		</a:t>
            </a:r>
            <a:r>
              <a:rPr lang="en-US" dirty="0" err="1"/>
              <a:t>self.label</a:t>
            </a:r>
            <a:r>
              <a:rPr lang="en-US" dirty="0"/>
              <a:t>["text"] = str(</a:t>
            </a:r>
            <a:r>
              <a:rPr lang="en-US" dirty="0" err="1"/>
              <a:t>self.count</a:t>
            </a:r>
            <a:r>
              <a:rPr lang="en-US" dirty="0"/>
              <a:t>)</a:t>
            </a:r>
            <a:endParaRPr lang="en-IN" dirty="0"/>
          </a:p>
        </p:txBody>
      </p:sp>
    </p:spTree>
    <p:extLst>
      <p:ext uri="{BB962C8B-B14F-4D97-AF65-F5344CB8AC3E}">
        <p14:creationId xmlns:p14="http://schemas.microsoft.com/office/powerpoint/2010/main" val="16651919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D402-AFA2-4527-B66F-04B2BAE96252}"/>
              </a:ext>
            </a:extLst>
          </p:cNvPr>
          <p:cNvSpPr>
            <a:spLocks noGrp="1"/>
          </p:cNvSpPr>
          <p:nvPr>
            <p:ph type="title"/>
          </p:nvPr>
        </p:nvSpPr>
        <p:spPr>
          <a:xfrm>
            <a:off x="838200" y="365125"/>
            <a:ext cx="10515600" cy="696759"/>
          </a:xfrm>
        </p:spPr>
        <p:txBody>
          <a:bodyPr>
            <a:normAutofit fontScale="90000"/>
          </a:bodyPr>
          <a:lstStyle/>
          <a:p>
            <a:r>
              <a:rPr lang="en-US" dirty="0"/>
              <a:t>Exercises</a:t>
            </a:r>
            <a:endParaRPr lang="en-IN" dirty="0"/>
          </a:p>
        </p:txBody>
      </p:sp>
      <p:sp>
        <p:nvSpPr>
          <p:cNvPr id="3" name="Content Placeholder 2">
            <a:extLst>
              <a:ext uri="{FF2B5EF4-FFF2-40B4-BE49-F238E27FC236}">
                <a16:creationId xmlns:a16="http://schemas.microsoft.com/office/drawing/2014/main" id="{F71EF8FD-C952-4507-8831-B340F32DBA78}"/>
              </a:ext>
            </a:extLst>
          </p:cNvPr>
          <p:cNvSpPr>
            <a:spLocks noGrp="1"/>
          </p:cNvSpPr>
          <p:nvPr>
            <p:ph idx="1"/>
          </p:nvPr>
        </p:nvSpPr>
        <p:spPr>
          <a:xfrm>
            <a:off x="838200" y="1590368"/>
            <a:ext cx="11218607" cy="3677264"/>
          </a:xfrm>
        </p:spPr>
        <p:txBody>
          <a:bodyPr/>
          <a:lstStyle/>
          <a:p>
            <a:pPr marL="514350" indent="-514350" algn="just">
              <a:buAutoNum type="arabicPeriod"/>
            </a:pPr>
            <a:r>
              <a:rPr lang="en-US" dirty="0"/>
              <a:t>What is meant by the state of an object, and how does the programmer access and manipulate it? </a:t>
            </a:r>
          </a:p>
          <a:p>
            <a:pPr marL="514350" indent="-514350" algn="just">
              <a:buAutoNum type="arabicPeriod"/>
            </a:pPr>
            <a:r>
              <a:rPr lang="en-US" dirty="0"/>
              <a:t>Explain the differences between instance variables and temporary variables. Focus on their visibility in a class definition, and on their roles in managing data for an object of that class. </a:t>
            </a:r>
          </a:p>
          <a:p>
            <a:pPr marL="514350" indent="-514350" algn="just">
              <a:buAutoNum type="arabicPeriod"/>
            </a:pPr>
            <a:r>
              <a:rPr lang="en-US" dirty="0"/>
              <a:t>Explain the purpose of the variable self in a Python class definition.</a:t>
            </a:r>
            <a:endParaRPr lang="en-IN" dirty="0"/>
          </a:p>
        </p:txBody>
      </p:sp>
    </p:spTree>
    <p:extLst>
      <p:ext uri="{BB962C8B-B14F-4D97-AF65-F5344CB8AC3E}">
        <p14:creationId xmlns:p14="http://schemas.microsoft.com/office/powerpoint/2010/main" val="35369558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EE101-D773-4FE0-861B-852FF143CA84}"/>
              </a:ext>
            </a:extLst>
          </p:cNvPr>
          <p:cNvSpPr>
            <a:spLocks noGrp="1"/>
          </p:cNvSpPr>
          <p:nvPr>
            <p:ph type="title"/>
          </p:nvPr>
        </p:nvSpPr>
        <p:spPr>
          <a:xfrm>
            <a:off x="324465" y="162232"/>
            <a:ext cx="11029335" cy="696759"/>
          </a:xfrm>
        </p:spPr>
        <p:txBody>
          <a:bodyPr>
            <a:normAutofit fontScale="90000"/>
          </a:bodyPr>
          <a:lstStyle/>
          <a:p>
            <a:r>
              <a:rPr lang="en-IN" b="1" dirty="0">
                <a:solidFill>
                  <a:schemeClr val="accent3"/>
                </a:solidFill>
              </a:rPr>
              <a:t>Other Useful GUI Resources</a:t>
            </a:r>
          </a:p>
        </p:txBody>
      </p:sp>
      <p:sp>
        <p:nvSpPr>
          <p:cNvPr id="3" name="Content Placeholder 2">
            <a:extLst>
              <a:ext uri="{FF2B5EF4-FFF2-40B4-BE49-F238E27FC236}">
                <a16:creationId xmlns:a16="http://schemas.microsoft.com/office/drawing/2014/main" id="{FCCCCAC7-F963-4329-876B-BB49D9942EB3}"/>
              </a:ext>
            </a:extLst>
          </p:cNvPr>
          <p:cNvSpPr>
            <a:spLocks noGrp="1"/>
          </p:cNvSpPr>
          <p:nvPr>
            <p:ph idx="1"/>
          </p:nvPr>
        </p:nvSpPr>
        <p:spPr>
          <a:xfrm>
            <a:off x="1757779" y="1061884"/>
            <a:ext cx="10434221" cy="5633884"/>
          </a:xfrm>
        </p:spPr>
        <p:txBody>
          <a:bodyPr>
            <a:normAutofit/>
          </a:bodyPr>
          <a:lstStyle/>
          <a:p>
            <a:pPr marL="0" indent="0">
              <a:buNone/>
            </a:pPr>
            <a:r>
              <a:rPr lang="en-US" dirty="0"/>
              <a:t>Using Nested Frames to Organize Components:</a:t>
            </a:r>
          </a:p>
          <a:p>
            <a:pPr marL="0" indent="0">
              <a:buNone/>
            </a:pPr>
            <a:r>
              <a:rPr lang="en-US" dirty="0"/>
              <a:t>Suppose that a GUI requires a row of three command buttons beneath two columns of labels and text fields.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layout is not ragged, but if you look closely, the buttons in the bottom row are unevenly spaced.</a:t>
            </a:r>
          </a:p>
          <a:p>
            <a:pPr marL="0" indent="0">
              <a:buNone/>
            </a:pPr>
            <a:endParaRPr lang="en-IN" dirty="0"/>
          </a:p>
        </p:txBody>
      </p:sp>
      <p:pic>
        <p:nvPicPr>
          <p:cNvPr id="5" name="Picture 4">
            <a:extLst>
              <a:ext uri="{FF2B5EF4-FFF2-40B4-BE49-F238E27FC236}">
                <a16:creationId xmlns:a16="http://schemas.microsoft.com/office/drawing/2014/main" id="{F78C01CE-9236-47AF-B273-3FF56AD2A147}"/>
              </a:ext>
            </a:extLst>
          </p:cNvPr>
          <p:cNvPicPr>
            <a:picLocks noChangeAspect="1"/>
          </p:cNvPicPr>
          <p:nvPr/>
        </p:nvPicPr>
        <p:blipFill>
          <a:blip r:embed="rId2"/>
          <a:stretch>
            <a:fillRect/>
          </a:stretch>
        </p:blipFill>
        <p:spPr>
          <a:xfrm>
            <a:off x="2900055" y="2607392"/>
            <a:ext cx="4543425" cy="2705100"/>
          </a:xfrm>
          <a:prstGeom prst="rect">
            <a:avLst/>
          </a:prstGeom>
        </p:spPr>
      </p:pic>
    </p:spTree>
    <p:extLst>
      <p:ext uri="{BB962C8B-B14F-4D97-AF65-F5344CB8AC3E}">
        <p14:creationId xmlns:p14="http://schemas.microsoft.com/office/powerpoint/2010/main" val="3344402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C839B-3966-49B3-ADE6-725F57F74F5A}"/>
              </a:ext>
            </a:extLst>
          </p:cNvPr>
          <p:cNvSpPr>
            <a:spLocks noGrp="1"/>
          </p:cNvSpPr>
          <p:nvPr>
            <p:ph idx="1"/>
          </p:nvPr>
        </p:nvSpPr>
        <p:spPr>
          <a:xfrm>
            <a:off x="1" y="0"/>
            <a:ext cx="12192000" cy="6858000"/>
          </a:xfrm>
        </p:spPr>
        <p:txBody>
          <a:bodyPr>
            <a:normAutofit/>
          </a:bodyPr>
          <a:lstStyle/>
          <a:p>
            <a:pPr marL="0" indent="0" algn="just">
              <a:buNone/>
            </a:pPr>
            <a:endParaRPr lang="en-US" dirty="0"/>
          </a:p>
          <a:p>
            <a:pPr marL="0" indent="0" algn="just">
              <a:buNone/>
            </a:pPr>
            <a:r>
              <a:rPr lang="en-US" dirty="0"/>
              <a:t>The window in Figure contains the following components: </a:t>
            </a:r>
          </a:p>
          <a:p>
            <a:pPr marL="0" indent="0" algn="just">
              <a:buNone/>
            </a:pPr>
            <a:r>
              <a:rPr lang="en-US" dirty="0"/>
              <a:t>• A title bar at the top of the window. This bar contains the title of the program, “Tax Calculator.” It also contains three colored disks. Each disk is a command button. The user can use the mouse to click the left disk to quit the program, the middle disk to minimize the window, or the right disk to zoom the window. The user can also move the window around the screen by holding the left mouse button on the title bar and dragging the mouse.</a:t>
            </a:r>
          </a:p>
          <a:p>
            <a:pPr marL="0" indent="0" algn="just">
              <a:buNone/>
            </a:pPr>
            <a:r>
              <a:rPr lang="en-US" dirty="0"/>
              <a:t> • A set of labels along the left side of the window. These are text elements that describe the inputs and outputs. For example, “Gross income” is one label.</a:t>
            </a:r>
          </a:p>
          <a:p>
            <a:pPr marL="0" indent="0" algn="just">
              <a:buNone/>
            </a:pPr>
            <a:r>
              <a:rPr lang="en-US" dirty="0"/>
              <a:t> • A set of entry fields along the right side of the window. These are boxes within which the program can output text or receive it as input from the user. The first two entry fields will be used for inputs, while the last field will be used for the output. At program start-up, the fields contain default values, as shown in the window on the left side of Figure.</a:t>
            </a:r>
          </a:p>
          <a:p>
            <a:pPr marL="0" indent="0" algn="just">
              <a:buNone/>
            </a:pPr>
            <a:r>
              <a:rPr lang="en-US" dirty="0"/>
              <a:t> • A single command button labeled Compute. When the user uses the mouse to press this button, the program responds by using the data in the two input fields to compute the income tax. This result is then displayed in the output field. Sample input data and the corresponding output are shown in the window on the right side of Figure.</a:t>
            </a:r>
          </a:p>
          <a:p>
            <a:pPr marL="0" indent="0" algn="just">
              <a:buNone/>
            </a:pPr>
            <a:r>
              <a:rPr lang="en-US" dirty="0"/>
              <a:t> • The user can also alter the size of the window by holding the mouse on its lower-right corner and dragging in any direction.</a:t>
            </a:r>
            <a:endParaRPr lang="en-IN" dirty="0"/>
          </a:p>
        </p:txBody>
      </p:sp>
    </p:spTree>
    <p:extLst>
      <p:ext uri="{BB962C8B-B14F-4D97-AF65-F5344CB8AC3E}">
        <p14:creationId xmlns:p14="http://schemas.microsoft.com/office/powerpoint/2010/main" val="24006074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11D15B-FF75-4193-8298-2C62EBB546AB}"/>
              </a:ext>
            </a:extLst>
          </p:cNvPr>
          <p:cNvSpPr>
            <a:spLocks noGrp="1"/>
          </p:cNvSpPr>
          <p:nvPr>
            <p:ph idx="1"/>
          </p:nvPr>
        </p:nvSpPr>
        <p:spPr>
          <a:xfrm>
            <a:off x="1349406" y="62144"/>
            <a:ext cx="10606620" cy="6476308"/>
          </a:xfrm>
        </p:spPr>
        <p:txBody>
          <a:bodyPr>
            <a:normAutofit/>
          </a:bodyPr>
          <a:lstStyle/>
          <a:p>
            <a:pPr marL="0" indent="0" algn="just">
              <a:buNone/>
            </a:pPr>
            <a:r>
              <a:rPr lang="en-US" sz="2400" dirty="0"/>
              <a:t>A more natural design decomposes the window into two nested frames, sometimes called panels. </a:t>
            </a:r>
          </a:p>
          <a:p>
            <a:pPr marL="0" indent="0" algn="just">
              <a:buNone/>
            </a:pPr>
            <a:r>
              <a:rPr lang="en-US" sz="2400" dirty="0"/>
              <a:t>Each panel contains its own independent grid. The top panel contains a 2-by-2 grid of labels and entry fields, whereas the bottom panel contains a 1-by-3 grid of buttons. </a:t>
            </a:r>
          </a:p>
          <a:p>
            <a:pPr marL="0" indent="0" algn="just">
              <a:buNone/>
            </a:pPr>
            <a:r>
              <a:rPr lang="en-US" sz="2400" dirty="0"/>
              <a:t>The </a:t>
            </a:r>
            <a:r>
              <a:rPr lang="en-US" sz="2400" dirty="0" err="1"/>
              <a:t>breezypythongui</a:t>
            </a:r>
            <a:r>
              <a:rPr lang="en-US" sz="2400" dirty="0"/>
              <a:t> method </a:t>
            </a:r>
            <a:r>
              <a:rPr lang="en-US" sz="2400" dirty="0" err="1"/>
              <a:t>addPanel</a:t>
            </a:r>
            <a:r>
              <a:rPr lang="en-US" sz="2400" dirty="0"/>
              <a:t> adds a panel to the window at a given row and column in the window’s grid. </a:t>
            </a:r>
          </a:p>
          <a:p>
            <a:pPr marL="0" indent="0" algn="just">
              <a:buNone/>
            </a:pPr>
            <a:r>
              <a:rPr lang="en-US" sz="2400" dirty="0"/>
              <a:t>This method returns an instance of the </a:t>
            </a:r>
            <a:r>
              <a:rPr lang="en-US" sz="2400" dirty="0" err="1"/>
              <a:t>EasyPanel</a:t>
            </a:r>
            <a:r>
              <a:rPr lang="en-US" sz="2400" dirty="0"/>
              <a:t> class, so you can add widgets to it just as if it were a top-level window. </a:t>
            </a:r>
          </a:p>
          <a:p>
            <a:pPr marL="0" indent="0" algn="just">
              <a:buNone/>
            </a:pPr>
            <a:r>
              <a:rPr lang="en-US" sz="2400" dirty="0"/>
              <a:t>Because </a:t>
            </a:r>
            <a:r>
              <a:rPr lang="en-US" sz="2400" dirty="0" err="1"/>
              <a:t>EasyPanel</a:t>
            </a:r>
            <a:r>
              <a:rPr lang="en-US" sz="2400" dirty="0"/>
              <a:t> is a descendant of the </a:t>
            </a:r>
            <a:r>
              <a:rPr lang="en-US" sz="2400" dirty="0" err="1"/>
              <a:t>tkinter.Frame</a:t>
            </a:r>
            <a:r>
              <a:rPr lang="en-US" sz="2400" dirty="0"/>
              <a:t> class, and has almost the same interface as the </a:t>
            </a:r>
            <a:r>
              <a:rPr lang="en-US" sz="2400" dirty="0" err="1"/>
              <a:t>EasyFrame</a:t>
            </a:r>
            <a:r>
              <a:rPr lang="en-US" sz="2400" dirty="0"/>
              <a:t> class, you can run many of the same methods on a panel object that you run on a top-level window object.</a:t>
            </a:r>
            <a:endParaRPr lang="en-IN" sz="2400" dirty="0"/>
          </a:p>
        </p:txBody>
      </p:sp>
    </p:spTree>
    <p:extLst>
      <p:ext uri="{BB962C8B-B14F-4D97-AF65-F5344CB8AC3E}">
        <p14:creationId xmlns:p14="http://schemas.microsoft.com/office/powerpoint/2010/main" val="14146634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769AA-5648-4EB7-9532-DDFAD2DEDA61}"/>
              </a:ext>
            </a:extLst>
          </p:cNvPr>
          <p:cNvSpPr>
            <a:spLocks noGrp="1"/>
          </p:cNvSpPr>
          <p:nvPr>
            <p:ph type="title"/>
          </p:nvPr>
        </p:nvSpPr>
        <p:spPr>
          <a:xfrm>
            <a:off x="1402672" y="365125"/>
            <a:ext cx="10484528" cy="1325563"/>
          </a:xfrm>
        </p:spPr>
        <p:txBody>
          <a:bodyPr>
            <a:normAutofit fontScale="90000"/>
          </a:bodyPr>
          <a:lstStyle/>
          <a:p>
            <a:r>
              <a:rPr lang="en-US" dirty="0"/>
              <a:t>we have added background colors gray and black to the panels for emphasis.</a:t>
            </a:r>
            <a:endParaRPr lang="en-IN" dirty="0"/>
          </a:p>
        </p:txBody>
      </p:sp>
      <p:pic>
        <p:nvPicPr>
          <p:cNvPr id="5" name="Content Placeholder 4">
            <a:extLst>
              <a:ext uri="{FF2B5EF4-FFF2-40B4-BE49-F238E27FC236}">
                <a16:creationId xmlns:a16="http://schemas.microsoft.com/office/drawing/2014/main" id="{A543352B-96C4-4D04-9A88-D7C6DBEE6271}"/>
              </a:ext>
            </a:extLst>
          </p:cNvPr>
          <p:cNvPicPr>
            <a:picLocks noGrp="1" noChangeAspect="1"/>
          </p:cNvPicPr>
          <p:nvPr>
            <p:ph idx="1"/>
          </p:nvPr>
        </p:nvPicPr>
        <p:blipFill>
          <a:blip r:embed="rId2"/>
          <a:stretch>
            <a:fillRect/>
          </a:stretch>
        </p:blipFill>
        <p:spPr>
          <a:xfrm>
            <a:off x="2723535" y="2011681"/>
            <a:ext cx="5648940" cy="3332638"/>
          </a:xfrm>
        </p:spPr>
      </p:pic>
    </p:spTree>
    <p:extLst>
      <p:ext uri="{BB962C8B-B14F-4D97-AF65-F5344CB8AC3E}">
        <p14:creationId xmlns:p14="http://schemas.microsoft.com/office/powerpoint/2010/main" val="17436705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7C741-EB75-4FF3-93B5-87DF884055BC}"/>
              </a:ext>
            </a:extLst>
          </p:cNvPr>
          <p:cNvSpPr>
            <a:spLocks noGrp="1"/>
          </p:cNvSpPr>
          <p:nvPr>
            <p:ph type="title"/>
          </p:nvPr>
        </p:nvSpPr>
        <p:spPr>
          <a:xfrm>
            <a:off x="3120691" y="84510"/>
            <a:ext cx="4803059" cy="578772"/>
          </a:xfrm>
        </p:spPr>
        <p:txBody>
          <a:bodyPr>
            <a:normAutofit fontScale="90000"/>
          </a:bodyPr>
          <a:lstStyle/>
          <a:p>
            <a:r>
              <a:rPr lang="en-IN" dirty="0"/>
              <a:t>Program on </a:t>
            </a:r>
            <a:r>
              <a:rPr lang="en-IN" b="1" dirty="0"/>
              <a:t>Panel </a:t>
            </a:r>
          </a:p>
        </p:txBody>
      </p:sp>
      <p:sp>
        <p:nvSpPr>
          <p:cNvPr id="3" name="Content Placeholder 2">
            <a:extLst>
              <a:ext uri="{FF2B5EF4-FFF2-40B4-BE49-F238E27FC236}">
                <a16:creationId xmlns:a16="http://schemas.microsoft.com/office/drawing/2014/main" id="{3BCE97B6-8804-4658-9DDE-0D411E02649A}"/>
              </a:ext>
            </a:extLst>
          </p:cNvPr>
          <p:cNvSpPr>
            <a:spLocks noGrp="1"/>
          </p:cNvSpPr>
          <p:nvPr>
            <p:ph idx="1"/>
          </p:nvPr>
        </p:nvSpPr>
        <p:spPr>
          <a:xfrm>
            <a:off x="1509203" y="663282"/>
            <a:ext cx="10466774" cy="5943599"/>
          </a:xfrm>
        </p:spPr>
        <p:txBody>
          <a:bodyPr>
            <a:normAutofit/>
          </a:bodyPr>
          <a:lstStyle/>
          <a:p>
            <a:pPr marL="0" indent="0">
              <a:buNone/>
            </a:pPr>
            <a:r>
              <a:rPr lang="en-IN" sz="2000" dirty="0"/>
              <a:t>class </a:t>
            </a:r>
            <a:r>
              <a:rPr lang="en-IN" sz="2000" dirty="0" err="1"/>
              <a:t>PanelDemo</a:t>
            </a:r>
            <a:r>
              <a:rPr lang="en-IN" sz="2000" dirty="0"/>
              <a:t>(EasyFrame): </a:t>
            </a:r>
          </a:p>
          <a:p>
            <a:pPr marL="0" indent="0">
              <a:buNone/>
            </a:pPr>
            <a:r>
              <a:rPr lang="en-IN" sz="2000" dirty="0"/>
              <a:t>	def __init__(self): </a:t>
            </a:r>
          </a:p>
          <a:p>
            <a:pPr marL="0" indent="0">
              <a:buNone/>
            </a:pPr>
            <a:r>
              <a:rPr lang="en-IN" sz="2000" dirty="0"/>
              <a:t>		</a:t>
            </a:r>
            <a:r>
              <a:rPr lang="en-IN" sz="2000" dirty="0" err="1"/>
              <a:t>EasyFrame.__init</a:t>
            </a:r>
            <a:r>
              <a:rPr lang="en-IN" sz="2000" dirty="0"/>
              <a:t>__(self, "Panel Demo - v2") </a:t>
            </a:r>
          </a:p>
          <a:p>
            <a:pPr marL="0" indent="0">
              <a:buNone/>
            </a:pPr>
            <a:r>
              <a:rPr lang="en-IN" sz="2000" dirty="0"/>
              <a:t>		</a:t>
            </a:r>
            <a:r>
              <a:rPr lang="en-IN" sz="2000" dirty="0" err="1"/>
              <a:t>dataPanel</a:t>
            </a:r>
            <a:r>
              <a:rPr lang="en-IN" sz="2000" dirty="0"/>
              <a:t> = </a:t>
            </a:r>
            <a:r>
              <a:rPr lang="en-IN" sz="2000" dirty="0" err="1"/>
              <a:t>self.addPanel</a:t>
            </a:r>
            <a:r>
              <a:rPr lang="en-IN" sz="2000" dirty="0"/>
              <a:t>(row = 0, column = 0, background = "</a:t>
            </a:r>
            <a:r>
              <a:rPr lang="en-IN" sz="2000" dirty="0" err="1"/>
              <a:t>gray</a:t>
            </a:r>
            <a:r>
              <a:rPr lang="en-IN" sz="2000" dirty="0"/>
              <a:t>") 							</a:t>
            </a:r>
            <a:r>
              <a:rPr lang="en-IN" sz="2000" dirty="0" err="1"/>
              <a:t>dataPanel.addLabel</a:t>
            </a:r>
            <a:r>
              <a:rPr lang="en-IN" sz="2000" dirty="0"/>
              <a:t>(text = "Label 1", row = 0, column = 0,background = "</a:t>
            </a:r>
            <a:r>
              <a:rPr lang="en-IN" sz="2000" dirty="0" err="1"/>
              <a:t>gray</a:t>
            </a:r>
            <a:r>
              <a:rPr lang="en-IN" sz="2000" dirty="0"/>
              <a:t>") </a:t>
            </a:r>
          </a:p>
          <a:p>
            <a:pPr marL="0" indent="0">
              <a:buNone/>
            </a:pPr>
            <a:r>
              <a:rPr lang="en-IN" sz="2000" dirty="0"/>
              <a:t>		</a:t>
            </a:r>
            <a:r>
              <a:rPr lang="en-IN" sz="2000" dirty="0" err="1"/>
              <a:t>dataPanel.addTextField</a:t>
            </a:r>
            <a:r>
              <a:rPr lang="en-IN" sz="2000" dirty="0"/>
              <a:t>(text = "Text1", row = 0, column = 1) 										</a:t>
            </a:r>
            <a:r>
              <a:rPr lang="en-IN" sz="2000" dirty="0" err="1"/>
              <a:t>dataPanel.addLabel</a:t>
            </a:r>
            <a:r>
              <a:rPr lang="en-IN" sz="2000" dirty="0"/>
              <a:t>(text = "Label 2", row = 1, column = 0,background	= "</a:t>
            </a:r>
            <a:r>
              <a:rPr lang="en-IN" sz="2000" dirty="0" err="1"/>
              <a:t>gray</a:t>
            </a:r>
            <a:r>
              <a:rPr lang="en-IN" sz="2000" dirty="0"/>
              <a:t>") </a:t>
            </a:r>
          </a:p>
          <a:p>
            <a:pPr marL="0" indent="0">
              <a:buNone/>
            </a:pPr>
            <a:r>
              <a:rPr lang="en-IN" sz="2000" dirty="0"/>
              <a:t>		</a:t>
            </a:r>
            <a:r>
              <a:rPr lang="en-IN" sz="2000" dirty="0" err="1"/>
              <a:t>dataPanel.addTextField</a:t>
            </a:r>
            <a:r>
              <a:rPr lang="en-IN" sz="2000" dirty="0"/>
              <a:t>(text = "Text2", row = 1, column = 1)</a:t>
            </a:r>
          </a:p>
          <a:p>
            <a:pPr marL="0" indent="0">
              <a:buNone/>
            </a:pPr>
            <a:r>
              <a:rPr lang="en-US" sz="2000" dirty="0"/>
              <a:t>		</a:t>
            </a:r>
            <a:r>
              <a:rPr lang="en-US" sz="2000" dirty="0" err="1"/>
              <a:t>buttonPanel</a:t>
            </a:r>
            <a:r>
              <a:rPr lang="en-US" sz="2000" dirty="0"/>
              <a:t> = </a:t>
            </a:r>
            <a:r>
              <a:rPr lang="en-US" sz="2000" dirty="0" err="1"/>
              <a:t>self.addPanel</a:t>
            </a:r>
            <a:r>
              <a:rPr lang="en-US" sz="2000" dirty="0"/>
              <a:t>(row = 1, column = 0, background = "black")</a:t>
            </a:r>
          </a:p>
          <a:p>
            <a:pPr marL="0" indent="0">
              <a:buNone/>
            </a:pPr>
            <a:r>
              <a:rPr lang="en-IN" sz="2000" dirty="0"/>
              <a:t>		</a:t>
            </a:r>
            <a:r>
              <a:rPr lang="en-IN" sz="2000" dirty="0" err="1"/>
              <a:t>buttonPanel.addButton</a:t>
            </a:r>
            <a:r>
              <a:rPr lang="en-IN" sz="2000" dirty="0"/>
              <a:t>(text = "B1", row = 0, column = 0) 										</a:t>
            </a:r>
            <a:r>
              <a:rPr lang="en-IN" sz="2000" dirty="0" err="1"/>
              <a:t>buttonPanel.addButton</a:t>
            </a:r>
            <a:r>
              <a:rPr lang="en-IN" sz="2000" dirty="0"/>
              <a:t>(text = "B2", row = 0, column = 1) 										</a:t>
            </a:r>
            <a:r>
              <a:rPr lang="en-IN" sz="2000" dirty="0" err="1"/>
              <a:t>buttonPanel.addButton</a:t>
            </a:r>
            <a:r>
              <a:rPr lang="en-IN" sz="2000" dirty="0"/>
              <a:t>(text = "B3", row = 0, column = 2)</a:t>
            </a:r>
            <a:endParaRPr lang="en-US" sz="2000" dirty="0"/>
          </a:p>
          <a:p>
            <a:pPr marL="0" indent="0">
              <a:buNone/>
            </a:pPr>
            <a:endParaRPr lang="en-US" sz="2000" dirty="0"/>
          </a:p>
          <a:p>
            <a:pPr marL="0" indent="0">
              <a:buNone/>
            </a:pPr>
            <a:endParaRPr lang="en-IN" sz="2000" dirty="0"/>
          </a:p>
        </p:txBody>
      </p:sp>
    </p:spTree>
    <p:extLst>
      <p:ext uri="{BB962C8B-B14F-4D97-AF65-F5344CB8AC3E}">
        <p14:creationId xmlns:p14="http://schemas.microsoft.com/office/powerpoint/2010/main" val="18267296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22A0-022D-4214-89E2-90D0B52FD23D}"/>
              </a:ext>
            </a:extLst>
          </p:cNvPr>
          <p:cNvSpPr>
            <a:spLocks noGrp="1"/>
          </p:cNvSpPr>
          <p:nvPr>
            <p:ph type="title"/>
          </p:nvPr>
        </p:nvSpPr>
        <p:spPr>
          <a:xfrm>
            <a:off x="304801" y="69260"/>
            <a:ext cx="9745054" cy="923798"/>
          </a:xfrm>
        </p:spPr>
        <p:txBody>
          <a:bodyPr/>
          <a:lstStyle/>
          <a:p>
            <a:r>
              <a:rPr lang="en-IN" b="1" dirty="0">
                <a:solidFill>
                  <a:schemeClr val="accent3"/>
                </a:solidFill>
              </a:rPr>
              <a:t>Multi-Line Text Areas</a:t>
            </a:r>
          </a:p>
        </p:txBody>
      </p:sp>
      <p:sp>
        <p:nvSpPr>
          <p:cNvPr id="3" name="Content Placeholder 2">
            <a:extLst>
              <a:ext uri="{FF2B5EF4-FFF2-40B4-BE49-F238E27FC236}">
                <a16:creationId xmlns:a16="http://schemas.microsoft.com/office/drawing/2014/main" id="{6E85D88B-FB42-44D2-92FA-02EF225B27F1}"/>
              </a:ext>
            </a:extLst>
          </p:cNvPr>
          <p:cNvSpPr>
            <a:spLocks noGrp="1"/>
          </p:cNvSpPr>
          <p:nvPr>
            <p:ph idx="1"/>
          </p:nvPr>
        </p:nvSpPr>
        <p:spPr>
          <a:xfrm>
            <a:off x="1145218" y="1091380"/>
            <a:ext cx="11046781" cy="5324167"/>
          </a:xfrm>
        </p:spPr>
        <p:txBody>
          <a:bodyPr>
            <a:normAutofit lnSpcReduction="10000"/>
          </a:bodyPr>
          <a:lstStyle/>
          <a:p>
            <a:pPr algn="just"/>
            <a:r>
              <a:rPr lang="en-US" sz="2400" dirty="0"/>
              <a:t>A text area widget allows the program to output and the user to input and edit multiple lines of text.</a:t>
            </a:r>
          </a:p>
          <a:p>
            <a:pPr algn="just"/>
            <a:r>
              <a:rPr lang="en-US" sz="2400" dirty="0"/>
              <a:t>The method </a:t>
            </a:r>
            <a:r>
              <a:rPr lang="en-US" sz="2400" dirty="0" err="1"/>
              <a:t>addTextArea</a:t>
            </a:r>
            <a:r>
              <a:rPr lang="en-US" sz="2400" dirty="0"/>
              <a:t> adds a text area to the window. The required arguments are the initial text to display, the row, and the column. </a:t>
            </a:r>
          </a:p>
          <a:p>
            <a:pPr algn="just"/>
            <a:r>
              <a:rPr lang="en-US" sz="2400" dirty="0"/>
              <a:t>Optional arguments include a width and height in columns (characters) and rows (lines), with defaults of 80 and 5, respectively. </a:t>
            </a:r>
          </a:p>
          <a:p>
            <a:pPr algn="just"/>
            <a:r>
              <a:rPr lang="en-US" sz="2400" dirty="0"/>
              <a:t>The final optional argument is called wrap. This argument tells the text area what to do with a line of text when it reaches the right border of the viewable area. The default value of wrap is “none,” which causes a line of text to continue invisibly beyond the right border. </a:t>
            </a:r>
          </a:p>
          <a:p>
            <a:pPr algn="just"/>
            <a:r>
              <a:rPr lang="en-US" sz="2400" dirty="0"/>
              <a:t>The other values are “word” and “char,” which break a line at a word or a character, and continue the text on the next line.</a:t>
            </a:r>
            <a:endParaRPr lang="en-IN" sz="2400" dirty="0"/>
          </a:p>
        </p:txBody>
      </p:sp>
    </p:spTree>
    <p:extLst>
      <p:ext uri="{BB962C8B-B14F-4D97-AF65-F5344CB8AC3E}">
        <p14:creationId xmlns:p14="http://schemas.microsoft.com/office/powerpoint/2010/main" val="31342964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442248-AAB4-4103-9739-A5DF921A853D}"/>
              </a:ext>
            </a:extLst>
          </p:cNvPr>
          <p:cNvSpPr>
            <a:spLocks noGrp="1"/>
          </p:cNvSpPr>
          <p:nvPr>
            <p:ph idx="1"/>
          </p:nvPr>
        </p:nvSpPr>
        <p:spPr>
          <a:xfrm>
            <a:off x="1473692" y="373626"/>
            <a:ext cx="10718308" cy="1219199"/>
          </a:xfrm>
        </p:spPr>
        <p:txBody>
          <a:bodyPr>
            <a:normAutofit fontScale="92500"/>
          </a:bodyPr>
          <a:lstStyle/>
          <a:p>
            <a:pPr marL="0" indent="0">
              <a:buNone/>
            </a:pPr>
            <a:r>
              <a:rPr lang="en-US" dirty="0"/>
              <a:t>The </a:t>
            </a:r>
            <a:r>
              <a:rPr lang="en-US" dirty="0" err="1"/>
              <a:t>addTextArea</a:t>
            </a:r>
            <a:r>
              <a:rPr lang="en-US" dirty="0"/>
              <a:t> method returns an object of type </a:t>
            </a:r>
            <a:r>
              <a:rPr lang="en-US" dirty="0" err="1"/>
              <a:t>TextArea</a:t>
            </a:r>
            <a:r>
              <a:rPr lang="en-US" dirty="0"/>
              <a:t>, a subclass of </a:t>
            </a:r>
            <a:r>
              <a:rPr lang="en-US" dirty="0" err="1"/>
              <a:t>tkinter.Text</a:t>
            </a:r>
            <a:r>
              <a:rPr lang="en-US" dirty="0"/>
              <a:t>. This object recognizes three important methods: </a:t>
            </a:r>
            <a:r>
              <a:rPr lang="en-US" dirty="0" err="1"/>
              <a:t>getText</a:t>
            </a:r>
            <a:r>
              <a:rPr lang="en-US" dirty="0"/>
              <a:t>, </a:t>
            </a:r>
            <a:r>
              <a:rPr lang="en-US" dirty="0" err="1"/>
              <a:t>setText</a:t>
            </a:r>
            <a:r>
              <a:rPr lang="en-US" dirty="0"/>
              <a:t>, and </a:t>
            </a:r>
            <a:r>
              <a:rPr lang="en-US" dirty="0" err="1"/>
              <a:t>appendText</a:t>
            </a:r>
            <a:r>
              <a:rPr lang="en-US" dirty="0"/>
              <a:t>.</a:t>
            </a:r>
          </a:p>
          <a:p>
            <a:pPr marL="0" indent="0">
              <a:buNone/>
            </a:pPr>
            <a:r>
              <a:rPr lang="en-US" dirty="0"/>
              <a:t>Displaying data in a multi-line text area</a:t>
            </a:r>
            <a:endParaRPr lang="en-IN" dirty="0"/>
          </a:p>
        </p:txBody>
      </p:sp>
      <p:pic>
        <p:nvPicPr>
          <p:cNvPr id="5" name="Picture 4">
            <a:extLst>
              <a:ext uri="{FF2B5EF4-FFF2-40B4-BE49-F238E27FC236}">
                <a16:creationId xmlns:a16="http://schemas.microsoft.com/office/drawing/2014/main" id="{7F959E0E-C521-49DB-9587-D6A6DDC68C80}"/>
              </a:ext>
            </a:extLst>
          </p:cNvPr>
          <p:cNvPicPr>
            <a:picLocks noChangeAspect="1"/>
          </p:cNvPicPr>
          <p:nvPr/>
        </p:nvPicPr>
        <p:blipFill>
          <a:blip r:embed="rId2"/>
          <a:stretch>
            <a:fillRect/>
          </a:stretch>
        </p:blipFill>
        <p:spPr>
          <a:xfrm>
            <a:off x="2172929" y="1592825"/>
            <a:ext cx="6469626" cy="5037065"/>
          </a:xfrm>
          <a:prstGeom prst="rect">
            <a:avLst/>
          </a:prstGeom>
        </p:spPr>
      </p:pic>
    </p:spTree>
    <p:extLst>
      <p:ext uri="{BB962C8B-B14F-4D97-AF65-F5344CB8AC3E}">
        <p14:creationId xmlns:p14="http://schemas.microsoft.com/office/powerpoint/2010/main" val="2209104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0F07-E07A-45E1-8A8B-193162F5146F}"/>
              </a:ext>
            </a:extLst>
          </p:cNvPr>
          <p:cNvSpPr>
            <a:spLocks noGrp="1"/>
          </p:cNvSpPr>
          <p:nvPr>
            <p:ph type="title"/>
          </p:nvPr>
        </p:nvSpPr>
        <p:spPr>
          <a:xfrm>
            <a:off x="511278" y="0"/>
            <a:ext cx="9539556" cy="717321"/>
          </a:xfrm>
        </p:spPr>
        <p:txBody>
          <a:bodyPr>
            <a:normAutofit fontScale="90000"/>
          </a:bodyPr>
          <a:lstStyle/>
          <a:p>
            <a:r>
              <a:rPr lang="en-US" dirty="0"/>
              <a:t>Program on </a:t>
            </a:r>
            <a:r>
              <a:rPr lang="en-US" dirty="0" err="1"/>
              <a:t>TextAreaDemo</a:t>
            </a:r>
            <a:endParaRPr lang="en-IN" dirty="0"/>
          </a:p>
        </p:txBody>
      </p:sp>
      <p:sp>
        <p:nvSpPr>
          <p:cNvPr id="3" name="Content Placeholder 2">
            <a:extLst>
              <a:ext uri="{FF2B5EF4-FFF2-40B4-BE49-F238E27FC236}">
                <a16:creationId xmlns:a16="http://schemas.microsoft.com/office/drawing/2014/main" id="{B26D5F55-3C59-4072-96FD-D7E21CB003DB}"/>
              </a:ext>
            </a:extLst>
          </p:cNvPr>
          <p:cNvSpPr>
            <a:spLocks noGrp="1"/>
          </p:cNvSpPr>
          <p:nvPr>
            <p:ph idx="1"/>
          </p:nvPr>
        </p:nvSpPr>
        <p:spPr>
          <a:xfrm>
            <a:off x="1384916" y="845574"/>
            <a:ext cx="10807084" cy="5402825"/>
          </a:xfrm>
        </p:spPr>
        <p:txBody>
          <a:bodyPr>
            <a:normAutofit lnSpcReduction="10000"/>
          </a:bodyPr>
          <a:lstStyle/>
          <a:p>
            <a:pPr marL="0" indent="0">
              <a:buNone/>
            </a:pPr>
            <a:r>
              <a:rPr lang="en-IN" dirty="0"/>
              <a:t>class </a:t>
            </a:r>
            <a:r>
              <a:rPr lang="en-IN" dirty="0" err="1"/>
              <a:t>TextAreaDemo</a:t>
            </a:r>
            <a:r>
              <a:rPr lang="en-IN" dirty="0"/>
              <a:t>(EasyFrame): </a:t>
            </a:r>
          </a:p>
          <a:p>
            <a:pPr marL="0" indent="0">
              <a:buNone/>
            </a:pPr>
            <a:r>
              <a:rPr lang="en-IN" dirty="0"/>
              <a:t>	def __init__(self): </a:t>
            </a:r>
          </a:p>
          <a:p>
            <a:pPr marL="0" indent="0">
              <a:buNone/>
            </a:pPr>
            <a:r>
              <a:rPr lang="en-IN" dirty="0"/>
              <a:t>		</a:t>
            </a:r>
            <a:r>
              <a:rPr lang="en-IN" dirty="0" err="1"/>
              <a:t>EasyFrame.__init</a:t>
            </a:r>
            <a:r>
              <a:rPr lang="en-IN" dirty="0"/>
              <a:t>__(self, "Investment Calculator") </a:t>
            </a:r>
          </a:p>
          <a:p>
            <a:pPr marL="0" indent="0">
              <a:buNone/>
            </a:pPr>
            <a:r>
              <a:rPr lang="en-IN" dirty="0"/>
              <a:t>		</a:t>
            </a:r>
            <a:r>
              <a:rPr lang="en-IN" dirty="0" err="1"/>
              <a:t>self.addLabel</a:t>
            </a:r>
            <a:r>
              <a:rPr lang="en-IN" dirty="0"/>
              <a:t>(text = "Initial amount", row = 0, column = 0) </a:t>
            </a:r>
          </a:p>
          <a:p>
            <a:pPr marL="0" indent="0">
              <a:buNone/>
            </a:pPr>
            <a:r>
              <a:rPr lang="en-IN" dirty="0"/>
              <a:t>		</a:t>
            </a:r>
            <a:r>
              <a:rPr lang="en-IN" dirty="0" err="1"/>
              <a:t>self.addLabel</a:t>
            </a:r>
            <a:r>
              <a:rPr lang="en-IN" dirty="0"/>
              <a:t>(text = "Number of years", row = 1, column = 0) </a:t>
            </a:r>
          </a:p>
          <a:p>
            <a:pPr marL="0" indent="0">
              <a:buNone/>
            </a:pPr>
            <a:r>
              <a:rPr lang="en-IN" dirty="0"/>
              <a:t>		</a:t>
            </a:r>
            <a:r>
              <a:rPr lang="en-IN" dirty="0" err="1"/>
              <a:t>self.addLabel</a:t>
            </a:r>
            <a:r>
              <a:rPr lang="en-IN" dirty="0"/>
              <a:t>(text = "Interest rate in %", row = 2, column = 0) </a:t>
            </a:r>
          </a:p>
          <a:p>
            <a:pPr marL="0" indent="0">
              <a:buNone/>
            </a:pPr>
            <a:r>
              <a:rPr lang="en-IN" dirty="0"/>
              <a:t>		</a:t>
            </a:r>
            <a:r>
              <a:rPr lang="en-IN" dirty="0" err="1"/>
              <a:t>self.amount</a:t>
            </a:r>
            <a:r>
              <a:rPr lang="en-IN" dirty="0"/>
              <a:t> = </a:t>
            </a:r>
            <a:r>
              <a:rPr lang="en-IN" dirty="0" err="1"/>
              <a:t>self.addFloatField</a:t>
            </a:r>
            <a:r>
              <a:rPr lang="en-IN" dirty="0"/>
              <a:t>(value = 0.0, row = 0, column = 1) </a:t>
            </a:r>
          </a:p>
          <a:p>
            <a:pPr marL="0" indent="0">
              <a:buNone/>
            </a:pPr>
            <a:r>
              <a:rPr lang="en-IN" dirty="0"/>
              <a:t>		</a:t>
            </a:r>
            <a:r>
              <a:rPr lang="en-IN" dirty="0" err="1"/>
              <a:t>self.period</a:t>
            </a:r>
            <a:r>
              <a:rPr lang="en-IN" dirty="0"/>
              <a:t> = </a:t>
            </a:r>
            <a:r>
              <a:rPr lang="en-IN" dirty="0" err="1"/>
              <a:t>self.addIntegerField</a:t>
            </a:r>
            <a:r>
              <a:rPr lang="en-IN" dirty="0"/>
              <a:t>(value = 0, row = 1, column = 1) </a:t>
            </a:r>
          </a:p>
          <a:p>
            <a:pPr marL="0" indent="0">
              <a:buNone/>
            </a:pPr>
            <a:r>
              <a:rPr lang="en-IN" dirty="0"/>
              <a:t>		</a:t>
            </a:r>
            <a:r>
              <a:rPr lang="en-IN" dirty="0" err="1"/>
              <a:t>self.rate</a:t>
            </a:r>
            <a:r>
              <a:rPr lang="en-IN" dirty="0"/>
              <a:t> = </a:t>
            </a:r>
            <a:r>
              <a:rPr lang="en-IN" dirty="0" err="1"/>
              <a:t>self.addIntegerField</a:t>
            </a:r>
            <a:r>
              <a:rPr lang="en-IN" dirty="0"/>
              <a:t>(value = 0, row = 2, column = 1) </a:t>
            </a:r>
          </a:p>
          <a:p>
            <a:pPr marL="0" indent="0">
              <a:buNone/>
            </a:pPr>
            <a:r>
              <a:rPr lang="en-IN" dirty="0"/>
              <a:t>		</a:t>
            </a:r>
            <a:r>
              <a:rPr lang="en-IN" dirty="0" err="1"/>
              <a:t>self.outputArea</a:t>
            </a:r>
            <a:r>
              <a:rPr lang="en-IN" dirty="0"/>
              <a:t> = </a:t>
            </a:r>
            <a:r>
              <a:rPr lang="en-IN" dirty="0" err="1"/>
              <a:t>self.addTextArea</a:t>
            </a:r>
            <a:r>
              <a:rPr lang="en-IN" dirty="0"/>
              <a:t>("", row = 4, column = 0, </a:t>
            </a:r>
            <a:r>
              <a:rPr lang="en-IN" dirty="0" err="1"/>
              <a:t>columnspan</a:t>
            </a:r>
            <a:r>
              <a:rPr lang="en-IN" dirty="0"/>
              <a:t> = 2, width 																			= 50, height = 15) </a:t>
            </a:r>
          </a:p>
          <a:p>
            <a:pPr marL="0" indent="0">
              <a:buNone/>
            </a:pPr>
            <a:r>
              <a:rPr lang="en-IN" dirty="0"/>
              <a:t>		</a:t>
            </a:r>
            <a:r>
              <a:rPr lang="en-IN" dirty="0" err="1"/>
              <a:t>self.compute</a:t>
            </a:r>
            <a:r>
              <a:rPr lang="en-IN" dirty="0"/>
              <a:t> = </a:t>
            </a:r>
            <a:r>
              <a:rPr lang="en-IN" dirty="0" err="1"/>
              <a:t>self.addButton</a:t>
            </a:r>
            <a:r>
              <a:rPr lang="en-IN" dirty="0"/>
              <a:t>(text = "Compute", row = 3, column = 0, 														</a:t>
            </a:r>
            <a:r>
              <a:rPr lang="en-IN" dirty="0" err="1"/>
              <a:t>columnspan</a:t>
            </a:r>
            <a:r>
              <a:rPr lang="en-IN" dirty="0"/>
              <a:t> = 2, command = </a:t>
            </a:r>
            <a:r>
              <a:rPr lang="en-IN" dirty="0" err="1"/>
              <a:t>self.compute</a:t>
            </a:r>
            <a:r>
              <a:rPr lang="en-IN" dirty="0"/>
              <a:t>)</a:t>
            </a:r>
          </a:p>
        </p:txBody>
      </p:sp>
    </p:spTree>
    <p:extLst>
      <p:ext uri="{BB962C8B-B14F-4D97-AF65-F5344CB8AC3E}">
        <p14:creationId xmlns:p14="http://schemas.microsoft.com/office/powerpoint/2010/main" val="27567632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274F61-A8CE-487B-BF67-231F5724665B}"/>
              </a:ext>
            </a:extLst>
          </p:cNvPr>
          <p:cNvSpPr>
            <a:spLocks noGrp="1"/>
          </p:cNvSpPr>
          <p:nvPr>
            <p:ph idx="1"/>
          </p:nvPr>
        </p:nvSpPr>
        <p:spPr>
          <a:xfrm>
            <a:off x="1402672" y="294968"/>
            <a:ext cx="10641844" cy="6440129"/>
          </a:xfrm>
        </p:spPr>
        <p:txBody>
          <a:bodyPr>
            <a:normAutofit fontScale="85000" lnSpcReduction="20000"/>
          </a:bodyPr>
          <a:lstStyle/>
          <a:p>
            <a:pPr marL="0" indent="0">
              <a:buNone/>
            </a:pPr>
            <a:r>
              <a:rPr lang="en-US" dirty="0"/>
              <a:t>def compute(self):</a:t>
            </a:r>
          </a:p>
          <a:p>
            <a:pPr marL="0" indent="0">
              <a:buNone/>
            </a:pPr>
            <a:r>
              <a:rPr lang="en-US" dirty="0"/>
              <a:t>	</a:t>
            </a:r>
            <a:r>
              <a:rPr lang="en-US" dirty="0" err="1"/>
              <a:t>startBalance</a:t>
            </a:r>
            <a:r>
              <a:rPr lang="en-US" dirty="0"/>
              <a:t> = </a:t>
            </a:r>
            <a:r>
              <a:rPr lang="en-US" dirty="0" err="1"/>
              <a:t>self.amount.getNumber</a:t>
            </a:r>
            <a:r>
              <a:rPr lang="en-US" dirty="0"/>
              <a:t>() </a:t>
            </a:r>
          </a:p>
          <a:p>
            <a:pPr marL="0" indent="0">
              <a:buNone/>
            </a:pPr>
            <a:r>
              <a:rPr lang="en-US" dirty="0"/>
              <a:t>	rate = </a:t>
            </a:r>
            <a:r>
              <a:rPr lang="en-US" dirty="0" err="1"/>
              <a:t>self.rate.getNumber</a:t>
            </a:r>
            <a:r>
              <a:rPr lang="en-US" dirty="0"/>
              <a:t>() / 100 </a:t>
            </a:r>
          </a:p>
          <a:p>
            <a:pPr marL="0" indent="0">
              <a:buNone/>
            </a:pPr>
            <a:r>
              <a:rPr lang="en-US" dirty="0"/>
              <a:t>	years = </a:t>
            </a:r>
            <a:r>
              <a:rPr lang="en-US" dirty="0" err="1"/>
              <a:t>self.period.getNumber</a:t>
            </a:r>
            <a:r>
              <a:rPr lang="en-US" dirty="0"/>
              <a:t>() </a:t>
            </a:r>
          </a:p>
          <a:p>
            <a:pPr marL="0" indent="0">
              <a:buNone/>
            </a:pPr>
            <a:r>
              <a:rPr lang="en-US" dirty="0"/>
              <a:t>	if </a:t>
            </a:r>
            <a:r>
              <a:rPr lang="en-US" dirty="0" err="1"/>
              <a:t>startBalance</a:t>
            </a:r>
            <a:r>
              <a:rPr lang="en-US" dirty="0"/>
              <a:t> == 0 or rate == 0 or years == 0: </a:t>
            </a:r>
          </a:p>
          <a:p>
            <a:pPr marL="0" indent="0">
              <a:buNone/>
            </a:pPr>
            <a:r>
              <a:rPr lang="en-US" dirty="0"/>
              <a:t>		return </a:t>
            </a:r>
          </a:p>
          <a:p>
            <a:pPr marL="0" indent="0">
              <a:buNone/>
            </a:pPr>
            <a:r>
              <a:rPr lang="en-US" dirty="0"/>
              <a:t>	result = "%4s%18s%10s%16s\n" % ("Year", "Starting balance", "Interest", "Ending balance") 	</a:t>
            </a:r>
            <a:r>
              <a:rPr lang="en-US" dirty="0" err="1"/>
              <a:t>totalInterest</a:t>
            </a:r>
            <a:r>
              <a:rPr lang="en-US" dirty="0"/>
              <a:t> = 0.0 </a:t>
            </a:r>
          </a:p>
          <a:p>
            <a:pPr marL="0" indent="0">
              <a:buNone/>
            </a:pPr>
            <a:r>
              <a:rPr lang="en-US" dirty="0"/>
              <a:t>	for year in range(1, years + 1): </a:t>
            </a:r>
          </a:p>
          <a:p>
            <a:pPr marL="0" indent="0">
              <a:buNone/>
            </a:pPr>
            <a:r>
              <a:rPr lang="en-US" dirty="0"/>
              <a:t>		interest = </a:t>
            </a:r>
            <a:r>
              <a:rPr lang="en-US" dirty="0" err="1"/>
              <a:t>startBalance</a:t>
            </a:r>
            <a:r>
              <a:rPr lang="en-US" dirty="0"/>
              <a:t> * rate </a:t>
            </a:r>
          </a:p>
          <a:p>
            <a:pPr marL="0" indent="0">
              <a:buNone/>
            </a:pPr>
            <a:r>
              <a:rPr lang="en-US" dirty="0"/>
              <a:t>		</a:t>
            </a:r>
            <a:r>
              <a:rPr lang="en-US" dirty="0" err="1"/>
              <a:t>endBalance</a:t>
            </a:r>
            <a:r>
              <a:rPr lang="en-US" dirty="0"/>
              <a:t> = </a:t>
            </a:r>
            <a:r>
              <a:rPr lang="en-US" dirty="0" err="1"/>
              <a:t>startBalance</a:t>
            </a:r>
            <a:r>
              <a:rPr lang="en-US" dirty="0"/>
              <a:t> + interest </a:t>
            </a:r>
          </a:p>
          <a:p>
            <a:pPr marL="0" indent="0">
              <a:buNone/>
            </a:pPr>
            <a:r>
              <a:rPr lang="en-US" dirty="0"/>
              <a:t>		result += "%4d%18.2f%10.2f%16.2f\n" % \ (year, </a:t>
            </a:r>
            <a:r>
              <a:rPr lang="en-US" dirty="0" err="1"/>
              <a:t>startBalance</a:t>
            </a:r>
            <a:r>
              <a:rPr lang="en-US" dirty="0"/>
              <a:t>, interest, </a:t>
            </a:r>
            <a:r>
              <a:rPr lang="en-US" dirty="0" err="1"/>
              <a:t>endBalance</a:t>
            </a:r>
            <a:r>
              <a:rPr lang="en-US" dirty="0"/>
              <a:t>) 						</a:t>
            </a:r>
            <a:r>
              <a:rPr lang="en-US" dirty="0" err="1"/>
              <a:t>startBalance</a:t>
            </a:r>
            <a:r>
              <a:rPr lang="en-US" dirty="0"/>
              <a:t> = </a:t>
            </a:r>
            <a:r>
              <a:rPr lang="en-US" dirty="0" err="1"/>
              <a:t>endBalance</a:t>
            </a:r>
            <a:r>
              <a:rPr lang="en-US" dirty="0"/>
              <a:t> </a:t>
            </a:r>
          </a:p>
          <a:p>
            <a:pPr marL="0" indent="0">
              <a:buNone/>
            </a:pPr>
            <a:r>
              <a:rPr lang="en-US" dirty="0"/>
              <a:t>		</a:t>
            </a:r>
            <a:r>
              <a:rPr lang="en-US" dirty="0" err="1"/>
              <a:t>totalInterest</a:t>
            </a:r>
            <a:r>
              <a:rPr lang="en-US" dirty="0"/>
              <a:t> += interest </a:t>
            </a:r>
          </a:p>
          <a:p>
            <a:pPr marL="0" indent="0">
              <a:buNone/>
            </a:pPr>
            <a:r>
              <a:rPr lang="en-US" dirty="0"/>
              <a:t>		result += "Ending balance: $%0.2f\n" % </a:t>
            </a:r>
            <a:r>
              <a:rPr lang="en-US" dirty="0" err="1"/>
              <a:t>endBalance</a:t>
            </a:r>
            <a:r>
              <a:rPr lang="en-US" dirty="0"/>
              <a:t> </a:t>
            </a:r>
          </a:p>
          <a:p>
            <a:pPr marL="0" indent="0">
              <a:buNone/>
            </a:pPr>
            <a:r>
              <a:rPr lang="en-US" dirty="0"/>
              <a:t>		result += "Total interest earned: $%0.2f\n" % </a:t>
            </a:r>
            <a:r>
              <a:rPr lang="en-US" dirty="0" err="1"/>
              <a:t>totalInterest</a:t>
            </a:r>
            <a:r>
              <a:rPr lang="en-US" dirty="0"/>
              <a:t> </a:t>
            </a:r>
          </a:p>
          <a:p>
            <a:pPr marL="0" indent="0">
              <a:buNone/>
            </a:pPr>
            <a:r>
              <a:rPr lang="en-US" dirty="0"/>
              <a:t>		</a:t>
            </a:r>
            <a:r>
              <a:rPr lang="en-US" dirty="0" err="1"/>
              <a:t>self.outputArea</a:t>
            </a:r>
            <a:r>
              <a:rPr lang="en-US" dirty="0"/>
              <a:t>["state"] = "normal" </a:t>
            </a:r>
          </a:p>
          <a:p>
            <a:pPr marL="0" indent="0">
              <a:buNone/>
            </a:pPr>
            <a:r>
              <a:rPr lang="en-US" dirty="0"/>
              <a:t>		</a:t>
            </a:r>
            <a:r>
              <a:rPr lang="en-US" dirty="0" err="1"/>
              <a:t>self.outputArea.setText</a:t>
            </a:r>
            <a:r>
              <a:rPr lang="en-US" dirty="0"/>
              <a:t>(result) </a:t>
            </a:r>
          </a:p>
          <a:p>
            <a:pPr marL="0" indent="0">
              <a:buNone/>
            </a:pPr>
            <a:r>
              <a:rPr lang="en-US" dirty="0"/>
              <a:t>		</a:t>
            </a:r>
            <a:r>
              <a:rPr lang="en-US" dirty="0" err="1"/>
              <a:t>self.outputArea</a:t>
            </a:r>
            <a:r>
              <a:rPr lang="en-US" dirty="0"/>
              <a:t>["state"] = "disabled"</a:t>
            </a:r>
            <a:endParaRPr lang="en-IN" dirty="0"/>
          </a:p>
        </p:txBody>
      </p:sp>
    </p:spTree>
    <p:extLst>
      <p:ext uri="{BB962C8B-B14F-4D97-AF65-F5344CB8AC3E}">
        <p14:creationId xmlns:p14="http://schemas.microsoft.com/office/powerpoint/2010/main" val="35746495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4689-35ED-498E-9226-09989AE15DBD}"/>
              </a:ext>
            </a:extLst>
          </p:cNvPr>
          <p:cNvSpPr>
            <a:spLocks noGrp="1"/>
          </p:cNvSpPr>
          <p:nvPr>
            <p:ph type="title"/>
          </p:nvPr>
        </p:nvSpPr>
        <p:spPr>
          <a:xfrm>
            <a:off x="645130" y="108589"/>
            <a:ext cx="9404723" cy="815643"/>
          </a:xfrm>
        </p:spPr>
        <p:txBody>
          <a:bodyPr>
            <a:normAutofit/>
          </a:bodyPr>
          <a:lstStyle/>
          <a:p>
            <a:r>
              <a:rPr lang="en-IN" dirty="0"/>
              <a:t>File Dialogs</a:t>
            </a:r>
          </a:p>
        </p:txBody>
      </p:sp>
      <p:sp>
        <p:nvSpPr>
          <p:cNvPr id="3" name="Content Placeholder 2">
            <a:extLst>
              <a:ext uri="{FF2B5EF4-FFF2-40B4-BE49-F238E27FC236}">
                <a16:creationId xmlns:a16="http://schemas.microsoft.com/office/drawing/2014/main" id="{356F9E4D-9F62-4FAF-91CF-2053D3E8036A}"/>
              </a:ext>
            </a:extLst>
          </p:cNvPr>
          <p:cNvSpPr>
            <a:spLocks noGrp="1"/>
          </p:cNvSpPr>
          <p:nvPr>
            <p:ph idx="1"/>
          </p:nvPr>
        </p:nvSpPr>
        <p:spPr>
          <a:xfrm>
            <a:off x="1359002" y="1002891"/>
            <a:ext cx="10832997" cy="1030096"/>
          </a:xfrm>
        </p:spPr>
        <p:txBody>
          <a:bodyPr/>
          <a:lstStyle/>
          <a:p>
            <a:pPr marL="0" indent="0" algn="just">
              <a:buNone/>
            </a:pPr>
            <a:r>
              <a:rPr lang="en-US" dirty="0"/>
              <a:t>GUI-based programs allow the user to browse the computer’s file system with file dialogs</a:t>
            </a:r>
          </a:p>
          <a:p>
            <a:pPr marL="0" indent="0" algn="just">
              <a:buNone/>
            </a:pPr>
            <a:endParaRPr lang="en-US" dirty="0"/>
          </a:p>
        </p:txBody>
      </p:sp>
      <p:pic>
        <p:nvPicPr>
          <p:cNvPr id="5" name="Picture 4">
            <a:extLst>
              <a:ext uri="{FF2B5EF4-FFF2-40B4-BE49-F238E27FC236}">
                <a16:creationId xmlns:a16="http://schemas.microsoft.com/office/drawing/2014/main" id="{80DE1A20-DA21-49EB-8903-244E185CAFFB}"/>
              </a:ext>
            </a:extLst>
          </p:cNvPr>
          <p:cNvPicPr>
            <a:picLocks noChangeAspect="1"/>
          </p:cNvPicPr>
          <p:nvPr/>
        </p:nvPicPr>
        <p:blipFill>
          <a:blip r:embed="rId2"/>
          <a:stretch>
            <a:fillRect/>
          </a:stretch>
        </p:blipFill>
        <p:spPr>
          <a:xfrm>
            <a:off x="1359002" y="2032987"/>
            <a:ext cx="9277350" cy="4695825"/>
          </a:xfrm>
          <a:prstGeom prst="rect">
            <a:avLst/>
          </a:prstGeom>
        </p:spPr>
      </p:pic>
    </p:spTree>
    <p:extLst>
      <p:ext uri="{BB962C8B-B14F-4D97-AF65-F5344CB8AC3E}">
        <p14:creationId xmlns:p14="http://schemas.microsoft.com/office/powerpoint/2010/main" val="26127683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74C623-8E26-4F15-8CE0-06DCB97DE43E}"/>
              </a:ext>
            </a:extLst>
          </p:cNvPr>
          <p:cNvSpPr>
            <a:spLocks noGrp="1"/>
          </p:cNvSpPr>
          <p:nvPr>
            <p:ph idx="1"/>
          </p:nvPr>
        </p:nvSpPr>
        <p:spPr>
          <a:xfrm>
            <a:off x="1216240" y="373626"/>
            <a:ext cx="10975760" cy="6154993"/>
          </a:xfrm>
        </p:spPr>
        <p:txBody>
          <a:bodyPr>
            <a:noAutofit/>
          </a:bodyPr>
          <a:lstStyle/>
          <a:p>
            <a:pPr marL="0" indent="0" algn="just">
              <a:buNone/>
            </a:pPr>
            <a:r>
              <a:rPr lang="en-US" sz="2400" dirty="0"/>
              <a:t>Python’s </a:t>
            </a:r>
            <a:r>
              <a:rPr lang="en-US" sz="2400" dirty="0" err="1"/>
              <a:t>tkinter.filedialog</a:t>
            </a:r>
            <a:r>
              <a:rPr lang="en-US" sz="2400" dirty="0"/>
              <a:t> module includes two functions, </a:t>
            </a:r>
            <a:r>
              <a:rPr lang="en-US" sz="2400" dirty="0" err="1"/>
              <a:t>askopenfilename</a:t>
            </a:r>
            <a:r>
              <a:rPr lang="en-US" sz="2400" dirty="0"/>
              <a:t> and </a:t>
            </a:r>
            <a:r>
              <a:rPr lang="en-US" sz="2400" dirty="0" err="1"/>
              <a:t>asksaveasfilename</a:t>
            </a:r>
            <a:r>
              <a:rPr lang="en-US" sz="2400" dirty="0"/>
              <a:t>, to support file access in a GUI-based program. </a:t>
            </a:r>
          </a:p>
          <a:p>
            <a:pPr marL="0" indent="0" algn="just">
              <a:buNone/>
            </a:pPr>
            <a:r>
              <a:rPr lang="en-US" sz="2400" dirty="0"/>
              <a:t>Each function pops up the standard file dialog for the user’s particular computer system. If the user selects the dialog’s Cancel button, the function returns the empty string. Otherwise, when the user selects the Open or Save button, the function returns the full pathname of the file that the user has selected (opening or saving) or entered as input (saving only) in the dialog.</a:t>
            </a:r>
          </a:p>
          <a:p>
            <a:pPr marL="0" indent="0" algn="just">
              <a:buNone/>
            </a:pPr>
            <a:r>
              <a:rPr lang="en-US" sz="2400" dirty="0"/>
              <a:t>The program can then use the filename to open the file for input or output in the usual manner.</a:t>
            </a:r>
          </a:p>
          <a:p>
            <a:pPr marL="0" indent="0" algn="just">
              <a:buNone/>
            </a:pPr>
            <a:r>
              <a:rPr lang="en-IN" sz="2400" dirty="0"/>
              <a:t>we use the following syntax with these two functions: </a:t>
            </a:r>
          </a:p>
          <a:p>
            <a:pPr marL="0" indent="0" algn="just">
              <a:buNone/>
            </a:pPr>
            <a:r>
              <a:rPr lang="en-IN" sz="2400" dirty="0" err="1"/>
              <a:t>fList</a:t>
            </a:r>
            <a:r>
              <a:rPr lang="en-IN" sz="2400" dirty="0"/>
              <a:t> = [("Python files", "*.</a:t>
            </a:r>
            <a:r>
              <a:rPr lang="en-IN" sz="2400" dirty="0" err="1"/>
              <a:t>py</a:t>
            </a:r>
            <a:r>
              <a:rPr lang="en-IN" sz="2400" dirty="0"/>
              <a:t>"), ("Text files", "*.txt")] </a:t>
            </a:r>
          </a:p>
          <a:p>
            <a:pPr marL="0" indent="0" algn="just">
              <a:buNone/>
            </a:pPr>
            <a:r>
              <a:rPr lang="en-IN" sz="2400" dirty="0"/>
              <a:t>filename = </a:t>
            </a:r>
            <a:r>
              <a:rPr lang="en-IN" sz="2400" dirty="0" err="1"/>
              <a:t>tkinter.filedialog.askopenfilename</a:t>
            </a:r>
            <a:r>
              <a:rPr lang="en-IN" sz="2400" dirty="0"/>
              <a:t>(parent = self, filetypes = </a:t>
            </a:r>
            <a:r>
              <a:rPr lang="en-IN" sz="2400" dirty="0" err="1"/>
              <a:t>fList</a:t>
            </a:r>
            <a:r>
              <a:rPr lang="en-IN" sz="2400" dirty="0"/>
              <a:t>) </a:t>
            </a:r>
          </a:p>
          <a:p>
            <a:pPr marL="0" indent="0" algn="just">
              <a:buNone/>
            </a:pPr>
            <a:r>
              <a:rPr lang="en-IN" sz="2400" dirty="0"/>
              <a:t>filename = </a:t>
            </a:r>
            <a:r>
              <a:rPr lang="en-IN" sz="2400" dirty="0" err="1"/>
              <a:t>tkinter.filedialog.asksaveasfilename</a:t>
            </a:r>
            <a:r>
              <a:rPr lang="en-IN" sz="2400" dirty="0"/>
              <a:t>(parent = self)</a:t>
            </a:r>
          </a:p>
          <a:p>
            <a:pPr marL="0" indent="0">
              <a:buNone/>
            </a:pPr>
            <a:endParaRPr lang="en-IN" sz="2400" dirty="0"/>
          </a:p>
        </p:txBody>
      </p:sp>
    </p:spTree>
    <p:extLst>
      <p:ext uri="{BB962C8B-B14F-4D97-AF65-F5344CB8AC3E}">
        <p14:creationId xmlns:p14="http://schemas.microsoft.com/office/powerpoint/2010/main" val="39472038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511C-9705-4C86-A524-2CB0ED1DA101}"/>
              </a:ext>
            </a:extLst>
          </p:cNvPr>
          <p:cNvSpPr>
            <a:spLocks noGrp="1"/>
          </p:cNvSpPr>
          <p:nvPr>
            <p:ph type="title"/>
          </p:nvPr>
        </p:nvSpPr>
        <p:spPr>
          <a:xfrm>
            <a:off x="1091953" y="452718"/>
            <a:ext cx="10854241" cy="1400530"/>
          </a:xfrm>
        </p:spPr>
        <p:txBody>
          <a:bodyPr>
            <a:normAutofit/>
          </a:bodyPr>
          <a:lstStyle/>
          <a:p>
            <a:r>
              <a:rPr lang="en-US" dirty="0"/>
              <a:t>List of all the optional arguments for the two file dialog functions.</a:t>
            </a:r>
            <a:endParaRPr lang="en-IN" dirty="0"/>
          </a:p>
        </p:txBody>
      </p:sp>
      <p:pic>
        <p:nvPicPr>
          <p:cNvPr id="5" name="Content Placeholder 4">
            <a:extLst>
              <a:ext uri="{FF2B5EF4-FFF2-40B4-BE49-F238E27FC236}">
                <a16:creationId xmlns:a16="http://schemas.microsoft.com/office/drawing/2014/main" id="{73EFE56D-CDA7-4DF4-A22D-EA72F5D23032}"/>
              </a:ext>
            </a:extLst>
          </p:cNvPr>
          <p:cNvPicPr>
            <a:picLocks noGrp="1" noChangeAspect="1"/>
          </p:cNvPicPr>
          <p:nvPr>
            <p:ph idx="1"/>
          </p:nvPr>
        </p:nvPicPr>
        <p:blipFill>
          <a:blip r:embed="rId2"/>
          <a:stretch>
            <a:fillRect/>
          </a:stretch>
        </p:blipFill>
        <p:spPr>
          <a:xfrm>
            <a:off x="1103313" y="2345000"/>
            <a:ext cx="8947150" cy="3611037"/>
          </a:xfrm>
        </p:spPr>
      </p:pic>
    </p:spTree>
    <p:extLst>
      <p:ext uri="{BB962C8B-B14F-4D97-AF65-F5344CB8AC3E}">
        <p14:creationId xmlns:p14="http://schemas.microsoft.com/office/powerpoint/2010/main" val="731465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0753C-E38C-47EE-B62F-AB99CC67F676}"/>
              </a:ext>
            </a:extLst>
          </p:cNvPr>
          <p:cNvSpPr>
            <a:spLocks noGrp="1"/>
          </p:cNvSpPr>
          <p:nvPr>
            <p:ph type="title"/>
          </p:nvPr>
        </p:nvSpPr>
        <p:spPr>
          <a:xfrm>
            <a:off x="646111" y="452718"/>
            <a:ext cx="9404723" cy="1138084"/>
          </a:xfrm>
        </p:spPr>
        <p:txBody>
          <a:bodyPr/>
          <a:lstStyle/>
          <a:p>
            <a:r>
              <a:rPr lang="en-US" dirty="0"/>
              <a:t>Program explanation</a:t>
            </a:r>
            <a:endParaRPr lang="en-IN" dirty="0"/>
          </a:p>
        </p:txBody>
      </p:sp>
      <p:sp>
        <p:nvSpPr>
          <p:cNvPr id="3" name="Content Placeholder 2">
            <a:extLst>
              <a:ext uri="{FF2B5EF4-FFF2-40B4-BE49-F238E27FC236}">
                <a16:creationId xmlns:a16="http://schemas.microsoft.com/office/drawing/2014/main" id="{68343CF7-BE5B-4CEA-ADF0-2970DC30CE41}"/>
              </a:ext>
            </a:extLst>
          </p:cNvPr>
          <p:cNvSpPr>
            <a:spLocks noGrp="1"/>
          </p:cNvSpPr>
          <p:nvPr>
            <p:ph idx="1"/>
          </p:nvPr>
        </p:nvSpPr>
        <p:spPr>
          <a:xfrm>
            <a:off x="646111" y="1590802"/>
            <a:ext cx="11014947" cy="4642850"/>
          </a:xfrm>
        </p:spPr>
        <p:txBody>
          <a:bodyPr>
            <a:normAutofit/>
          </a:bodyPr>
          <a:lstStyle/>
          <a:p>
            <a:pPr marL="0" indent="0" algn="just">
              <a:buNone/>
            </a:pPr>
            <a:r>
              <a:rPr lang="en-US" sz="2800" dirty="0"/>
              <a:t>The GUI in the program consists of the window and its components, including the labeled entry fields and the Compute button. </a:t>
            </a:r>
          </a:p>
          <a:p>
            <a:pPr marL="0" indent="0" algn="just">
              <a:buNone/>
            </a:pPr>
            <a:endParaRPr lang="en-US" sz="2800" dirty="0"/>
          </a:p>
          <a:p>
            <a:pPr marL="0" indent="0" algn="just">
              <a:buNone/>
            </a:pPr>
            <a:r>
              <a:rPr lang="en-US" sz="2800" dirty="0"/>
              <a:t>The action triggered when this button is clicked is a method call. This method fetches the input values from the input fields and performs the computation. </a:t>
            </a:r>
          </a:p>
          <a:p>
            <a:pPr marL="0" indent="0" algn="just">
              <a:buNone/>
            </a:pPr>
            <a:endParaRPr lang="en-US" sz="2800" dirty="0"/>
          </a:p>
          <a:p>
            <a:pPr marL="0" indent="0" algn="just">
              <a:buNone/>
            </a:pPr>
            <a:r>
              <a:rPr lang="en-US" sz="2800" dirty="0"/>
              <a:t>The result is then sent to the output field to be displayed.</a:t>
            </a:r>
            <a:endParaRPr lang="en-IN" sz="2800" dirty="0"/>
          </a:p>
        </p:txBody>
      </p:sp>
    </p:spTree>
    <p:extLst>
      <p:ext uri="{BB962C8B-B14F-4D97-AF65-F5344CB8AC3E}">
        <p14:creationId xmlns:p14="http://schemas.microsoft.com/office/powerpoint/2010/main" val="3342204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D54C8D-6765-4519-8C12-21780EFD6066}"/>
              </a:ext>
            </a:extLst>
          </p:cNvPr>
          <p:cNvSpPr>
            <a:spLocks noGrp="1"/>
          </p:cNvSpPr>
          <p:nvPr>
            <p:ph idx="1"/>
          </p:nvPr>
        </p:nvSpPr>
        <p:spPr>
          <a:xfrm>
            <a:off x="1464816" y="412956"/>
            <a:ext cx="10727184" cy="1824217"/>
          </a:xfrm>
        </p:spPr>
        <p:txBody>
          <a:bodyPr>
            <a:normAutofit/>
          </a:bodyPr>
          <a:lstStyle/>
          <a:p>
            <a:pPr marL="0" indent="0">
              <a:buNone/>
            </a:pPr>
            <a:r>
              <a:rPr lang="en-US" sz="2400" dirty="0"/>
              <a:t>You can use a file dialog and a text area to create a simple browser that allows the user to view text files.</a:t>
            </a:r>
          </a:p>
          <a:p>
            <a:pPr marL="0" indent="0">
              <a:buNone/>
            </a:pPr>
            <a:endParaRPr lang="en-IN" sz="2400" dirty="0"/>
          </a:p>
        </p:txBody>
      </p:sp>
      <p:pic>
        <p:nvPicPr>
          <p:cNvPr id="5" name="Picture 4">
            <a:extLst>
              <a:ext uri="{FF2B5EF4-FFF2-40B4-BE49-F238E27FC236}">
                <a16:creationId xmlns:a16="http://schemas.microsoft.com/office/drawing/2014/main" id="{574C50F0-6834-4CF7-A16C-2BE4CB58E3B2}"/>
              </a:ext>
            </a:extLst>
          </p:cNvPr>
          <p:cNvPicPr>
            <a:picLocks noChangeAspect="1"/>
          </p:cNvPicPr>
          <p:nvPr/>
        </p:nvPicPr>
        <p:blipFill>
          <a:blip r:embed="rId2"/>
          <a:stretch>
            <a:fillRect/>
          </a:stretch>
        </p:blipFill>
        <p:spPr>
          <a:xfrm>
            <a:off x="2038044" y="1685925"/>
            <a:ext cx="8096250" cy="4562475"/>
          </a:xfrm>
          <a:prstGeom prst="rect">
            <a:avLst/>
          </a:prstGeom>
        </p:spPr>
      </p:pic>
    </p:spTree>
    <p:extLst>
      <p:ext uri="{BB962C8B-B14F-4D97-AF65-F5344CB8AC3E}">
        <p14:creationId xmlns:p14="http://schemas.microsoft.com/office/powerpoint/2010/main" val="14833509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380B-E77A-4728-B2E9-39A89D7EE57B}"/>
              </a:ext>
            </a:extLst>
          </p:cNvPr>
          <p:cNvSpPr>
            <a:spLocks noGrp="1"/>
          </p:cNvSpPr>
          <p:nvPr>
            <p:ph type="title"/>
          </p:nvPr>
        </p:nvSpPr>
        <p:spPr>
          <a:xfrm>
            <a:off x="0" y="0"/>
            <a:ext cx="11985523" cy="692956"/>
          </a:xfrm>
        </p:spPr>
        <p:txBody>
          <a:bodyPr>
            <a:normAutofit fontScale="90000"/>
          </a:bodyPr>
          <a:lstStyle/>
          <a:p>
            <a:r>
              <a:rPr lang="en-US" dirty="0"/>
              <a:t>Program for the Window class</a:t>
            </a:r>
            <a:endParaRPr lang="en-IN" dirty="0"/>
          </a:p>
        </p:txBody>
      </p:sp>
      <p:sp>
        <p:nvSpPr>
          <p:cNvPr id="3" name="Content Placeholder 2">
            <a:extLst>
              <a:ext uri="{FF2B5EF4-FFF2-40B4-BE49-F238E27FC236}">
                <a16:creationId xmlns:a16="http://schemas.microsoft.com/office/drawing/2014/main" id="{A428DC00-9E03-40E3-9E02-F7AC374F2B77}"/>
              </a:ext>
            </a:extLst>
          </p:cNvPr>
          <p:cNvSpPr>
            <a:spLocks noGrp="1"/>
          </p:cNvSpPr>
          <p:nvPr>
            <p:ph idx="1"/>
          </p:nvPr>
        </p:nvSpPr>
        <p:spPr>
          <a:xfrm>
            <a:off x="1438183" y="835742"/>
            <a:ext cx="10753816" cy="6022258"/>
          </a:xfrm>
        </p:spPr>
        <p:txBody>
          <a:bodyPr>
            <a:normAutofit fontScale="92500" lnSpcReduction="20000"/>
          </a:bodyPr>
          <a:lstStyle/>
          <a:p>
            <a:pPr marL="0" indent="0">
              <a:buNone/>
            </a:pPr>
            <a:r>
              <a:rPr lang="en-IN" dirty="0"/>
              <a:t>from </a:t>
            </a:r>
            <a:r>
              <a:rPr lang="en-IN" dirty="0" err="1"/>
              <a:t>breezypythongui</a:t>
            </a:r>
            <a:r>
              <a:rPr lang="en-IN" dirty="0"/>
              <a:t> import EasyFrame </a:t>
            </a:r>
          </a:p>
          <a:p>
            <a:pPr marL="0" indent="0">
              <a:buNone/>
            </a:pPr>
            <a:r>
              <a:rPr lang="en-IN" dirty="0"/>
              <a:t>import </a:t>
            </a:r>
            <a:r>
              <a:rPr lang="en-IN" dirty="0" err="1"/>
              <a:t>tkinter.filedialog</a:t>
            </a:r>
            <a:r>
              <a:rPr lang="en-IN" dirty="0"/>
              <a:t> </a:t>
            </a:r>
          </a:p>
          <a:p>
            <a:pPr marL="0" indent="0">
              <a:buNone/>
            </a:pPr>
            <a:r>
              <a:rPr lang="en-IN" dirty="0"/>
              <a:t>class </a:t>
            </a:r>
            <a:r>
              <a:rPr lang="en-IN" dirty="0" err="1"/>
              <a:t>FileDialogDemo</a:t>
            </a:r>
            <a:r>
              <a:rPr lang="en-IN" dirty="0"/>
              <a:t>(EasyFrame): </a:t>
            </a:r>
          </a:p>
          <a:p>
            <a:pPr marL="0" indent="0">
              <a:buNone/>
            </a:pPr>
            <a:r>
              <a:rPr lang="en-IN" dirty="0"/>
              <a:t>	def __init__(self): </a:t>
            </a:r>
          </a:p>
          <a:p>
            <a:pPr marL="0" indent="0">
              <a:buNone/>
            </a:pPr>
            <a:r>
              <a:rPr lang="en-IN" dirty="0"/>
              <a:t>		</a:t>
            </a:r>
            <a:r>
              <a:rPr lang="en-IN" dirty="0" err="1"/>
              <a:t>EasyFrame.__init</a:t>
            </a:r>
            <a:r>
              <a:rPr lang="en-IN" dirty="0"/>
              <a:t>__(self, "File Dialog Demo") </a:t>
            </a:r>
          </a:p>
          <a:p>
            <a:pPr marL="0" indent="0">
              <a:buNone/>
            </a:pPr>
            <a:r>
              <a:rPr lang="en-IN" dirty="0"/>
              <a:t>		</a:t>
            </a:r>
            <a:r>
              <a:rPr lang="en-IN" dirty="0" err="1"/>
              <a:t>self.outputArea</a:t>
            </a:r>
            <a:r>
              <a:rPr lang="en-IN" dirty="0"/>
              <a:t> = </a:t>
            </a:r>
            <a:r>
              <a:rPr lang="en-IN" dirty="0" err="1"/>
              <a:t>self.addTextArea</a:t>
            </a:r>
            <a:r>
              <a:rPr lang="en-IN" dirty="0"/>
              <a:t>("", row = 0, column = 0, width = 80, height = 15)</a:t>
            </a:r>
          </a:p>
          <a:p>
            <a:pPr marL="0" indent="0">
              <a:buNone/>
            </a:pPr>
            <a:r>
              <a:rPr lang="en-IN" dirty="0"/>
              <a:t>		</a:t>
            </a:r>
            <a:r>
              <a:rPr lang="en-IN" dirty="0" err="1"/>
              <a:t>self.addButton</a:t>
            </a:r>
            <a:r>
              <a:rPr lang="en-IN" dirty="0"/>
              <a:t>(text = "Open", row = 1, column = 0, command = </a:t>
            </a:r>
            <a:r>
              <a:rPr lang="en-IN" dirty="0" err="1"/>
              <a:t>self.openFile</a:t>
            </a:r>
            <a:r>
              <a:rPr lang="en-IN" dirty="0"/>
              <a:t>) </a:t>
            </a:r>
          </a:p>
          <a:p>
            <a:pPr marL="0" indent="0">
              <a:buNone/>
            </a:pPr>
            <a:r>
              <a:rPr lang="en-IN" dirty="0"/>
              <a:t>	def </a:t>
            </a:r>
            <a:r>
              <a:rPr lang="en-IN" dirty="0" err="1"/>
              <a:t>openFile</a:t>
            </a:r>
            <a:r>
              <a:rPr lang="en-IN" dirty="0"/>
              <a:t>(self)</a:t>
            </a:r>
          </a:p>
          <a:p>
            <a:pPr marL="0" indent="0">
              <a:buNone/>
            </a:pPr>
            <a:r>
              <a:rPr lang="en-IN" dirty="0"/>
              <a:t>		</a:t>
            </a:r>
            <a:r>
              <a:rPr lang="en-IN" dirty="0" err="1"/>
              <a:t>fList</a:t>
            </a:r>
            <a:r>
              <a:rPr lang="en-IN" dirty="0"/>
              <a:t> = [("Python files", "*.</a:t>
            </a:r>
            <a:r>
              <a:rPr lang="en-IN" dirty="0" err="1"/>
              <a:t>py</a:t>
            </a:r>
            <a:r>
              <a:rPr lang="en-IN" dirty="0"/>
              <a:t>"), ("Text files", "*.txt")]</a:t>
            </a:r>
          </a:p>
          <a:p>
            <a:pPr marL="0" indent="0">
              <a:buNone/>
            </a:pPr>
            <a:r>
              <a:rPr lang="en-IN" dirty="0"/>
              <a:t>		</a:t>
            </a:r>
            <a:r>
              <a:rPr lang="en-IN" dirty="0" err="1"/>
              <a:t>fileName</a:t>
            </a:r>
            <a:r>
              <a:rPr lang="en-IN" dirty="0"/>
              <a:t> = </a:t>
            </a:r>
            <a:r>
              <a:rPr lang="en-IN" dirty="0" err="1"/>
              <a:t>tkinter.filedialog.askopenfilename</a:t>
            </a:r>
            <a:r>
              <a:rPr lang="en-IN" dirty="0"/>
              <a:t>(parent = self, filetypes = </a:t>
            </a:r>
            <a:r>
              <a:rPr lang="en-IN" dirty="0" err="1"/>
              <a:t>fList</a:t>
            </a:r>
            <a:r>
              <a:rPr lang="en-IN" dirty="0"/>
              <a:t>) </a:t>
            </a:r>
          </a:p>
          <a:p>
            <a:pPr marL="0" indent="0">
              <a:buNone/>
            </a:pPr>
            <a:r>
              <a:rPr lang="en-IN" dirty="0"/>
              <a:t>		if </a:t>
            </a:r>
            <a:r>
              <a:rPr lang="en-IN" dirty="0" err="1"/>
              <a:t>fileName</a:t>
            </a:r>
            <a:r>
              <a:rPr lang="en-IN" dirty="0"/>
              <a:t> != "": </a:t>
            </a:r>
          </a:p>
          <a:p>
            <a:pPr marL="0" indent="0">
              <a:buNone/>
            </a:pPr>
            <a:r>
              <a:rPr lang="en-IN" dirty="0"/>
              <a:t>			file = open(</a:t>
            </a:r>
            <a:r>
              <a:rPr lang="en-IN" dirty="0" err="1"/>
              <a:t>fileName</a:t>
            </a:r>
            <a:r>
              <a:rPr lang="en-IN" dirty="0"/>
              <a:t>, 'r’) </a:t>
            </a:r>
          </a:p>
          <a:p>
            <a:pPr marL="0" indent="0">
              <a:buNone/>
            </a:pPr>
            <a:r>
              <a:rPr lang="en-IN" dirty="0"/>
              <a:t>			text = </a:t>
            </a:r>
            <a:r>
              <a:rPr lang="en-IN" dirty="0" err="1"/>
              <a:t>file.read</a:t>
            </a:r>
            <a:r>
              <a:rPr lang="en-IN" dirty="0"/>
              <a:t>() </a:t>
            </a:r>
          </a:p>
          <a:p>
            <a:pPr marL="0" indent="0">
              <a:buNone/>
            </a:pPr>
            <a:r>
              <a:rPr lang="en-IN" dirty="0"/>
              <a:t>			</a:t>
            </a:r>
            <a:r>
              <a:rPr lang="en-IN" dirty="0" err="1"/>
              <a:t>file.close</a:t>
            </a:r>
            <a:r>
              <a:rPr lang="en-IN" dirty="0"/>
              <a:t>() </a:t>
            </a:r>
          </a:p>
          <a:p>
            <a:pPr marL="0" indent="0">
              <a:buNone/>
            </a:pPr>
            <a:r>
              <a:rPr lang="en-IN" dirty="0"/>
              <a:t>			</a:t>
            </a:r>
            <a:r>
              <a:rPr lang="en-IN" dirty="0" err="1"/>
              <a:t>self.outputArea.setText</a:t>
            </a:r>
            <a:r>
              <a:rPr lang="en-IN" dirty="0"/>
              <a:t>(text) </a:t>
            </a:r>
          </a:p>
          <a:p>
            <a:pPr marL="0" indent="0">
              <a:buNone/>
            </a:pPr>
            <a:r>
              <a:rPr lang="en-IN" dirty="0"/>
              <a:t>			</a:t>
            </a:r>
            <a:r>
              <a:rPr lang="en-IN" dirty="0" err="1"/>
              <a:t>self.setTitle</a:t>
            </a:r>
            <a:r>
              <a:rPr lang="en-IN" dirty="0"/>
              <a:t>(</a:t>
            </a:r>
            <a:r>
              <a:rPr lang="en-IN" dirty="0" err="1"/>
              <a:t>fileName</a:t>
            </a:r>
            <a:r>
              <a:rPr lang="en-IN" dirty="0"/>
              <a:t>)</a:t>
            </a:r>
          </a:p>
        </p:txBody>
      </p:sp>
    </p:spTree>
    <p:extLst>
      <p:ext uri="{BB962C8B-B14F-4D97-AF65-F5344CB8AC3E}">
        <p14:creationId xmlns:p14="http://schemas.microsoft.com/office/powerpoint/2010/main" val="35421840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BAA38-9244-4113-9DA7-6E75921D940B}"/>
              </a:ext>
            </a:extLst>
          </p:cNvPr>
          <p:cNvSpPr>
            <a:spLocks noGrp="1"/>
          </p:cNvSpPr>
          <p:nvPr>
            <p:ph type="title"/>
          </p:nvPr>
        </p:nvSpPr>
        <p:spPr>
          <a:xfrm>
            <a:off x="0" y="226142"/>
            <a:ext cx="12191999" cy="924232"/>
          </a:xfrm>
        </p:spPr>
        <p:txBody>
          <a:bodyPr>
            <a:normAutofit/>
          </a:bodyPr>
          <a:lstStyle/>
          <a:p>
            <a:r>
              <a:rPr lang="en-US" b="1" dirty="0">
                <a:solidFill>
                  <a:schemeClr val="accent3"/>
                </a:solidFill>
              </a:rPr>
              <a:t>Obtaining Input with Prompter Boxes</a:t>
            </a:r>
            <a:endParaRPr lang="en-IN" b="1" dirty="0">
              <a:solidFill>
                <a:schemeClr val="accent3"/>
              </a:solidFill>
            </a:endParaRPr>
          </a:p>
        </p:txBody>
      </p:sp>
      <p:sp>
        <p:nvSpPr>
          <p:cNvPr id="3" name="Content Placeholder 2">
            <a:extLst>
              <a:ext uri="{FF2B5EF4-FFF2-40B4-BE49-F238E27FC236}">
                <a16:creationId xmlns:a16="http://schemas.microsoft.com/office/drawing/2014/main" id="{ECE0009D-90F9-4B2A-A94C-6FF77C76DFFE}"/>
              </a:ext>
            </a:extLst>
          </p:cNvPr>
          <p:cNvSpPr>
            <a:spLocks noGrp="1"/>
          </p:cNvSpPr>
          <p:nvPr>
            <p:ph idx="1"/>
          </p:nvPr>
        </p:nvSpPr>
        <p:spPr>
          <a:xfrm>
            <a:off x="1305017" y="816078"/>
            <a:ext cx="10710002" cy="1829468"/>
          </a:xfrm>
        </p:spPr>
        <p:txBody>
          <a:bodyPr>
            <a:normAutofit/>
          </a:bodyPr>
          <a:lstStyle/>
          <a:p>
            <a:pPr marL="0" indent="0">
              <a:buNone/>
            </a:pPr>
            <a:endParaRPr lang="en-US" sz="2400" dirty="0"/>
          </a:p>
          <a:p>
            <a:pPr marL="0" indent="0">
              <a:buNone/>
            </a:pPr>
            <a:r>
              <a:rPr lang="en-US" sz="2400" dirty="0"/>
              <a:t>GUI applications use a popup dialog called a prompter box for this purpose.</a:t>
            </a:r>
          </a:p>
          <a:p>
            <a:pPr marL="0" indent="0">
              <a:buNone/>
            </a:pPr>
            <a:endParaRPr lang="en-IN" sz="2400" dirty="0"/>
          </a:p>
        </p:txBody>
      </p:sp>
      <p:pic>
        <p:nvPicPr>
          <p:cNvPr id="5" name="Picture 4">
            <a:extLst>
              <a:ext uri="{FF2B5EF4-FFF2-40B4-BE49-F238E27FC236}">
                <a16:creationId xmlns:a16="http://schemas.microsoft.com/office/drawing/2014/main" id="{1D9FB767-C782-41E2-B18C-95CD198309D2}"/>
              </a:ext>
            </a:extLst>
          </p:cNvPr>
          <p:cNvPicPr>
            <a:picLocks noChangeAspect="1"/>
          </p:cNvPicPr>
          <p:nvPr/>
        </p:nvPicPr>
        <p:blipFill>
          <a:blip r:embed="rId2"/>
          <a:stretch>
            <a:fillRect/>
          </a:stretch>
        </p:blipFill>
        <p:spPr>
          <a:xfrm>
            <a:off x="1395412" y="2286000"/>
            <a:ext cx="9401175" cy="2286000"/>
          </a:xfrm>
          <a:prstGeom prst="rect">
            <a:avLst/>
          </a:prstGeom>
        </p:spPr>
      </p:pic>
    </p:spTree>
    <p:extLst>
      <p:ext uri="{BB962C8B-B14F-4D97-AF65-F5344CB8AC3E}">
        <p14:creationId xmlns:p14="http://schemas.microsoft.com/office/powerpoint/2010/main" val="15432141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4D4A7-0E9F-4F50-8224-93D8D02AF37F}"/>
              </a:ext>
            </a:extLst>
          </p:cNvPr>
          <p:cNvSpPr>
            <a:spLocks noGrp="1"/>
          </p:cNvSpPr>
          <p:nvPr>
            <p:ph idx="1"/>
          </p:nvPr>
        </p:nvSpPr>
        <p:spPr>
          <a:xfrm>
            <a:off x="1180730" y="1331651"/>
            <a:ext cx="11011270" cy="4296792"/>
          </a:xfrm>
        </p:spPr>
        <p:txBody>
          <a:bodyPr>
            <a:noAutofit/>
          </a:bodyPr>
          <a:lstStyle/>
          <a:p>
            <a:pPr marL="0" indent="0" algn="just">
              <a:buNone/>
            </a:pPr>
            <a:r>
              <a:rPr lang="en-US" sz="2400" dirty="0"/>
              <a:t>The prompter box displays a title, a message for the prompt, an entry field for the user’s input, and a button to submit the input. The entry field can have some optional initial text. </a:t>
            </a:r>
          </a:p>
          <a:p>
            <a:pPr marL="0" indent="0" algn="just">
              <a:buNone/>
            </a:pPr>
            <a:r>
              <a:rPr lang="en-US" sz="2400" dirty="0"/>
              <a:t>You popup a prompter box by calling the </a:t>
            </a:r>
            <a:r>
              <a:rPr lang="en-US" sz="2400" dirty="0" err="1"/>
              <a:t>EasyFrame</a:t>
            </a:r>
            <a:r>
              <a:rPr lang="en-US" sz="2400" dirty="0"/>
              <a:t> method </a:t>
            </a:r>
            <a:r>
              <a:rPr lang="en-US" sz="2400" dirty="0" err="1"/>
              <a:t>prompterBox</a:t>
            </a:r>
            <a:r>
              <a:rPr lang="en-US" sz="2400" dirty="0"/>
              <a:t> with the appropriate arguments. When the user closes the dialog by clicking the OK button or the dialog’s close disc, the method returns the contents of the entry field.</a:t>
            </a:r>
          </a:p>
        </p:txBody>
      </p:sp>
    </p:spTree>
    <p:extLst>
      <p:ext uri="{BB962C8B-B14F-4D97-AF65-F5344CB8AC3E}">
        <p14:creationId xmlns:p14="http://schemas.microsoft.com/office/powerpoint/2010/main" val="27192563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1A9A8F-E0E9-65BF-1C7B-F8E005139AFF}"/>
              </a:ext>
            </a:extLst>
          </p:cNvPr>
          <p:cNvSpPr>
            <a:spLocks noGrp="1"/>
          </p:cNvSpPr>
          <p:nvPr>
            <p:ph idx="1"/>
          </p:nvPr>
        </p:nvSpPr>
        <p:spPr>
          <a:xfrm>
            <a:off x="1376039" y="603682"/>
            <a:ext cx="10733102" cy="5831149"/>
          </a:xfrm>
        </p:spPr>
        <p:txBody>
          <a:bodyPr>
            <a:normAutofit/>
          </a:bodyPr>
          <a:lstStyle/>
          <a:p>
            <a:pPr marL="0" indent="0" algn="just">
              <a:buNone/>
            </a:pPr>
            <a:r>
              <a:rPr lang="en-IN" sz="2000" dirty="0"/>
              <a:t>class PrompterBoxDemo(EasyFrame): </a:t>
            </a:r>
          </a:p>
          <a:p>
            <a:pPr marL="0" indent="0" algn="just">
              <a:buNone/>
            </a:pPr>
            <a:r>
              <a:rPr lang="en-IN" sz="2000" dirty="0"/>
              <a:t>	def __init__(self): </a:t>
            </a:r>
          </a:p>
          <a:p>
            <a:pPr marL="0" indent="0" algn="just">
              <a:buNone/>
            </a:pPr>
            <a:r>
              <a:rPr lang="en-IN" sz="2000" dirty="0"/>
              <a:t>		EasyFrame.__init__(self, title = "Prompter Box Demo", width = 300, height = 100) 						self.label = self.addLabel(text = "", row = 0, column = 0, sticky = "NSEW")</a:t>
            </a:r>
          </a:p>
          <a:p>
            <a:pPr marL="0" indent="0" algn="just">
              <a:buNone/>
            </a:pPr>
            <a:r>
              <a:rPr lang="en-IN" sz="2000" dirty="0"/>
              <a:t>		self.addButton(text = "Username", row = 1, column = 0, command = self.getUserName) </a:t>
            </a:r>
          </a:p>
          <a:p>
            <a:pPr marL="0" indent="0" algn="just">
              <a:buNone/>
            </a:pPr>
            <a:r>
              <a:rPr lang="en-IN" sz="2000" dirty="0"/>
              <a:t>	def getUserName(self): </a:t>
            </a:r>
          </a:p>
          <a:p>
            <a:pPr marL="0" indent="0" algn="just">
              <a:buNone/>
            </a:pPr>
            <a:r>
              <a:rPr lang="en-IN" sz="2000" dirty="0"/>
              <a:t>		text = self.prompterBox(title = "Input Dialog", promptString = "Your username:") 						self.label["text"] = "Hi " + text + "!"</a:t>
            </a:r>
          </a:p>
          <a:p>
            <a:pPr marL="0" indent="0">
              <a:buNone/>
            </a:pPr>
            <a:endParaRPr lang="en-IN" sz="2000" dirty="0"/>
          </a:p>
        </p:txBody>
      </p:sp>
    </p:spTree>
    <p:extLst>
      <p:ext uri="{BB962C8B-B14F-4D97-AF65-F5344CB8AC3E}">
        <p14:creationId xmlns:p14="http://schemas.microsoft.com/office/powerpoint/2010/main" val="36403880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9B87B-A460-4674-8B1E-5539F604E867}"/>
              </a:ext>
            </a:extLst>
          </p:cNvPr>
          <p:cNvSpPr>
            <a:spLocks noGrp="1"/>
          </p:cNvSpPr>
          <p:nvPr>
            <p:ph type="title"/>
          </p:nvPr>
        </p:nvSpPr>
        <p:spPr>
          <a:xfrm>
            <a:off x="645132" y="111969"/>
            <a:ext cx="9404723" cy="677992"/>
          </a:xfrm>
        </p:spPr>
        <p:txBody>
          <a:bodyPr>
            <a:normAutofit fontScale="90000"/>
          </a:bodyPr>
          <a:lstStyle/>
          <a:p>
            <a:r>
              <a:rPr lang="en-IN" b="1" dirty="0">
                <a:solidFill>
                  <a:schemeClr val="accent3"/>
                </a:solidFill>
              </a:rPr>
              <a:t>Check Buttons</a:t>
            </a:r>
          </a:p>
        </p:txBody>
      </p:sp>
      <p:sp>
        <p:nvSpPr>
          <p:cNvPr id="3" name="Content Placeholder 2">
            <a:extLst>
              <a:ext uri="{FF2B5EF4-FFF2-40B4-BE49-F238E27FC236}">
                <a16:creationId xmlns:a16="http://schemas.microsoft.com/office/drawing/2014/main" id="{D3CF759A-A3F3-4EB6-8896-8BC834EF1966}"/>
              </a:ext>
            </a:extLst>
          </p:cNvPr>
          <p:cNvSpPr>
            <a:spLocks noGrp="1"/>
          </p:cNvSpPr>
          <p:nvPr>
            <p:ph idx="1"/>
          </p:nvPr>
        </p:nvSpPr>
        <p:spPr>
          <a:xfrm>
            <a:off x="1296140" y="1012722"/>
            <a:ext cx="10895860" cy="1224451"/>
          </a:xfrm>
        </p:spPr>
        <p:txBody>
          <a:bodyPr/>
          <a:lstStyle/>
          <a:p>
            <a:pPr marL="0" indent="0">
              <a:buNone/>
            </a:pPr>
            <a:r>
              <a:rPr lang="en-US" dirty="0"/>
              <a:t>A check button consists of a label and a box that a user can select or deselect with the mouse. Check buttons often represent a group of several options, any number of which may be selected at the same time.</a:t>
            </a:r>
            <a:endParaRPr lang="en-IN" dirty="0"/>
          </a:p>
        </p:txBody>
      </p:sp>
      <p:pic>
        <p:nvPicPr>
          <p:cNvPr id="5" name="Picture 4">
            <a:extLst>
              <a:ext uri="{FF2B5EF4-FFF2-40B4-BE49-F238E27FC236}">
                <a16:creationId xmlns:a16="http://schemas.microsoft.com/office/drawing/2014/main" id="{EC9A08EE-5E92-4CEF-B8D0-16568F86EAA4}"/>
              </a:ext>
            </a:extLst>
          </p:cNvPr>
          <p:cNvPicPr>
            <a:picLocks noChangeAspect="1"/>
          </p:cNvPicPr>
          <p:nvPr/>
        </p:nvPicPr>
        <p:blipFill>
          <a:blip r:embed="rId2"/>
          <a:stretch>
            <a:fillRect/>
          </a:stretch>
        </p:blipFill>
        <p:spPr>
          <a:xfrm>
            <a:off x="1449648" y="2310581"/>
            <a:ext cx="9292704" cy="3705225"/>
          </a:xfrm>
          <a:prstGeom prst="rect">
            <a:avLst/>
          </a:prstGeom>
        </p:spPr>
      </p:pic>
    </p:spTree>
    <p:extLst>
      <p:ext uri="{BB962C8B-B14F-4D97-AF65-F5344CB8AC3E}">
        <p14:creationId xmlns:p14="http://schemas.microsoft.com/office/powerpoint/2010/main" val="4283849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F40E4-8650-4B03-8533-07B3822CCDC0}"/>
              </a:ext>
            </a:extLst>
          </p:cNvPr>
          <p:cNvSpPr>
            <a:spLocks noGrp="1"/>
          </p:cNvSpPr>
          <p:nvPr>
            <p:ph idx="1"/>
          </p:nvPr>
        </p:nvSpPr>
        <p:spPr>
          <a:xfrm>
            <a:off x="381740" y="383458"/>
            <a:ext cx="11603782" cy="6312310"/>
          </a:xfrm>
        </p:spPr>
        <p:txBody>
          <a:bodyPr>
            <a:normAutofit lnSpcReduction="10000"/>
          </a:bodyPr>
          <a:lstStyle/>
          <a:p>
            <a:pPr marL="0" indent="0" algn="just">
              <a:buNone/>
            </a:pPr>
            <a:r>
              <a:rPr lang="en-US" dirty="0"/>
              <a:t>The method </a:t>
            </a:r>
            <a:r>
              <a:rPr lang="en-US" dirty="0" err="1"/>
              <a:t>addCheckbutton</a:t>
            </a:r>
            <a:r>
              <a:rPr lang="en-US" dirty="0"/>
              <a:t> expects a text argument (the button’s label) and an optional command argument (a method to be triggered when the user checks or unchecks the button), and returns an object of type </a:t>
            </a:r>
            <a:r>
              <a:rPr lang="en-US" dirty="0" err="1"/>
              <a:t>EasyCheckbutton</a:t>
            </a:r>
            <a:r>
              <a:rPr lang="en-US" dirty="0"/>
              <a:t>. The </a:t>
            </a:r>
            <a:r>
              <a:rPr lang="en-US" dirty="0" err="1"/>
              <a:t>EasyCheckbutton</a:t>
            </a:r>
            <a:r>
              <a:rPr lang="en-US" dirty="0"/>
              <a:t> method </a:t>
            </a:r>
            <a:r>
              <a:rPr lang="en-US" dirty="0" err="1"/>
              <a:t>isChecked</a:t>
            </a:r>
            <a:r>
              <a:rPr lang="en-US" dirty="0"/>
              <a:t> returns True if the button is checked, or False otherwise.</a:t>
            </a:r>
          </a:p>
          <a:p>
            <a:pPr marL="0" indent="0" algn="just">
              <a:buNone/>
            </a:pPr>
            <a:endParaRPr lang="en-US" dirty="0"/>
          </a:p>
          <a:p>
            <a:pPr marL="0" indent="0" algn="just">
              <a:buNone/>
            </a:pPr>
            <a:r>
              <a:rPr lang="en-US" sz="2400" b="1" dirty="0"/>
              <a:t>Program:</a:t>
            </a:r>
          </a:p>
          <a:p>
            <a:pPr marL="0" indent="0" algn="just">
              <a:buNone/>
            </a:pPr>
            <a:r>
              <a:rPr lang="en-US" dirty="0"/>
              <a:t>class </a:t>
            </a:r>
            <a:r>
              <a:rPr lang="en-US" dirty="0" err="1"/>
              <a:t>CheckbuttonDemo</a:t>
            </a:r>
            <a:r>
              <a:rPr lang="en-US" dirty="0"/>
              <a:t>(</a:t>
            </a:r>
            <a:r>
              <a:rPr lang="en-US" dirty="0" err="1"/>
              <a:t>EasyFrame</a:t>
            </a:r>
            <a:r>
              <a:rPr lang="en-US" dirty="0"/>
              <a:t>): </a:t>
            </a:r>
          </a:p>
          <a:p>
            <a:pPr marL="0" indent="0" algn="just">
              <a:buNone/>
            </a:pPr>
            <a:r>
              <a:rPr lang="en-US" dirty="0"/>
              <a:t>	def __</a:t>
            </a:r>
            <a:r>
              <a:rPr lang="en-US" dirty="0" err="1"/>
              <a:t>init</a:t>
            </a:r>
            <a:r>
              <a:rPr lang="en-US" dirty="0"/>
              <a:t>__(self): </a:t>
            </a:r>
          </a:p>
          <a:p>
            <a:pPr marL="0" indent="0" algn="just">
              <a:buNone/>
            </a:pPr>
            <a:r>
              <a:rPr lang="en-US" dirty="0"/>
              <a:t>		</a:t>
            </a:r>
            <a:r>
              <a:rPr lang="en-US" dirty="0" err="1"/>
              <a:t>EasyFrame</a:t>
            </a:r>
            <a:r>
              <a:rPr lang="en-US" dirty="0"/>
              <a:t>.__</a:t>
            </a:r>
            <a:r>
              <a:rPr lang="en-US" dirty="0" err="1"/>
              <a:t>init</a:t>
            </a:r>
            <a:r>
              <a:rPr lang="en-US" dirty="0"/>
              <a:t>__(self, "Check Button Demo")</a:t>
            </a:r>
          </a:p>
          <a:p>
            <a:pPr marL="0" indent="0" algn="just">
              <a:buNone/>
            </a:pPr>
            <a:r>
              <a:rPr lang="en-US" dirty="0"/>
              <a:t>		</a:t>
            </a:r>
            <a:r>
              <a:rPr lang="en-IN" dirty="0" err="1"/>
              <a:t>self.chickCB</a:t>
            </a:r>
            <a:r>
              <a:rPr lang="en-IN" dirty="0"/>
              <a:t> = </a:t>
            </a:r>
            <a:r>
              <a:rPr lang="en-IN" dirty="0" err="1"/>
              <a:t>self.addCheckbutton</a:t>
            </a:r>
            <a:r>
              <a:rPr lang="en-IN" dirty="0"/>
              <a:t>(text = "Chicken", row = 0, column = 0) </a:t>
            </a:r>
          </a:p>
          <a:p>
            <a:pPr marL="0" indent="0" algn="just">
              <a:buNone/>
            </a:pPr>
            <a:r>
              <a:rPr lang="en-IN" dirty="0"/>
              <a:t>		</a:t>
            </a:r>
            <a:r>
              <a:rPr lang="en-IN" dirty="0" err="1"/>
              <a:t>self.taterCB</a:t>
            </a:r>
            <a:r>
              <a:rPr lang="en-IN" dirty="0"/>
              <a:t> = </a:t>
            </a:r>
            <a:r>
              <a:rPr lang="en-IN" dirty="0" err="1"/>
              <a:t>self.addCheckbutton</a:t>
            </a:r>
            <a:r>
              <a:rPr lang="en-IN" dirty="0"/>
              <a:t>(text = "French fries", row = 0, column = 1) 					</a:t>
            </a:r>
            <a:r>
              <a:rPr lang="en-IN" dirty="0" err="1"/>
              <a:t>self.beanCB</a:t>
            </a:r>
            <a:r>
              <a:rPr lang="en-IN" dirty="0"/>
              <a:t> = </a:t>
            </a:r>
            <a:r>
              <a:rPr lang="en-IN" dirty="0" err="1"/>
              <a:t>self.addCheckbutton</a:t>
            </a:r>
            <a:r>
              <a:rPr lang="en-IN" dirty="0"/>
              <a:t>(text = "Green beans", row = 1, column = 0) 				</a:t>
            </a:r>
            <a:r>
              <a:rPr lang="en-IN" dirty="0" err="1"/>
              <a:t>self.sauceCB</a:t>
            </a:r>
            <a:r>
              <a:rPr lang="en-IN" dirty="0"/>
              <a:t> = </a:t>
            </a:r>
            <a:r>
              <a:rPr lang="en-IN" dirty="0" err="1"/>
              <a:t>self.addCheckbutton</a:t>
            </a:r>
            <a:r>
              <a:rPr lang="en-IN" dirty="0"/>
              <a:t>(text = "Applesauce", row = 1, column = 1)</a:t>
            </a:r>
          </a:p>
          <a:p>
            <a:pPr marL="0" indent="0" algn="just">
              <a:buNone/>
            </a:pPr>
            <a:r>
              <a:rPr lang="en-IN" dirty="0"/>
              <a:t>		</a:t>
            </a:r>
            <a:r>
              <a:rPr lang="en-US" dirty="0" err="1"/>
              <a:t>self.addButton</a:t>
            </a:r>
            <a:r>
              <a:rPr lang="en-US" dirty="0"/>
              <a:t>(text = "Place order", row = 2, column = 0, </a:t>
            </a:r>
            <a:r>
              <a:rPr lang="en-US" dirty="0" err="1"/>
              <a:t>columnspan</a:t>
            </a:r>
            <a:r>
              <a:rPr lang="en-US" dirty="0"/>
              <a:t> = 2, command = 																			</a:t>
            </a:r>
            <a:r>
              <a:rPr lang="en-US" dirty="0" err="1"/>
              <a:t>self.placeOrder</a:t>
            </a:r>
            <a:r>
              <a:rPr lang="en-US" dirty="0"/>
              <a:t>)</a:t>
            </a:r>
          </a:p>
          <a:p>
            <a:pPr marL="0" indent="0" algn="just">
              <a:buNone/>
            </a:pPr>
            <a:r>
              <a:rPr lang="en-US" dirty="0"/>
              <a:t>		</a:t>
            </a:r>
            <a:endParaRPr lang="en-IN" dirty="0"/>
          </a:p>
        </p:txBody>
      </p:sp>
    </p:spTree>
    <p:extLst>
      <p:ext uri="{BB962C8B-B14F-4D97-AF65-F5344CB8AC3E}">
        <p14:creationId xmlns:p14="http://schemas.microsoft.com/office/powerpoint/2010/main" val="31426709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D6CA2D-5594-40E1-986B-AD9979F661D6}"/>
              </a:ext>
            </a:extLst>
          </p:cNvPr>
          <p:cNvSpPr>
            <a:spLocks noGrp="1"/>
          </p:cNvSpPr>
          <p:nvPr>
            <p:ph idx="1"/>
          </p:nvPr>
        </p:nvSpPr>
        <p:spPr>
          <a:xfrm>
            <a:off x="2343705" y="275304"/>
            <a:ext cx="9209197" cy="5973096"/>
          </a:xfrm>
        </p:spPr>
        <p:txBody>
          <a:bodyPr>
            <a:normAutofit/>
          </a:bodyPr>
          <a:lstStyle/>
          <a:p>
            <a:pPr marL="0" indent="0">
              <a:buNone/>
            </a:pPr>
            <a:r>
              <a:rPr lang="en-IN" dirty="0"/>
              <a:t>def </a:t>
            </a:r>
            <a:r>
              <a:rPr lang="en-IN" dirty="0" err="1"/>
              <a:t>placeOrder</a:t>
            </a:r>
            <a:r>
              <a:rPr lang="en-IN" dirty="0"/>
              <a:t>(self): </a:t>
            </a:r>
          </a:p>
          <a:p>
            <a:pPr marL="0" indent="0">
              <a:buNone/>
            </a:pPr>
            <a:r>
              <a:rPr lang="en-IN" dirty="0"/>
              <a:t>	message = "" </a:t>
            </a:r>
          </a:p>
          <a:p>
            <a:pPr marL="0" indent="0">
              <a:buNone/>
            </a:pPr>
            <a:r>
              <a:rPr lang="en-IN" dirty="0"/>
              <a:t>	if </a:t>
            </a:r>
            <a:r>
              <a:rPr lang="en-IN" dirty="0" err="1"/>
              <a:t>self.chickCB.isChecked</a:t>
            </a:r>
            <a:r>
              <a:rPr lang="en-IN" dirty="0"/>
              <a:t>(): </a:t>
            </a:r>
          </a:p>
          <a:p>
            <a:pPr marL="0" indent="0">
              <a:buNone/>
            </a:pPr>
            <a:r>
              <a:rPr lang="en-IN" dirty="0"/>
              <a:t>		message += "Chicken\n\n" </a:t>
            </a:r>
          </a:p>
          <a:p>
            <a:pPr marL="0" indent="0">
              <a:buNone/>
            </a:pPr>
            <a:r>
              <a:rPr lang="en-IN" dirty="0"/>
              <a:t>	if </a:t>
            </a:r>
            <a:r>
              <a:rPr lang="en-IN" dirty="0" err="1"/>
              <a:t>self.taterCB.isChecked</a:t>
            </a:r>
            <a:r>
              <a:rPr lang="en-IN" dirty="0"/>
              <a:t>(): </a:t>
            </a:r>
          </a:p>
          <a:p>
            <a:pPr marL="0" indent="0">
              <a:buNone/>
            </a:pPr>
            <a:r>
              <a:rPr lang="en-IN" dirty="0"/>
              <a:t>		message += "French fries\n\n" </a:t>
            </a:r>
          </a:p>
          <a:p>
            <a:pPr marL="0" indent="0">
              <a:buNone/>
            </a:pPr>
            <a:r>
              <a:rPr lang="en-IN" dirty="0"/>
              <a:t>	if </a:t>
            </a:r>
            <a:r>
              <a:rPr lang="en-IN" dirty="0" err="1"/>
              <a:t>self.beanCB.isChecked</a:t>
            </a:r>
            <a:r>
              <a:rPr lang="en-IN" dirty="0"/>
              <a:t>(): </a:t>
            </a:r>
          </a:p>
          <a:p>
            <a:pPr marL="0" indent="0">
              <a:buNone/>
            </a:pPr>
            <a:r>
              <a:rPr lang="en-IN" dirty="0"/>
              <a:t>		message += "Green beans\n\n" </a:t>
            </a:r>
          </a:p>
          <a:p>
            <a:pPr marL="0" indent="0">
              <a:buNone/>
            </a:pPr>
            <a:r>
              <a:rPr lang="en-IN" dirty="0"/>
              <a:t>	if </a:t>
            </a:r>
            <a:r>
              <a:rPr lang="en-IN" dirty="0" err="1"/>
              <a:t>self.sauceCB.isChecked</a:t>
            </a:r>
            <a:r>
              <a:rPr lang="en-IN" dirty="0"/>
              <a:t>(): </a:t>
            </a:r>
          </a:p>
          <a:p>
            <a:pPr marL="0" indent="0">
              <a:buNone/>
            </a:pPr>
            <a:r>
              <a:rPr lang="en-IN" dirty="0"/>
              <a:t>		message += "Applesauce\n" </a:t>
            </a:r>
          </a:p>
          <a:p>
            <a:pPr marL="0" indent="0">
              <a:buNone/>
            </a:pPr>
            <a:r>
              <a:rPr lang="en-IN" dirty="0"/>
              <a:t>	if message == "": </a:t>
            </a:r>
          </a:p>
          <a:p>
            <a:pPr marL="0" indent="0">
              <a:buNone/>
            </a:pPr>
            <a:r>
              <a:rPr lang="en-IN" dirty="0"/>
              <a:t>		message = "No food ordered!" </a:t>
            </a:r>
          </a:p>
          <a:p>
            <a:pPr marL="0" indent="0">
              <a:buNone/>
            </a:pPr>
            <a:r>
              <a:rPr lang="en-IN" dirty="0"/>
              <a:t>		</a:t>
            </a:r>
            <a:r>
              <a:rPr lang="en-IN" dirty="0" err="1"/>
              <a:t>self.messageBox</a:t>
            </a:r>
            <a:r>
              <a:rPr lang="en-IN" dirty="0"/>
              <a:t>(title = "Customer Order", message = message)</a:t>
            </a:r>
          </a:p>
        </p:txBody>
      </p:sp>
    </p:spTree>
    <p:extLst>
      <p:ext uri="{BB962C8B-B14F-4D97-AF65-F5344CB8AC3E}">
        <p14:creationId xmlns:p14="http://schemas.microsoft.com/office/powerpoint/2010/main" val="1882290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5516E-AEED-4012-B7D5-23F4693DD18A}"/>
              </a:ext>
            </a:extLst>
          </p:cNvPr>
          <p:cNvSpPr>
            <a:spLocks noGrp="1"/>
          </p:cNvSpPr>
          <p:nvPr>
            <p:ph type="title"/>
          </p:nvPr>
        </p:nvSpPr>
        <p:spPr>
          <a:xfrm>
            <a:off x="429802" y="0"/>
            <a:ext cx="9404723" cy="746817"/>
          </a:xfrm>
        </p:spPr>
        <p:txBody>
          <a:bodyPr>
            <a:normAutofit/>
          </a:bodyPr>
          <a:lstStyle/>
          <a:p>
            <a:r>
              <a:rPr lang="en-IN" dirty="0"/>
              <a:t>Radio Buttons</a:t>
            </a:r>
          </a:p>
        </p:txBody>
      </p:sp>
      <p:sp>
        <p:nvSpPr>
          <p:cNvPr id="3" name="Content Placeholder 2">
            <a:extLst>
              <a:ext uri="{FF2B5EF4-FFF2-40B4-BE49-F238E27FC236}">
                <a16:creationId xmlns:a16="http://schemas.microsoft.com/office/drawing/2014/main" id="{FEB41DEE-9BB3-4FB5-B0A7-7DCEED276D9D}"/>
              </a:ext>
            </a:extLst>
          </p:cNvPr>
          <p:cNvSpPr>
            <a:spLocks noGrp="1"/>
          </p:cNvSpPr>
          <p:nvPr>
            <p:ph idx="1"/>
          </p:nvPr>
        </p:nvSpPr>
        <p:spPr>
          <a:xfrm>
            <a:off x="1313894" y="159798"/>
            <a:ext cx="10878105" cy="4463988"/>
          </a:xfrm>
        </p:spPr>
        <p:txBody>
          <a:bodyPr>
            <a:normAutofit/>
          </a:bodyPr>
          <a:lstStyle/>
          <a:p>
            <a:pPr marL="0" indent="0" algn="just">
              <a:buNone/>
            </a:pPr>
            <a:r>
              <a:rPr lang="en-US" sz="2400" dirty="0"/>
              <a:t>Check buttons allow a user to select multiple options in any combination. When the user must be restricted to one selection only, the set of options can be presented as a group of radio buttons. Like a check button, a radio button consists of a label and a control widget. One of the buttons is normally selected by default at program start-up. When the user selects a different button in the same group, the previously selected button automatically deselects.</a:t>
            </a:r>
          </a:p>
          <a:p>
            <a:pPr marL="0" indent="0" algn="just">
              <a:buNone/>
            </a:pPr>
            <a:endParaRPr lang="en-IN" sz="2400" dirty="0"/>
          </a:p>
        </p:txBody>
      </p:sp>
      <p:pic>
        <p:nvPicPr>
          <p:cNvPr id="5" name="Picture 4">
            <a:extLst>
              <a:ext uri="{FF2B5EF4-FFF2-40B4-BE49-F238E27FC236}">
                <a16:creationId xmlns:a16="http://schemas.microsoft.com/office/drawing/2014/main" id="{739C3F0D-0BE1-4D1E-997C-BB676632574E}"/>
              </a:ext>
            </a:extLst>
          </p:cNvPr>
          <p:cNvPicPr>
            <a:picLocks noChangeAspect="1"/>
          </p:cNvPicPr>
          <p:nvPr/>
        </p:nvPicPr>
        <p:blipFill>
          <a:blip r:embed="rId2"/>
          <a:stretch>
            <a:fillRect/>
          </a:stretch>
        </p:blipFill>
        <p:spPr>
          <a:xfrm>
            <a:off x="2081145" y="3642978"/>
            <a:ext cx="8029710" cy="2875809"/>
          </a:xfrm>
          <a:prstGeom prst="rect">
            <a:avLst/>
          </a:prstGeom>
        </p:spPr>
      </p:pic>
    </p:spTree>
    <p:extLst>
      <p:ext uri="{BB962C8B-B14F-4D97-AF65-F5344CB8AC3E}">
        <p14:creationId xmlns:p14="http://schemas.microsoft.com/office/powerpoint/2010/main" val="17125699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3416B3-C6A3-4434-87B4-245344E57A63}"/>
              </a:ext>
            </a:extLst>
          </p:cNvPr>
          <p:cNvSpPr>
            <a:spLocks noGrp="1"/>
          </p:cNvSpPr>
          <p:nvPr>
            <p:ph idx="1"/>
          </p:nvPr>
        </p:nvSpPr>
        <p:spPr>
          <a:xfrm>
            <a:off x="1296140" y="221941"/>
            <a:ext cx="10895860" cy="6143157"/>
          </a:xfrm>
        </p:spPr>
        <p:txBody>
          <a:bodyPr>
            <a:noAutofit/>
          </a:bodyPr>
          <a:lstStyle/>
          <a:p>
            <a:pPr marL="0" indent="0" algn="just">
              <a:buNone/>
            </a:pPr>
            <a:r>
              <a:rPr lang="en-US" sz="2400" dirty="0"/>
              <a:t>	To add radio buttons to a window, </a:t>
            </a:r>
          </a:p>
          <a:p>
            <a:pPr marL="0" indent="0" algn="just">
              <a:buNone/>
            </a:pPr>
            <a:endParaRPr lang="en-US" sz="2400" dirty="0"/>
          </a:p>
          <a:p>
            <a:pPr algn="just"/>
            <a:r>
              <a:rPr lang="en-US" sz="2400" dirty="0"/>
              <a:t>The programmer first adds the radio button group to which these buttons will belong. The method </a:t>
            </a:r>
            <a:r>
              <a:rPr lang="en-US" sz="2400" dirty="0" err="1"/>
              <a:t>addRadiobuttonGroup</a:t>
            </a:r>
            <a:r>
              <a:rPr lang="en-US" sz="2400" dirty="0"/>
              <a:t> expects the grid coordinates as required arguments. </a:t>
            </a:r>
          </a:p>
          <a:p>
            <a:pPr marL="0" indent="0" algn="just">
              <a:buNone/>
            </a:pPr>
            <a:endParaRPr lang="en-US" sz="2400" dirty="0"/>
          </a:p>
          <a:p>
            <a:pPr algn="just"/>
            <a:r>
              <a:rPr lang="en-US" sz="2400" dirty="0"/>
              <a:t>Optional arguments are orient (whose default is “vertical”), </a:t>
            </a:r>
            <a:r>
              <a:rPr lang="en-US" sz="2400" dirty="0" err="1"/>
              <a:t>rowspan</a:t>
            </a:r>
            <a:r>
              <a:rPr lang="en-US" sz="2400" dirty="0"/>
              <a:t>, and </a:t>
            </a:r>
            <a:r>
              <a:rPr lang="en-US" sz="2400" dirty="0" err="1"/>
              <a:t>columnspan</a:t>
            </a:r>
            <a:r>
              <a:rPr lang="en-US" sz="2400" dirty="0"/>
              <a:t>. In the case of a vertically aligned button group, </a:t>
            </a:r>
            <a:r>
              <a:rPr lang="en-US" sz="2400" dirty="0" err="1"/>
              <a:t>rowspan</a:t>
            </a:r>
            <a:r>
              <a:rPr lang="en-US" sz="2400" dirty="0"/>
              <a:t> should be set to the number of buttons, and </a:t>
            </a:r>
            <a:r>
              <a:rPr lang="en-US" sz="2400" dirty="0" err="1"/>
              <a:t>columnspan</a:t>
            </a:r>
            <a:r>
              <a:rPr lang="en-US" sz="2400" dirty="0"/>
              <a:t> should be likewise set for a horizontally aligned group. </a:t>
            </a:r>
          </a:p>
          <a:p>
            <a:pPr marL="0" indent="0" algn="just">
              <a:buNone/>
            </a:pPr>
            <a:endParaRPr lang="en-US" sz="2400" dirty="0"/>
          </a:p>
          <a:p>
            <a:pPr algn="just"/>
            <a:r>
              <a:rPr lang="en-US" sz="2400" dirty="0"/>
              <a:t>The method returns an object of type </a:t>
            </a:r>
            <a:r>
              <a:rPr lang="en-US" sz="2400" dirty="0" err="1"/>
              <a:t>EasyRadiobuttonGroup</a:t>
            </a:r>
            <a:r>
              <a:rPr lang="en-US" sz="2400" dirty="0"/>
              <a:t>, which is a subclass of </a:t>
            </a:r>
            <a:r>
              <a:rPr lang="en-US" sz="2400" dirty="0" err="1"/>
              <a:t>tkinter.Frame</a:t>
            </a:r>
            <a:r>
              <a:rPr lang="en-US" sz="2400" dirty="0"/>
              <a:t>. This allows the programmer to place a custom background color in the region of the button group. </a:t>
            </a:r>
          </a:p>
          <a:p>
            <a:pPr marL="0" indent="0" algn="just">
              <a:buNone/>
            </a:pPr>
            <a:r>
              <a:rPr lang="en-US" sz="2400" dirty="0"/>
              <a:t>	</a:t>
            </a:r>
            <a:endParaRPr lang="en-IN" sz="2400" dirty="0"/>
          </a:p>
        </p:txBody>
      </p:sp>
    </p:spTree>
    <p:extLst>
      <p:ext uri="{BB962C8B-B14F-4D97-AF65-F5344CB8AC3E}">
        <p14:creationId xmlns:p14="http://schemas.microsoft.com/office/powerpoint/2010/main" val="217665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9B15-E4D4-42FA-A59F-9A8314E2192F}"/>
              </a:ext>
            </a:extLst>
          </p:cNvPr>
          <p:cNvSpPr>
            <a:spLocks noGrp="1"/>
          </p:cNvSpPr>
          <p:nvPr>
            <p:ph type="title"/>
          </p:nvPr>
        </p:nvSpPr>
        <p:spPr/>
        <p:txBody>
          <a:bodyPr/>
          <a:lstStyle/>
          <a:p>
            <a:r>
              <a:rPr lang="en-IN" sz="2400" dirty="0"/>
              <a:t>Effects on users:</a:t>
            </a:r>
          </a:p>
        </p:txBody>
      </p:sp>
      <p:sp>
        <p:nvSpPr>
          <p:cNvPr id="3" name="Content Placeholder 2">
            <a:extLst>
              <a:ext uri="{FF2B5EF4-FFF2-40B4-BE49-F238E27FC236}">
                <a16:creationId xmlns:a16="http://schemas.microsoft.com/office/drawing/2014/main" id="{ACB982A7-9284-4177-832D-0CF9CDF62EDD}"/>
              </a:ext>
            </a:extLst>
          </p:cNvPr>
          <p:cNvSpPr>
            <a:spLocks noGrp="1"/>
          </p:cNvSpPr>
          <p:nvPr>
            <p:ph idx="1"/>
          </p:nvPr>
        </p:nvSpPr>
        <p:spPr>
          <a:xfrm>
            <a:off x="1484310" y="1757950"/>
            <a:ext cx="10456155" cy="4195481"/>
          </a:xfrm>
        </p:spPr>
        <p:txBody>
          <a:bodyPr>
            <a:normAutofit/>
          </a:bodyPr>
          <a:lstStyle/>
          <a:p>
            <a:pPr marL="0" indent="0" algn="just">
              <a:buNone/>
            </a:pPr>
            <a:r>
              <a:rPr lang="en-US" sz="2400" dirty="0"/>
              <a:t>• The user is not constrained to enter inputs in a particular order. Before she presses the Compute button, she can edit any of the data in the two input fields. </a:t>
            </a:r>
          </a:p>
          <a:p>
            <a:pPr marL="0" indent="0" algn="just">
              <a:buNone/>
            </a:pPr>
            <a:endParaRPr lang="en-US" sz="2400" dirty="0"/>
          </a:p>
          <a:p>
            <a:pPr marL="0" indent="0" algn="just">
              <a:buNone/>
            </a:pPr>
            <a:r>
              <a:rPr lang="en-US" sz="2400" dirty="0"/>
              <a:t>• Running different data sets does not require re-entering all of the data. The user can edit just one value and press the Compute button to observe different results.</a:t>
            </a:r>
            <a:endParaRPr lang="en-IN" sz="2400" dirty="0"/>
          </a:p>
        </p:txBody>
      </p:sp>
    </p:spTree>
    <p:extLst>
      <p:ext uri="{BB962C8B-B14F-4D97-AF65-F5344CB8AC3E}">
        <p14:creationId xmlns:p14="http://schemas.microsoft.com/office/powerpoint/2010/main" val="26979985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86826E-DD92-1695-41FD-3EC072006EFB}"/>
              </a:ext>
            </a:extLst>
          </p:cNvPr>
          <p:cNvSpPr>
            <a:spLocks noGrp="1"/>
          </p:cNvSpPr>
          <p:nvPr>
            <p:ph idx="1"/>
          </p:nvPr>
        </p:nvSpPr>
        <p:spPr>
          <a:xfrm>
            <a:off x="1136342" y="1186649"/>
            <a:ext cx="11055658" cy="4539447"/>
          </a:xfrm>
        </p:spPr>
        <p:txBody>
          <a:bodyPr>
            <a:normAutofit fontScale="92500" lnSpcReduction="10000"/>
          </a:bodyPr>
          <a:lstStyle/>
          <a:p>
            <a:pPr algn="just"/>
            <a:r>
              <a:rPr lang="en-US" dirty="0"/>
              <a:t>The </a:t>
            </a:r>
            <a:r>
              <a:rPr lang="en-US" dirty="0" err="1"/>
              <a:t>EasyRadiobuttonGroup</a:t>
            </a:r>
            <a:r>
              <a:rPr lang="en-US" dirty="0"/>
              <a:t> method </a:t>
            </a:r>
            <a:r>
              <a:rPr lang="en-US" dirty="0" err="1"/>
              <a:t>getSelectedButton</a:t>
            </a:r>
            <a:r>
              <a:rPr lang="en-US" dirty="0"/>
              <a:t> returns the currently selected radio button in a radio button group. </a:t>
            </a:r>
          </a:p>
          <a:p>
            <a:pPr marL="0" indent="0" algn="just">
              <a:buNone/>
            </a:pPr>
            <a:endParaRPr lang="en-US" dirty="0"/>
          </a:p>
          <a:p>
            <a:pPr algn="just"/>
            <a:r>
              <a:rPr lang="en-US" dirty="0"/>
              <a:t>The method </a:t>
            </a:r>
            <a:r>
              <a:rPr lang="en-US" dirty="0" err="1"/>
              <a:t>setSelectedButton</a:t>
            </a:r>
            <a:r>
              <a:rPr lang="en-US" dirty="0"/>
              <a:t> selects a radio button under program control. </a:t>
            </a:r>
          </a:p>
          <a:p>
            <a:pPr marL="0" indent="0" algn="just">
              <a:buNone/>
            </a:pPr>
            <a:endParaRPr lang="en-US" dirty="0"/>
          </a:p>
          <a:p>
            <a:pPr algn="just"/>
            <a:r>
              <a:rPr lang="en-US" dirty="0"/>
              <a:t>Once a radio button group is created, the programmer can add radio buttons to it with the </a:t>
            </a:r>
            <a:r>
              <a:rPr lang="en-US" dirty="0" err="1"/>
              <a:t>EasyRadiobuttonGroup</a:t>
            </a:r>
            <a:r>
              <a:rPr lang="en-US" dirty="0"/>
              <a:t> method </a:t>
            </a:r>
            <a:r>
              <a:rPr lang="en-US" dirty="0" err="1"/>
              <a:t>addRadiobutton</a:t>
            </a:r>
            <a:r>
              <a:rPr lang="en-US" dirty="0"/>
              <a:t>. </a:t>
            </a:r>
          </a:p>
          <a:p>
            <a:pPr marL="0" indent="0" algn="just">
              <a:buNone/>
            </a:pPr>
            <a:endParaRPr lang="en-US" dirty="0"/>
          </a:p>
          <a:p>
            <a:pPr algn="just"/>
            <a:r>
              <a:rPr lang="en-US" dirty="0"/>
              <a:t>This method expects a text argument (the button’s label) and an optional command argument (a zero-argument method to be triggered when the button is selected). </a:t>
            </a:r>
          </a:p>
          <a:p>
            <a:pPr marL="0" indent="0" algn="just">
              <a:buNone/>
            </a:pPr>
            <a:endParaRPr lang="en-US" dirty="0"/>
          </a:p>
          <a:p>
            <a:pPr algn="just"/>
            <a:r>
              <a:rPr lang="en-US" dirty="0"/>
              <a:t>The method returns an object of type </a:t>
            </a:r>
            <a:r>
              <a:rPr lang="en-US" dirty="0" err="1"/>
              <a:t>tkinter.Radiobutton</a:t>
            </a:r>
            <a:r>
              <a:rPr lang="en-US" dirty="0"/>
              <a:t>.</a:t>
            </a:r>
            <a:endParaRPr lang="en-IN" dirty="0"/>
          </a:p>
        </p:txBody>
      </p:sp>
    </p:spTree>
    <p:extLst>
      <p:ext uri="{BB962C8B-B14F-4D97-AF65-F5344CB8AC3E}">
        <p14:creationId xmlns:p14="http://schemas.microsoft.com/office/powerpoint/2010/main" val="8137096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8746-1044-4604-AEC6-BD86795A930C}"/>
              </a:ext>
            </a:extLst>
          </p:cNvPr>
          <p:cNvSpPr>
            <a:spLocks noGrp="1"/>
          </p:cNvSpPr>
          <p:nvPr>
            <p:ph type="title"/>
          </p:nvPr>
        </p:nvSpPr>
        <p:spPr>
          <a:xfrm>
            <a:off x="0" y="98323"/>
            <a:ext cx="9404723" cy="1012723"/>
          </a:xfrm>
        </p:spPr>
        <p:txBody>
          <a:bodyPr/>
          <a:lstStyle/>
          <a:p>
            <a:r>
              <a:rPr lang="en-IN" dirty="0"/>
              <a:t>Program</a:t>
            </a:r>
          </a:p>
        </p:txBody>
      </p:sp>
      <p:sp>
        <p:nvSpPr>
          <p:cNvPr id="3" name="Content Placeholder 2">
            <a:extLst>
              <a:ext uri="{FF2B5EF4-FFF2-40B4-BE49-F238E27FC236}">
                <a16:creationId xmlns:a16="http://schemas.microsoft.com/office/drawing/2014/main" id="{7D2B9BCB-9C65-4481-BDE2-490DBDA6C756}"/>
              </a:ext>
            </a:extLst>
          </p:cNvPr>
          <p:cNvSpPr>
            <a:spLocks noGrp="1"/>
          </p:cNvSpPr>
          <p:nvPr>
            <p:ph idx="1"/>
          </p:nvPr>
        </p:nvSpPr>
        <p:spPr>
          <a:xfrm>
            <a:off x="1429305" y="746818"/>
            <a:ext cx="10585714" cy="6111182"/>
          </a:xfrm>
        </p:spPr>
        <p:txBody>
          <a:bodyPr>
            <a:normAutofit/>
          </a:bodyPr>
          <a:lstStyle/>
          <a:p>
            <a:pPr marL="0" indent="0">
              <a:buNone/>
            </a:pPr>
            <a:endParaRPr lang="en-US" sz="2000" dirty="0"/>
          </a:p>
          <a:p>
            <a:pPr marL="0" indent="0">
              <a:buNone/>
            </a:pPr>
            <a:r>
              <a:rPr lang="en-US" sz="2000" dirty="0"/>
              <a:t>class </a:t>
            </a:r>
            <a:r>
              <a:rPr lang="en-US" sz="2000" dirty="0" err="1"/>
              <a:t>RadiobuttonDemo</a:t>
            </a:r>
            <a:r>
              <a:rPr lang="en-US" sz="2000" dirty="0"/>
              <a:t>(</a:t>
            </a:r>
            <a:r>
              <a:rPr lang="en-US" sz="2000" dirty="0" err="1"/>
              <a:t>EasyFrame</a:t>
            </a:r>
            <a:r>
              <a:rPr lang="en-US" sz="2000" dirty="0"/>
              <a:t>): </a:t>
            </a:r>
          </a:p>
          <a:p>
            <a:pPr marL="0" indent="0">
              <a:buNone/>
            </a:pPr>
            <a:r>
              <a:rPr lang="en-US" sz="2000" dirty="0"/>
              <a:t>	def __</a:t>
            </a:r>
            <a:r>
              <a:rPr lang="en-US" sz="2000" dirty="0" err="1"/>
              <a:t>init</a:t>
            </a:r>
            <a:r>
              <a:rPr lang="en-US" sz="2000" dirty="0"/>
              <a:t>__(self): </a:t>
            </a:r>
          </a:p>
          <a:p>
            <a:pPr marL="0" indent="0">
              <a:buNone/>
            </a:pPr>
            <a:r>
              <a:rPr lang="en-US" sz="2000" dirty="0"/>
              <a:t>		</a:t>
            </a:r>
            <a:r>
              <a:rPr lang="en-US" sz="2000" dirty="0" err="1"/>
              <a:t>EasyFrame</a:t>
            </a:r>
            <a:r>
              <a:rPr lang="en-US" sz="2000" dirty="0"/>
              <a:t>.__</a:t>
            </a:r>
            <a:r>
              <a:rPr lang="en-US" sz="2000" dirty="0" err="1"/>
              <a:t>init</a:t>
            </a:r>
            <a:r>
              <a:rPr lang="en-US" sz="2000" dirty="0"/>
              <a:t>__(self, "Radio Button Demo")</a:t>
            </a:r>
          </a:p>
          <a:p>
            <a:pPr marL="0" indent="0">
              <a:buNone/>
            </a:pPr>
            <a:r>
              <a:rPr lang="en-US" sz="2000" dirty="0"/>
              <a:t>		</a:t>
            </a:r>
            <a:r>
              <a:rPr lang="en-IN" sz="2000" dirty="0" err="1"/>
              <a:t>self.addLabel</a:t>
            </a:r>
            <a:r>
              <a:rPr lang="en-IN" sz="2000" dirty="0"/>
              <a:t>(text = "Meat", row = 0, column = 0) </a:t>
            </a:r>
          </a:p>
          <a:p>
            <a:pPr marL="0" indent="0">
              <a:buNone/>
            </a:pPr>
            <a:r>
              <a:rPr lang="en-IN" sz="2000" dirty="0"/>
              <a:t>		</a:t>
            </a:r>
            <a:r>
              <a:rPr lang="en-IN" sz="2000" dirty="0" err="1"/>
              <a:t>self.meatGroup</a:t>
            </a:r>
            <a:r>
              <a:rPr lang="en-IN" sz="2000" dirty="0"/>
              <a:t> = </a:t>
            </a:r>
            <a:r>
              <a:rPr lang="en-IN" sz="2000" dirty="0" err="1"/>
              <a:t>self.addRadiobuttonGroup</a:t>
            </a:r>
            <a:r>
              <a:rPr lang="en-IN" sz="2000" dirty="0"/>
              <a:t>(row = 1, column = 0, </a:t>
            </a:r>
            <a:r>
              <a:rPr lang="en-IN" sz="2000" dirty="0" err="1"/>
              <a:t>rowspan</a:t>
            </a:r>
            <a:r>
              <a:rPr lang="en-IN" sz="2000" dirty="0"/>
              <a:t> = 2) 				</a:t>
            </a:r>
            <a:r>
              <a:rPr lang="en-IN" sz="2000" dirty="0" err="1"/>
              <a:t>defaultRB</a:t>
            </a:r>
            <a:r>
              <a:rPr lang="en-IN" sz="2000" dirty="0"/>
              <a:t> = </a:t>
            </a:r>
            <a:r>
              <a:rPr lang="en-IN" sz="2000" dirty="0" err="1"/>
              <a:t>self.meatGroup.addRadiobutton</a:t>
            </a:r>
            <a:r>
              <a:rPr lang="en-IN" sz="2000" dirty="0"/>
              <a:t>(text = "Chicken") 									</a:t>
            </a:r>
            <a:r>
              <a:rPr lang="en-IN" sz="2000" dirty="0" err="1"/>
              <a:t>self.meatGroup.setSelectedButton</a:t>
            </a:r>
            <a:r>
              <a:rPr lang="en-IN" sz="2000" dirty="0"/>
              <a:t>(</a:t>
            </a:r>
            <a:r>
              <a:rPr lang="en-IN" sz="2000" dirty="0" err="1"/>
              <a:t>defaultRB</a:t>
            </a:r>
            <a:r>
              <a:rPr lang="en-IN" sz="2000" dirty="0"/>
              <a:t>) </a:t>
            </a:r>
          </a:p>
          <a:p>
            <a:pPr marL="0" indent="0">
              <a:buNone/>
            </a:pPr>
            <a:r>
              <a:rPr lang="en-IN" sz="2000" dirty="0"/>
              <a:t>		</a:t>
            </a:r>
            <a:r>
              <a:rPr lang="en-IN" sz="2000" dirty="0" err="1"/>
              <a:t>self.meatGroup.addRadiobutton</a:t>
            </a:r>
            <a:r>
              <a:rPr lang="en-IN" sz="2000" dirty="0"/>
              <a:t>(text ="Beef")</a:t>
            </a:r>
          </a:p>
          <a:p>
            <a:pPr marL="0" indent="0">
              <a:buNone/>
            </a:pPr>
            <a:r>
              <a:rPr lang="en-IN" sz="2000" dirty="0"/>
              <a:t>		</a:t>
            </a:r>
            <a:r>
              <a:rPr lang="en-US" sz="2000" dirty="0" err="1"/>
              <a:t>self.addLabel</a:t>
            </a:r>
            <a:r>
              <a:rPr lang="en-US" sz="2000" dirty="0"/>
              <a:t>(text = "Potato", row = 0, column = 1)</a:t>
            </a:r>
            <a:endParaRPr lang="en-IN" sz="2000" dirty="0"/>
          </a:p>
          <a:p>
            <a:pPr marL="0" indent="0">
              <a:buNone/>
            </a:pPr>
            <a:r>
              <a:rPr lang="en-IN" sz="2000" dirty="0"/>
              <a:t>		</a:t>
            </a:r>
            <a:r>
              <a:rPr lang="en-IN" sz="2000" dirty="0" err="1"/>
              <a:t>self.taterGroup</a:t>
            </a:r>
            <a:r>
              <a:rPr lang="en-IN" sz="2000" dirty="0"/>
              <a:t> = </a:t>
            </a:r>
            <a:r>
              <a:rPr lang="en-IN" sz="2000" dirty="0" err="1"/>
              <a:t>self.addRadiobuttonGroup</a:t>
            </a:r>
            <a:r>
              <a:rPr lang="en-IN" sz="2000" dirty="0"/>
              <a:t>(row = 1, column = 1, </a:t>
            </a:r>
            <a:r>
              <a:rPr lang="en-IN" sz="2000" dirty="0" err="1"/>
              <a:t>rowspan</a:t>
            </a:r>
            <a:r>
              <a:rPr lang="en-IN" sz="2000" dirty="0"/>
              <a:t> = 2) 				</a:t>
            </a:r>
            <a:r>
              <a:rPr lang="en-IN" sz="2000" dirty="0" err="1"/>
              <a:t>defaultRB</a:t>
            </a:r>
            <a:r>
              <a:rPr lang="en-IN" sz="2000" dirty="0"/>
              <a:t> = </a:t>
            </a:r>
            <a:r>
              <a:rPr lang="en-IN" sz="2000" dirty="0" err="1"/>
              <a:t>self.taterGroup.addRadiobutton</a:t>
            </a:r>
            <a:r>
              <a:rPr lang="en-IN" sz="2000" dirty="0"/>
              <a:t>(text = "French fries") 								</a:t>
            </a:r>
            <a:r>
              <a:rPr lang="en-IN" sz="2000" dirty="0" err="1"/>
              <a:t>self.taterGroup.setSelectedButton</a:t>
            </a:r>
            <a:r>
              <a:rPr lang="en-IN" sz="2000" dirty="0"/>
              <a:t>(</a:t>
            </a:r>
            <a:r>
              <a:rPr lang="en-IN" sz="2000" dirty="0" err="1"/>
              <a:t>defaultRB</a:t>
            </a:r>
            <a:r>
              <a:rPr lang="en-IN" sz="2000" dirty="0"/>
              <a:t>) </a:t>
            </a:r>
          </a:p>
          <a:p>
            <a:pPr marL="0" indent="0">
              <a:buNone/>
            </a:pPr>
            <a:r>
              <a:rPr lang="en-IN" sz="2000" dirty="0"/>
              <a:t>		</a:t>
            </a:r>
            <a:r>
              <a:rPr lang="en-IN" sz="2000" dirty="0" err="1"/>
              <a:t>self.taterGroup.addRadiobutton</a:t>
            </a:r>
            <a:r>
              <a:rPr lang="en-IN" sz="2000" dirty="0"/>
              <a:t>(text = "Baked potato")</a:t>
            </a:r>
          </a:p>
        </p:txBody>
      </p:sp>
    </p:spTree>
    <p:extLst>
      <p:ext uri="{BB962C8B-B14F-4D97-AF65-F5344CB8AC3E}">
        <p14:creationId xmlns:p14="http://schemas.microsoft.com/office/powerpoint/2010/main" val="26407920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8A76A2-0477-41A6-AA9C-BF3983375265}"/>
              </a:ext>
            </a:extLst>
          </p:cNvPr>
          <p:cNvSpPr>
            <a:spLocks noGrp="1"/>
          </p:cNvSpPr>
          <p:nvPr>
            <p:ph idx="1"/>
          </p:nvPr>
        </p:nvSpPr>
        <p:spPr>
          <a:xfrm>
            <a:off x="1225118" y="0"/>
            <a:ext cx="10735823" cy="6858000"/>
          </a:xfrm>
        </p:spPr>
        <p:txBody>
          <a:bodyPr>
            <a:noAutofit/>
          </a:bodyPr>
          <a:lstStyle/>
          <a:p>
            <a:pPr marL="0" indent="0">
              <a:buNone/>
            </a:pPr>
            <a:r>
              <a:rPr lang="en-IN" sz="2000" dirty="0"/>
              <a:t>	</a:t>
            </a:r>
            <a:r>
              <a:rPr lang="en-IN" sz="2000" dirty="0" err="1"/>
              <a:t>self.addLabel</a:t>
            </a:r>
            <a:r>
              <a:rPr lang="en-IN" sz="2000" dirty="0"/>
              <a:t>(text = "Vegetable", row = 0, column = 2) </a:t>
            </a:r>
          </a:p>
          <a:p>
            <a:pPr marL="0" indent="0">
              <a:buNone/>
            </a:pPr>
            <a:r>
              <a:rPr lang="en-IN" sz="2000" dirty="0"/>
              <a:t>	</a:t>
            </a:r>
            <a:r>
              <a:rPr lang="en-IN" sz="2000" dirty="0" err="1"/>
              <a:t>self.vegGroup</a:t>
            </a:r>
            <a:r>
              <a:rPr lang="en-IN" sz="2000" dirty="0"/>
              <a:t> = </a:t>
            </a:r>
            <a:r>
              <a:rPr lang="en-IN" sz="2000" dirty="0" err="1"/>
              <a:t>self.addRadiobuttonGroup</a:t>
            </a:r>
            <a:r>
              <a:rPr lang="en-IN" sz="2000" dirty="0"/>
              <a:t>(row = 1, column = 2, </a:t>
            </a:r>
            <a:r>
              <a:rPr lang="en-IN" sz="2000" dirty="0" err="1"/>
              <a:t>rowspan</a:t>
            </a:r>
            <a:r>
              <a:rPr lang="en-IN" sz="2000" dirty="0"/>
              <a:t> 																									= 2) </a:t>
            </a:r>
          </a:p>
          <a:p>
            <a:pPr marL="0" indent="0">
              <a:buNone/>
            </a:pPr>
            <a:r>
              <a:rPr lang="en-IN" sz="2000" dirty="0"/>
              <a:t>	</a:t>
            </a:r>
            <a:r>
              <a:rPr lang="en-IN" sz="2000" dirty="0" err="1"/>
              <a:t>defaultRB</a:t>
            </a:r>
            <a:r>
              <a:rPr lang="en-IN" sz="2000" dirty="0"/>
              <a:t> = </a:t>
            </a:r>
            <a:r>
              <a:rPr lang="en-IN" sz="2000" dirty="0" err="1"/>
              <a:t>self.vegGroup.addRadiobutton</a:t>
            </a:r>
            <a:r>
              <a:rPr lang="en-IN" sz="2000" dirty="0"/>
              <a:t>(text = "Applesauce") 	</a:t>
            </a:r>
            <a:r>
              <a:rPr lang="en-IN" sz="2000" dirty="0" err="1"/>
              <a:t>self.vegGroup.setSelectedButton</a:t>
            </a:r>
            <a:r>
              <a:rPr lang="en-IN" sz="2000" dirty="0"/>
              <a:t>(</a:t>
            </a:r>
            <a:r>
              <a:rPr lang="en-IN" sz="2000" dirty="0" err="1"/>
              <a:t>defaultRB</a:t>
            </a:r>
            <a:r>
              <a:rPr lang="en-IN" sz="2000" dirty="0"/>
              <a:t>) </a:t>
            </a:r>
          </a:p>
          <a:p>
            <a:pPr marL="0" indent="0">
              <a:buNone/>
            </a:pPr>
            <a:r>
              <a:rPr lang="en-IN" sz="2000" dirty="0"/>
              <a:t>	</a:t>
            </a:r>
            <a:r>
              <a:rPr lang="en-IN" sz="2000" dirty="0" err="1"/>
              <a:t>self.vegGroup.addRadiobutton</a:t>
            </a:r>
            <a:r>
              <a:rPr lang="en-IN" sz="2000" dirty="0"/>
              <a:t>(text = "Green beans") </a:t>
            </a:r>
          </a:p>
          <a:p>
            <a:pPr marL="0" indent="0">
              <a:buNone/>
            </a:pPr>
            <a:r>
              <a:rPr lang="en-IN" sz="2000" dirty="0"/>
              <a:t>	</a:t>
            </a:r>
            <a:r>
              <a:rPr lang="en-IN" sz="2000" dirty="0" err="1"/>
              <a:t>self.addButton</a:t>
            </a:r>
            <a:r>
              <a:rPr lang="en-IN" sz="2000" dirty="0"/>
              <a:t>(text = "Place order", row = 3, column = 0, </a:t>
            </a:r>
            <a:r>
              <a:rPr lang="en-IN" sz="2000" dirty="0" err="1"/>
              <a:t>columnspan</a:t>
            </a:r>
            <a:r>
              <a:rPr lang="en-IN" sz="2000" dirty="0"/>
              <a:t> = 3, 																command =</a:t>
            </a:r>
            <a:r>
              <a:rPr lang="en-IN" sz="2000" dirty="0" err="1"/>
              <a:t>self.placeOrder</a:t>
            </a:r>
            <a:r>
              <a:rPr lang="en-IN" sz="2000" dirty="0"/>
              <a:t>)</a:t>
            </a:r>
          </a:p>
          <a:p>
            <a:pPr marL="0" indent="0">
              <a:buNone/>
            </a:pPr>
            <a:r>
              <a:rPr lang="en-IN" sz="2000" dirty="0"/>
              <a:t>def </a:t>
            </a:r>
            <a:r>
              <a:rPr lang="en-IN" sz="2000" dirty="0" err="1"/>
              <a:t>placeOrder</a:t>
            </a:r>
            <a:r>
              <a:rPr lang="en-IN" sz="2000" dirty="0"/>
              <a:t>(self): </a:t>
            </a:r>
          </a:p>
          <a:p>
            <a:pPr marL="0" indent="0">
              <a:buNone/>
            </a:pPr>
            <a:r>
              <a:rPr lang="en-IN" sz="2000" dirty="0"/>
              <a:t>	message = "" </a:t>
            </a:r>
          </a:p>
          <a:p>
            <a:pPr marL="0" indent="0">
              <a:buNone/>
            </a:pPr>
            <a:r>
              <a:rPr lang="en-IN" sz="2000" dirty="0"/>
              <a:t>	message += </a:t>
            </a:r>
            <a:r>
              <a:rPr lang="en-IN" sz="2000" dirty="0" err="1"/>
              <a:t>self.meatGroup.getSelectedButton</a:t>
            </a:r>
            <a:r>
              <a:rPr lang="en-IN" sz="2000" dirty="0"/>
              <a:t>()["text"] + "\n\n" </a:t>
            </a:r>
          </a:p>
          <a:p>
            <a:pPr marL="0" indent="0">
              <a:buNone/>
            </a:pPr>
            <a:r>
              <a:rPr lang="en-IN" sz="2000" dirty="0"/>
              <a:t>	message += </a:t>
            </a:r>
            <a:r>
              <a:rPr lang="en-IN" sz="2000" dirty="0" err="1"/>
              <a:t>self.taterGroup.getSelectedButton</a:t>
            </a:r>
            <a:r>
              <a:rPr lang="en-IN" sz="2000" dirty="0"/>
              <a:t>()["text"] + "\n\n" </a:t>
            </a:r>
          </a:p>
          <a:p>
            <a:pPr marL="0" indent="0">
              <a:buNone/>
            </a:pPr>
            <a:r>
              <a:rPr lang="en-IN" sz="2000" dirty="0"/>
              <a:t>	message += </a:t>
            </a:r>
            <a:r>
              <a:rPr lang="en-IN" sz="2000" dirty="0" err="1"/>
              <a:t>self.vegGroup.getSelectedButton</a:t>
            </a:r>
            <a:r>
              <a:rPr lang="en-IN" sz="2000" dirty="0"/>
              <a:t>()["text"] </a:t>
            </a:r>
          </a:p>
          <a:p>
            <a:pPr marL="0" indent="0">
              <a:buNone/>
            </a:pPr>
            <a:r>
              <a:rPr lang="en-IN" sz="2000" dirty="0"/>
              <a:t>	</a:t>
            </a:r>
            <a:r>
              <a:rPr lang="en-IN" sz="2000" dirty="0" err="1"/>
              <a:t>self.messageBox</a:t>
            </a:r>
            <a:r>
              <a:rPr lang="en-IN" sz="2000" dirty="0"/>
              <a:t>(title = "Customer Order", message = message)</a:t>
            </a:r>
          </a:p>
        </p:txBody>
      </p:sp>
    </p:spTree>
    <p:extLst>
      <p:ext uri="{BB962C8B-B14F-4D97-AF65-F5344CB8AC3E}">
        <p14:creationId xmlns:p14="http://schemas.microsoft.com/office/powerpoint/2010/main" val="33114462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B3DFBD-F68B-446C-96E3-9C18AB50FC31}"/>
              </a:ext>
            </a:extLst>
          </p:cNvPr>
          <p:cNvSpPr/>
          <p:nvPr/>
        </p:nvSpPr>
        <p:spPr>
          <a:xfrm>
            <a:off x="3539612" y="2005781"/>
            <a:ext cx="4537279" cy="2308324"/>
          </a:xfrm>
          <a:prstGeom prst="rect">
            <a:avLst/>
          </a:prstGeom>
          <a:noFill/>
        </p:spPr>
        <p:txBody>
          <a:bodyPr wrap="square" lIns="91440" tIns="45720" rIns="91440" bIns="45720">
            <a:spAutoFit/>
          </a:bodyPr>
          <a:lstStyle/>
          <a:p>
            <a:pPr algn="ctr"/>
            <a:r>
              <a:rPr lang="en-IN" sz="7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2550470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7ECB2-AB70-4BDE-8F5F-5AD4D6AEA4D2}"/>
              </a:ext>
            </a:extLst>
          </p:cNvPr>
          <p:cNvSpPr>
            <a:spLocks noGrp="1"/>
          </p:cNvSpPr>
          <p:nvPr>
            <p:ph type="title"/>
          </p:nvPr>
        </p:nvSpPr>
        <p:spPr>
          <a:xfrm>
            <a:off x="749710" y="277914"/>
            <a:ext cx="10515600" cy="1325563"/>
          </a:xfrm>
        </p:spPr>
        <p:txBody>
          <a:bodyPr>
            <a:normAutofit/>
          </a:bodyPr>
          <a:lstStyle/>
          <a:p>
            <a:r>
              <a:rPr lang="en-IN" b="1" dirty="0">
                <a:solidFill>
                  <a:schemeClr val="accent3"/>
                </a:solidFill>
              </a:rPr>
              <a:t>Event-Driven Programming</a:t>
            </a:r>
          </a:p>
        </p:txBody>
      </p:sp>
      <p:sp>
        <p:nvSpPr>
          <p:cNvPr id="3" name="Content Placeholder 2">
            <a:extLst>
              <a:ext uri="{FF2B5EF4-FFF2-40B4-BE49-F238E27FC236}">
                <a16:creationId xmlns:a16="http://schemas.microsoft.com/office/drawing/2014/main" id="{55300C82-449B-452C-A57A-FB4B6C181FA2}"/>
              </a:ext>
            </a:extLst>
          </p:cNvPr>
          <p:cNvSpPr>
            <a:spLocks noGrp="1"/>
          </p:cNvSpPr>
          <p:nvPr>
            <p:ph idx="1"/>
          </p:nvPr>
        </p:nvSpPr>
        <p:spPr>
          <a:xfrm>
            <a:off x="1242873" y="1327355"/>
            <a:ext cx="10515599" cy="4621161"/>
          </a:xfrm>
        </p:spPr>
        <p:txBody>
          <a:bodyPr>
            <a:normAutofit/>
          </a:bodyPr>
          <a:lstStyle/>
          <a:p>
            <a:pPr marL="0" indent="0" algn="just">
              <a:buNone/>
            </a:pPr>
            <a:r>
              <a:rPr lang="en-US" sz="2800" dirty="0"/>
              <a:t>A GUI-based program opens a window and waits for the user to manipulate window components with the mouse. These user-generated events, such as mouse clicks, trigger operations in the program to respond by pulling in inputs, processing them, and displaying results. </a:t>
            </a:r>
          </a:p>
          <a:p>
            <a:pPr marL="0" indent="0" algn="just">
              <a:buNone/>
            </a:pPr>
            <a:endParaRPr lang="en-US" sz="2800" dirty="0"/>
          </a:p>
          <a:p>
            <a:pPr marL="0" indent="0" algn="just">
              <a:buNone/>
            </a:pPr>
            <a:r>
              <a:rPr lang="en-US" sz="2800" dirty="0"/>
              <a:t>This type of software system is event-driven, and the type of programming used to create it is called </a:t>
            </a:r>
            <a:r>
              <a:rPr lang="en-US" sz="2800" b="1" dirty="0"/>
              <a:t>event-driven programming.</a:t>
            </a:r>
            <a:endParaRPr lang="en-IN" sz="2800" b="1" dirty="0"/>
          </a:p>
        </p:txBody>
      </p:sp>
    </p:spTree>
    <p:extLst>
      <p:ext uri="{BB962C8B-B14F-4D97-AF65-F5344CB8AC3E}">
        <p14:creationId xmlns:p14="http://schemas.microsoft.com/office/powerpoint/2010/main" val="2062726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1063</TotalTime>
  <Words>8041</Words>
  <Application>Microsoft Office PowerPoint</Application>
  <PresentationFormat>Widescreen</PresentationFormat>
  <Paragraphs>492</Paragraphs>
  <Slides>83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83</vt:i4>
      </vt:variant>
    </vt:vector>
  </HeadingPairs>
  <TitlesOfParts>
    <vt:vector size="88" baseType="lpstr">
      <vt:lpstr>Arial</vt:lpstr>
      <vt:lpstr>Calibri</vt:lpstr>
      <vt:lpstr>Century Gothic</vt:lpstr>
      <vt:lpstr>Wingdings 3</vt:lpstr>
      <vt:lpstr>Ion</vt:lpstr>
      <vt:lpstr>Graphical User Interfaces </vt:lpstr>
      <vt:lpstr>PowerPoint Presentation</vt:lpstr>
      <vt:lpstr>The Behavior of Terminal-Based Programs and GUI-Based Programs</vt:lpstr>
      <vt:lpstr>PowerPoint Presentation</vt:lpstr>
      <vt:lpstr>The GUI-Based Version</vt:lpstr>
      <vt:lpstr>PowerPoint Presentation</vt:lpstr>
      <vt:lpstr>Program explanation</vt:lpstr>
      <vt:lpstr>Effects on users:</vt:lpstr>
      <vt:lpstr>Event-Driven Programming</vt:lpstr>
      <vt:lpstr>PowerPoint Presentation</vt:lpstr>
      <vt:lpstr>Exercises</vt:lpstr>
      <vt:lpstr>Coding Simple GUI-Based Programs</vt:lpstr>
      <vt:lpstr>A Simple “Hello World” Program</vt:lpstr>
      <vt:lpstr>PowerPoint Presentation</vt:lpstr>
      <vt:lpstr>PowerPoint Presentation</vt:lpstr>
      <vt:lpstr>PowerPoint Presentation</vt:lpstr>
      <vt:lpstr>A Template for All GUI Programs</vt:lpstr>
      <vt:lpstr>PowerPoint Presentation</vt:lpstr>
      <vt:lpstr>The Syntax of Class and Method Definitions</vt:lpstr>
      <vt:lpstr>PowerPoint Presentation</vt:lpstr>
      <vt:lpstr>Subclassing and Inheritance as Abstraction Mechanisms</vt:lpstr>
      <vt:lpstr>Exercises</vt:lpstr>
      <vt:lpstr>Windows and Window Components</vt:lpstr>
      <vt:lpstr>PowerPoint Presentation</vt:lpstr>
      <vt:lpstr>PowerPoint Presentation</vt:lpstr>
      <vt:lpstr>Window Layout</vt:lpstr>
      <vt:lpstr>Laying out labels in the window’s grid</vt:lpstr>
      <vt:lpstr>PowerPoint Presentation</vt:lpstr>
      <vt:lpstr>Spanning of a window component across several grid positions</vt:lpstr>
      <vt:lpstr>Types of Window Components and Their Attributes</vt:lpstr>
      <vt:lpstr>PowerPoint Presentation</vt:lpstr>
      <vt:lpstr>PowerPoint Presentation</vt:lpstr>
      <vt:lpstr>PowerPoint Presentation</vt:lpstr>
      <vt:lpstr>Displaying Images</vt:lpstr>
      <vt:lpstr>PowerPoint Presentation</vt:lpstr>
      <vt:lpstr>The tkinter.Label attributes</vt:lpstr>
      <vt:lpstr>Additional information on Different types of window components </vt:lpstr>
      <vt:lpstr>Exercises</vt:lpstr>
      <vt:lpstr>Command Buttons and Responding to Events</vt:lpstr>
      <vt:lpstr>Figure shows these two states of the window</vt:lpstr>
      <vt:lpstr>Program on Button</vt:lpstr>
      <vt:lpstr>PowerPoint Presentation</vt:lpstr>
      <vt:lpstr>PowerPoint Presentation</vt:lpstr>
      <vt:lpstr>Exercises</vt:lpstr>
      <vt:lpstr>Input and Output with Entry Fields</vt:lpstr>
      <vt:lpstr>PowerPoint Presentation</vt:lpstr>
      <vt:lpstr>Program</vt:lpstr>
      <vt:lpstr>Terminal-based program</vt:lpstr>
      <vt:lpstr>Integer and Float Fields for Numeric Data</vt:lpstr>
      <vt:lpstr>Program</vt:lpstr>
      <vt:lpstr>Using Pop-Up Message Boxes</vt:lpstr>
      <vt:lpstr>PowerPoint Presentation</vt:lpstr>
      <vt:lpstr>Program</vt:lpstr>
      <vt:lpstr>Exercises</vt:lpstr>
      <vt:lpstr>Defining and Using Instance Variables</vt:lpstr>
      <vt:lpstr>The GUI for a counter application</vt:lpstr>
      <vt:lpstr>Program</vt:lpstr>
      <vt:lpstr>Exercises</vt:lpstr>
      <vt:lpstr>Other Useful GUI Resources</vt:lpstr>
      <vt:lpstr>PowerPoint Presentation</vt:lpstr>
      <vt:lpstr>we have added background colors gray and black to the panels for emphasis.</vt:lpstr>
      <vt:lpstr>Program on Panel </vt:lpstr>
      <vt:lpstr>Multi-Line Text Areas</vt:lpstr>
      <vt:lpstr>PowerPoint Presentation</vt:lpstr>
      <vt:lpstr>Program on TextAreaDemo</vt:lpstr>
      <vt:lpstr>PowerPoint Presentation</vt:lpstr>
      <vt:lpstr>File Dialogs</vt:lpstr>
      <vt:lpstr>PowerPoint Presentation</vt:lpstr>
      <vt:lpstr>List of all the optional arguments for the two file dialog functions.</vt:lpstr>
      <vt:lpstr>PowerPoint Presentation</vt:lpstr>
      <vt:lpstr>Program for the Window class</vt:lpstr>
      <vt:lpstr>Obtaining Input with Prompter Boxes</vt:lpstr>
      <vt:lpstr>PowerPoint Presentation</vt:lpstr>
      <vt:lpstr>PowerPoint Presentation</vt:lpstr>
      <vt:lpstr>Check Buttons</vt:lpstr>
      <vt:lpstr>PowerPoint Presentation</vt:lpstr>
      <vt:lpstr>PowerPoint Presentation</vt:lpstr>
      <vt:lpstr>Radio Buttons</vt:lpstr>
      <vt:lpstr>PowerPoint Presentation</vt:lpstr>
      <vt:lpstr>PowerPoint Presentation</vt:lpstr>
      <vt:lpstr>Program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User Interfaces </dc:title>
  <dc:creator>M.B.RANI</dc:creator>
  <cp:lastModifiedBy>MB RANI</cp:lastModifiedBy>
  <cp:revision>101</cp:revision>
  <dcterms:created xsi:type="dcterms:W3CDTF">2021-02-08T03:54:53Z</dcterms:created>
  <dcterms:modified xsi:type="dcterms:W3CDTF">2023-09-28T09:00:44Z</dcterms:modified>
</cp:coreProperties>
</file>