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78"/>
  </p:notesMasterIdLst>
  <p:sldIdLst>
    <p:sldId id="418" r:id="rId2"/>
    <p:sldId id="531" r:id="rId3"/>
    <p:sldId id="451" r:id="rId4"/>
    <p:sldId id="454" r:id="rId5"/>
    <p:sldId id="455" r:id="rId6"/>
    <p:sldId id="456" r:id="rId7"/>
    <p:sldId id="457" r:id="rId8"/>
    <p:sldId id="458" r:id="rId9"/>
    <p:sldId id="459" r:id="rId10"/>
    <p:sldId id="460" r:id="rId11"/>
    <p:sldId id="461" r:id="rId12"/>
    <p:sldId id="463" r:id="rId13"/>
    <p:sldId id="532" r:id="rId14"/>
    <p:sldId id="464" r:id="rId15"/>
    <p:sldId id="465" r:id="rId16"/>
    <p:sldId id="466" r:id="rId17"/>
    <p:sldId id="467" r:id="rId18"/>
    <p:sldId id="468" r:id="rId19"/>
    <p:sldId id="533" r:id="rId20"/>
    <p:sldId id="469" r:id="rId21"/>
    <p:sldId id="470" r:id="rId22"/>
    <p:sldId id="471" r:id="rId23"/>
    <p:sldId id="472"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2" r:id="rId42"/>
    <p:sldId id="493" r:id="rId43"/>
    <p:sldId id="494" r:id="rId44"/>
    <p:sldId id="495" r:id="rId45"/>
    <p:sldId id="496" r:id="rId46"/>
    <p:sldId id="497" r:id="rId47"/>
    <p:sldId id="498" r:id="rId48"/>
    <p:sldId id="499" r:id="rId49"/>
    <p:sldId id="500" r:id="rId50"/>
    <p:sldId id="534" r:id="rId51"/>
    <p:sldId id="501" r:id="rId52"/>
    <p:sldId id="502" r:id="rId53"/>
    <p:sldId id="503" r:id="rId54"/>
    <p:sldId id="504" r:id="rId55"/>
    <p:sldId id="505" r:id="rId56"/>
    <p:sldId id="506" r:id="rId57"/>
    <p:sldId id="507" r:id="rId58"/>
    <p:sldId id="508" r:id="rId59"/>
    <p:sldId id="509" r:id="rId60"/>
    <p:sldId id="511" r:id="rId61"/>
    <p:sldId id="513" r:id="rId62"/>
    <p:sldId id="516" r:id="rId63"/>
    <p:sldId id="517" r:id="rId64"/>
    <p:sldId id="518" r:id="rId65"/>
    <p:sldId id="535" r:id="rId66"/>
    <p:sldId id="519" r:id="rId67"/>
    <p:sldId id="520" r:id="rId68"/>
    <p:sldId id="522" r:id="rId69"/>
    <p:sldId id="523" r:id="rId70"/>
    <p:sldId id="536" r:id="rId71"/>
    <p:sldId id="524" r:id="rId72"/>
    <p:sldId id="526" r:id="rId73"/>
    <p:sldId id="527" r:id="rId74"/>
    <p:sldId id="528" r:id="rId75"/>
    <p:sldId id="529" r:id="rId76"/>
    <p:sldId id="530" r:id="rId7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33C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86522" autoAdjust="0"/>
  </p:normalViewPr>
  <p:slideViewPr>
    <p:cSldViewPr>
      <p:cViewPr>
        <p:scale>
          <a:sx n="74" d="100"/>
          <a:sy n="74" d="100"/>
        </p:scale>
        <p:origin x="-810" y="150"/>
      </p:cViewPr>
      <p:guideLst>
        <p:guide orient="horz" pos="2160"/>
        <p:guide pos="2880"/>
      </p:guideLst>
    </p:cSldViewPr>
  </p:slideViewPr>
  <p:outlineViewPr>
    <p:cViewPr>
      <p:scale>
        <a:sx n="33" d="100"/>
        <a:sy n="33" d="100"/>
      </p:scale>
      <p:origin x="6" y="1374"/>
    </p:cViewPr>
  </p:outlineViewPr>
  <p:notesTextViewPr>
    <p:cViewPr>
      <p:scale>
        <a:sx n="100" d="100"/>
        <a:sy n="100" d="100"/>
      </p:scale>
      <p:origin x="0" y="0"/>
    </p:cViewPr>
  </p:notesTextViewPr>
  <p:sorterViewPr>
    <p:cViewPr>
      <p:scale>
        <a:sx n="50" d="100"/>
        <a:sy n="50" d="100"/>
      </p:scale>
      <p:origin x="0" y="4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61284FE8-B180-431E-8F6B-8C7BAC21DFE4}" type="datetimeFigureOut">
              <a:rPr lang="en-US"/>
              <a:pPr>
                <a:defRPr/>
              </a:pPr>
              <a:t>04/02/2017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B9B6F6-E950-4BAB-B24A-E3595AA83F59}" type="slidenum">
              <a:rPr lang="en-GB" altLang="en-US"/>
              <a:pPr>
                <a:defRPr/>
              </a:pPr>
              <a:t>‹#›</a:t>
            </a:fld>
            <a:endParaRPr lang="en-GB" altLang="en-US"/>
          </a:p>
        </p:txBody>
      </p:sp>
    </p:spTree>
    <p:extLst>
      <p:ext uri="{BB962C8B-B14F-4D97-AF65-F5344CB8AC3E}">
        <p14:creationId xmlns:p14="http://schemas.microsoft.com/office/powerpoint/2010/main" val="3841543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F28877C-CE6E-4160-B0AA-C0FA053A2422}" type="slidenum">
              <a:rPr lang="en-GB" altLang="en-US" smtClean="0">
                <a:latin typeface="Arial" charset="0"/>
              </a:rPr>
              <a:pPr>
                <a:spcBef>
                  <a:spcPct val="0"/>
                </a:spcBef>
              </a:pPr>
              <a:t>1</a:t>
            </a:fld>
            <a:endParaRPr lang="en-GB" altLang="en-US" smtClean="0">
              <a:latin typeface="Arial" charset="0"/>
            </a:endParaRPr>
          </a:p>
        </p:txBody>
      </p:sp>
    </p:spTree>
    <p:extLst>
      <p:ext uri="{BB962C8B-B14F-4D97-AF65-F5344CB8AC3E}">
        <p14:creationId xmlns:p14="http://schemas.microsoft.com/office/powerpoint/2010/main" val="401375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8E913E-3B50-4EAC-BBDD-79AFC98CB61B}" type="slidenum">
              <a:rPr lang="en-US" smtClean="0"/>
              <a:t>17</a:t>
            </a:fld>
            <a:endParaRPr lang="en-US"/>
          </a:p>
        </p:txBody>
      </p:sp>
    </p:spTree>
    <p:extLst>
      <p:ext uri="{BB962C8B-B14F-4D97-AF65-F5344CB8AC3E}">
        <p14:creationId xmlns:p14="http://schemas.microsoft.com/office/powerpoint/2010/main" val="3024321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ight Triangle 3"/>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latin typeface="+mn-lt"/>
              <a:cs typeface="+mn-cs"/>
            </a:endParaRPr>
          </a:p>
        </p:txBody>
      </p:sp>
      <p:sp>
        <p:nvSpPr>
          <p:cNvPr id="6" name="Freeform 7"/>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533400" y="1073150"/>
            <a:ext cx="8153400" cy="1588"/>
          </a:xfrm>
          <a:prstGeom prst="line">
            <a:avLst/>
          </a:prstGeom>
        </p:spPr>
        <p:style>
          <a:lnRef idx="1">
            <a:schemeClr val="dk1"/>
          </a:lnRef>
          <a:fillRef idx="0">
            <a:schemeClr val="dk1"/>
          </a:fillRef>
          <a:effectRef idx="0">
            <a:schemeClr val="dk1"/>
          </a:effectRef>
          <a:fontRef idx="minor">
            <a:schemeClr val="tx1"/>
          </a:fontRef>
        </p:style>
      </p:cxnSp>
      <p:pic>
        <p:nvPicPr>
          <p:cNvPr id="10" name="Picture 11" descr="E:\Marketing Information\Images\DSRC logo - 252x252 pixel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77200" y="106363"/>
            <a:ext cx="609600" cy="544512"/>
          </a:xfrm>
          <a:prstGeom prst="rect">
            <a:avLst/>
          </a:prstGeom>
          <a:noFill/>
          <a:ln w="9525">
            <a:solidFill>
              <a:srgbClr val="19334D"/>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4"/>
          <p:cNvSpPr>
            <a:spLocks noChangeArrowheads="1"/>
          </p:cNvSpPr>
          <p:nvPr userDrawn="1"/>
        </p:nvSpPr>
        <p:spPr bwMode="auto">
          <a:xfrm>
            <a:off x="7575550" y="614363"/>
            <a:ext cx="121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7EA9D4"/>
              </a:buClr>
              <a:buFont typeface="Wingdings" panose="05000000000000000000" pitchFamily="2" charset="2"/>
              <a:buNone/>
              <a:defRPr/>
            </a:pPr>
            <a:r>
              <a:rPr lang="en-GB" altLang="en-US" sz="800" i="1" dirty="0" smtClean="0">
                <a:solidFill>
                  <a:srgbClr val="19334D"/>
                </a:solidFill>
              </a:rPr>
              <a:t>Nurturing productiv</a:t>
            </a:r>
            <a:r>
              <a:rPr lang="en-GB" altLang="en-US" sz="800" i="1" dirty="0" smtClean="0">
                <a:solidFill>
                  <a:srgbClr val="D03D2E"/>
                </a:solidFill>
              </a:rPr>
              <a:t>IT</a:t>
            </a:r>
            <a:r>
              <a:rPr lang="en-GB" altLang="en-US" sz="800" i="1" dirty="0" smtClean="0">
                <a:solidFill>
                  <a:srgbClr val="19334D"/>
                </a:solidFill>
              </a:rPr>
              <a:t>y</a:t>
            </a:r>
            <a:r>
              <a:rPr lang="en-GB" altLang="en-US" sz="800" i="1" dirty="0" smtClean="0">
                <a:solidFill>
                  <a:srgbClr val="FFFFFF"/>
                </a:solidFill>
              </a:rPr>
              <a:t> </a:t>
            </a:r>
          </a:p>
        </p:txBody>
      </p:sp>
      <p:sp>
        <p:nvSpPr>
          <p:cNvPr id="12" name="Rectangle 4"/>
          <p:cNvSpPr>
            <a:spLocks noChangeArrowheads="1"/>
          </p:cNvSpPr>
          <p:nvPr userDrawn="1"/>
        </p:nvSpPr>
        <p:spPr bwMode="auto">
          <a:xfrm>
            <a:off x="5440363" y="6642100"/>
            <a:ext cx="3151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7EA9D4"/>
              </a:buClr>
              <a:buFont typeface="Wingdings" panose="05000000000000000000" pitchFamily="2" charset="2"/>
              <a:buNone/>
              <a:defRPr/>
            </a:pPr>
            <a:r>
              <a:rPr lang="en-GB" altLang="en-US" sz="800" dirty="0" smtClean="0"/>
              <a:t>© Data Software Research Company Pvt Ltd. India</a:t>
            </a:r>
            <a:endParaRPr lang="en-GB" altLang="en-US" sz="800" i="1" dirty="0" smtClean="0"/>
          </a:p>
        </p:txBody>
      </p:sp>
      <p:sp>
        <p:nvSpPr>
          <p:cNvPr id="3" name="Content Placeholder 2"/>
          <p:cNvSpPr>
            <a:spLocks noGrp="1"/>
          </p:cNvSpPr>
          <p:nvPr>
            <p:ph idx="1"/>
          </p:nvPr>
        </p:nvSpPr>
        <p:spPr>
          <a:xfrm>
            <a:off x="457200" y="1112745"/>
            <a:ext cx="8229600" cy="4597544"/>
          </a:xfrm>
        </p:spPr>
        <p:txBody>
          <a:bodyPr>
            <a:normAutofit/>
          </a:bodyPr>
          <a:lstStyle>
            <a:lvl1pPr>
              <a:defRPr sz="2400">
                <a:latin typeface="Trebuchet MS" pitchFamily="34" charset="0"/>
              </a:defRPr>
            </a:lvl1pPr>
            <a:lvl2pPr>
              <a:defRPr sz="2000">
                <a:latin typeface="Trebuchet MS" pitchFamily="34" charset="0"/>
              </a:defRPr>
            </a:lvl2pPr>
            <a:lvl3pPr>
              <a:defRPr sz="2000">
                <a:latin typeface="Trebuchet MS" pitchFamily="34" charset="0"/>
              </a:defRPr>
            </a:lvl3pPr>
            <a:lvl4pPr>
              <a:defRPr sz="1800">
                <a:latin typeface="Trebuchet MS" pitchFamily="34" charset="0"/>
              </a:defRPr>
            </a:lvl4pPr>
            <a:lvl5pPr>
              <a:defRPr sz="1600">
                <a:latin typeface="Trebuchet MS" pitchFamily="34" charset="0"/>
              </a:defRPr>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67868"/>
            <a:ext cx="8229600" cy="963913"/>
          </a:xfrm>
        </p:spPr>
        <p:txBody>
          <a:bodyPr rtlCol="0"/>
          <a:lstStyle>
            <a:lvl1pPr>
              <a:defRPr sz="3600">
                <a:solidFill>
                  <a:schemeClr val="bg2">
                    <a:lumMod val="25000"/>
                  </a:schemeClr>
                </a:solidFill>
                <a:effectLst>
                  <a:outerShdw blurRad="38100" dist="38100" dir="2700000" algn="tl">
                    <a:srgbClr val="000000">
                      <a:alpha val="43137"/>
                    </a:srgbClr>
                  </a:outerShdw>
                </a:effectLst>
              </a:defRPr>
            </a:lvl1pPr>
            <a:extLst/>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defRPr/>
            </a:lvl1pPr>
          </a:lstStyle>
          <a:p>
            <a:pPr>
              <a:defRPr/>
            </a:pPr>
            <a:fld id="{44B9FEE3-E93D-4A7C-9E09-A1B054A48AC1}" type="slidenum">
              <a:rPr lang="en-GB" altLang="en-US"/>
              <a:pPr>
                <a:defRPr/>
              </a:pPr>
              <a:t>‹#›</a:t>
            </a:fld>
            <a:endParaRPr lang="en-GB" altLang="en-US"/>
          </a:p>
        </p:txBody>
      </p:sp>
    </p:spTree>
    <p:extLst>
      <p:ext uri="{BB962C8B-B14F-4D97-AF65-F5344CB8AC3E}">
        <p14:creationId xmlns:p14="http://schemas.microsoft.com/office/powerpoint/2010/main" val="153708987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27"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3"/>
          <p:cNvSpPr>
            <a:spLocks noGrp="1"/>
          </p:cNvSpPr>
          <p:nvPr>
            <p:ph type="dt" sz="half" idx="2"/>
          </p:nvPr>
        </p:nvSpPr>
        <p:spPr>
          <a:xfrm>
            <a:off x="5410200" y="6248400"/>
            <a:ext cx="1919288" cy="365125"/>
          </a:xfrm>
          <a:prstGeom prst="rect">
            <a:avLst/>
          </a:prstGeom>
        </p:spPr>
        <p:txBody>
          <a:bodyPr vert="horz" anchor="b"/>
          <a:lstStyle>
            <a:lvl1pPr eaLnBrk="1" fontAlgn="auto" hangingPunct="1">
              <a:spcBef>
                <a:spcPts val="0"/>
              </a:spcBef>
              <a:spcAft>
                <a:spcPts val="0"/>
              </a:spcAft>
              <a:defRPr sz="1000">
                <a:latin typeface="+mn-lt"/>
                <a:cs typeface="+mn-cs"/>
              </a:defRPr>
            </a:lvl1pPr>
            <a:extLst/>
          </a:lstStyle>
          <a:p>
            <a:pPr>
              <a:defRPr/>
            </a:pPr>
            <a:endParaRPr lang="en-GB" dirty="0"/>
          </a:p>
        </p:txBody>
      </p:sp>
      <p:sp>
        <p:nvSpPr>
          <p:cNvPr id="15" name="Slide Number Placeholder 5"/>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9C2273A-52B8-46C6-A10D-2B90C16652D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849" r:id="rId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990600"/>
            <a:ext cx="818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itchFamily="18" charset="2"/>
              <a:buChar char=""/>
              <a:defRPr sz="2700">
                <a:solidFill>
                  <a:schemeClr val="tx1"/>
                </a:solidFill>
                <a:latin typeface="Arial" charset="0"/>
              </a:defRPr>
            </a:lvl1pPr>
            <a:lvl2pPr marL="742950" indent="-285750">
              <a:spcBef>
                <a:spcPts val="325"/>
              </a:spcBef>
              <a:buClr>
                <a:schemeClr val="accent1"/>
              </a:buClr>
              <a:buFont typeface="Verdana" pitchFamily="34" charset="0"/>
              <a:buChar char="◦"/>
              <a:defRPr sz="2300">
                <a:solidFill>
                  <a:schemeClr val="tx1"/>
                </a:solidFill>
                <a:latin typeface="Arial"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Arial" charset="0"/>
              </a:defRPr>
            </a:lvl3pPr>
            <a:lvl4pPr marL="1600200" indent="-228600">
              <a:spcBef>
                <a:spcPts val="350"/>
              </a:spcBef>
              <a:buClr>
                <a:schemeClr val="accent2"/>
              </a:buClr>
              <a:buFont typeface="Wingdings 2" pitchFamily="18" charset="2"/>
              <a:buChar char=""/>
              <a:defRPr sz="1900">
                <a:solidFill>
                  <a:schemeClr val="tx1"/>
                </a:solidFill>
                <a:latin typeface="Arial" charset="0"/>
              </a:defRPr>
            </a:lvl4pPr>
            <a:lvl5pPr marL="2057400" indent="-228600">
              <a:spcBef>
                <a:spcPts val="350"/>
              </a:spcBef>
              <a:buClr>
                <a:schemeClr val="accent2"/>
              </a:buClr>
              <a:buFont typeface="Wingdings 2" pitchFamily="18" charset="2"/>
              <a:buChar char=""/>
              <a:defRPr>
                <a:solidFill>
                  <a:schemeClr val="tx1"/>
                </a:solidFill>
                <a:latin typeface="Arial"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Arial"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Arial"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Arial"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Arial" charset="0"/>
              </a:defRPr>
            </a:lvl9pPr>
          </a:lstStyle>
          <a:p>
            <a:pPr eaLnBrk="1" hangingPunct="1">
              <a:spcBef>
                <a:spcPct val="20000"/>
              </a:spcBef>
              <a:buClr>
                <a:srgbClr val="7EA9D4"/>
              </a:buClr>
              <a:buSzTx/>
              <a:buFont typeface="Wingdings" pitchFamily="2" charset="2"/>
              <a:buNone/>
            </a:pPr>
            <a:r>
              <a:rPr lang="en-GB" altLang="en-US" sz="1800" dirty="0">
                <a:solidFill>
                  <a:srgbClr val="19334D"/>
                </a:solidFill>
                <a:latin typeface="Copperplate Gothic Bold" pitchFamily="34" charset="0"/>
              </a:rPr>
              <a:t>        </a:t>
            </a:r>
            <a:endParaRPr lang="en-GB" altLang="en-US" sz="1800" dirty="0">
              <a:solidFill>
                <a:srgbClr val="FFFFFF"/>
              </a:solidFill>
              <a:latin typeface="Copperplate Gothic Bold" pitchFamily="34" charset="0"/>
            </a:endParaRPr>
          </a:p>
        </p:txBody>
      </p:sp>
      <p:sp>
        <p:nvSpPr>
          <p:cNvPr id="30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EEA315C-24D0-4D51-8800-B02B94B51BB3}" type="slidenum">
              <a:rPr lang="en-GB" altLang="en-US" smtClean="0"/>
              <a:pPr/>
              <a:t>1</a:t>
            </a:fld>
            <a:endParaRPr lang="en-GB" altLang="en-US" dirty="0" smtClean="0"/>
          </a:p>
        </p:txBody>
      </p:sp>
      <p:sp>
        <p:nvSpPr>
          <p:cNvPr id="8" name="Rectangle 7"/>
          <p:cNvSpPr/>
          <p:nvPr/>
        </p:nvSpPr>
        <p:spPr>
          <a:xfrm>
            <a:off x="-4916" y="2819400"/>
            <a:ext cx="9144000" cy="9906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sz="2800" dirty="0" smtClean="0"/>
              <a:t>CORE JAVA    DAY 1</a:t>
            </a:r>
            <a:endParaRPr lang="en-US" sz="2800" dirty="0"/>
          </a:p>
        </p:txBody>
      </p:sp>
      <p:sp>
        <p:nvSpPr>
          <p:cNvPr id="3081" name="Rectangle 9"/>
          <p:cNvSpPr>
            <a:spLocks noChangeArrowheads="1"/>
          </p:cNvSpPr>
          <p:nvPr/>
        </p:nvSpPr>
        <p:spPr bwMode="auto">
          <a:xfrm>
            <a:off x="457200" y="465138"/>
            <a:ext cx="708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19334D"/>
                </a:solidFill>
                <a:latin typeface="Copperplate Gothic Bold" pitchFamily="34" charset="0"/>
              </a:rPr>
              <a:t>Data Software Research Company Private Limited </a:t>
            </a:r>
            <a:endParaRPr lang="en-US" altLang="en-US"/>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Tree>
    <p:extLst>
      <p:ext uri="{BB962C8B-B14F-4D97-AF65-F5344CB8AC3E}">
        <p14:creationId xmlns:p14="http://schemas.microsoft.com/office/powerpoint/2010/main" val="2918921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9600" y="1600200"/>
            <a:ext cx="8077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3200" dirty="0">
                <a:latin typeface="Verdana" pitchFamily="34" charset="0"/>
                <a:cs typeface="Times New Roman" pitchFamily="18" charset="0"/>
              </a:rPr>
              <a:t>   </a:t>
            </a:r>
            <a:endParaRPr lang="en-US" altLang="en-US" sz="1400" dirty="0">
              <a:solidFill>
                <a:srgbClr val="006666"/>
              </a:solidFill>
              <a:latin typeface="Verdana" pitchFamily="34" charset="0"/>
              <a:cs typeface="Times New Roman" pitchFamily="18" charset="0"/>
            </a:endParaRPr>
          </a:p>
          <a:p>
            <a:pPr lvl="1">
              <a:spcBef>
                <a:spcPct val="20000"/>
              </a:spcBef>
              <a:buSzPct val="140000"/>
              <a:buFontTx/>
              <a:buChar char="•"/>
            </a:pPr>
            <a:endParaRPr lang="en-US" altLang="en-US" sz="1400" dirty="0">
              <a:solidFill>
                <a:srgbClr val="006666"/>
              </a:solidFill>
              <a:latin typeface="Verdana" pitchFamily="34" charset="0"/>
              <a:cs typeface="Times New Roman" pitchFamily="18" charset="0"/>
            </a:endParaRPr>
          </a:p>
          <a:p>
            <a:pPr marL="457200" lvl="1" indent="0">
              <a:spcBef>
                <a:spcPct val="20000"/>
              </a:spcBef>
              <a:buClr>
                <a:schemeClr val="accent1"/>
              </a:buClr>
              <a:buSzPct val="125000"/>
            </a:pPr>
            <a:r>
              <a:rPr lang="en-US" altLang="en-US" sz="1800" i="1" dirty="0">
                <a:latin typeface="Arial" charset="0"/>
              </a:rPr>
              <a:t>Encapsulation</a:t>
            </a:r>
            <a:r>
              <a:rPr lang="en-US" altLang="en-US" sz="1800" dirty="0">
                <a:latin typeface="Arial" charset="0"/>
              </a:rPr>
              <a:t> is the ability of an object to place a boundary around its </a:t>
            </a:r>
            <a:r>
              <a:rPr lang="en-US" altLang="en-US" sz="1800" b="1" i="1" dirty="0">
                <a:latin typeface="Arial" charset="0"/>
              </a:rPr>
              <a:t>properties</a:t>
            </a:r>
            <a:r>
              <a:rPr lang="en-US" altLang="en-US" sz="1800" dirty="0">
                <a:latin typeface="Arial" charset="0"/>
              </a:rPr>
              <a:t> (</a:t>
            </a:r>
            <a:r>
              <a:rPr lang="en-US" altLang="en-US" sz="1800" dirty="0" err="1">
                <a:latin typeface="Arial" charset="0"/>
              </a:rPr>
              <a:t>ie</a:t>
            </a:r>
            <a:r>
              <a:rPr lang="en-US" altLang="en-US" sz="1800" dirty="0">
                <a:latin typeface="Arial" charset="0"/>
              </a:rPr>
              <a:t>. data) and </a:t>
            </a:r>
            <a:r>
              <a:rPr lang="en-US" altLang="en-US" sz="1800" b="1" i="1" dirty="0">
                <a:latin typeface="Arial" charset="0"/>
              </a:rPr>
              <a:t>methods</a:t>
            </a:r>
            <a:r>
              <a:rPr lang="en-US" altLang="en-US" sz="1800" dirty="0">
                <a:latin typeface="Arial" charset="0"/>
              </a:rPr>
              <a:t> (</a:t>
            </a:r>
            <a:r>
              <a:rPr lang="en-US" altLang="en-US" sz="1800" dirty="0" err="1">
                <a:latin typeface="Arial" charset="0"/>
              </a:rPr>
              <a:t>ie</a:t>
            </a:r>
            <a:r>
              <a:rPr lang="en-US" altLang="en-US" sz="1800" dirty="0">
                <a:latin typeface="Arial" charset="0"/>
              </a:rPr>
              <a:t>. operations). </a:t>
            </a:r>
          </a:p>
          <a:p>
            <a:pPr lvl="2">
              <a:spcBef>
                <a:spcPct val="20000"/>
              </a:spcBef>
              <a:buSzPct val="140000"/>
            </a:pPr>
            <a:endParaRPr lang="en-US" altLang="en-US" sz="1400" dirty="0">
              <a:latin typeface="Verdana" pitchFamily="34" charset="0"/>
              <a:cs typeface="Times New Roman" pitchFamily="18" charset="0"/>
            </a:endParaRPr>
          </a:p>
          <a:p>
            <a:pPr lvl="2">
              <a:spcBef>
                <a:spcPct val="20000"/>
              </a:spcBef>
              <a:buSzPct val="140000"/>
            </a:pPr>
            <a:r>
              <a:rPr lang="en-US" altLang="en-US" sz="1400" i="1" dirty="0" smtClean="0">
                <a:latin typeface="Verdana" pitchFamily="34" charset="0"/>
                <a:cs typeface="Times New Roman" pitchFamily="18" charset="0"/>
              </a:rPr>
              <a:t>“</a:t>
            </a:r>
            <a:r>
              <a:rPr lang="en-US" altLang="en-US" sz="1400" i="1" dirty="0">
                <a:latin typeface="Verdana" pitchFamily="34" charset="0"/>
                <a:cs typeface="Times New Roman" pitchFamily="18" charset="0"/>
              </a:rPr>
              <a:t>Encapsulation is the process of hiding all of the </a:t>
            </a:r>
          </a:p>
          <a:p>
            <a:pPr lvl="2">
              <a:spcBef>
                <a:spcPct val="20000"/>
              </a:spcBef>
              <a:buSzPct val="140000"/>
            </a:pPr>
            <a:r>
              <a:rPr lang="en-US" altLang="en-US" sz="1400" i="1" dirty="0" smtClean="0">
                <a:latin typeface="Verdana" pitchFamily="34" charset="0"/>
                <a:cs typeface="Times New Roman" pitchFamily="18" charset="0"/>
              </a:rPr>
              <a:t>details </a:t>
            </a:r>
            <a:r>
              <a:rPr lang="en-US" altLang="en-US" sz="1400" i="1" dirty="0">
                <a:latin typeface="Verdana" pitchFamily="34" charset="0"/>
                <a:cs typeface="Times New Roman" pitchFamily="18" charset="0"/>
              </a:rPr>
              <a:t>of an object that do not contribute to its</a:t>
            </a:r>
          </a:p>
          <a:p>
            <a:pPr lvl="2">
              <a:spcBef>
                <a:spcPct val="20000"/>
              </a:spcBef>
              <a:buSzPct val="140000"/>
            </a:pPr>
            <a:r>
              <a:rPr lang="en-US" altLang="en-US" sz="1400" i="1" dirty="0" smtClean="0">
                <a:latin typeface="Verdana" pitchFamily="34" charset="0"/>
                <a:cs typeface="Times New Roman" pitchFamily="18" charset="0"/>
              </a:rPr>
              <a:t>essential </a:t>
            </a:r>
            <a:r>
              <a:rPr lang="en-US" altLang="en-US" sz="1400" i="1" dirty="0">
                <a:latin typeface="Verdana" pitchFamily="34" charset="0"/>
                <a:cs typeface="Times New Roman" pitchFamily="18" charset="0"/>
              </a:rPr>
              <a:t>characteristics.”</a:t>
            </a:r>
            <a:r>
              <a:rPr lang="en-US" altLang="en-US" sz="1400" dirty="0">
                <a:latin typeface="Verdana" pitchFamily="34" charset="0"/>
                <a:cs typeface="Times New Roman" pitchFamily="18" charset="0"/>
              </a:rPr>
              <a:t> </a:t>
            </a:r>
            <a:endParaRPr lang="en-US" altLang="en-US" sz="1400" dirty="0" smtClean="0">
              <a:latin typeface="Verdana" pitchFamily="34" charset="0"/>
              <a:cs typeface="Times New Roman" pitchFamily="18" charset="0"/>
            </a:endParaRPr>
          </a:p>
          <a:p>
            <a:pPr lvl="2">
              <a:spcBef>
                <a:spcPct val="20000"/>
              </a:spcBef>
              <a:buSzPct val="140000"/>
            </a:pPr>
            <a:endParaRPr lang="en-US" altLang="en-US" sz="1400" dirty="0">
              <a:latin typeface="Verdana" pitchFamily="34" charset="0"/>
              <a:cs typeface="Times New Roman" pitchFamily="18" charset="0"/>
            </a:endParaRPr>
          </a:p>
        </p:txBody>
      </p:sp>
      <p:sp>
        <p:nvSpPr>
          <p:cNvPr id="6" name="Rectangle 3"/>
          <p:cNvSpPr>
            <a:spLocks noGrp="1" noChangeArrowheads="1"/>
          </p:cNvSpPr>
          <p:nvPr>
            <p:ph type="title"/>
          </p:nvPr>
        </p:nvSpPr>
        <p:spPr>
          <a:xfrm>
            <a:off x="525462" y="1136069"/>
            <a:ext cx="8245475" cy="498475"/>
          </a:xfrm>
          <a:noFill/>
          <a:ln/>
        </p:spPr>
        <p:txBody>
          <a:bodyPr>
            <a:normAutofit/>
          </a:bodyPr>
          <a:lstStyle/>
          <a:p>
            <a:r>
              <a:rPr lang="en-US" altLang="en-US" sz="2200" dirty="0" smtClean="0"/>
              <a:t>ENCAPSULATION</a:t>
            </a:r>
            <a:endParaRPr lang="en-US" altLang="en-US" sz="2200" dirty="0"/>
          </a:p>
        </p:txBody>
      </p:sp>
      <p:sp>
        <p:nvSpPr>
          <p:cNvPr id="8"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3" name="TextBox 2"/>
          <p:cNvSpPr txBox="1"/>
          <p:nvPr/>
        </p:nvSpPr>
        <p:spPr>
          <a:xfrm>
            <a:off x="1828800" y="4631148"/>
            <a:ext cx="6019800" cy="646331"/>
          </a:xfrm>
          <a:prstGeom prst="rect">
            <a:avLst/>
          </a:prstGeom>
          <a:noFill/>
          <a:ln w="28575">
            <a:solidFill>
              <a:schemeClr val="tx1"/>
            </a:solidFill>
          </a:ln>
        </p:spPr>
        <p:txBody>
          <a:bodyPr wrap="square" rtlCol="0">
            <a:spAutoFit/>
          </a:bodyPr>
          <a:lstStyle/>
          <a:p>
            <a:pPr marL="0" lvl="2"/>
            <a:r>
              <a:rPr lang="en-US" altLang="en-US" b="1" dirty="0">
                <a:solidFill>
                  <a:schemeClr val="accent4"/>
                </a:solidFill>
                <a:latin typeface="Verdana" pitchFamily="34" charset="0"/>
                <a:cs typeface="Times New Roman" pitchFamily="18" charset="0"/>
              </a:rPr>
              <a:t>Encapsulation = data Hiding + abstraction</a:t>
            </a:r>
          </a:p>
          <a:p>
            <a:endParaRPr lang="en-US" dirty="0"/>
          </a:p>
        </p:txBody>
      </p:sp>
      <p:sp>
        <p:nvSpPr>
          <p:cNvPr id="7"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10</a:t>
            </a:fld>
            <a:endParaRPr lang="en-GB" altLang="en-US"/>
          </a:p>
        </p:txBody>
      </p:sp>
    </p:spTree>
    <p:extLst>
      <p:ext uri="{BB962C8B-B14F-4D97-AF65-F5344CB8AC3E}">
        <p14:creationId xmlns:p14="http://schemas.microsoft.com/office/powerpoint/2010/main" val="359965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9600" y="14478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2000" dirty="0">
                <a:latin typeface="Arial" charset="0"/>
                <a:cs typeface="Times New Roman" pitchFamily="18" charset="0"/>
              </a:rPr>
              <a:t>   </a:t>
            </a:r>
            <a:endParaRPr lang="en-US" altLang="en-US" sz="2000" dirty="0">
              <a:solidFill>
                <a:srgbClr val="006666"/>
              </a:solidFill>
              <a:latin typeface="Arial" charset="0"/>
              <a:cs typeface="Times New Roman" pitchFamily="18" charset="0"/>
            </a:endParaRPr>
          </a:p>
          <a:p>
            <a:pPr lvl="1">
              <a:spcBef>
                <a:spcPct val="20000"/>
              </a:spcBef>
              <a:buClr>
                <a:schemeClr val="accent1"/>
              </a:buClr>
              <a:buSzPct val="125000"/>
              <a:buFontTx/>
              <a:buChar char="•"/>
            </a:pPr>
            <a:r>
              <a:rPr lang="en-US" altLang="en-US" sz="2000" b="1" i="1" dirty="0" smtClean="0">
                <a:latin typeface="Arial" charset="0"/>
              </a:rPr>
              <a:t> Inheritance</a:t>
            </a:r>
            <a:r>
              <a:rPr lang="en-US" altLang="en-US" sz="2000" dirty="0" smtClean="0">
                <a:latin typeface="Arial" charset="0"/>
              </a:rPr>
              <a:t> </a:t>
            </a:r>
            <a:r>
              <a:rPr lang="en-US" altLang="en-US" sz="2000" dirty="0">
                <a:latin typeface="Arial" charset="0"/>
              </a:rPr>
              <a:t>is the capability of a class to use the properties </a:t>
            </a:r>
            <a:r>
              <a:rPr lang="en-US" altLang="en-US" sz="2000" dirty="0" smtClean="0">
                <a:latin typeface="Arial" charset="0"/>
              </a:rPr>
              <a:t>  </a:t>
            </a:r>
          </a:p>
          <a:p>
            <a:pPr marL="457200" lvl="1" indent="0">
              <a:spcBef>
                <a:spcPct val="20000"/>
              </a:spcBef>
              <a:buClr>
                <a:schemeClr val="accent1"/>
              </a:buClr>
              <a:buSzPct val="125000"/>
            </a:pPr>
            <a:r>
              <a:rPr lang="en-US" altLang="en-US" sz="2000" dirty="0" smtClean="0">
                <a:latin typeface="Arial" charset="0"/>
              </a:rPr>
              <a:t>     and </a:t>
            </a:r>
            <a:r>
              <a:rPr lang="en-US" altLang="en-US" sz="2000" dirty="0">
                <a:latin typeface="Arial" charset="0"/>
              </a:rPr>
              <a:t>methods of another class while adding its own </a:t>
            </a:r>
            <a:endParaRPr lang="en-US" altLang="en-US" sz="2000" dirty="0" smtClean="0">
              <a:latin typeface="Arial" charset="0"/>
            </a:endParaRPr>
          </a:p>
          <a:p>
            <a:pPr marL="457200" lvl="1" indent="0">
              <a:spcBef>
                <a:spcPct val="20000"/>
              </a:spcBef>
              <a:buClr>
                <a:schemeClr val="accent1"/>
              </a:buClr>
              <a:buSzPct val="125000"/>
            </a:pPr>
            <a:r>
              <a:rPr lang="en-US" altLang="en-US" sz="2000" dirty="0">
                <a:latin typeface="Arial" charset="0"/>
              </a:rPr>
              <a:t> </a:t>
            </a:r>
            <a:r>
              <a:rPr lang="en-US" altLang="en-US" sz="2000" dirty="0" smtClean="0">
                <a:latin typeface="Arial" charset="0"/>
              </a:rPr>
              <a:t>    functionality</a:t>
            </a:r>
            <a:r>
              <a:rPr lang="en-US" altLang="en-US" sz="2000" dirty="0">
                <a:latin typeface="Arial" charset="0"/>
              </a:rPr>
              <a:t>. </a:t>
            </a:r>
            <a:endParaRPr lang="en-US" altLang="en-US" sz="2000" dirty="0">
              <a:latin typeface="Arial" charset="0"/>
              <a:cs typeface="Times New Roman" pitchFamily="18" charset="0"/>
            </a:endParaRPr>
          </a:p>
          <a:p>
            <a:pPr lvl="1">
              <a:spcBef>
                <a:spcPct val="20000"/>
              </a:spcBef>
              <a:buClr>
                <a:schemeClr val="accent1"/>
              </a:buClr>
              <a:buSzPct val="125000"/>
              <a:buFontTx/>
              <a:buChar char="•"/>
            </a:pPr>
            <a:r>
              <a:rPr lang="en-US" altLang="en-US" sz="2000" dirty="0" smtClean="0">
                <a:latin typeface="Arial" charset="0"/>
                <a:cs typeface="Times New Roman" pitchFamily="18" charset="0"/>
              </a:rPr>
              <a:t>Enables </a:t>
            </a:r>
            <a:r>
              <a:rPr lang="en-US" altLang="en-US" sz="2000" dirty="0">
                <a:latin typeface="Arial" charset="0"/>
                <a:cs typeface="Times New Roman" pitchFamily="18" charset="0"/>
              </a:rPr>
              <a:t>you to add new features and functionality to an existing class without modifying the existing class.</a:t>
            </a:r>
          </a:p>
          <a:p>
            <a:pPr marL="800100" lvl="1" indent="-342900">
              <a:spcBef>
                <a:spcPct val="20000"/>
              </a:spcBef>
              <a:buClr>
                <a:schemeClr val="accent1"/>
              </a:buClr>
              <a:buSzPct val="125000"/>
              <a:buFont typeface="Arial" panose="020B0604020202020204" pitchFamily="34" charset="0"/>
              <a:buChar char="•"/>
            </a:pPr>
            <a:endParaRPr lang="en-US" altLang="en-US" sz="2000" dirty="0">
              <a:solidFill>
                <a:srgbClr val="006666"/>
              </a:solidFill>
              <a:latin typeface="Arial" charset="0"/>
              <a:cs typeface="Times New Roman" pitchFamily="18" charset="0"/>
            </a:endParaRPr>
          </a:p>
          <a:p>
            <a:pPr marL="1257300" lvl="2" indent="-342900">
              <a:spcBef>
                <a:spcPct val="20000"/>
              </a:spcBef>
              <a:buClr>
                <a:schemeClr val="accent1"/>
              </a:buClr>
              <a:buSzPct val="125000"/>
              <a:buFont typeface="Arial" panose="020B0604020202020204" pitchFamily="34" charset="0"/>
              <a:buChar char="•"/>
            </a:pPr>
            <a:endParaRPr lang="en-US" altLang="en-US" sz="2000" dirty="0" smtClean="0">
              <a:latin typeface="Arial" charset="0"/>
              <a:cs typeface="Times New Roman" pitchFamily="18" charset="0"/>
            </a:endParaRPr>
          </a:p>
          <a:p>
            <a:pPr marL="914400" lvl="2" indent="0">
              <a:spcBef>
                <a:spcPct val="20000"/>
              </a:spcBef>
              <a:buClr>
                <a:schemeClr val="accent1"/>
              </a:buClr>
              <a:buSzPct val="125000"/>
            </a:pPr>
            <a:r>
              <a:rPr lang="en-US" altLang="en-US" sz="2000" dirty="0" smtClean="0">
                <a:latin typeface="Arial" charset="0"/>
                <a:cs typeface="Times New Roman" pitchFamily="18" charset="0"/>
              </a:rPr>
              <a:t>A </a:t>
            </a:r>
            <a:r>
              <a:rPr lang="en-US" altLang="en-US" sz="2000" i="1" dirty="0">
                <a:latin typeface="Arial" charset="0"/>
                <a:cs typeface="Times New Roman" pitchFamily="18" charset="0"/>
              </a:rPr>
              <a:t>superclass</a:t>
            </a:r>
            <a:r>
              <a:rPr lang="en-US" altLang="en-US" sz="2000" dirty="0">
                <a:latin typeface="Arial" charset="0"/>
                <a:cs typeface="Times New Roman" pitchFamily="18" charset="0"/>
              </a:rPr>
              <a:t> or </a:t>
            </a:r>
            <a:r>
              <a:rPr lang="en-US" altLang="en-US" sz="2000" i="1" dirty="0">
                <a:latin typeface="Arial" charset="0"/>
                <a:cs typeface="Times New Roman" pitchFamily="18" charset="0"/>
              </a:rPr>
              <a:t>parent</a:t>
            </a:r>
            <a:r>
              <a:rPr lang="en-US" altLang="en-US" sz="2000" dirty="0">
                <a:latin typeface="Arial" charset="0"/>
                <a:cs typeface="Times New Roman" pitchFamily="18" charset="0"/>
              </a:rPr>
              <a:t> class is the one from which another class inherits attributes and behavior.</a:t>
            </a:r>
          </a:p>
          <a:p>
            <a:pPr marL="914400" lvl="2" indent="0">
              <a:spcBef>
                <a:spcPct val="20000"/>
              </a:spcBef>
              <a:buClr>
                <a:schemeClr val="accent1"/>
              </a:buClr>
              <a:buSzPct val="125000"/>
            </a:pPr>
            <a:r>
              <a:rPr lang="en-US" altLang="en-US" sz="2000" dirty="0" smtClean="0">
                <a:latin typeface="Arial" charset="0"/>
                <a:cs typeface="Times New Roman" pitchFamily="18" charset="0"/>
              </a:rPr>
              <a:t>A </a:t>
            </a:r>
            <a:r>
              <a:rPr lang="en-US" altLang="en-US" sz="2000" i="1" dirty="0">
                <a:latin typeface="Arial" charset="0"/>
                <a:cs typeface="Times New Roman" pitchFamily="18" charset="0"/>
              </a:rPr>
              <a:t>subclass</a:t>
            </a:r>
            <a:r>
              <a:rPr lang="en-US" altLang="en-US" sz="2000" dirty="0">
                <a:latin typeface="Arial" charset="0"/>
                <a:cs typeface="Times New Roman" pitchFamily="18" charset="0"/>
              </a:rPr>
              <a:t> or </a:t>
            </a:r>
            <a:r>
              <a:rPr lang="en-US" altLang="en-US" sz="2000" i="1" dirty="0">
                <a:latin typeface="Arial" charset="0"/>
                <a:cs typeface="Times New Roman" pitchFamily="18" charset="0"/>
              </a:rPr>
              <a:t>child</a:t>
            </a:r>
            <a:r>
              <a:rPr lang="en-US" altLang="en-US" sz="2000" dirty="0">
                <a:latin typeface="Arial" charset="0"/>
                <a:cs typeface="Times New Roman" pitchFamily="18" charset="0"/>
              </a:rPr>
              <a:t> class is a class that inherits attributes and behavior from a </a:t>
            </a:r>
            <a:r>
              <a:rPr lang="en-US" altLang="en-US" sz="2000" dirty="0" smtClean="0">
                <a:latin typeface="Arial" charset="0"/>
                <a:cs typeface="Times New Roman" pitchFamily="18" charset="0"/>
              </a:rPr>
              <a:t>superclass and adds it own attributes and </a:t>
            </a:r>
            <a:r>
              <a:rPr lang="en-US" altLang="en-US" sz="2000" dirty="0" err="1" smtClean="0">
                <a:latin typeface="Arial" charset="0"/>
                <a:cs typeface="Times New Roman" pitchFamily="18" charset="0"/>
              </a:rPr>
              <a:t>behaviours</a:t>
            </a:r>
            <a:r>
              <a:rPr lang="en-US" altLang="en-US" sz="2000" dirty="0" smtClean="0">
                <a:latin typeface="Arial" charset="0"/>
                <a:cs typeface="Times New Roman" pitchFamily="18" charset="0"/>
              </a:rPr>
              <a:t>.</a:t>
            </a:r>
            <a:endParaRPr lang="en-US" altLang="en-US" sz="2000" dirty="0">
              <a:latin typeface="Arial" charset="0"/>
              <a:cs typeface="Times New Roman" pitchFamily="18" charset="0"/>
            </a:endParaRPr>
          </a:p>
          <a:p>
            <a:pPr lvl="3">
              <a:spcBef>
                <a:spcPct val="20000"/>
              </a:spcBef>
              <a:buSzPct val="140000"/>
              <a:buFontTx/>
              <a:buChar char="•"/>
            </a:pPr>
            <a:endParaRPr lang="en-US" altLang="en-US" sz="2000" i="1" dirty="0">
              <a:latin typeface="Arial" charset="0"/>
              <a:cs typeface="Times New Roman" pitchFamily="18" charset="0"/>
            </a:endParaRPr>
          </a:p>
          <a:p>
            <a:pPr lvl="2">
              <a:spcBef>
                <a:spcPct val="20000"/>
              </a:spcBef>
              <a:buSzPct val="140000"/>
            </a:pPr>
            <a:endParaRPr lang="en-US" altLang="en-US" sz="2000" dirty="0">
              <a:solidFill>
                <a:srgbClr val="006666"/>
              </a:solidFill>
              <a:latin typeface="Arial" charset="0"/>
              <a:cs typeface="Times New Roman" pitchFamily="18" charset="0"/>
            </a:endParaRPr>
          </a:p>
          <a:p>
            <a:pPr lvl="3">
              <a:spcBef>
                <a:spcPct val="20000"/>
              </a:spcBef>
              <a:buSzPct val="140000"/>
            </a:pPr>
            <a:endParaRPr lang="en-US" altLang="en-US" sz="2000" dirty="0">
              <a:solidFill>
                <a:srgbClr val="006666"/>
              </a:solidFill>
              <a:latin typeface="Arial" charset="0"/>
              <a:cs typeface="Times New Roman" pitchFamily="18" charset="0"/>
            </a:endParaRPr>
          </a:p>
        </p:txBody>
      </p:sp>
      <p:sp>
        <p:nvSpPr>
          <p:cNvPr id="6" name="Rectangle 3"/>
          <p:cNvSpPr>
            <a:spLocks noGrp="1" noChangeArrowheads="1"/>
          </p:cNvSpPr>
          <p:nvPr>
            <p:ph type="title"/>
          </p:nvPr>
        </p:nvSpPr>
        <p:spPr>
          <a:xfrm>
            <a:off x="525462" y="1143000"/>
            <a:ext cx="8245475" cy="498475"/>
          </a:xfrm>
          <a:noFill/>
          <a:ln/>
        </p:spPr>
        <p:txBody>
          <a:bodyPr>
            <a:normAutofit/>
          </a:bodyPr>
          <a:lstStyle/>
          <a:p>
            <a:r>
              <a:rPr lang="en-US" altLang="en-US" sz="2200" dirty="0" smtClean="0"/>
              <a:t>INHERITANCE</a:t>
            </a:r>
            <a:endParaRPr lang="en-US" altLang="en-US" sz="2200" dirty="0"/>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3" name="TextBox 2"/>
          <p:cNvSpPr txBox="1"/>
          <p:nvPr/>
        </p:nvSpPr>
        <p:spPr>
          <a:xfrm>
            <a:off x="2095500" y="3733800"/>
            <a:ext cx="4572000" cy="400110"/>
          </a:xfrm>
          <a:prstGeom prst="rect">
            <a:avLst/>
          </a:prstGeom>
          <a:noFill/>
          <a:ln w="28575">
            <a:solidFill>
              <a:schemeClr val="tx1"/>
            </a:solidFill>
          </a:ln>
        </p:spPr>
        <p:txBody>
          <a:bodyPr wrap="square" rtlCol="0">
            <a:spAutoFit/>
          </a:bodyPr>
          <a:lstStyle/>
          <a:p>
            <a:pPr lvl="1">
              <a:spcBef>
                <a:spcPct val="20000"/>
              </a:spcBef>
              <a:buClr>
                <a:schemeClr val="accent1"/>
              </a:buClr>
              <a:buSzPct val="125000"/>
            </a:pPr>
            <a:r>
              <a:rPr lang="en-US" altLang="en-US" sz="2000" dirty="0">
                <a:cs typeface="Times New Roman" pitchFamily="18" charset="0"/>
              </a:rPr>
              <a:t>Superclass and </a:t>
            </a:r>
            <a:r>
              <a:rPr lang="en-US" altLang="en-US" sz="2000" dirty="0" smtClean="0">
                <a:cs typeface="Times New Roman" pitchFamily="18" charset="0"/>
              </a:rPr>
              <a:t>Subclass</a:t>
            </a:r>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11</a:t>
            </a:fld>
            <a:endParaRPr lang="en-GB" altLang="en-US"/>
          </a:p>
        </p:txBody>
      </p:sp>
    </p:spTree>
    <p:extLst>
      <p:ext uri="{BB962C8B-B14F-4D97-AF65-F5344CB8AC3E}">
        <p14:creationId xmlns:p14="http://schemas.microsoft.com/office/powerpoint/2010/main" val="2327049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9600" y="15240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2000" dirty="0">
                <a:latin typeface="Arial" charset="0"/>
                <a:cs typeface="Times New Roman" pitchFamily="18" charset="0"/>
              </a:rPr>
              <a:t> </a:t>
            </a:r>
            <a:endParaRPr lang="en-US" altLang="en-US" sz="2000" dirty="0">
              <a:solidFill>
                <a:srgbClr val="006666"/>
              </a:solidFill>
              <a:latin typeface="Arial" charset="0"/>
              <a:cs typeface="Times New Roman" pitchFamily="18" charset="0"/>
            </a:endParaRPr>
          </a:p>
          <a:p>
            <a:pPr lvl="1">
              <a:spcBef>
                <a:spcPct val="20000"/>
              </a:spcBef>
              <a:buSzPct val="140000"/>
              <a:buFontTx/>
              <a:buChar char="•"/>
            </a:pPr>
            <a:endParaRPr lang="en-US" altLang="en-US" sz="2000" dirty="0">
              <a:solidFill>
                <a:srgbClr val="006666"/>
              </a:solidFill>
              <a:latin typeface="Arial" charset="0"/>
              <a:cs typeface="Times New Roman" pitchFamily="18" charset="0"/>
            </a:endParaRPr>
          </a:p>
          <a:p>
            <a:pPr>
              <a:spcBef>
                <a:spcPct val="20000"/>
              </a:spcBef>
              <a:buClr>
                <a:schemeClr val="accent1"/>
              </a:buClr>
              <a:buSzPct val="125000"/>
              <a:buFontTx/>
              <a:buChar char="•"/>
            </a:pPr>
            <a:r>
              <a:rPr lang="en-US" altLang="en-US" sz="2000" dirty="0">
                <a:latin typeface="Arial" charset="0"/>
                <a:cs typeface="Times New Roman" pitchFamily="18" charset="0"/>
              </a:rPr>
              <a:t> Derived from two Latin words - Poly, which means many, and	                </a:t>
            </a:r>
          </a:p>
          <a:p>
            <a:pPr>
              <a:spcBef>
                <a:spcPct val="20000"/>
              </a:spcBef>
              <a:buClr>
                <a:schemeClr val="accent1"/>
              </a:buClr>
              <a:buSzPct val="125000"/>
            </a:pPr>
            <a:r>
              <a:rPr lang="en-US" altLang="en-US" sz="2000" dirty="0">
                <a:latin typeface="Arial" charset="0"/>
                <a:cs typeface="Times New Roman" pitchFamily="18" charset="0"/>
              </a:rPr>
              <a:t>  morph, which means forms.</a:t>
            </a:r>
          </a:p>
          <a:p>
            <a:pPr>
              <a:spcBef>
                <a:spcPct val="20000"/>
              </a:spcBef>
              <a:buClr>
                <a:schemeClr val="accent1"/>
              </a:buClr>
              <a:buSzPct val="125000"/>
              <a:buFontTx/>
              <a:buChar char="•"/>
            </a:pPr>
            <a:endParaRPr lang="en-US" altLang="en-US" sz="2000" dirty="0">
              <a:latin typeface="Arial" charset="0"/>
              <a:cs typeface="Times New Roman" pitchFamily="18" charset="0"/>
            </a:endParaRPr>
          </a:p>
          <a:p>
            <a:pPr>
              <a:spcBef>
                <a:spcPct val="20000"/>
              </a:spcBef>
              <a:buClr>
                <a:schemeClr val="accent1"/>
              </a:buClr>
              <a:buSzPct val="125000"/>
              <a:buFontTx/>
              <a:buChar char="•"/>
            </a:pPr>
            <a:r>
              <a:rPr lang="en-US" altLang="en-US" sz="2000" dirty="0">
                <a:latin typeface="Arial" charset="0"/>
              </a:rPr>
              <a:t> It is the capability of an action or </a:t>
            </a:r>
            <a:r>
              <a:rPr lang="en-US" altLang="en-US" sz="2000" b="1" i="1" dirty="0">
                <a:latin typeface="Arial" charset="0"/>
              </a:rPr>
              <a:t>method</a:t>
            </a:r>
            <a:r>
              <a:rPr lang="en-US" altLang="en-US" sz="2000" dirty="0">
                <a:latin typeface="Arial" charset="0"/>
              </a:rPr>
              <a:t> to do different things</a:t>
            </a:r>
          </a:p>
          <a:p>
            <a:pPr>
              <a:spcBef>
                <a:spcPct val="20000"/>
              </a:spcBef>
              <a:buClr>
                <a:schemeClr val="accent1"/>
              </a:buClr>
              <a:buSzPct val="125000"/>
            </a:pPr>
            <a:r>
              <a:rPr lang="en-US" altLang="en-US" sz="2000" dirty="0">
                <a:latin typeface="Arial" charset="0"/>
              </a:rPr>
              <a:t>   based on the object that it is acting upon. </a:t>
            </a:r>
          </a:p>
          <a:p>
            <a:pPr>
              <a:spcBef>
                <a:spcPct val="20000"/>
              </a:spcBef>
              <a:buClr>
                <a:schemeClr val="accent1"/>
              </a:buClr>
              <a:buSzPct val="125000"/>
              <a:buFontTx/>
              <a:buChar char="•"/>
            </a:pPr>
            <a:endParaRPr lang="en-US" altLang="en-US" sz="2000" dirty="0">
              <a:solidFill>
                <a:srgbClr val="006666"/>
              </a:solidFill>
              <a:latin typeface="Arial" charset="0"/>
              <a:cs typeface="Times New Roman" pitchFamily="18" charset="0"/>
            </a:endParaRPr>
          </a:p>
          <a:p>
            <a:pPr>
              <a:spcBef>
                <a:spcPct val="20000"/>
              </a:spcBef>
              <a:buClr>
                <a:schemeClr val="accent1"/>
              </a:buClr>
              <a:buSzPct val="125000"/>
              <a:buFontTx/>
              <a:buChar char="•"/>
            </a:pPr>
            <a:r>
              <a:rPr lang="en-US" altLang="en-US" sz="2000" dirty="0">
                <a:solidFill>
                  <a:srgbClr val="006666"/>
                </a:solidFill>
                <a:latin typeface="Arial" charset="0"/>
                <a:cs typeface="Times New Roman" pitchFamily="18" charset="0"/>
              </a:rPr>
              <a:t> </a:t>
            </a:r>
            <a:r>
              <a:rPr lang="en-US" altLang="en-US" sz="2000" dirty="0">
                <a:latin typeface="Arial" charset="0"/>
              </a:rPr>
              <a:t>In object-oriented programming, </a:t>
            </a:r>
            <a:r>
              <a:rPr lang="en-US" altLang="en-US" sz="2000" i="1" dirty="0">
                <a:latin typeface="Arial" charset="0"/>
              </a:rPr>
              <a:t>polymorphism</a:t>
            </a:r>
            <a:r>
              <a:rPr lang="en-US" altLang="en-US" sz="2000" dirty="0">
                <a:latin typeface="Arial" charset="0"/>
              </a:rPr>
              <a:t> refers to a</a:t>
            </a:r>
          </a:p>
          <a:p>
            <a:pPr>
              <a:spcBef>
                <a:spcPct val="20000"/>
              </a:spcBef>
              <a:buClr>
                <a:schemeClr val="accent1"/>
              </a:buClr>
              <a:buSzPct val="125000"/>
            </a:pPr>
            <a:r>
              <a:rPr lang="en-US" altLang="en-US" sz="2000" dirty="0">
                <a:latin typeface="Arial" charset="0"/>
              </a:rPr>
              <a:t>  programming language's ability to process objects differently</a:t>
            </a:r>
          </a:p>
          <a:p>
            <a:pPr>
              <a:spcBef>
                <a:spcPct val="20000"/>
              </a:spcBef>
              <a:buClr>
                <a:schemeClr val="accent1"/>
              </a:buClr>
              <a:buSzPct val="125000"/>
            </a:pPr>
            <a:r>
              <a:rPr lang="en-US" altLang="en-US" sz="2000" dirty="0">
                <a:latin typeface="Arial" charset="0"/>
              </a:rPr>
              <a:t>  depending on their data type or class. </a:t>
            </a:r>
            <a:endParaRPr lang="en-US" altLang="en-US" sz="2000" dirty="0">
              <a:solidFill>
                <a:srgbClr val="006666"/>
              </a:solidFill>
              <a:latin typeface="Arial" charset="0"/>
              <a:cs typeface="Times New Roman" pitchFamily="18" charset="0"/>
            </a:endParaRPr>
          </a:p>
          <a:p>
            <a:pPr lvl="2">
              <a:spcBef>
                <a:spcPct val="20000"/>
              </a:spcBef>
              <a:buSzPct val="140000"/>
            </a:pPr>
            <a:endParaRPr lang="en-US" altLang="en-US" sz="2000" b="1" dirty="0">
              <a:solidFill>
                <a:srgbClr val="FF0000"/>
              </a:solidFill>
              <a:latin typeface="Arial" charset="0"/>
              <a:cs typeface="Times New Roman" pitchFamily="18" charset="0"/>
            </a:endParaRPr>
          </a:p>
          <a:p>
            <a:pPr lvl="2">
              <a:spcBef>
                <a:spcPct val="20000"/>
              </a:spcBef>
              <a:buSzPct val="140000"/>
            </a:pPr>
            <a:endParaRPr lang="en-US" altLang="en-US" sz="2000" b="1" dirty="0">
              <a:solidFill>
                <a:srgbClr val="FF0000"/>
              </a:solidFill>
              <a:latin typeface="Arial" charset="0"/>
              <a:cs typeface="Times New Roman" pitchFamily="18" charset="0"/>
            </a:endParaRPr>
          </a:p>
          <a:p>
            <a:pPr lvl="4">
              <a:spcBef>
                <a:spcPct val="20000"/>
              </a:spcBef>
              <a:buSzPct val="140000"/>
            </a:pPr>
            <a:endParaRPr lang="en-US" altLang="en-US" sz="2000" b="1" dirty="0">
              <a:solidFill>
                <a:srgbClr val="FF0000"/>
              </a:solidFill>
              <a:latin typeface="Arial" charset="0"/>
              <a:cs typeface="Times New Roman" pitchFamily="18" charset="0"/>
            </a:endParaRPr>
          </a:p>
          <a:p>
            <a:pPr lvl="4">
              <a:spcBef>
                <a:spcPct val="20000"/>
              </a:spcBef>
              <a:buSzPct val="140000"/>
            </a:pPr>
            <a:r>
              <a:rPr lang="en-US" altLang="en-US" sz="2000" dirty="0">
                <a:solidFill>
                  <a:srgbClr val="006666"/>
                </a:solidFill>
                <a:latin typeface="Arial" charset="0"/>
                <a:cs typeface="Times New Roman" pitchFamily="18" charset="0"/>
              </a:rPr>
              <a:t>    </a:t>
            </a:r>
          </a:p>
        </p:txBody>
      </p:sp>
      <p:sp>
        <p:nvSpPr>
          <p:cNvPr id="6" name="Rectangle 3"/>
          <p:cNvSpPr>
            <a:spLocks noGrp="1" noChangeArrowheads="1"/>
          </p:cNvSpPr>
          <p:nvPr>
            <p:ph type="title"/>
          </p:nvPr>
        </p:nvSpPr>
        <p:spPr>
          <a:xfrm>
            <a:off x="441325" y="1139780"/>
            <a:ext cx="8245475" cy="498475"/>
          </a:xfrm>
          <a:noFill/>
          <a:ln/>
        </p:spPr>
        <p:txBody>
          <a:bodyPr>
            <a:normAutofit/>
          </a:bodyPr>
          <a:lstStyle/>
          <a:p>
            <a:r>
              <a:rPr lang="en-US" altLang="en-US" sz="2200" dirty="0" smtClean="0"/>
              <a:t>POLYMORPHISM</a:t>
            </a:r>
            <a:endParaRPr lang="en-US" altLang="en-US" sz="2200" dirty="0"/>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12</a:t>
            </a:fld>
            <a:endParaRPr lang="en-GB" altLang="en-US"/>
          </a:p>
        </p:txBody>
      </p:sp>
    </p:spTree>
    <p:extLst>
      <p:ext uri="{BB962C8B-B14F-4D97-AF65-F5344CB8AC3E}">
        <p14:creationId xmlns:p14="http://schemas.microsoft.com/office/powerpoint/2010/main" val="3313115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990600"/>
          </a:xfrm>
        </p:spPr>
        <p:txBody>
          <a:bodyPr>
            <a:normAutofit/>
          </a:bodyPr>
          <a:lstStyle/>
          <a:p>
            <a:r>
              <a:rPr lang="en-US" sz="5400" dirty="0">
                <a:effectLst/>
              </a:rPr>
              <a:t> Overview of Java</a:t>
            </a:r>
          </a:p>
        </p:txBody>
      </p:sp>
      <p:sp>
        <p:nvSpPr>
          <p:cNvPr id="3"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13</a:t>
            </a:fld>
            <a:endParaRPr lang="en-GB" altLang="en-US"/>
          </a:p>
        </p:txBody>
      </p:sp>
    </p:spTree>
    <p:extLst>
      <p:ext uri="{BB962C8B-B14F-4D97-AF65-F5344CB8AC3E}">
        <p14:creationId xmlns:p14="http://schemas.microsoft.com/office/powerpoint/2010/main" val="874718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12949"/>
            <a:ext cx="8305800" cy="390659"/>
          </a:xfrm>
        </p:spPr>
        <p:txBody>
          <a:bodyPr>
            <a:normAutofit fontScale="90000"/>
          </a:bodyPr>
          <a:lstStyle/>
          <a:p>
            <a:r>
              <a:rPr lang="en-US" sz="2200" dirty="0" smtClean="0">
                <a:solidFill>
                  <a:schemeClr val="tx1"/>
                </a:solidFill>
                <a:latin typeface="+mn-lt"/>
                <a:ea typeface="+mn-ea"/>
                <a:cs typeface="+mn-cs"/>
              </a:rPr>
              <a:t/>
            </a:r>
            <a:br>
              <a:rPr lang="en-US" sz="2200" dirty="0" smtClean="0">
                <a:solidFill>
                  <a:schemeClr val="tx1"/>
                </a:solidFill>
                <a:latin typeface="+mn-lt"/>
                <a:ea typeface="+mn-ea"/>
                <a:cs typeface="+mn-cs"/>
              </a:rPr>
            </a:br>
            <a:r>
              <a:rPr lang="en-US" sz="2200" dirty="0">
                <a:solidFill>
                  <a:schemeClr val="tx1"/>
                </a:solidFill>
                <a:latin typeface="+mn-lt"/>
                <a:ea typeface="+mn-ea"/>
                <a:cs typeface="+mn-cs"/>
              </a:rPr>
              <a:t/>
            </a:r>
            <a:br>
              <a:rPr lang="en-US" sz="2200" dirty="0">
                <a:solidFill>
                  <a:schemeClr val="tx1"/>
                </a:solidFill>
                <a:latin typeface="+mn-lt"/>
                <a:ea typeface="+mn-ea"/>
                <a:cs typeface="+mn-cs"/>
              </a:rPr>
            </a:br>
            <a:r>
              <a:rPr lang="en-US" sz="2400" dirty="0"/>
              <a:t>HISTORY OF JAVA</a:t>
            </a:r>
            <a:r>
              <a:rPr lang="en-US" dirty="0"/>
              <a:t/>
            </a:r>
            <a:br>
              <a:rPr lang="en-US" dirty="0"/>
            </a:br>
            <a:endParaRPr lang="en-US" dirty="0"/>
          </a:p>
        </p:txBody>
      </p:sp>
      <p:sp>
        <p:nvSpPr>
          <p:cNvPr id="3" name="Content Placeholder 2"/>
          <p:cNvSpPr>
            <a:spLocks noGrp="1"/>
          </p:cNvSpPr>
          <p:nvPr>
            <p:ph idx="1"/>
          </p:nvPr>
        </p:nvSpPr>
        <p:spPr>
          <a:xfrm>
            <a:off x="457200" y="1447800"/>
            <a:ext cx="8229600" cy="5562600"/>
          </a:xfrm>
        </p:spPr>
        <p:txBody>
          <a:bodyPr>
            <a:normAutofit fontScale="62500" lnSpcReduction="20000"/>
          </a:bodyPr>
          <a:lstStyle/>
          <a:p>
            <a:pPr marL="109537" lvl="0" indent="0">
              <a:buNone/>
            </a:pPr>
            <a:endParaRPr lang="en-US" sz="3400" dirty="0"/>
          </a:p>
          <a:p>
            <a:pPr lvl="0"/>
            <a:r>
              <a:rPr lang="en-US" sz="3400" dirty="0"/>
              <a:t>In 1991, a team of software developers at Sun Microsystems, USA, was designing a language for consumer electronic devices that relied heavily on software, as a part of a research project. The language was called Oak.</a:t>
            </a:r>
          </a:p>
          <a:p>
            <a:pPr lvl="0"/>
            <a:r>
              <a:rPr lang="en-US" sz="3400" dirty="0" smtClean="0"/>
              <a:t> It </a:t>
            </a:r>
            <a:r>
              <a:rPr lang="en-US" sz="3400" dirty="0"/>
              <a:t>could be used as a remote control for a television or VCR and as an electronic program guide, and it also had some of the functions that are now associated with </a:t>
            </a:r>
            <a:r>
              <a:rPr lang="en-US" sz="3400" dirty="0" smtClean="0"/>
              <a:t>PDAs </a:t>
            </a:r>
            <a:endParaRPr lang="en-US" sz="3400" dirty="0"/>
          </a:p>
          <a:p>
            <a:pPr lvl="0"/>
            <a:r>
              <a:rPr lang="en-US" sz="3400" dirty="0"/>
              <a:t>The team comprised of James Gosling, </a:t>
            </a:r>
            <a:r>
              <a:rPr lang="en-US" sz="3400" dirty="0" err="1"/>
              <a:t>Patric</a:t>
            </a:r>
            <a:r>
              <a:rPr lang="en-US" sz="3400" dirty="0"/>
              <a:t> </a:t>
            </a:r>
            <a:r>
              <a:rPr lang="en-US" sz="3400" dirty="0" err="1"/>
              <a:t>Naughton</a:t>
            </a:r>
            <a:r>
              <a:rPr lang="en-US" sz="3400" dirty="0"/>
              <a:t>, Chris </a:t>
            </a:r>
            <a:r>
              <a:rPr lang="en-US" sz="3400" dirty="0" err="1"/>
              <a:t>Warth</a:t>
            </a:r>
            <a:r>
              <a:rPr lang="en-US" sz="3400" dirty="0"/>
              <a:t>, Ed frank, and Mike </a:t>
            </a:r>
            <a:r>
              <a:rPr lang="en-US" sz="3400" dirty="0" err="1"/>
              <a:t>Sherin</a:t>
            </a:r>
            <a:r>
              <a:rPr lang="en-US" sz="3400" dirty="0"/>
              <a:t>. The development team was headed by James Gosling.</a:t>
            </a:r>
          </a:p>
          <a:p>
            <a:pPr lvl="0"/>
            <a:r>
              <a:rPr lang="en-US" sz="3400" dirty="0" smtClean="0"/>
              <a:t> In </a:t>
            </a:r>
            <a:r>
              <a:rPr lang="en-US" sz="3400" dirty="0"/>
              <a:t>response to this requirement, Sun renamed Oak to Java and used it build a cross-platform browser called Hot Java and licensed Java to Netscape, which incorporated it into its own browser</a:t>
            </a:r>
            <a:r>
              <a:rPr lang="en-US" sz="3400" dirty="0" smtClean="0"/>
              <a:t>.</a:t>
            </a:r>
          </a:p>
          <a:p>
            <a:pPr lvl="0"/>
            <a:r>
              <a:rPr lang="en-US" sz="3400" dirty="0" smtClean="0"/>
              <a:t>Thus, the world was introduced to Java applets.</a:t>
            </a:r>
          </a:p>
          <a:p>
            <a:endParaRPr lang="en-US"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5" name="Slide Number Placeholder 4"/>
          <p:cNvSpPr>
            <a:spLocks noGrp="1"/>
          </p:cNvSpPr>
          <p:nvPr>
            <p:ph type="sldNum" sz="quarter" idx="10"/>
          </p:nvPr>
        </p:nvSpPr>
        <p:spPr/>
        <p:txBody>
          <a:bodyPr/>
          <a:lstStyle/>
          <a:p>
            <a:pPr>
              <a:defRPr/>
            </a:pPr>
            <a:fld id="{44B9FEE3-E93D-4A7C-9E09-A1B054A48AC1}" type="slidenum">
              <a:rPr lang="en-GB" altLang="en-US" smtClean="0"/>
              <a:pPr>
                <a:defRPr/>
              </a:pPr>
              <a:t>14</a:t>
            </a:fld>
            <a:endParaRPr lang="en-GB" altLang="en-US"/>
          </a:p>
        </p:txBody>
      </p:sp>
    </p:spTree>
    <p:extLst>
      <p:ext uri="{BB962C8B-B14F-4D97-AF65-F5344CB8AC3E}">
        <p14:creationId xmlns:p14="http://schemas.microsoft.com/office/powerpoint/2010/main" val="103270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176" y="1600200"/>
            <a:ext cx="7599608" cy="5509200"/>
          </a:xfrm>
          <a:prstGeom prst="rect">
            <a:avLst/>
          </a:prstGeom>
        </p:spPr>
        <p:txBody>
          <a:bodyPr wrap="square">
            <a:spAutoFit/>
          </a:bodyPr>
          <a:lstStyle/>
          <a:p>
            <a:endParaRPr lang="en-US" sz="1600" dirty="0" smtClean="0"/>
          </a:p>
          <a:p>
            <a:r>
              <a:rPr lang="en-US" sz="1600" b="1" dirty="0" smtClean="0"/>
              <a:t>SIMPLE  HIGH LEVEL PROGRAMMING LANGUAGE</a:t>
            </a:r>
          </a:p>
          <a:p>
            <a:endParaRPr lang="en-US" sz="1600" b="1" dirty="0" smtClean="0"/>
          </a:p>
          <a:p>
            <a:r>
              <a:rPr lang="en-US" sz="1600" b="1" dirty="0" smtClean="0"/>
              <a:t>OBJECT ORIENTED PROGRAMMING SUPPORT</a:t>
            </a:r>
          </a:p>
          <a:p>
            <a:endParaRPr lang="en-US" sz="1600" b="1" dirty="0" smtClean="0"/>
          </a:p>
          <a:p>
            <a:r>
              <a:rPr lang="en-US" sz="1600" b="1" dirty="0" smtClean="0"/>
              <a:t>ROBUST  AND SECURE</a:t>
            </a:r>
          </a:p>
          <a:p>
            <a:endParaRPr lang="en-US" sz="1600" b="1" dirty="0" smtClean="0"/>
          </a:p>
          <a:p>
            <a:r>
              <a:rPr lang="en-US" sz="1600" b="1" dirty="0" smtClean="0"/>
              <a:t>SUPPORT  FOR  MULTITHREADING</a:t>
            </a:r>
          </a:p>
          <a:p>
            <a:endParaRPr lang="en-US" sz="1600" b="1" dirty="0" smtClean="0"/>
          </a:p>
          <a:p>
            <a:r>
              <a:rPr lang="en-US" sz="1600" b="1" dirty="0" smtClean="0"/>
              <a:t>DESIGNED TO HANDLE DISTRIBUTED APPLICATION AND NETWORK SUPPORT</a:t>
            </a:r>
          </a:p>
          <a:p>
            <a:endParaRPr lang="en-US" sz="1600" b="1" dirty="0" smtClean="0"/>
          </a:p>
          <a:p>
            <a:r>
              <a:rPr lang="en-US" sz="1600" b="1" dirty="0" smtClean="0"/>
              <a:t>WEB APPLICATION SUPPORT</a:t>
            </a:r>
          </a:p>
          <a:p>
            <a:endParaRPr lang="en-US" sz="1600" b="1" dirty="0" smtClean="0"/>
          </a:p>
          <a:p>
            <a:r>
              <a:rPr lang="en-US" sz="1600" b="1" dirty="0" smtClean="0"/>
              <a:t>GUI SUPPORT </a:t>
            </a:r>
          </a:p>
          <a:p>
            <a:r>
              <a:rPr lang="en-US" sz="1600" b="1" dirty="0" smtClean="0"/>
              <a:t>  </a:t>
            </a:r>
          </a:p>
          <a:p>
            <a:r>
              <a:rPr lang="en-US" sz="1600" b="1" dirty="0" smtClean="0"/>
              <a:t>ARCHITECTURE NEUTRAL , PLATFORM INDEPENDENT  AND PORTABLE</a:t>
            </a:r>
          </a:p>
          <a:p>
            <a:r>
              <a:rPr lang="en-US" sz="1600" b="1" dirty="0" smtClean="0"/>
              <a:t>  </a:t>
            </a:r>
          </a:p>
          <a:p>
            <a:endParaRPr lang="en-US" sz="1600" b="1" dirty="0"/>
          </a:p>
          <a:p>
            <a:endParaRPr lang="en-US" sz="1600" b="1" dirty="0"/>
          </a:p>
          <a:p>
            <a:endParaRPr lang="en-US" sz="1600" b="1" dirty="0" smtClean="0"/>
          </a:p>
          <a:p>
            <a:endParaRPr lang="en-US" sz="1600" b="1" dirty="0"/>
          </a:p>
        </p:txBody>
      </p:sp>
      <p:sp>
        <p:nvSpPr>
          <p:cNvPr id="3" name="Title 1"/>
          <p:cNvSpPr txBox="1">
            <a:spLocks/>
          </p:cNvSpPr>
          <p:nvPr/>
        </p:nvSpPr>
        <p:spPr>
          <a:xfrm>
            <a:off x="485384" y="1174661"/>
            <a:ext cx="7772400" cy="4191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solidFill>
                  <a:schemeClr val="bg2">
                    <a:lumMod val="25000"/>
                  </a:schemeClr>
                </a:solidFill>
                <a:effectLst>
                  <a:outerShdw blurRad="38100" dist="38100" dir="2700000" algn="tl">
                    <a:srgbClr val="000000">
                      <a:alpha val="43137"/>
                    </a:srgbClr>
                  </a:outerShdw>
                </a:effectLst>
              </a:rPr>
              <a:t>WHAT IS JAVA</a:t>
            </a:r>
          </a:p>
        </p:txBody>
      </p:sp>
      <p:sp>
        <p:nvSpPr>
          <p:cNvPr id="5" name="Title 1"/>
          <p:cNvSpPr txBox="1">
            <a:spLocks/>
          </p:cNvSpPr>
          <p:nvPr/>
        </p:nvSpPr>
        <p:spPr>
          <a:xfrm>
            <a:off x="457200" y="5032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6" name="Date Placeholder 3"/>
          <p:cNvSpPr txBox="1">
            <a:spLocks/>
          </p:cNvSpPr>
          <p:nvPr/>
        </p:nvSpPr>
        <p:spPr>
          <a:xfrm>
            <a:off x="5410200" y="6264275"/>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15</a:t>
            </a:fld>
            <a:endParaRPr lang="en-GB" altLang="en-US"/>
          </a:p>
        </p:txBody>
      </p:sp>
    </p:spTree>
    <p:extLst>
      <p:ext uri="{BB962C8B-B14F-4D97-AF65-F5344CB8AC3E}">
        <p14:creationId xmlns:p14="http://schemas.microsoft.com/office/powerpoint/2010/main" val="33203893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755" y="1549202"/>
            <a:ext cx="8229600" cy="5695890"/>
          </a:xfrm>
        </p:spPr>
        <p:txBody>
          <a:bodyPr>
            <a:noAutofit/>
          </a:bodyPr>
          <a:lstStyle/>
          <a:p>
            <a:pPr marL="0" indent="0">
              <a:buNone/>
            </a:pPr>
            <a:r>
              <a:rPr lang="en-US" b="1" dirty="0"/>
              <a:t>Simple:</a:t>
            </a:r>
          </a:p>
          <a:p>
            <a:pPr marL="0" indent="0">
              <a:buNone/>
            </a:pPr>
            <a:r>
              <a:rPr lang="en-US" sz="2000" dirty="0"/>
              <a:t>       The language syntax is based on the familiar programming </a:t>
            </a:r>
            <a:r>
              <a:rPr lang="en-US" sz="2000" dirty="0" smtClean="0"/>
              <a:t> </a:t>
            </a:r>
          </a:p>
          <a:p>
            <a:pPr marL="0" indent="0">
              <a:buNone/>
            </a:pPr>
            <a:r>
              <a:rPr lang="en-US" sz="2000" dirty="0"/>
              <a:t> </a:t>
            </a:r>
            <a:r>
              <a:rPr lang="en-US" sz="2000" dirty="0" smtClean="0"/>
              <a:t>      language </a:t>
            </a:r>
            <a:r>
              <a:rPr lang="en-US" sz="2000" dirty="0"/>
              <a:t>‘c++’ </a:t>
            </a:r>
            <a:r>
              <a:rPr lang="en-US" sz="2000" dirty="0" smtClean="0"/>
              <a:t>,troublesome  </a:t>
            </a:r>
            <a:r>
              <a:rPr lang="en-US" sz="2000" dirty="0"/>
              <a:t>features </a:t>
            </a:r>
            <a:r>
              <a:rPr lang="en-US" sz="2000" dirty="0" smtClean="0"/>
              <a:t>of ‘c</a:t>
            </a:r>
            <a:r>
              <a:rPr lang="en-US" sz="2000" dirty="0"/>
              <a:t>++’ are avoided  </a:t>
            </a:r>
            <a:r>
              <a:rPr lang="en-US" sz="2000" dirty="0" smtClean="0"/>
              <a:t> </a:t>
            </a:r>
          </a:p>
          <a:p>
            <a:pPr marL="0" indent="0">
              <a:buNone/>
            </a:pPr>
            <a:r>
              <a:rPr lang="en-US" sz="2000" dirty="0"/>
              <a:t> </a:t>
            </a:r>
            <a:r>
              <a:rPr lang="en-US" sz="2000" dirty="0" smtClean="0"/>
              <a:t>      (multiple inheritance </a:t>
            </a:r>
            <a:r>
              <a:rPr lang="en-US" sz="2000" dirty="0"/>
              <a:t>, pointer )</a:t>
            </a:r>
          </a:p>
          <a:p>
            <a:pPr marL="0" indent="0">
              <a:buNone/>
            </a:pPr>
            <a:r>
              <a:rPr lang="en-US" b="1" dirty="0"/>
              <a:t>Object Oriented:</a:t>
            </a:r>
          </a:p>
          <a:p>
            <a:pPr marL="0" indent="0">
              <a:buNone/>
            </a:pPr>
            <a:r>
              <a:rPr lang="en-US" sz="2000" dirty="0"/>
              <a:t>       Java supports all four pillars of object-oriented </a:t>
            </a:r>
            <a:r>
              <a:rPr lang="en-US" sz="2000" dirty="0" smtClean="0"/>
              <a:t>programming  </a:t>
            </a:r>
            <a:endParaRPr lang="en-US" sz="2000" dirty="0"/>
          </a:p>
          <a:p>
            <a:pPr marL="0" indent="0">
              <a:buNone/>
            </a:pPr>
            <a:r>
              <a:rPr lang="en-US" sz="2000" dirty="0"/>
              <a:t>       </a:t>
            </a:r>
            <a:r>
              <a:rPr lang="en-US" sz="2000" dirty="0" smtClean="0"/>
              <a:t>Abstraction </a:t>
            </a:r>
            <a:r>
              <a:rPr lang="en-US" sz="2000" dirty="0"/>
              <a:t>Encapsulation Inheritance and </a:t>
            </a:r>
            <a:r>
              <a:rPr lang="en-US" sz="2000" dirty="0" smtClean="0"/>
              <a:t>Polymorphism</a:t>
            </a:r>
            <a:endParaRPr lang="en-US" sz="2000" dirty="0"/>
          </a:p>
          <a:p>
            <a:pPr marL="0" indent="0">
              <a:buNone/>
            </a:pPr>
            <a:r>
              <a:rPr lang="en-US" sz="2000" dirty="0"/>
              <a:t>       Java supports the object-oriented approach to develop </a:t>
            </a:r>
            <a:r>
              <a:rPr lang="en-US" sz="2000" dirty="0" smtClean="0"/>
              <a:t>programs</a:t>
            </a:r>
            <a:r>
              <a:rPr lang="en-US" sz="2000" dirty="0"/>
              <a:t>.</a:t>
            </a:r>
          </a:p>
          <a:p>
            <a:pPr marL="0" indent="0">
              <a:buNone/>
            </a:pPr>
            <a:r>
              <a:rPr lang="en-US" altLang="en-US" b="1" dirty="0"/>
              <a:t>Compiled and Interpreted</a:t>
            </a:r>
            <a:r>
              <a:rPr lang="en-US" altLang="en-US" sz="2000" b="1" dirty="0"/>
              <a:t>: </a:t>
            </a:r>
          </a:p>
          <a:p>
            <a:r>
              <a:rPr lang="en-US" altLang="en-US" sz="2000" dirty="0"/>
              <a:t>The Java Interpreter can execute Java byte code, directly on any machine to which the interpreter has been </a:t>
            </a:r>
            <a:r>
              <a:rPr lang="en-US" altLang="en-US" sz="2000" dirty="0" smtClean="0"/>
              <a:t>ported.</a:t>
            </a:r>
          </a:p>
          <a:p>
            <a:pPr marL="109537" indent="0">
              <a:buNone/>
            </a:pPr>
            <a:r>
              <a:rPr lang="en-US" altLang="en-US" sz="2000" dirty="0"/>
              <a:t> </a:t>
            </a:r>
            <a:r>
              <a:rPr lang="en-US" altLang="en-US" sz="2000" dirty="0" smtClean="0"/>
              <a:t>    ( </a:t>
            </a:r>
            <a:r>
              <a:rPr lang="en-US" altLang="en-US" sz="2000" dirty="0"/>
              <a:t>Interpreted code is slower than compiled </a:t>
            </a:r>
            <a:r>
              <a:rPr lang="en-US" altLang="en-US" sz="2000" dirty="0" smtClean="0"/>
              <a:t>code )</a:t>
            </a:r>
            <a:endParaRPr lang="en-US" altLang="en-US" sz="2000" dirty="0"/>
          </a:p>
          <a:p>
            <a:pPr marL="0" indent="0">
              <a:buNone/>
            </a:pPr>
            <a:r>
              <a:rPr lang="en-US" sz="2000" dirty="0"/>
              <a:t> </a:t>
            </a:r>
          </a:p>
        </p:txBody>
      </p:sp>
      <p:sp>
        <p:nvSpPr>
          <p:cNvPr id="2" name="TextBox 1"/>
          <p:cNvSpPr txBox="1"/>
          <p:nvPr/>
        </p:nvSpPr>
        <p:spPr>
          <a:xfrm>
            <a:off x="362755" y="1143000"/>
            <a:ext cx="4876800" cy="430887"/>
          </a:xfrm>
          <a:prstGeom prst="rect">
            <a:avLst/>
          </a:prstGeom>
          <a:noFill/>
        </p:spPr>
        <p:txBody>
          <a:bodyPr wrap="square" rtlCol="0">
            <a:spAutoFit/>
          </a:bodyPr>
          <a:lstStyle/>
          <a:p>
            <a:pPr eaLnBrk="1" hangingPunct="1"/>
            <a:r>
              <a:rPr lang="en-US" sz="2200" b="1" dirty="0">
                <a:solidFill>
                  <a:schemeClr val="bg2">
                    <a:lumMod val="25000"/>
                  </a:schemeClr>
                </a:solidFill>
                <a:effectLst>
                  <a:outerShdw blurRad="38100" dist="38100" dir="2700000" algn="tl">
                    <a:srgbClr val="000000">
                      <a:alpha val="43137"/>
                    </a:srgbClr>
                  </a:outerShdw>
                </a:effectLst>
                <a:latin typeface="+mj-lt"/>
                <a:ea typeface="+mj-ea"/>
                <a:cs typeface="+mj-cs"/>
              </a:rPr>
              <a:t>WHAT IS JAVA  </a:t>
            </a:r>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16</a:t>
            </a:fld>
            <a:endParaRPr lang="en-GB" altLang="en-US"/>
          </a:p>
        </p:txBody>
      </p:sp>
    </p:spTree>
    <p:extLst>
      <p:ext uri="{BB962C8B-B14F-4D97-AF65-F5344CB8AC3E}">
        <p14:creationId xmlns:p14="http://schemas.microsoft.com/office/powerpoint/2010/main" val="1980056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48154"/>
            <a:ext cx="8153400" cy="5224046"/>
          </a:xfrm>
        </p:spPr>
        <p:txBody>
          <a:bodyPr>
            <a:normAutofit fontScale="77500" lnSpcReduction="20000"/>
          </a:bodyPr>
          <a:lstStyle/>
          <a:p>
            <a:pPr marL="0" indent="0">
              <a:buNone/>
            </a:pPr>
            <a:endParaRPr lang="en-US" altLang="en-US" sz="2600" dirty="0" smtClean="0"/>
          </a:p>
          <a:p>
            <a:pPr marL="0" indent="0">
              <a:buNone/>
            </a:pPr>
            <a:endParaRPr lang="en-US" sz="2800" b="1" dirty="0" smtClean="0"/>
          </a:p>
          <a:p>
            <a:pPr marL="0" indent="0">
              <a:buNone/>
            </a:pPr>
            <a:r>
              <a:rPr lang="en-US" sz="3100" b="1" dirty="0"/>
              <a:t>Architecture Neutral , Platform Independent and  portable:</a:t>
            </a:r>
          </a:p>
          <a:p>
            <a:pPr marL="0" indent="0">
              <a:buNone/>
            </a:pPr>
            <a:r>
              <a:rPr lang="en-US" sz="2800" dirty="0"/>
              <a:t>     java compiler generates an intermediate byte code</a:t>
            </a:r>
          </a:p>
          <a:p>
            <a:pPr marL="0" indent="0">
              <a:buNone/>
            </a:pPr>
            <a:r>
              <a:rPr lang="en-US" sz="2800" dirty="0"/>
              <a:t>     which does not depend on </a:t>
            </a:r>
            <a:r>
              <a:rPr lang="en-US" sz="2800" dirty="0" smtClean="0"/>
              <a:t>any hardware </a:t>
            </a:r>
            <a:r>
              <a:rPr lang="en-US" sz="2800" dirty="0"/>
              <a:t>and </a:t>
            </a:r>
            <a:r>
              <a:rPr lang="en-US" sz="2800" dirty="0" smtClean="0"/>
              <a:t>so </a:t>
            </a:r>
            <a:r>
              <a:rPr lang="en-US" sz="2800" dirty="0"/>
              <a:t>can </a:t>
            </a:r>
            <a:r>
              <a:rPr lang="en-US" sz="2800" dirty="0" smtClean="0"/>
              <a:t>be  </a:t>
            </a:r>
          </a:p>
          <a:p>
            <a:pPr marL="0" indent="0">
              <a:buNone/>
            </a:pPr>
            <a:r>
              <a:rPr lang="en-US" sz="2800" dirty="0"/>
              <a:t> </a:t>
            </a:r>
            <a:r>
              <a:rPr lang="en-US" sz="2800" dirty="0" smtClean="0"/>
              <a:t>    used </a:t>
            </a:r>
            <a:r>
              <a:rPr lang="en-US" sz="2800" dirty="0"/>
              <a:t>on any machine this makes program architecture </a:t>
            </a:r>
            <a:endParaRPr lang="en-US" sz="2800" dirty="0" smtClean="0"/>
          </a:p>
          <a:p>
            <a:pPr marL="0" indent="0">
              <a:buNone/>
            </a:pPr>
            <a:r>
              <a:rPr lang="en-US" sz="2800" dirty="0"/>
              <a:t> </a:t>
            </a:r>
            <a:r>
              <a:rPr lang="en-US" sz="2800" dirty="0" smtClean="0"/>
              <a:t>     neutral and </a:t>
            </a:r>
            <a:r>
              <a:rPr lang="en-US" sz="2800" dirty="0"/>
              <a:t>platform independent</a:t>
            </a:r>
          </a:p>
          <a:p>
            <a:pPr marL="0" indent="0">
              <a:buNone/>
            </a:pPr>
            <a:r>
              <a:rPr lang="en-US" altLang="en-US" sz="2600" dirty="0" smtClean="0"/>
              <a:t>      Once </a:t>
            </a:r>
            <a:r>
              <a:rPr lang="en-US" altLang="en-US" sz="2600" dirty="0"/>
              <a:t>compiled, java code runs on any platform </a:t>
            </a:r>
            <a:endParaRPr lang="en-US" altLang="en-US" sz="2600" dirty="0" smtClean="0"/>
          </a:p>
          <a:p>
            <a:pPr marL="0" indent="0">
              <a:buNone/>
            </a:pPr>
            <a:r>
              <a:rPr lang="en-US" altLang="en-US" sz="2600" dirty="0">
                <a:solidFill>
                  <a:schemeClr val="accent2"/>
                </a:solidFill>
              </a:rPr>
              <a:t> </a:t>
            </a:r>
            <a:r>
              <a:rPr lang="en-US" altLang="en-US" sz="2600" dirty="0" smtClean="0">
                <a:solidFill>
                  <a:schemeClr val="accent2"/>
                </a:solidFill>
              </a:rPr>
              <a:t>                 </a:t>
            </a:r>
            <a:r>
              <a:rPr lang="en-US" altLang="en-US" sz="2400" b="1" dirty="0" smtClean="0">
                <a:solidFill>
                  <a:schemeClr val="accent4"/>
                </a:solidFill>
              </a:rPr>
              <a:t>“Write Once Run Anywhere”</a:t>
            </a:r>
          </a:p>
          <a:p>
            <a:r>
              <a:rPr lang="en-US" sz="3100" b="1" dirty="0"/>
              <a:t>Designed to handle distributed  application and security:</a:t>
            </a:r>
          </a:p>
          <a:p>
            <a:pPr marL="0" lvl="0" indent="0" fontAlgn="base">
              <a:buNone/>
            </a:pPr>
            <a:r>
              <a:rPr lang="en-US" sz="2500" dirty="0"/>
              <a:t>     </a:t>
            </a:r>
            <a:r>
              <a:rPr lang="en-US" sz="2500" dirty="0" smtClean="0"/>
              <a:t>  Java </a:t>
            </a:r>
            <a:r>
              <a:rPr lang="en-US" sz="2500" dirty="0"/>
              <a:t>is used to develop applications that can be distributed among </a:t>
            </a:r>
            <a:endParaRPr lang="en-US" sz="2500" dirty="0" smtClean="0"/>
          </a:p>
          <a:p>
            <a:pPr marL="0" lvl="0" indent="0" fontAlgn="base">
              <a:buNone/>
            </a:pPr>
            <a:r>
              <a:rPr lang="en-US" sz="2500" dirty="0"/>
              <a:t> </a:t>
            </a:r>
            <a:r>
              <a:rPr lang="en-US" sz="2500" dirty="0" smtClean="0"/>
              <a:t>      various computers </a:t>
            </a:r>
            <a:r>
              <a:rPr lang="en-US" sz="2500" dirty="0"/>
              <a:t>on the network</a:t>
            </a:r>
            <a:r>
              <a:rPr lang="en-US" sz="2500" dirty="0" smtClean="0"/>
              <a:t>.</a:t>
            </a:r>
          </a:p>
          <a:p>
            <a:pPr marL="0" lvl="0" indent="0" fontAlgn="base">
              <a:buNone/>
            </a:pPr>
            <a:r>
              <a:rPr lang="en-US" sz="2500" dirty="0"/>
              <a:t> </a:t>
            </a:r>
            <a:r>
              <a:rPr lang="en-US" sz="2500" dirty="0" smtClean="0"/>
              <a:t>      </a:t>
            </a:r>
            <a:r>
              <a:rPr lang="en-US" sz="2500" dirty="0"/>
              <a:t>Java is designed for the distributed environment of </a:t>
            </a:r>
            <a:r>
              <a:rPr lang="en-US" sz="2500" dirty="0" smtClean="0"/>
              <a:t>the </a:t>
            </a:r>
            <a:r>
              <a:rPr lang="en-US" sz="2500" dirty="0"/>
              <a:t>Internet </a:t>
            </a:r>
            <a:endParaRPr lang="en-US" sz="2500" dirty="0" smtClean="0"/>
          </a:p>
          <a:p>
            <a:pPr marL="0" lvl="0" indent="0" fontAlgn="base">
              <a:buNone/>
            </a:pPr>
            <a:r>
              <a:rPr lang="en-US" sz="2500" dirty="0"/>
              <a:t> </a:t>
            </a:r>
            <a:r>
              <a:rPr lang="en-US" sz="2500" dirty="0" smtClean="0"/>
              <a:t>       because it  supports </a:t>
            </a:r>
            <a:r>
              <a:rPr lang="en-US" sz="2500" dirty="0"/>
              <a:t>the various Internet </a:t>
            </a:r>
            <a:r>
              <a:rPr lang="en-US" sz="2500" dirty="0" smtClean="0"/>
              <a:t>protocols </a:t>
            </a:r>
          </a:p>
          <a:p>
            <a:pPr marL="0" lvl="0" indent="0" fontAlgn="base">
              <a:buNone/>
            </a:pPr>
            <a:r>
              <a:rPr lang="en-US" sz="2500" dirty="0" smtClean="0"/>
              <a:t>       Java support client-server </a:t>
            </a:r>
            <a:r>
              <a:rPr lang="en-US" sz="2500" dirty="0"/>
              <a:t>based applications.</a:t>
            </a:r>
          </a:p>
          <a:p>
            <a:endParaRPr lang="en-US" sz="2500" b="1" dirty="0" smtClean="0"/>
          </a:p>
        </p:txBody>
      </p:sp>
      <p:sp>
        <p:nvSpPr>
          <p:cNvPr id="2" name="TextBox 1"/>
          <p:cNvSpPr txBox="1"/>
          <p:nvPr/>
        </p:nvSpPr>
        <p:spPr>
          <a:xfrm>
            <a:off x="533400" y="1134308"/>
            <a:ext cx="3124200" cy="777649"/>
          </a:xfrm>
          <a:prstGeom prst="rect">
            <a:avLst/>
          </a:prstGeom>
          <a:noFill/>
        </p:spPr>
        <p:txBody>
          <a:bodyPr wrap="square" rtlCol="0">
            <a:spAutoFit/>
          </a:bodyPr>
          <a:lstStyle/>
          <a:p>
            <a:pPr eaLnBrk="1" hangingPunct="1"/>
            <a:r>
              <a:rPr lang="en-US" sz="2200" b="1" dirty="0">
                <a:solidFill>
                  <a:schemeClr val="bg2">
                    <a:lumMod val="25000"/>
                  </a:schemeClr>
                </a:solidFill>
                <a:effectLst>
                  <a:outerShdw blurRad="38100" dist="38100" dir="2700000" algn="tl">
                    <a:srgbClr val="000000">
                      <a:alpha val="43137"/>
                    </a:srgbClr>
                  </a:outerShdw>
                </a:effectLst>
                <a:latin typeface="+mj-lt"/>
                <a:ea typeface="+mj-ea"/>
                <a:cs typeface="+mj-cs"/>
              </a:rPr>
              <a:t>WHAT IS JAVA</a:t>
            </a:r>
          </a:p>
          <a:p>
            <a:pPr marL="365125" indent="-255588">
              <a:lnSpc>
                <a:spcPct val="80000"/>
              </a:lnSpc>
              <a:spcBef>
                <a:spcPts val="400"/>
              </a:spcBef>
              <a:buClr>
                <a:schemeClr val="accent1"/>
              </a:buClr>
              <a:buSzPct val="68000"/>
              <a:buFont typeface="Wingdings 3" pitchFamily="18" charset="2"/>
              <a:buChar char=""/>
            </a:pPr>
            <a:endParaRPr lang="en-US" sz="2400" b="1" dirty="0">
              <a:latin typeface="Trebuchet MS" pitchFamily="34" charset="0"/>
              <a:cs typeface="+mn-cs"/>
            </a:endParaRPr>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5" name="Slide Number Placeholder 4"/>
          <p:cNvSpPr>
            <a:spLocks noGrp="1"/>
          </p:cNvSpPr>
          <p:nvPr>
            <p:ph type="sldNum" sz="quarter" idx="10"/>
          </p:nvPr>
        </p:nvSpPr>
        <p:spPr/>
        <p:txBody>
          <a:bodyPr/>
          <a:lstStyle/>
          <a:p>
            <a:pPr>
              <a:defRPr/>
            </a:pPr>
            <a:fld id="{44B9FEE3-E93D-4A7C-9E09-A1B054A48AC1}" type="slidenum">
              <a:rPr lang="en-GB" altLang="en-US" smtClean="0"/>
              <a:pPr>
                <a:defRPr/>
              </a:pPr>
              <a:t>17</a:t>
            </a:fld>
            <a:endParaRPr lang="en-GB" altLang="en-US"/>
          </a:p>
        </p:txBody>
      </p:sp>
    </p:spTree>
    <p:extLst>
      <p:ext uri="{BB962C8B-B14F-4D97-AF65-F5344CB8AC3E}">
        <p14:creationId xmlns:p14="http://schemas.microsoft.com/office/powerpoint/2010/main" val="1288317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4876800" cy="685800"/>
          </a:xfrm>
        </p:spPr>
        <p:txBody>
          <a:bodyPr>
            <a:normAutofit/>
          </a:bodyPr>
          <a:lstStyle/>
          <a:p>
            <a:pPr eaLnBrk="1" hangingPunct="1"/>
            <a:r>
              <a:rPr lang="en-US" sz="2200" dirty="0"/>
              <a:t>WHAT IS JAVA</a:t>
            </a:r>
          </a:p>
        </p:txBody>
      </p:sp>
      <p:sp>
        <p:nvSpPr>
          <p:cNvPr id="3" name="Content Placeholder 2"/>
          <p:cNvSpPr>
            <a:spLocks noGrp="1"/>
          </p:cNvSpPr>
          <p:nvPr>
            <p:ph idx="1"/>
          </p:nvPr>
        </p:nvSpPr>
        <p:spPr>
          <a:xfrm>
            <a:off x="457200" y="1371600"/>
            <a:ext cx="8229600" cy="4953000"/>
          </a:xfrm>
        </p:spPr>
        <p:txBody>
          <a:bodyPr>
            <a:normAutofit fontScale="92500"/>
          </a:bodyPr>
          <a:lstStyle/>
          <a:p>
            <a:endParaRPr lang="en-US" sz="1600" b="1" dirty="0" smtClean="0"/>
          </a:p>
          <a:p>
            <a:r>
              <a:rPr lang="en-US" sz="2600" b="1" dirty="0" smtClean="0"/>
              <a:t>Robust</a:t>
            </a:r>
            <a:r>
              <a:rPr lang="en-US" sz="2600" b="1" dirty="0"/>
              <a:t>:</a:t>
            </a:r>
          </a:p>
          <a:p>
            <a:pPr marL="0" indent="0">
              <a:buNone/>
            </a:pPr>
            <a:r>
              <a:rPr lang="en-US" sz="1600" dirty="0"/>
              <a:t>      </a:t>
            </a:r>
            <a:r>
              <a:rPr lang="en-US" sz="2000" dirty="0"/>
              <a:t>Program failure can be attributed to two main reasons:</a:t>
            </a:r>
          </a:p>
          <a:p>
            <a:pPr marL="0" indent="0">
              <a:buNone/>
            </a:pPr>
            <a:r>
              <a:rPr lang="en-US" sz="2000" dirty="0"/>
              <a:t>      memory management mistakes and mishandled exceptional </a:t>
            </a:r>
            <a:r>
              <a:rPr lang="en-US" sz="2000" dirty="0" smtClean="0"/>
              <a:t> </a:t>
            </a:r>
          </a:p>
          <a:p>
            <a:pPr marL="0" indent="0">
              <a:buNone/>
            </a:pPr>
            <a:r>
              <a:rPr lang="en-US" sz="2000" dirty="0"/>
              <a:t> </a:t>
            </a:r>
            <a:r>
              <a:rPr lang="en-US" sz="2000" dirty="0" smtClean="0"/>
              <a:t>     conditions </a:t>
            </a:r>
            <a:r>
              <a:rPr lang="en-US" sz="2000" dirty="0"/>
              <a:t>(that is, run-time errors).</a:t>
            </a:r>
          </a:p>
          <a:p>
            <a:pPr marL="0" lvl="0" indent="0">
              <a:buNone/>
            </a:pPr>
            <a:r>
              <a:rPr lang="en-US" sz="2000" dirty="0" smtClean="0"/>
              <a:t>     Java </a:t>
            </a:r>
            <a:r>
              <a:rPr lang="en-US" sz="2000" dirty="0"/>
              <a:t>is a strictly typed language, it checks your code at </a:t>
            </a:r>
            <a:r>
              <a:rPr lang="en-US" sz="2000" dirty="0" smtClean="0"/>
              <a:t>compile </a:t>
            </a:r>
            <a:r>
              <a:rPr lang="en-US" sz="2000" dirty="0"/>
              <a:t>time.</a:t>
            </a:r>
          </a:p>
          <a:p>
            <a:pPr marL="0" lvl="0" indent="0">
              <a:buNone/>
            </a:pPr>
            <a:r>
              <a:rPr lang="en-US" sz="1600" dirty="0"/>
              <a:t>      </a:t>
            </a:r>
            <a:r>
              <a:rPr lang="en-US" sz="2000" dirty="0"/>
              <a:t>Memory management is taken care by the Java Runtime Environment.</a:t>
            </a:r>
          </a:p>
          <a:p>
            <a:pPr marL="109537" indent="0">
              <a:buNone/>
            </a:pPr>
            <a:endParaRPr lang="en-US" sz="2100" b="1" dirty="0" smtClean="0"/>
          </a:p>
          <a:p>
            <a:r>
              <a:rPr lang="en-US" sz="2600" b="1" dirty="0"/>
              <a:t>Support for multitasking </a:t>
            </a:r>
            <a:r>
              <a:rPr lang="en-US" sz="2100" b="1" dirty="0" smtClean="0"/>
              <a:t>:</a:t>
            </a:r>
            <a:endParaRPr lang="en-US" sz="3000" b="1" dirty="0"/>
          </a:p>
          <a:p>
            <a:pPr marL="0" indent="0">
              <a:buNone/>
            </a:pPr>
            <a:r>
              <a:rPr lang="en-US" sz="2200" dirty="0" smtClean="0"/>
              <a:t>      Multitasking is ability for one program to do more then on </a:t>
            </a:r>
          </a:p>
          <a:p>
            <a:pPr marL="0" indent="0">
              <a:buNone/>
            </a:pPr>
            <a:r>
              <a:rPr lang="en-US" sz="2200" dirty="0"/>
              <a:t> </a:t>
            </a:r>
            <a:r>
              <a:rPr lang="en-US" sz="2200" dirty="0" smtClean="0"/>
              <a:t>     task at once.  </a:t>
            </a:r>
          </a:p>
          <a:p>
            <a:pPr marL="0" indent="0">
              <a:buNone/>
            </a:pPr>
            <a:r>
              <a:rPr lang="en-US" sz="2200" dirty="0"/>
              <a:t> </a:t>
            </a:r>
            <a:r>
              <a:rPr lang="en-US" sz="2200" dirty="0" smtClean="0"/>
              <a:t>     Compared to other language its easy to implement multithreading  </a:t>
            </a:r>
          </a:p>
          <a:p>
            <a:pPr marL="0" indent="0">
              <a:buNone/>
            </a:pPr>
            <a:r>
              <a:rPr lang="en-US" sz="2200" dirty="0"/>
              <a:t> </a:t>
            </a:r>
            <a:r>
              <a:rPr lang="en-US" sz="2200" dirty="0" smtClean="0"/>
              <a:t>     that achieve Multitasking</a:t>
            </a:r>
          </a:p>
          <a:p>
            <a:pPr marL="0" indent="0">
              <a:buNone/>
            </a:pPr>
            <a:endParaRPr lang="en-US" dirty="0" smtClean="0"/>
          </a:p>
          <a:p>
            <a:pPr marL="0" indent="0">
              <a:buNone/>
            </a:pPr>
            <a:endParaRPr lang="en-US" dirty="0" smtClean="0"/>
          </a:p>
          <a:p>
            <a:endParaRPr lang="en-US"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18</a:t>
            </a:fld>
            <a:endParaRPr lang="en-GB" altLang="en-US"/>
          </a:p>
        </p:txBody>
      </p:sp>
    </p:spTree>
    <p:extLst>
      <p:ext uri="{BB962C8B-B14F-4D97-AF65-F5344CB8AC3E}">
        <p14:creationId xmlns:p14="http://schemas.microsoft.com/office/powerpoint/2010/main" val="888685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4876800" cy="685800"/>
          </a:xfrm>
        </p:spPr>
        <p:txBody>
          <a:bodyPr>
            <a:normAutofit/>
          </a:bodyPr>
          <a:lstStyle/>
          <a:p>
            <a:r>
              <a:rPr lang="en-US" sz="2200" dirty="0"/>
              <a:t>WHAT IS JAVA</a:t>
            </a:r>
          </a:p>
        </p:txBody>
      </p:sp>
      <p:sp>
        <p:nvSpPr>
          <p:cNvPr id="3" name="Content Placeholder 2"/>
          <p:cNvSpPr>
            <a:spLocks noGrp="1"/>
          </p:cNvSpPr>
          <p:nvPr>
            <p:ph idx="1"/>
          </p:nvPr>
        </p:nvSpPr>
        <p:spPr>
          <a:xfrm>
            <a:off x="304800" y="1295400"/>
            <a:ext cx="8229600" cy="4953000"/>
          </a:xfrm>
        </p:spPr>
        <p:txBody>
          <a:bodyPr>
            <a:normAutofit fontScale="92500" lnSpcReduction="10000"/>
          </a:bodyPr>
          <a:lstStyle/>
          <a:p>
            <a:pPr marL="109537" indent="0">
              <a:buNone/>
            </a:pPr>
            <a:r>
              <a:rPr lang="en-US" sz="1600" b="1" dirty="0" smtClean="0"/>
              <a:t> </a:t>
            </a:r>
            <a:endParaRPr lang="en-US" sz="1600" b="1" dirty="0" smtClean="0"/>
          </a:p>
          <a:p>
            <a:pPr marL="109537" indent="0">
              <a:buNone/>
            </a:pPr>
            <a:r>
              <a:rPr lang="en-US" sz="2600" b="1" dirty="0" smtClean="0"/>
              <a:t>Security</a:t>
            </a:r>
            <a:r>
              <a:rPr lang="en-US" sz="2100" b="1" dirty="0" smtClean="0"/>
              <a:t>:</a:t>
            </a:r>
            <a:r>
              <a:rPr lang="en-US" sz="3000" b="1" dirty="0" smtClean="0"/>
              <a:t>  </a:t>
            </a:r>
            <a:endParaRPr lang="en-US" sz="3000" b="1" dirty="0"/>
          </a:p>
          <a:p>
            <a:pPr lvl="0"/>
            <a:r>
              <a:rPr lang="en-US" dirty="0"/>
              <a:t>The built-in security feature of Java verifies programs during execution and prevents them from performing destructive tasks such as accessing the files on the remote system.</a:t>
            </a:r>
          </a:p>
          <a:p>
            <a:pPr lvl="0"/>
            <a:r>
              <a:rPr lang="en-US" dirty="0"/>
              <a:t>Java language does not support pointers hence illegal access of memory locations is not possible .</a:t>
            </a:r>
          </a:p>
          <a:p>
            <a:pPr lvl="0"/>
            <a:r>
              <a:rPr lang="en-US" dirty="0"/>
              <a:t>In Java, the compiled Byte code is strongly type checked. Any changes made in the Byte code are flagged as errors and the program does not execute. This ensures the security of the Java program over the Internet.</a:t>
            </a:r>
          </a:p>
          <a:p>
            <a:pPr lvl="0"/>
            <a:r>
              <a:rPr lang="en-US" dirty="0"/>
              <a:t>In addition, if Java applets are downloaded from the Internet, they cannot access the resources on the local computer.</a:t>
            </a:r>
          </a:p>
          <a:p>
            <a:endParaRPr lang="en-US" dirty="0" smtClean="0"/>
          </a:p>
          <a:p>
            <a:endParaRPr lang="en-US"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19</a:t>
            </a:fld>
            <a:endParaRPr lang="en-GB" altLang="en-US"/>
          </a:p>
        </p:txBody>
      </p:sp>
    </p:spTree>
    <p:extLst>
      <p:ext uri="{BB962C8B-B14F-4D97-AF65-F5344CB8AC3E}">
        <p14:creationId xmlns:p14="http://schemas.microsoft.com/office/powerpoint/2010/main" val="2080520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990600"/>
          </a:xfrm>
        </p:spPr>
        <p:txBody>
          <a:bodyPr>
            <a:normAutofit/>
          </a:bodyPr>
          <a:lstStyle/>
          <a:p>
            <a:r>
              <a:rPr lang="en-US" sz="5400" dirty="0">
                <a:effectLst/>
              </a:rPr>
              <a:t>Introduction to OOP</a:t>
            </a:r>
          </a:p>
        </p:txBody>
      </p:sp>
      <p:sp>
        <p:nvSpPr>
          <p:cNvPr id="3"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2</a:t>
            </a:fld>
            <a:endParaRPr lang="en-GB" altLang="en-US"/>
          </a:p>
        </p:txBody>
      </p:sp>
    </p:spTree>
    <p:extLst>
      <p:ext uri="{BB962C8B-B14F-4D97-AF65-F5344CB8AC3E}">
        <p14:creationId xmlns:p14="http://schemas.microsoft.com/office/powerpoint/2010/main" val="1189317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89819"/>
            <a:ext cx="4724400" cy="563562"/>
          </a:xfrm>
        </p:spPr>
        <p:txBody>
          <a:bodyPr>
            <a:noAutofit/>
          </a:bodyPr>
          <a:lstStyle/>
          <a:p>
            <a:r>
              <a:rPr lang="en-US" sz="2200" dirty="0" smtClean="0"/>
              <a:t>JAVA DEVELOPMENT PLATFORM</a:t>
            </a:r>
            <a:endParaRPr lang="en-US" sz="2200" dirty="0"/>
          </a:p>
        </p:txBody>
      </p:sp>
      <p:sp>
        <p:nvSpPr>
          <p:cNvPr id="6" name="TextBox 5"/>
          <p:cNvSpPr txBox="1"/>
          <p:nvPr/>
        </p:nvSpPr>
        <p:spPr>
          <a:xfrm>
            <a:off x="990600" y="2286000"/>
            <a:ext cx="7467600" cy="2954655"/>
          </a:xfrm>
          <a:prstGeom prst="rect">
            <a:avLst/>
          </a:prstGeom>
          <a:noFill/>
        </p:spPr>
        <p:txBody>
          <a:bodyPr wrap="square" rtlCol="0">
            <a:spAutoFit/>
          </a:bodyPr>
          <a:lstStyle/>
          <a:p>
            <a:pPr lvl="0" fontAlgn="base"/>
            <a:r>
              <a:rPr lang="en-US" sz="2400" b="1" dirty="0"/>
              <a:t>J2SE: (Java 2 Standard Edition)</a:t>
            </a:r>
            <a:r>
              <a:rPr lang="en-US" sz="2400" dirty="0"/>
              <a:t> </a:t>
            </a:r>
            <a:r>
              <a:rPr lang="en-US" sz="2400" dirty="0" smtClean="0"/>
              <a:t> </a:t>
            </a:r>
            <a:r>
              <a:rPr lang="en-US" sz="2400" dirty="0"/>
              <a:t>Window Based Application Development.</a:t>
            </a:r>
          </a:p>
          <a:p>
            <a:pPr lvl="0" fontAlgn="base"/>
            <a:r>
              <a:rPr lang="en-US" sz="2400" b="1" dirty="0"/>
              <a:t>J2EE: (Java 2 Enterprise Edition)</a:t>
            </a:r>
            <a:r>
              <a:rPr lang="en-US" sz="2400" dirty="0"/>
              <a:t> </a:t>
            </a:r>
            <a:r>
              <a:rPr lang="en-US" sz="2400" dirty="0" smtClean="0"/>
              <a:t>Web </a:t>
            </a:r>
            <a:r>
              <a:rPr lang="en-US" sz="2400" dirty="0"/>
              <a:t>Application Based Development for the Internet.</a:t>
            </a:r>
          </a:p>
          <a:p>
            <a:pPr lvl="0" fontAlgn="base"/>
            <a:r>
              <a:rPr lang="en-US" sz="2400" b="1" dirty="0"/>
              <a:t>J2ME: (Java 2 Micro Edition)</a:t>
            </a:r>
            <a:r>
              <a:rPr lang="en-US" sz="2400" dirty="0"/>
              <a:t> Used for developing applications and games for mobile phones, set- top boxes and other handheld devices.</a:t>
            </a:r>
          </a:p>
          <a:p>
            <a:endParaRPr lang="en-US" dirty="0"/>
          </a:p>
        </p:txBody>
      </p:sp>
      <p:sp>
        <p:nvSpPr>
          <p:cNvPr id="7" name="TextBox 6"/>
          <p:cNvSpPr txBox="1"/>
          <p:nvPr/>
        </p:nvSpPr>
        <p:spPr>
          <a:xfrm>
            <a:off x="914400" y="1371600"/>
            <a:ext cx="3429000" cy="369332"/>
          </a:xfrm>
          <a:prstGeom prst="rect">
            <a:avLst/>
          </a:prstGeom>
          <a:noFill/>
        </p:spPr>
        <p:txBody>
          <a:bodyPr wrap="square" rtlCol="0">
            <a:spAutoFit/>
          </a:bodyPr>
          <a:lstStyle/>
          <a:p>
            <a:r>
              <a:rPr lang="en-US" dirty="0" smtClean="0"/>
              <a:t>:</a:t>
            </a:r>
            <a:endParaRPr lang="en-US" dirty="0"/>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20</a:t>
            </a:fld>
            <a:endParaRPr lang="en-GB" altLang="en-US"/>
          </a:p>
        </p:txBody>
      </p:sp>
    </p:spTree>
    <p:extLst>
      <p:ext uri="{BB962C8B-B14F-4D97-AF65-F5344CB8AC3E}">
        <p14:creationId xmlns:p14="http://schemas.microsoft.com/office/powerpoint/2010/main" val="2830034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title"/>
          </p:nvPr>
        </p:nvSpPr>
        <p:spPr>
          <a:xfrm>
            <a:off x="464810" y="1106520"/>
            <a:ext cx="3421390" cy="431800"/>
          </a:xfrm>
        </p:spPr>
        <p:txBody>
          <a:bodyPr>
            <a:normAutofit/>
          </a:bodyPr>
          <a:lstStyle/>
          <a:p>
            <a:pPr eaLnBrk="1" hangingPunct="1"/>
            <a:r>
              <a:rPr lang="en-US" altLang="en-US" sz="2200" dirty="0"/>
              <a:t>JAVA  ARCHITECTURE </a:t>
            </a:r>
          </a:p>
        </p:txBody>
      </p:sp>
      <p:sp>
        <p:nvSpPr>
          <p:cNvPr id="7" name="AutoShape 3"/>
          <p:cNvSpPr>
            <a:spLocks noChangeArrowheads="1"/>
          </p:cNvSpPr>
          <p:nvPr/>
        </p:nvSpPr>
        <p:spPr bwMode="auto">
          <a:xfrm>
            <a:off x="457200" y="1566863"/>
            <a:ext cx="3429000" cy="4300537"/>
          </a:xfrm>
          <a:prstGeom prst="cube">
            <a:avLst>
              <a:gd name="adj" fmla="val 5250"/>
            </a:avLst>
          </a:prstGeom>
          <a:solidFill>
            <a:schemeClr val="bg2">
              <a:lumMod val="50000"/>
              <a:alpha val="38823"/>
            </a:scheme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grpSp>
        <p:nvGrpSpPr>
          <p:cNvPr id="8" name="Group 29"/>
          <p:cNvGrpSpPr>
            <a:grpSpLocks/>
          </p:cNvGrpSpPr>
          <p:nvPr/>
        </p:nvGrpSpPr>
        <p:grpSpPr bwMode="auto">
          <a:xfrm>
            <a:off x="704851" y="2100264"/>
            <a:ext cx="2719388" cy="1316038"/>
            <a:chOff x="444" y="1035"/>
            <a:chExt cx="1713" cy="829"/>
          </a:xfrm>
        </p:grpSpPr>
        <p:sp>
          <p:nvSpPr>
            <p:cNvPr id="9" name="Rectangle 4"/>
            <p:cNvSpPr>
              <a:spLocks noChangeArrowheads="1"/>
            </p:cNvSpPr>
            <p:nvPr/>
          </p:nvSpPr>
          <p:spPr bwMode="auto">
            <a:xfrm>
              <a:off x="444" y="1035"/>
              <a:ext cx="1713" cy="432"/>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a:t>Source File (HelloWorld.java)</a:t>
              </a:r>
            </a:p>
          </p:txBody>
        </p:sp>
        <p:sp>
          <p:nvSpPr>
            <p:cNvPr id="10" name="AutoShape 5"/>
            <p:cNvSpPr>
              <a:spLocks noChangeArrowheads="1"/>
            </p:cNvSpPr>
            <p:nvPr/>
          </p:nvSpPr>
          <p:spPr bwMode="auto">
            <a:xfrm rot="5400000">
              <a:off x="1072" y="1619"/>
              <a:ext cx="324" cy="165"/>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grpSp>
      <p:grpSp>
        <p:nvGrpSpPr>
          <p:cNvPr id="11" name="Group 30"/>
          <p:cNvGrpSpPr>
            <a:grpSpLocks/>
          </p:cNvGrpSpPr>
          <p:nvPr/>
        </p:nvGrpSpPr>
        <p:grpSpPr bwMode="auto">
          <a:xfrm>
            <a:off x="757238" y="3543300"/>
            <a:ext cx="2667000" cy="1244600"/>
            <a:chOff x="477" y="1944"/>
            <a:chExt cx="1680" cy="784"/>
          </a:xfrm>
        </p:grpSpPr>
        <p:sp>
          <p:nvSpPr>
            <p:cNvPr id="12" name="AutoShape 8"/>
            <p:cNvSpPr>
              <a:spLocks noChangeArrowheads="1"/>
            </p:cNvSpPr>
            <p:nvPr/>
          </p:nvSpPr>
          <p:spPr bwMode="auto">
            <a:xfrm rot="5400000">
              <a:off x="1109" y="2553"/>
              <a:ext cx="316" cy="33"/>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13" name="Rectangle 9"/>
            <p:cNvSpPr>
              <a:spLocks noChangeArrowheads="1"/>
            </p:cNvSpPr>
            <p:nvPr/>
          </p:nvSpPr>
          <p:spPr bwMode="auto">
            <a:xfrm>
              <a:off x="477" y="1944"/>
              <a:ext cx="1680" cy="432"/>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dirty="0"/>
                <a:t>Compiler (javac)</a:t>
              </a:r>
            </a:p>
          </p:txBody>
        </p:sp>
      </p:grpSp>
      <p:sp>
        <p:nvSpPr>
          <p:cNvPr id="14" name="Rectangle 10"/>
          <p:cNvSpPr>
            <a:spLocks noChangeArrowheads="1"/>
          </p:cNvSpPr>
          <p:nvPr/>
        </p:nvSpPr>
        <p:spPr bwMode="auto">
          <a:xfrm>
            <a:off x="704057" y="4881563"/>
            <a:ext cx="2667000" cy="685800"/>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dirty="0"/>
              <a:t>Machine Code or Byte code </a:t>
            </a:r>
            <a:br>
              <a:rPr lang="en-US" altLang="en-US" sz="1400" dirty="0"/>
            </a:br>
            <a:r>
              <a:rPr lang="en-US" altLang="en-US" sz="1400" dirty="0"/>
              <a:t>(</a:t>
            </a:r>
            <a:r>
              <a:rPr lang="en-US" altLang="en-US" sz="1400" dirty="0" err="1"/>
              <a:t>HelloWorld.class</a:t>
            </a:r>
            <a:r>
              <a:rPr lang="en-US" altLang="en-US" sz="1400" dirty="0"/>
              <a:t>)</a:t>
            </a:r>
          </a:p>
        </p:txBody>
      </p:sp>
      <p:sp>
        <p:nvSpPr>
          <p:cNvPr id="15" name="AutoShape 19"/>
          <p:cNvSpPr>
            <a:spLocks noChangeArrowheads="1"/>
          </p:cNvSpPr>
          <p:nvPr/>
        </p:nvSpPr>
        <p:spPr bwMode="auto">
          <a:xfrm rot="18386347">
            <a:off x="2815979" y="3333424"/>
            <a:ext cx="2938354" cy="103059"/>
          </a:xfrm>
          <a:prstGeom prst="rightArrow">
            <a:avLst>
              <a:gd name="adj1" fmla="val 33074"/>
              <a:gd name="adj2" fmla="val 183205"/>
            </a:avLst>
          </a:prstGeom>
          <a:solidFill>
            <a:schemeClr val="accent2">
              <a:lumMod val="60000"/>
              <a:lumOff val="40000"/>
              <a:alpha val="50195"/>
            </a:schemeClr>
          </a:solidFill>
          <a:ln w="635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grpSp>
        <p:nvGrpSpPr>
          <p:cNvPr id="16" name="Group 20"/>
          <p:cNvGrpSpPr>
            <a:grpSpLocks/>
          </p:cNvGrpSpPr>
          <p:nvPr/>
        </p:nvGrpSpPr>
        <p:grpSpPr bwMode="auto">
          <a:xfrm>
            <a:off x="5256213" y="5486400"/>
            <a:ext cx="3430587" cy="381000"/>
            <a:chOff x="3312" y="3072"/>
            <a:chExt cx="2113" cy="240"/>
          </a:xfrm>
          <a:solidFill>
            <a:schemeClr val="accent3">
              <a:lumMod val="20000"/>
              <a:lumOff val="80000"/>
            </a:schemeClr>
          </a:solidFill>
        </p:grpSpPr>
        <p:sp>
          <p:nvSpPr>
            <p:cNvPr id="17" name="AutoShape 21"/>
            <p:cNvSpPr>
              <a:spLocks noChangeArrowheads="1"/>
            </p:cNvSpPr>
            <p:nvPr/>
          </p:nvSpPr>
          <p:spPr bwMode="auto">
            <a:xfrm>
              <a:off x="3312" y="3072"/>
              <a:ext cx="2113" cy="240"/>
            </a:xfrm>
            <a:prstGeom prst="cube">
              <a:avLst>
                <a:gd name="adj" fmla="val 20000"/>
              </a:avLst>
            </a:prstGeom>
            <a:grp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18" name="Text Box 22"/>
            <p:cNvSpPr txBox="1">
              <a:spLocks noChangeArrowheads="1"/>
            </p:cNvSpPr>
            <p:nvPr/>
          </p:nvSpPr>
          <p:spPr bwMode="auto">
            <a:xfrm>
              <a:off x="3552" y="3120"/>
              <a:ext cx="1488" cy="192"/>
            </a:xfrm>
            <a:prstGeom prst="rect">
              <a:avLst/>
            </a:prstGeom>
            <a:grp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dirty="0"/>
                <a:t>Operating System</a:t>
              </a:r>
            </a:p>
          </p:txBody>
        </p:sp>
      </p:grpSp>
      <p:grpSp>
        <p:nvGrpSpPr>
          <p:cNvPr id="19" name="Group 23"/>
          <p:cNvGrpSpPr>
            <a:grpSpLocks/>
          </p:cNvGrpSpPr>
          <p:nvPr/>
        </p:nvGrpSpPr>
        <p:grpSpPr bwMode="auto">
          <a:xfrm>
            <a:off x="5256213" y="6035765"/>
            <a:ext cx="3429000" cy="381000"/>
            <a:chOff x="3312" y="3408"/>
            <a:chExt cx="2113" cy="240"/>
          </a:xfrm>
          <a:solidFill>
            <a:schemeClr val="accent3">
              <a:lumMod val="20000"/>
              <a:lumOff val="80000"/>
            </a:schemeClr>
          </a:solidFill>
        </p:grpSpPr>
        <p:sp>
          <p:nvSpPr>
            <p:cNvPr id="20" name="AutoShape 24"/>
            <p:cNvSpPr>
              <a:spLocks noChangeArrowheads="1"/>
            </p:cNvSpPr>
            <p:nvPr/>
          </p:nvSpPr>
          <p:spPr bwMode="auto">
            <a:xfrm>
              <a:off x="3312" y="3408"/>
              <a:ext cx="2113" cy="240"/>
            </a:xfrm>
            <a:prstGeom prst="cube">
              <a:avLst>
                <a:gd name="adj" fmla="val 20000"/>
              </a:avLst>
            </a:prstGeom>
            <a:grp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21" name="Text Box 25"/>
            <p:cNvSpPr txBox="1">
              <a:spLocks noChangeArrowheads="1"/>
            </p:cNvSpPr>
            <p:nvPr/>
          </p:nvSpPr>
          <p:spPr bwMode="auto">
            <a:xfrm>
              <a:off x="3600" y="3456"/>
              <a:ext cx="1488" cy="192"/>
            </a:xfrm>
            <a:prstGeom prst="rect">
              <a:avLst/>
            </a:prstGeom>
            <a:grp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dirty="0"/>
                <a:t>Hardware</a:t>
              </a:r>
            </a:p>
          </p:txBody>
        </p:sp>
      </p:grpSp>
      <p:sp>
        <p:nvSpPr>
          <p:cNvPr id="22" name="AutoShape 12"/>
          <p:cNvSpPr>
            <a:spLocks noChangeArrowheads="1"/>
          </p:cNvSpPr>
          <p:nvPr/>
        </p:nvSpPr>
        <p:spPr bwMode="auto">
          <a:xfrm>
            <a:off x="5257800" y="1676400"/>
            <a:ext cx="3429000" cy="3733800"/>
          </a:xfrm>
          <a:prstGeom prst="cube">
            <a:avLst>
              <a:gd name="adj" fmla="val 5250"/>
            </a:avLst>
          </a:prstGeom>
          <a:solidFill>
            <a:schemeClr val="bg2">
              <a:lumMod val="90000"/>
            </a:scheme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600" dirty="0">
              <a:solidFill>
                <a:schemeClr val="accent2"/>
              </a:solidFill>
            </a:endParaRPr>
          </a:p>
          <a:p>
            <a:endParaRPr lang="en-US" altLang="en-US" sz="1200" dirty="0"/>
          </a:p>
        </p:txBody>
      </p:sp>
      <p:sp>
        <p:nvSpPr>
          <p:cNvPr id="23" name="Rectangle 13"/>
          <p:cNvSpPr>
            <a:spLocks noChangeArrowheads="1"/>
          </p:cNvSpPr>
          <p:nvPr/>
        </p:nvSpPr>
        <p:spPr bwMode="auto">
          <a:xfrm>
            <a:off x="5548313" y="1847850"/>
            <a:ext cx="2667000" cy="685800"/>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a:t>Class Loader</a:t>
            </a:r>
          </a:p>
        </p:txBody>
      </p:sp>
      <p:sp>
        <p:nvSpPr>
          <p:cNvPr id="24" name="Rectangle 14"/>
          <p:cNvSpPr>
            <a:spLocks noChangeArrowheads="1"/>
          </p:cNvSpPr>
          <p:nvPr/>
        </p:nvSpPr>
        <p:spPr bwMode="auto">
          <a:xfrm>
            <a:off x="5548313" y="2728913"/>
            <a:ext cx="2667000" cy="685800"/>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a:t>Byte Code Verifier</a:t>
            </a:r>
          </a:p>
        </p:txBody>
      </p:sp>
      <p:sp>
        <p:nvSpPr>
          <p:cNvPr id="25" name="Rectangle 15"/>
          <p:cNvSpPr>
            <a:spLocks noChangeArrowheads="1"/>
          </p:cNvSpPr>
          <p:nvPr/>
        </p:nvSpPr>
        <p:spPr bwMode="auto">
          <a:xfrm>
            <a:off x="5562600" y="3600450"/>
            <a:ext cx="1143000" cy="685800"/>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a:t>Interpreter</a:t>
            </a:r>
          </a:p>
        </p:txBody>
      </p:sp>
      <p:sp>
        <p:nvSpPr>
          <p:cNvPr id="26" name="Rectangle 17"/>
          <p:cNvSpPr>
            <a:spLocks noChangeArrowheads="1"/>
          </p:cNvSpPr>
          <p:nvPr/>
        </p:nvSpPr>
        <p:spPr bwMode="auto">
          <a:xfrm>
            <a:off x="5562600" y="4452938"/>
            <a:ext cx="1143000" cy="685800"/>
          </a:xfrm>
          <a:prstGeom prst="rect">
            <a:avLst/>
          </a:prstGeom>
          <a:solidFill>
            <a:srgbClr val="FF6600">
              <a:alpha val="32941"/>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a:t>Runtime</a:t>
            </a:r>
          </a:p>
        </p:txBody>
      </p:sp>
      <p:sp>
        <p:nvSpPr>
          <p:cNvPr id="27" name="AutoShape 18"/>
          <p:cNvSpPr>
            <a:spLocks noChangeArrowheads="1"/>
          </p:cNvSpPr>
          <p:nvPr/>
        </p:nvSpPr>
        <p:spPr bwMode="auto">
          <a:xfrm rot="5400000">
            <a:off x="7315200" y="4576763"/>
            <a:ext cx="647700" cy="419100"/>
          </a:xfrm>
          <a:prstGeom prst="rightArrow">
            <a:avLst>
              <a:gd name="adj1" fmla="val 19787"/>
              <a:gd name="adj2" fmla="val 55415"/>
            </a:avLst>
          </a:prstGeom>
          <a:solidFill>
            <a:srgbClr val="FF6600">
              <a:alpha val="43137"/>
            </a:srgbClr>
          </a:solidFill>
          <a:ln w="12700">
            <a:solidFill>
              <a:schemeClr val="tx1"/>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28" name="Rectangle 26"/>
          <p:cNvSpPr>
            <a:spLocks noChangeArrowheads="1"/>
          </p:cNvSpPr>
          <p:nvPr/>
        </p:nvSpPr>
        <p:spPr bwMode="auto">
          <a:xfrm>
            <a:off x="7067550" y="3600450"/>
            <a:ext cx="1143000" cy="685800"/>
          </a:xfrm>
          <a:prstGeom prst="rect">
            <a:avLst/>
          </a:prstGeom>
          <a:solidFill>
            <a:srgbClr val="FF6600">
              <a:alpha val="32941"/>
            </a:srgbClr>
          </a:solidFill>
          <a:ln w="12700">
            <a:solidFill>
              <a:schemeClr val="tx1"/>
            </a:solidFill>
            <a:miter lim="800000"/>
            <a:headEnd/>
            <a:tailEnd/>
          </a:ln>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a:t>JIT Code Generator</a:t>
            </a:r>
          </a:p>
        </p:txBody>
      </p:sp>
      <p:sp>
        <p:nvSpPr>
          <p:cNvPr id="30"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2" name="Rectangle 1"/>
          <p:cNvSpPr/>
          <p:nvPr/>
        </p:nvSpPr>
        <p:spPr>
          <a:xfrm>
            <a:off x="5548313" y="1295400"/>
            <a:ext cx="2300288"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JVM</a:t>
            </a:r>
            <a:endParaRPr lang="en-US" dirty="0"/>
          </a:p>
        </p:txBody>
      </p:sp>
      <p:sp>
        <p:nvSpPr>
          <p:cNvPr id="29"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21</a:t>
            </a:fld>
            <a:endParaRPr lang="en-GB" altLang="en-US"/>
          </a:p>
        </p:txBody>
      </p:sp>
    </p:spTree>
    <p:extLst>
      <p:ext uri="{BB962C8B-B14F-4D97-AF65-F5344CB8AC3E}">
        <p14:creationId xmlns:p14="http://schemas.microsoft.com/office/powerpoint/2010/main" val="1486945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875" y="1156791"/>
            <a:ext cx="8229600" cy="5353626"/>
          </a:xfrm>
        </p:spPr>
        <p:txBody>
          <a:bodyPr/>
          <a:lstStyle/>
          <a:p>
            <a:endParaRPr lang="en-US" sz="2000" dirty="0" smtClean="0"/>
          </a:p>
          <a:p>
            <a:r>
              <a:rPr lang="en-US" sz="2000" dirty="0" smtClean="0"/>
              <a:t>Source Code of java program </a:t>
            </a:r>
            <a:r>
              <a:rPr lang="en-US" sz="2000" dirty="0"/>
              <a:t>is saved as .java file</a:t>
            </a:r>
          </a:p>
          <a:p>
            <a:r>
              <a:rPr lang="en-US" sz="2000" dirty="0"/>
              <a:t>Java compiler (javac) compiles </a:t>
            </a:r>
            <a:r>
              <a:rPr lang="en-US" sz="2000" dirty="0" smtClean="0"/>
              <a:t>.</a:t>
            </a:r>
            <a:r>
              <a:rPr lang="en-US" sz="2000" dirty="0"/>
              <a:t>java file into byte </a:t>
            </a:r>
            <a:r>
              <a:rPr lang="en-US" sz="2000" dirty="0" smtClean="0"/>
              <a:t>code </a:t>
            </a:r>
            <a:r>
              <a:rPr lang="en-US" sz="2000" dirty="0"/>
              <a:t>which is stored in .class file</a:t>
            </a:r>
          </a:p>
          <a:p>
            <a:r>
              <a:rPr lang="en-US" sz="2000" dirty="0"/>
              <a:t>JVM interprets  .class file byte code and converts to machine language of the underlying platform</a:t>
            </a:r>
          </a:p>
          <a:p>
            <a:pPr marL="0" indent="0">
              <a:buNone/>
            </a:pPr>
            <a:endParaRPr lang="en-US" dirty="0"/>
          </a:p>
        </p:txBody>
      </p:sp>
      <p:sp>
        <p:nvSpPr>
          <p:cNvPr id="4" name="Rectangle 8"/>
          <p:cNvSpPr>
            <a:spLocks noChangeArrowheads="1"/>
          </p:cNvSpPr>
          <p:nvPr/>
        </p:nvSpPr>
        <p:spPr bwMode="auto">
          <a:xfrm>
            <a:off x="1600200" y="5239848"/>
            <a:ext cx="1456278" cy="757057"/>
          </a:xfrm>
          <a:prstGeom prst="rect">
            <a:avLst/>
          </a:prstGeom>
          <a:solidFill>
            <a:schemeClr val="bg1">
              <a:alpha val="30196"/>
            </a:schemeClr>
          </a:solidFill>
          <a:ln w="12700">
            <a:solidFill>
              <a:schemeClr val="tx2"/>
            </a:solidFill>
            <a:miter lim="800000"/>
            <a:headEnd/>
            <a:tailEnd/>
          </a:ln>
          <a:scene3d>
            <a:camera prst="legacyPerspectiveFront"/>
            <a:lightRig rig="legacyFlat3" dir="b"/>
          </a:scene3d>
          <a:sp3d extrusionH="887400" prstMaterial="legacyMatte">
            <a:bevelT w="13500" h="13500" prst="angle"/>
            <a:bevelB w="13500" h="13500" prst="angle"/>
            <a:extrusionClr>
              <a:srgbClr val="0000FF"/>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dirty="0" smtClean="0">
                <a:solidFill>
                  <a:schemeClr val="tx2"/>
                </a:solidFill>
              </a:rPr>
              <a:t>Machine</a:t>
            </a:r>
            <a:endParaRPr lang="en-US" altLang="en-US" dirty="0">
              <a:solidFill>
                <a:schemeClr val="tx2"/>
              </a:solidFill>
            </a:endParaRPr>
          </a:p>
          <a:p>
            <a:pPr eaLnBrk="1" hangingPunct="1"/>
            <a:r>
              <a:rPr lang="en-US" altLang="en-US" dirty="0">
                <a:solidFill>
                  <a:schemeClr val="tx2"/>
                </a:solidFill>
              </a:rPr>
              <a:t>Code</a:t>
            </a:r>
          </a:p>
        </p:txBody>
      </p:sp>
      <p:sp>
        <p:nvSpPr>
          <p:cNvPr id="5" name="AutoShape 12"/>
          <p:cNvSpPr>
            <a:spLocks noChangeArrowheads="1"/>
          </p:cNvSpPr>
          <p:nvPr/>
        </p:nvSpPr>
        <p:spPr bwMode="auto">
          <a:xfrm rot="10800000">
            <a:off x="2973022" y="5510010"/>
            <a:ext cx="2437178" cy="108365"/>
          </a:xfrm>
          <a:prstGeom prst="rightArrow">
            <a:avLst>
              <a:gd name="adj1" fmla="val 50000"/>
              <a:gd name="adj2" fmla="val 266016"/>
            </a:avLst>
          </a:prstGeom>
          <a:solidFill>
            <a:schemeClr val="accent1">
              <a:alpha val="39999"/>
            </a:schemeClr>
          </a:solidFill>
          <a:ln w="9525">
            <a:miter lim="800000"/>
            <a:headEnd/>
            <a:tailEnd/>
          </a:ln>
          <a:scene3d>
            <a:camera prst="legacyPerspectiveFront"/>
            <a:lightRig rig="legacyFlat3" dir="t"/>
          </a:scene3d>
          <a:sp3d extrusionH="887400" prstMaterial="legacyMatte">
            <a:bevelT w="13500" h="13500" prst="angle"/>
            <a:bevelB w="13500" h="13500" prst="angle"/>
            <a:extrusionClr>
              <a:schemeClr val="accent1"/>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6" name="AutoShape 15"/>
          <p:cNvSpPr>
            <a:spLocks noChangeArrowheads="1"/>
          </p:cNvSpPr>
          <p:nvPr/>
        </p:nvSpPr>
        <p:spPr bwMode="auto">
          <a:xfrm>
            <a:off x="7543800" y="4356615"/>
            <a:ext cx="1112707" cy="883233"/>
          </a:xfrm>
          <a:prstGeom prst="cloudCallout">
            <a:avLst>
              <a:gd name="adj1" fmla="val -63750"/>
              <a:gd name="adj2" fmla="val 38245"/>
            </a:avLst>
          </a:prstGeom>
          <a:solidFill>
            <a:schemeClr val="bg1">
              <a:alpha val="30196"/>
            </a:schemeClr>
          </a:solidFill>
          <a:ln w="12700">
            <a:solidFill>
              <a:schemeClr val="tx1"/>
            </a:solid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400"/>
              <a:t>JVM</a:t>
            </a:r>
          </a:p>
        </p:txBody>
      </p:sp>
      <p:sp>
        <p:nvSpPr>
          <p:cNvPr id="7" name="Rectangle 4"/>
          <p:cNvSpPr>
            <a:spLocks noChangeArrowheads="1"/>
          </p:cNvSpPr>
          <p:nvPr/>
        </p:nvSpPr>
        <p:spPr bwMode="auto">
          <a:xfrm>
            <a:off x="451575" y="3906855"/>
            <a:ext cx="1335249" cy="441617"/>
          </a:xfrm>
          <a:prstGeom prst="rect">
            <a:avLst/>
          </a:prstGeom>
          <a:solidFill>
            <a:schemeClr val="bg1">
              <a:alpha val="30196"/>
            </a:schemeClr>
          </a:solidFill>
          <a:ln w="12700">
            <a:solidFill>
              <a:schemeClr val="tx2"/>
            </a:solidFill>
            <a:miter lim="800000"/>
            <a:headEnd/>
            <a:tailEnd/>
          </a:ln>
          <a:scene3d>
            <a:camera prst="legacyPerspectiveFront"/>
            <a:lightRig rig="legacyFlat3" dir="b"/>
          </a:scene3d>
          <a:sp3d extrusionH="887400" prstMaterial="legacyMatte">
            <a:bevelT w="13500" h="13500" prst="angle"/>
            <a:bevelB w="13500" h="13500" prst="angle"/>
            <a:extrusionClr>
              <a:srgbClr val="0000FF"/>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dirty="0">
                <a:solidFill>
                  <a:schemeClr val="tx2"/>
                </a:solidFill>
              </a:rPr>
              <a:t>Java File</a:t>
            </a:r>
          </a:p>
        </p:txBody>
      </p:sp>
      <p:sp>
        <p:nvSpPr>
          <p:cNvPr id="8" name="AutoShape 5"/>
          <p:cNvSpPr>
            <a:spLocks noChangeArrowheads="1"/>
          </p:cNvSpPr>
          <p:nvPr/>
        </p:nvSpPr>
        <p:spPr bwMode="auto">
          <a:xfrm>
            <a:off x="3112800" y="3535309"/>
            <a:ext cx="1631970" cy="1261762"/>
          </a:xfrm>
          <a:prstGeom prst="star8">
            <a:avLst>
              <a:gd name="adj" fmla="val 38250"/>
            </a:avLst>
          </a:prstGeom>
          <a:solidFill>
            <a:schemeClr val="bg1">
              <a:alpha val="30196"/>
            </a:schemeClr>
          </a:solidFill>
          <a:ln w="12700">
            <a:solidFill>
              <a:schemeClr val="tx2"/>
            </a:solidFill>
            <a:miter lim="800000"/>
            <a:headEnd/>
            <a:tailEnd/>
          </a:ln>
          <a:scene3d>
            <a:camera prst="legacyPerspectiveFront"/>
            <a:lightRig rig="legacyFlat3" dir="b"/>
          </a:scene3d>
          <a:sp3d extrusionH="887400" prstMaterial="legacyMatte">
            <a:bevelT w="13500" h="13500" prst="angle"/>
            <a:bevelB w="13500" h="13500" prst="angle"/>
            <a:extrusionClr>
              <a:srgbClr val="0000FF"/>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dirty="0">
                <a:solidFill>
                  <a:schemeClr val="tx2"/>
                </a:solidFill>
              </a:rPr>
              <a:t>Java</a:t>
            </a:r>
          </a:p>
          <a:p>
            <a:pPr eaLnBrk="1" hangingPunct="1"/>
            <a:r>
              <a:rPr lang="en-US" altLang="en-US" dirty="0">
                <a:solidFill>
                  <a:schemeClr val="tx2"/>
                </a:solidFill>
              </a:rPr>
              <a:t>Compiler</a:t>
            </a:r>
          </a:p>
        </p:txBody>
      </p:sp>
      <p:sp>
        <p:nvSpPr>
          <p:cNvPr id="9" name="Rectangle 6"/>
          <p:cNvSpPr>
            <a:spLocks noChangeArrowheads="1"/>
          </p:cNvSpPr>
          <p:nvPr/>
        </p:nvSpPr>
        <p:spPr bwMode="auto">
          <a:xfrm>
            <a:off x="5777097" y="3665559"/>
            <a:ext cx="1335249" cy="722321"/>
          </a:xfrm>
          <a:prstGeom prst="rect">
            <a:avLst/>
          </a:prstGeom>
          <a:solidFill>
            <a:schemeClr val="bg1">
              <a:alpha val="30196"/>
            </a:schemeClr>
          </a:solidFill>
          <a:ln w="12700">
            <a:solidFill>
              <a:schemeClr val="tx2"/>
            </a:solidFill>
            <a:miter lim="800000"/>
            <a:headEnd/>
            <a:tailEnd/>
          </a:ln>
          <a:scene3d>
            <a:camera prst="legacyPerspectiveFront"/>
            <a:lightRig rig="legacyFlat3" dir="b"/>
          </a:scene3d>
          <a:sp3d extrusionH="887400" prstMaterial="legacyMatte">
            <a:bevelT w="13500" h="13500" prst="angle"/>
            <a:bevelB w="13500" h="13500" prst="angle"/>
            <a:extrusionClr>
              <a:srgbClr val="0000FF"/>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a:solidFill>
                  <a:schemeClr val="tx2"/>
                </a:solidFill>
              </a:rPr>
              <a:t>Bytecode</a:t>
            </a:r>
          </a:p>
        </p:txBody>
      </p:sp>
      <p:sp>
        <p:nvSpPr>
          <p:cNvPr id="10" name="AutoShape 7"/>
          <p:cNvSpPr>
            <a:spLocks noChangeArrowheads="1"/>
          </p:cNvSpPr>
          <p:nvPr/>
        </p:nvSpPr>
        <p:spPr bwMode="auto">
          <a:xfrm>
            <a:off x="5595596" y="4876800"/>
            <a:ext cx="1706151" cy="1261762"/>
          </a:xfrm>
          <a:prstGeom prst="star8">
            <a:avLst>
              <a:gd name="adj" fmla="val 38250"/>
            </a:avLst>
          </a:prstGeom>
          <a:solidFill>
            <a:schemeClr val="bg1">
              <a:alpha val="30196"/>
            </a:schemeClr>
          </a:solidFill>
          <a:ln w="12700">
            <a:solidFill>
              <a:schemeClr val="tx2"/>
            </a:solidFill>
            <a:miter lim="800000"/>
            <a:headEnd/>
            <a:tailEnd/>
          </a:ln>
          <a:scene3d>
            <a:camera prst="legacyPerspectiveFront"/>
            <a:lightRig rig="legacyFlat3" dir="b"/>
          </a:scene3d>
          <a:sp3d extrusionH="887400" prstMaterial="legacyMatte">
            <a:bevelT w="13500" h="13500" prst="angle"/>
            <a:bevelB w="13500" h="13500" prst="angle"/>
            <a:extrusionClr>
              <a:srgbClr val="0000FF"/>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a:solidFill>
                  <a:schemeClr val="tx2"/>
                </a:solidFill>
              </a:rPr>
              <a:t>Java</a:t>
            </a:r>
          </a:p>
          <a:p>
            <a:pPr eaLnBrk="1" hangingPunct="1"/>
            <a:r>
              <a:rPr lang="en-US" altLang="en-US">
                <a:solidFill>
                  <a:schemeClr val="tx2"/>
                </a:solidFill>
              </a:rPr>
              <a:t>Interpreter</a:t>
            </a:r>
          </a:p>
        </p:txBody>
      </p:sp>
      <p:sp>
        <p:nvSpPr>
          <p:cNvPr id="11" name="AutoShape 9"/>
          <p:cNvSpPr>
            <a:spLocks noChangeArrowheads="1"/>
          </p:cNvSpPr>
          <p:nvPr/>
        </p:nvSpPr>
        <p:spPr bwMode="auto">
          <a:xfrm>
            <a:off x="1816381" y="4117787"/>
            <a:ext cx="1236264" cy="96806"/>
          </a:xfrm>
          <a:prstGeom prst="rightArrow">
            <a:avLst>
              <a:gd name="adj1" fmla="val 50000"/>
              <a:gd name="adj2" fmla="val 137500"/>
            </a:avLst>
          </a:prstGeom>
          <a:solidFill>
            <a:schemeClr val="accent1">
              <a:alpha val="39999"/>
            </a:schemeClr>
          </a:solidFill>
          <a:ln w="9525">
            <a:miter lim="800000"/>
            <a:headEnd/>
            <a:tailEnd/>
          </a:ln>
          <a:scene3d>
            <a:camera prst="legacyPerspectiveFront"/>
            <a:lightRig rig="legacyFlat3" dir="t"/>
          </a:scene3d>
          <a:sp3d extrusionH="887400" prstMaterial="legacyMatte">
            <a:bevelT w="13500" h="13500" prst="angle"/>
            <a:bevelB w="13500" h="13500" prst="angle"/>
            <a:extrusionClr>
              <a:schemeClr val="accent1"/>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2" name="AutoShape 10"/>
          <p:cNvSpPr>
            <a:spLocks noChangeArrowheads="1"/>
          </p:cNvSpPr>
          <p:nvPr/>
        </p:nvSpPr>
        <p:spPr bwMode="auto">
          <a:xfrm>
            <a:off x="4646680" y="4123525"/>
            <a:ext cx="1046430" cy="63088"/>
          </a:xfrm>
          <a:prstGeom prst="rightArrow">
            <a:avLst>
              <a:gd name="adj1" fmla="val 50000"/>
              <a:gd name="adj2" fmla="val 137500"/>
            </a:avLst>
          </a:prstGeom>
          <a:solidFill>
            <a:schemeClr val="accent1">
              <a:alpha val="39999"/>
            </a:schemeClr>
          </a:solidFill>
          <a:ln w="9525">
            <a:miter lim="800000"/>
            <a:headEnd/>
            <a:tailEnd/>
          </a:ln>
          <a:scene3d>
            <a:camera prst="legacyPerspectiveFront"/>
            <a:lightRig rig="legacyFlat3" dir="t"/>
          </a:scene3d>
          <a:sp3d extrusionH="887400" prstMaterial="legacyMatte">
            <a:bevelT w="13500" h="13500" prst="angle"/>
            <a:bevelB w="13500" h="13500" prst="angle"/>
            <a:extrusionClr>
              <a:schemeClr val="accent1"/>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3" name="AutoShape 11"/>
          <p:cNvSpPr>
            <a:spLocks noChangeArrowheads="1"/>
          </p:cNvSpPr>
          <p:nvPr/>
        </p:nvSpPr>
        <p:spPr bwMode="auto">
          <a:xfrm rot="5400000">
            <a:off x="6280178" y="4556375"/>
            <a:ext cx="409191" cy="72206"/>
          </a:xfrm>
          <a:prstGeom prst="rightArrow">
            <a:avLst>
              <a:gd name="adj1" fmla="val 50000"/>
              <a:gd name="adj2" fmla="val 118750"/>
            </a:avLst>
          </a:prstGeom>
          <a:solidFill>
            <a:schemeClr val="accent1">
              <a:alpha val="39999"/>
            </a:schemeClr>
          </a:solidFill>
          <a:ln w="9525">
            <a:miter lim="800000"/>
            <a:headEnd/>
            <a:tailEnd/>
          </a:ln>
          <a:scene3d>
            <a:camera prst="legacyPerspectiveFront"/>
            <a:lightRig rig="legacyFlat3" dir="t"/>
          </a:scene3d>
          <a:sp3d extrusionH="887400" prstMaterial="legacyMatte">
            <a:bevelT w="13500" h="13500" prst="angle"/>
            <a:bevelB w="13500" h="13500" prst="angle"/>
            <a:extrusionClr>
              <a:schemeClr val="accent1"/>
            </a:extrusionClr>
          </a:sp3d>
        </p:spPr>
        <p:txBody>
          <a:bodyPr wrap="none" anchor="ctr">
            <a:flatTx/>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4" name="AutoShape 14"/>
          <p:cNvSpPr>
            <a:spLocks noChangeArrowheads="1"/>
          </p:cNvSpPr>
          <p:nvPr/>
        </p:nvSpPr>
        <p:spPr bwMode="auto">
          <a:xfrm>
            <a:off x="7260707" y="3282957"/>
            <a:ext cx="1112707" cy="883233"/>
          </a:xfrm>
          <a:prstGeom prst="cloudCallout">
            <a:avLst>
              <a:gd name="adj1" fmla="val -63750"/>
              <a:gd name="adj2" fmla="val 38245"/>
            </a:avLst>
          </a:prstGeom>
          <a:solidFill>
            <a:schemeClr val="bg1">
              <a:alpha val="30196"/>
            </a:schemeClr>
          </a:solidFill>
          <a:ln w="12700">
            <a:solidFill>
              <a:schemeClr val="tx1"/>
            </a:solid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400"/>
              <a:t>Java Class</a:t>
            </a:r>
          </a:p>
          <a:p>
            <a:pPr eaLnBrk="1" hangingPunct="1"/>
            <a:r>
              <a:rPr lang="en-US" altLang="en-US" sz="1400"/>
              <a:t>File</a:t>
            </a:r>
          </a:p>
        </p:txBody>
      </p:sp>
      <p:sp>
        <p:nvSpPr>
          <p:cNvPr id="2" name="TextBox 1"/>
          <p:cNvSpPr txBox="1"/>
          <p:nvPr/>
        </p:nvSpPr>
        <p:spPr>
          <a:xfrm>
            <a:off x="696328" y="1099602"/>
            <a:ext cx="5434001" cy="707886"/>
          </a:xfrm>
          <a:prstGeom prst="rect">
            <a:avLst/>
          </a:prstGeom>
          <a:noFill/>
        </p:spPr>
        <p:txBody>
          <a:bodyPr wrap="square" rtlCol="0">
            <a:spAutoFit/>
          </a:bodyPr>
          <a:lstStyle/>
          <a:p>
            <a:pPr eaLnBrk="1" hangingPunct="1"/>
            <a:r>
              <a:rPr lang="en-US" altLang="en-US" sz="2200" b="1" dirty="0">
                <a:solidFill>
                  <a:schemeClr val="bg2">
                    <a:lumMod val="25000"/>
                  </a:schemeClr>
                </a:solidFill>
                <a:effectLst>
                  <a:outerShdw blurRad="38100" dist="38100" dir="2700000" algn="tl">
                    <a:srgbClr val="000000">
                      <a:alpha val="43137"/>
                    </a:srgbClr>
                  </a:outerShdw>
                </a:effectLst>
                <a:latin typeface="+mj-lt"/>
                <a:ea typeface="+mj-ea"/>
                <a:cs typeface="+mj-cs"/>
              </a:rPr>
              <a:t>JAVA DEVELOPMENT PROCESS</a:t>
            </a:r>
            <a:endParaRPr lang="en-US" sz="2200" b="1" dirty="0">
              <a:solidFill>
                <a:schemeClr val="bg2">
                  <a:lumMod val="25000"/>
                </a:schemeClr>
              </a:solidFill>
              <a:effectLst>
                <a:outerShdw blurRad="38100" dist="38100" dir="2700000" algn="tl">
                  <a:srgbClr val="000000">
                    <a:alpha val="43137"/>
                  </a:srgbClr>
                </a:outerShdw>
              </a:effectLst>
              <a:latin typeface="+mj-lt"/>
              <a:ea typeface="+mj-ea"/>
              <a:cs typeface="+mj-cs"/>
            </a:endParaRPr>
          </a:p>
          <a:p>
            <a:endParaRPr lang="en-US" dirty="0"/>
          </a:p>
        </p:txBody>
      </p:sp>
      <p:sp>
        <p:nvSpPr>
          <p:cNvPr id="1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1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17" name="Slide Number Placeholder 16"/>
          <p:cNvSpPr>
            <a:spLocks noGrp="1"/>
          </p:cNvSpPr>
          <p:nvPr>
            <p:ph type="sldNum" sz="quarter" idx="10"/>
          </p:nvPr>
        </p:nvSpPr>
        <p:spPr/>
        <p:txBody>
          <a:bodyPr/>
          <a:lstStyle/>
          <a:p>
            <a:pPr>
              <a:defRPr/>
            </a:pPr>
            <a:fld id="{44B9FEE3-E93D-4A7C-9E09-A1B054A48AC1}" type="slidenum">
              <a:rPr lang="en-GB" altLang="en-US" smtClean="0"/>
              <a:pPr>
                <a:defRPr/>
              </a:pPr>
              <a:t>22</a:t>
            </a:fld>
            <a:endParaRPr lang="en-GB" altLang="en-US"/>
          </a:p>
        </p:txBody>
      </p:sp>
    </p:spTree>
    <p:extLst>
      <p:ext uri="{BB962C8B-B14F-4D97-AF65-F5344CB8AC3E}">
        <p14:creationId xmlns:p14="http://schemas.microsoft.com/office/powerpoint/2010/main" val="4113151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156" y="1106520"/>
            <a:ext cx="8229600" cy="417480"/>
          </a:xfrm>
        </p:spPr>
        <p:txBody>
          <a:bodyPr>
            <a:noAutofit/>
          </a:bodyPr>
          <a:lstStyle/>
          <a:p>
            <a:r>
              <a:rPr lang="en-US" sz="2200" dirty="0"/>
              <a:t>TYPES OF JAVA  PROGRAM </a:t>
            </a:r>
          </a:p>
        </p:txBody>
      </p:sp>
      <p:sp>
        <p:nvSpPr>
          <p:cNvPr id="3" name="Content Placeholder 2"/>
          <p:cNvSpPr>
            <a:spLocks noGrp="1"/>
          </p:cNvSpPr>
          <p:nvPr>
            <p:ph idx="1"/>
          </p:nvPr>
        </p:nvSpPr>
        <p:spPr>
          <a:xfrm>
            <a:off x="457200" y="1828800"/>
            <a:ext cx="8229600" cy="4276595"/>
          </a:xfrm>
        </p:spPr>
        <p:txBody>
          <a:bodyPr>
            <a:normAutofit/>
          </a:bodyPr>
          <a:lstStyle/>
          <a:p>
            <a:r>
              <a:rPr lang="en-US" sz="1900" b="1" dirty="0"/>
              <a:t>Application:</a:t>
            </a:r>
          </a:p>
          <a:p>
            <a:r>
              <a:rPr lang="en-US" sz="2000" dirty="0"/>
              <a:t>Java application runs on </a:t>
            </a:r>
            <a:r>
              <a:rPr lang="en-US" sz="2000" dirty="0" smtClean="0"/>
              <a:t>desktop</a:t>
            </a:r>
          </a:p>
          <a:p>
            <a:r>
              <a:rPr lang="en-US" sz="2000" dirty="0" smtClean="0"/>
              <a:t>locally installed java </a:t>
            </a:r>
            <a:r>
              <a:rPr lang="en-US" sz="2000" dirty="0"/>
              <a:t>virtual machine executes these applications</a:t>
            </a:r>
          </a:p>
          <a:p>
            <a:endParaRPr lang="en-US" sz="1900" b="1" dirty="0" smtClean="0"/>
          </a:p>
          <a:p>
            <a:r>
              <a:rPr lang="en-US" sz="1900" b="1" dirty="0" smtClean="0"/>
              <a:t>Applet</a:t>
            </a:r>
            <a:r>
              <a:rPr lang="en-US" sz="1900" b="1" dirty="0"/>
              <a:t>:</a:t>
            </a:r>
          </a:p>
          <a:p>
            <a:r>
              <a:rPr lang="en-US" sz="2000" dirty="0"/>
              <a:t>Applet small java program that runs inside web page  on the </a:t>
            </a:r>
            <a:r>
              <a:rPr lang="en-US" sz="2000" dirty="0" smtClean="0"/>
              <a:t>browser</a:t>
            </a:r>
          </a:p>
          <a:p>
            <a:r>
              <a:rPr lang="en-US" altLang="en-US" sz="2000" dirty="0"/>
              <a:t>Applet read and write files.</a:t>
            </a:r>
          </a:p>
          <a:p>
            <a:r>
              <a:rPr lang="en-US" altLang="en-US" sz="2000" dirty="0"/>
              <a:t>Applet integrates with desktop services (e.g., e-mail).</a:t>
            </a:r>
          </a:p>
          <a:p>
            <a:r>
              <a:rPr lang="en-US" altLang="en-US" sz="2000" dirty="0"/>
              <a:t>It is connected to other servers.</a:t>
            </a:r>
          </a:p>
          <a:p>
            <a:r>
              <a:rPr lang="en-US" altLang="en-US" sz="2000" dirty="0"/>
              <a:t>It is also built with security in mind.</a:t>
            </a:r>
          </a:p>
          <a:p>
            <a:r>
              <a:rPr lang="en-US" altLang="en-US" sz="2000" dirty="0"/>
              <a:t>If the user allows, an applet can be given more authority</a:t>
            </a:r>
            <a:endParaRPr lang="en-US" sz="2000" dirty="0"/>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23</a:t>
            </a:fld>
            <a:endParaRPr lang="en-GB" altLang="en-US"/>
          </a:p>
        </p:txBody>
      </p:sp>
    </p:spTree>
    <p:extLst>
      <p:ext uri="{BB962C8B-B14F-4D97-AF65-F5344CB8AC3E}">
        <p14:creationId xmlns:p14="http://schemas.microsoft.com/office/powerpoint/2010/main" val="2005365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55"/>
            <a:ext cx="8229600" cy="457200"/>
          </a:xfrm>
        </p:spPr>
        <p:txBody>
          <a:bodyPr>
            <a:normAutofit/>
          </a:bodyPr>
          <a:lstStyle/>
          <a:p>
            <a:r>
              <a:rPr lang="en-US" sz="2200" dirty="0"/>
              <a:t>WHY JAVA?</a:t>
            </a:r>
          </a:p>
        </p:txBody>
      </p:sp>
      <p:sp>
        <p:nvSpPr>
          <p:cNvPr id="3" name="Content Placeholder 2"/>
          <p:cNvSpPr>
            <a:spLocks noGrp="1"/>
          </p:cNvSpPr>
          <p:nvPr>
            <p:ph idx="1"/>
          </p:nvPr>
        </p:nvSpPr>
        <p:spPr>
          <a:xfrm>
            <a:off x="457200" y="1600200"/>
            <a:ext cx="8229600" cy="4597544"/>
          </a:xfrm>
        </p:spPr>
        <p:txBody>
          <a:bodyPr>
            <a:normAutofit lnSpcReduction="10000"/>
          </a:bodyPr>
          <a:lstStyle/>
          <a:p>
            <a:r>
              <a:rPr lang="en-US" dirty="0" smtClean="0"/>
              <a:t>Open Source</a:t>
            </a:r>
          </a:p>
          <a:p>
            <a:r>
              <a:rPr lang="en-US" dirty="0" smtClean="0"/>
              <a:t>Java </a:t>
            </a:r>
            <a:r>
              <a:rPr lang="en-US" dirty="0"/>
              <a:t>can be used to build a variety of applications:</a:t>
            </a:r>
          </a:p>
          <a:p>
            <a:pPr lvl="0"/>
            <a:r>
              <a:rPr lang="en-US" dirty="0"/>
              <a:t>Applications that use </a:t>
            </a:r>
            <a:r>
              <a:rPr lang="en-US" b="1" dirty="0"/>
              <a:t>Character User Interface (CUI)</a:t>
            </a:r>
            <a:r>
              <a:rPr lang="en-US" dirty="0"/>
              <a:t>: Applications are executable programs that are controlled by the operating system.</a:t>
            </a:r>
          </a:p>
          <a:p>
            <a:pPr lvl="0"/>
            <a:r>
              <a:rPr lang="en-US" dirty="0"/>
              <a:t>Applications that use </a:t>
            </a:r>
            <a:r>
              <a:rPr lang="en-US" b="1" dirty="0"/>
              <a:t>Graphical User Interface (GUI):</a:t>
            </a:r>
            <a:r>
              <a:rPr lang="en-US" dirty="0"/>
              <a:t> These applications are used in the Windows environment.</a:t>
            </a:r>
          </a:p>
          <a:p>
            <a:pPr lvl="0"/>
            <a:r>
              <a:rPr lang="en-US" b="1" dirty="0"/>
              <a:t>Applets:</a:t>
            </a:r>
            <a:r>
              <a:rPr lang="en-US" dirty="0"/>
              <a:t> Applets are small executable programs that run on a Web page.</a:t>
            </a:r>
          </a:p>
          <a:p>
            <a:pPr lvl="0"/>
            <a:r>
              <a:rPr lang="en-US" b="1" dirty="0"/>
              <a:t>Servlets:</a:t>
            </a:r>
            <a:r>
              <a:rPr lang="en-US" dirty="0"/>
              <a:t> Servlets are the programs that are used to extend the functionality of Web servers.</a:t>
            </a:r>
          </a:p>
          <a:p>
            <a:endParaRPr lang="en-US" dirty="0"/>
          </a:p>
          <a:p>
            <a:endParaRPr lang="en-US"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Overview of Java</a:t>
            </a:r>
            <a:endParaRPr lang="en-US" dirty="0"/>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24</a:t>
            </a:fld>
            <a:endParaRPr lang="en-GB" altLang="en-US"/>
          </a:p>
        </p:txBody>
      </p:sp>
    </p:spTree>
    <p:extLst>
      <p:ext uri="{BB962C8B-B14F-4D97-AF65-F5344CB8AC3E}">
        <p14:creationId xmlns:p14="http://schemas.microsoft.com/office/powerpoint/2010/main" val="2183376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0"/>
            <a:ext cx="6858000" cy="990600"/>
          </a:xfrm>
        </p:spPr>
        <p:txBody>
          <a:bodyPr/>
          <a:lstStyle/>
          <a:p>
            <a:r>
              <a:rPr lang="en-US" dirty="0" smtClean="0">
                <a:solidFill>
                  <a:schemeClr val="tx1"/>
                </a:solidFill>
              </a:rPr>
              <a:t>ECLIPSE CONFIGURATION</a:t>
            </a:r>
            <a:endParaRPr lang="en-US" dirty="0">
              <a:solidFill>
                <a:schemeClr val="tx1"/>
              </a:solidFill>
            </a:endParaRPr>
          </a:p>
        </p:txBody>
      </p:sp>
      <p:sp>
        <p:nvSpPr>
          <p:cNvPr id="3"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25</a:t>
            </a:fld>
            <a:endParaRPr lang="en-GB" altLang="en-US"/>
          </a:p>
        </p:txBody>
      </p:sp>
    </p:spTree>
    <p:extLst>
      <p:ext uri="{BB962C8B-B14F-4D97-AF65-F5344CB8AC3E}">
        <p14:creationId xmlns:p14="http://schemas.microsoft.com/office/powerpoint/2010/main" val="2536531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563562"/>
          </a:xfrm>
        </p:spPr>
        <p:txBody>
          <a:bodyPr>
            <a:normAutofit/>
          </a:bodyPr>
          <a:lstStyle/>
          <a:p>
            <a:r>
              <a:rPr lang="en-US" sz="2200" dirty="0"/>
              <a:t>SETTING UP JAVA  ENVIRONMENT  VARIABLES</a:t>
            </a:r>
          </a:p>
        </p:txBody>
      </p:sp>
      <p:sp>
        <p:nvSpPr>
          <p:cNvPr id="3" name="Content Placeholder 2"/>
          <p:cNvSpPr>
            <a:spLocks noGrp="1"/>
          </p:cNvSpPr>
          <p:nvPr>
            <p:ph idx="1"/>
          </p:nvPr>
        </p:nvSpPr>
        <p:spPr>
          <a:xfrm>
            <a:off x="381000" y="1828800"/>
            <a:ext cx="8229600" cy="4906963"/>
          </a:xfrm>
        </p:spPr>
        <p:txBody>
          <a:bodyPr>
            <a:normAutofit/>
          </a:bodyPr>
          <a:lstStyle/>
          <a:p>
            <a:r>
              <a:rPr lang="en-US" sz="1900" b="1" dirty="0"/>
              <a:t>JAVA_HOME:  </a:t>
            </a:r>
            <a:r>
              <a:rPr lang="en-US" sz="2000" dirty="0"/>
              <a:t>home for java use to derive all other </a:t>
            </a:r>
            <a:r>
              <a:rPr lang="en-US" sz="2000" dirty="0" smtClean="0"/>
              <a:t>environment     </a:t>
            </a:r>
          </a:p>
          <a:p>
            <a:r>
              <a:rPr lang="en-US" sz="2000" dirty="0"/>
              <a:t> </a:t>
            </a:r>
            <a:r>
              <a:rPr lang="en-US" sz="2000" dirty="0" smtClean="0"/>
              <a:t>                       variables</a:t>
            </a:r>
            <a:endParaRPr lang="en-US" sz="2000" dirty="0"/>
          </a:p>
          <a:p>
            <a:r>
              <a:rPr lang="en-US" sz="1900" b="1" dirty="0" smtClean="0"/>
              <a:t>PATH              :</a:t>
            </a:r>
            <a:r>
              <a:rPr lang="en-US" sz="2000" dirty="0" smtClean="0"/>
              <a:t> use  </a:t>
            </a:r>
            <a:r>
              <a:rPr lang="en-US" sz="2000" dirty="0"/>
              <a:t>to locate executable files</a:t>
            </a:r>
          </a:p>
          <a:p>
            <a:r>
              <a:rPr lang="en-US" sz="1900" b="1" dirty="0" smtClean="0"/>
              <a:t>CLASSPATH   :</a:t>
            </a:r>
            <a:r>
              <a:rPr lang="en-US" sz="2000" dirty="0" smtClean="0"/>
              <a:t> </a:t>
            </a:r>
            <a:r>
              <a:rPr lang="en-US" sz="2000" dirty="0"/>
              <a:t>use to locate class file</a:t>
            </a:r>
          </a:p>
          <a:p>
            <a:pPr marL="0" indent="0">
              <a:buNone/>
            </a:pPr>
            <a:r>
              <a:rPr lang="en-US" sz="2000" b="1" dirty="0" smtClean="0"/>
              <a:t>   On </a:t>
            </a:r>
            <a:r>
              <a:rPr lang="en-US" sz="2000" b="1" dirty="0"/>
              <a:t>Windows Platform:</a:t>
            </a:r>
          </a:p>
          <a:p>
            <a:pPr marL="0" indent="0">
              <a:buNone/>
            </a:pPr>
            <a:r>
              <a:rPr lang="en-US" sz="2000" dirty="0" smtClean="0"/>
              <a:t>	set  </a:t>
            </a:r>
            <a:r>
              <a:rPr lang="en-US" sz="2000" dirty="0"/>
              <a:t>JAVA_HOME=c:\jdk1.7</a:t>
            </a:r>
          </a:p>
          <a:p>
            <a:pPr marL="0" indent="0">
              <a:buNone/>
            </a:pPr>
            <a:r>
              <a:rPr lang="en-US" sz="2000" dirty="0" smtClean="0"/>
              <a:t>	set </a:t>
            </a:r>
            <a:r>
              <a:rPr lang="en-US" sz="2000" dirty="0"/>
              <a:t>PATH=%PATH%;JAVA_HOME%\bin;</a:t>
            </a:r>
          </a:p>
          <a:p>
            <a:pPr marL="0" indent="0">
              <a:buNone/>
            </a:pPr>
            <a:r>
              <a:rPr lang="en-US" sz="2000" dirty="0" smtClean="0"/>
              <a:t>	set </a:t>
            </a:r>
            <a:r>
              <a:rPr lang="en-US" sz="2000" dirty="0"/>
              <a:t>CLASSPATH=%CLASSPATH%;%JAVA_HOME%\</a:t>
            </a:r>
            <a:r>
              <a:rPr lang="en-US" sz="2000" dirty="0" smtClean="0"/>
              <a:t>lib\tools.jar;</a:t>
            </a:r>
            <a:endParaRPr lang="en-US" sz="2000" dirty="0"/>
          </a:p>
          <a:p>
            <a:pPr marL="0" indent="0">
              <a:buNone/>
            </a:pPr>
            <a:r>
              <a:rPr lang="en-US" sz="2000" b="1" dirty="0" smtClean="0"/>
              <a:t>     On </a:t>
            </a:r>
            <a:r>
              <a:rPr lang="en-US" sz="2000" b="1" dirty="0"/>
              <a:t>Unix Platform:</a:t>
            </a:r>
          </a:p>
          <a:p>
            <a:pPr marL="0" indent="0">
              <a:buNone/>
            </a:pPr>
            <a:r>
              <a:rPr lang="en-US" sz="2000" dirty="0" smtClean="0"/>
              <a:t>	Export  </a:t>
            </a:r>
            <a:r>
              <a:rPr lang="en-US" sz="2000" dirty="0"/>
              <a:t>JAVA_HOME=/</a:t>
            </a:r>
            <a:r>
              <a:rPr lang="en-US" sz="2000" dirty="0" err="1"/>
              <a:t>var</a:t>
            </a:r>
            <a:r>
              <a:rPr lang="en-US" sz="2000" dirty="0"/>
              <a:t>/</a:t>
            </a:r>
            <a:r>
              <a:rPr lang="en-US" sz="2000" dirty="0" err="1"/>
              <a:t>usr</a:t>
            </a:r>
            <a:r>
              <a:rPr lang="en-US" sz="2000" dirty="0"/>
              <a:t>/java</a:t>
            </a:r>
          </a:p>
          <a:p>
            <a:pPr marL="0" indent="0">
              <a:buNone/>
            </a:pPr>
            <a:r>
              <a:rPr lang="en-US" sz="2000" dirty="0" smtClean="0"/>
              <a:t>	set </a:t>
            </a:r>
            <a:r>
              <a:rPr lang="en-US" sz="2000" dirty="0"/>
              <a:t>CLASSPATH=$CLASSPATH:$</a:t>
            </a:r>
            <a:r>
              <a:rPr lang="en-US" sz="2000" dirty="0" smtClean="0"/>
              <a:t>JAVA_HOME/lib/tools.jar;</a:t>
            </a:r>
            <a:endParaRPr lang="en-US" sz="2000" dirty="0"/>
          </a:p>
          <a:p>
            <a:pPr marL="0" indent="0">
              <a:buNone/>
            </a:pPr>
            <a:r>
              <a:rPr lang="en-US" sz="2000" dirty="0" smtClean="0"/>
              <a:t>	set </a:t>
            </a:r>
            <a:r>
              <a:rPr lang="en-US" sz="2000" dirty="0"/>
              <a:t>PATH=$PATH:$</a:t>
            </a:r>
            <a:r>
              <a:rPr lang="en-US" sz="2000" dirty="0" smtClean="0"/>
              <a:t>JAVA_HOME/bin;</a:t>
            </a:r>
            <a:endParaRPr lang="en-US" sz="2000" dirty="0"/>
          </a:p>
          <a:p>
            <a:pPr marL="0" indent="0">
              <a:buNone/>
            </a:pPr>
            <a:endParaRPr lang="en-US" dirty="0"/>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26</a:t>
            </a:fld>
            <a:endParaRPr lang="en-GB" altLang="en-US"/>
          </a:p>
        </p:txBody>
      </p:sp>
    </p:spTree>
    <p:extLst>
      <p:ext uri="{BB962C8B-B14F-4D97-AF65-F5344CB8AC3E}">
        <p14:creationId xmlns:p14="http://schemas.microsoft.com/office/powerpoint/2010/main" val="3915111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533400"/>
          </a:xfrm>
        </p:spPr>
        <p:txBody>
          <a:bodyPr>
            <a:noAutofit/>
          </a:bodyPr>
          <a:lstStyle/>
          <a:p>
            <a:r>
              <a:rPr lang="en-US" sz="2200" dirty="0" smtClean="0"/>
              <a:t>SETTING UP AND CONFIGURING ECLIPSE</a:t>
            </a:r>
            <a:r>
              <a:rPr lang="en-US" sz="1900" b="1" dirty="0">
                <a:solidFill>
                  <a:schemeClr val="tx1"/>
                </a:solidFill>
                <a:latin typeface="+mn-lt"/>
                <a:ea typeface="+mn-ea"/>
                <a:cs typeface="+mn-cs"/>
              </a:rPr>
              <a:t/>
            </a:r>
            <a:br>
              <a:rPr lang="en-US" sz="1900" b="1" dirty="0">
                <a:solidFill>
                  <a:schemeClr val="tx1"/>
                </a:solidFill>
                <a:latin typeface="+mn-lt"/>
                <a:ea typeface="+mn-ea"/>
                <a:cs typeface="+mn-cs"/>
              </a:rPr>
            </a:br>
            <a:endParaRPr lang="en-US" sz="1900" b="1" dirty="0">
              <a:solidFill>
                <a:schemeClr val="tx1"/>
              </a:solidFill>
              <a:latin typeface="+mn-lt"/>
              <a:ea typeface="+mn-ea"/>
              <a:cs typeface="+mn-cs"/>
            </a:endParaRPr>
          </a:p>
        </p:txBody>
      </p:sp>
      <p:sp>
        <p:nvSpPr>
          <p:cNvPr id="3" name="Content Placeholder 2"/>
          <p:cNvSpPr>
            <a:spLocks noGrp="1"/>
          </p:cNvSpPr>
          <p:nvPr>
            <p:ph idx="1"/>
          </p:nvPr>
        </p:nvSpPr>
        <p:spPr>
          <a:xfrm>
            <a:off x="457200" y="1447800"/>
            <a:ext cx="8229600" cy="4597544"/>
          </a:xfrm>
        </p:spPr>
        <p:txBody>
          <a:bodyPr>
            <a:normAutofit/>
          </a:bodyPr>
          <a:lstStyle/>
          <a:p>
            <a:endParaRPr lang="en-US" dirty="0"/>
          </a:p>
          <a:p>
            <a:r>
              <a:rPr lang="en-US" sz="2200" dirty="0" smtClean="0"/>
              <a:t>Eclipse is the </a:t>
            </a:r>
            <a:r>
              <a:rPr lang="en-US" sz="2200" dirty="0"/>
              <a:t>open platform that facilitates and encourages the development of third party plugins</a:t>
            </a:r>
          </a:p>
          <a:p>
            <a:r>
              <a:rPr lang="en-US" sz="2200" dirty="0"/>
              <a:t>Best known as Integrated Development Environment</a:t>
            </a:r>
          </a:p>
          <a:p>
            <a:r>
              <a:rPr lang="en-US" sz="2200" dirty="0"/>
              <a:t>Provides tools for coding ,building, running and debugging applications</a:t>
            </a:r>
          </a:p>
          <a:p>
            <a:r>
              <a:rPr lang="en-US" sz="2200" dirty="0"/>
              <a:t>Support for different languages  Java , </a:t>
            </a:r>
            <a:r>
              <a:rPr lang="en-US" sz="2200" dirty="0" smtClean="0"/>
              <a:t>c , c</a:t>
            </a:r>
            <a:r>
              <a:rPr lang="en-US" sz="2200" dirty="0"/>
              <a:t>++ ,Python</a:t>
            </a:r>
          </a:p>
          <a:p>
            <a:pPr marL="0" indent="0">
              <a:buNone/>
            </a:pPr>
            <a:r>
              <a:rPr lang="en-US" sz="2200" dirty="0" smtClean="0"/>
              <a:t>     </a:t>
            </a:r>
            <a:r>
              <a:rPr lang="en-US" sz="2200" dirty="0"/>
              <a:t>JDK  is required to launch  eclipse  </a:t>
            </a:r>
            <a:r>
              <a:rPr lang="en-US" sz="2200" dirty="0" smtClean="0"/>
              <a:t>on </a:t>
            </a:r>
            <a:r>
              <a:rPr lang="en-US" sz="2200" dirty="0"/>
              <a:t>your system</a:t>
            </a:r>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5" name="Date Placeholder 3"/>
          <p:cNvSpPr txBox="1">
            <a:spLocks/>
          </p:cNvSpPr>
          <p:nvPr/>
        </p:nvSpPr>
        <p:spPr>
          <a:xfrm>
            <a:off x="5410200" y="6264275"/>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27</a:t>
            </a:fld>
            <a:endParaRPr lang="en-GB" altLang="en-US"/>
          </a:p>
        </p:txBody>
      </p:sp>
    </p:spTree>
    <p:extLst>
      <p:ext uri="{BB962C8B-B14F-4D97-AF65-F5344CB8AC3E}">
        <p14:creationId xmlns:p14="http://schemas.microsoft.com/office/powerpoint/2010/main" val="3147365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963913"/>
          </a:xfrm>
        </p:spPr>
        <p:txBody>
          <a:bodyPr>
            <a:normAutofit/>
          </a:bodyPr>
          <a:lstStyle/>
          <a:p>
            <a:r>
              <a:rPr lang="en-US" sz="2200" dirty="0"/>
              <a:t>SELECTING WORKSPACE</a:t>
            </a:r>
          </a:p>
        </p:txBody>
      </p:sp>
      <p:sp>
        <p:nvSpPr>
          <p:cNvPr id="3" name="Content Placeholder 2"/>
          <p:cNvSpPr>
            <a:spLocks noGrp="1"/>
          </p:cNvSpPr>
          <p:nvPr>
            <p:ph idx="1"/>
          </p:nvPr>
        </p:nvSpPr>
        <p:spPr>
          <a:xfrm>
            <a:off x="381000" y="1524000"/>
            <a:ext cx="8229600" cy="5257800"/>
          </a:xfrm>
        </p:spPr>
        <p:txBody>
          <a:bodyPr>
            <a:normAutofit/>
          </a:bodyPr>
          <a:lstStyle/>
          <a:p>
            <a:r>
              <a:rPr lang="en-US" sz="2000" dirty="0"/>
              <a:t>In Eclipse  all  code  will live under workspace</a:t>
            </a:r>
          </a:p>
          <a:p>
            <a:r>
              <a:rPr lang="en-US" sz="2000" dirty="0"/>
              <a:t>A workspace is location where we store our source code in a project and </a:t>
            </a:r>
            <a:r>
              <a:rPr lang="en-US" sz="2000" dirty="0" smtClean="0"/>
              <a:t>configuration</a:t>
            </a:r>
          </a:p>
          <a:p>
            <a:r>
              <a:rPr lang="en-US" b="1" dirty="0" smtClean="0"/>
              <a:t>Start eclipse :</a:t>
            </a:r>
          </a:p>
          <a:p>
            <a:r>
              <a:rPr lang="en-US" sz="2000" dirty="0" smtClean="0"/>
              <a:t>create new work space </a:t>
            </a:r>
          </a:p>
          <a:p>
            <a:r>
              <a:rPr lang="en-US" sz="2000" dirty="0" smtClean="0"/>
              <a:t>To </a:t>
            </a:r>
            <a:r>
              <a:rPr lang="en-US" sz="2000" dirty="0"/>
              <a:t>create a project  File-&gt;New -&gt; Java project</a:t>
            </a:r>
          </a:p>
          <a:p>
            <a:r>
              <a:rPr lang="en-US" sz="2000" dirty="0" smtClean="0"/>
              <a:t>Project </a:t>
            </a:r>
            <a:r>
              <a:rPr lang="en-US" sz="2000" dirty="0"/>
              <a:t>appears in package explorer</a:t>
            </a:r>
          </a:p>
          <a:p>
            <a:r>
              <a:rPr lang="en-US" sz="2000" dirty="0"/>
              <a:t>To create class  select File-&gt;new -&gt;class</a:t>
            </a:r>
          </a:p>
          <a:p>
            <a:r>
              <a:rPr lang="en-US" sz="2000" dirty="0" smtClean="0"/>
              <a:t>Enter </a:t>
            </a:r>
            <a:r>
              <a:rPr lang="en-US" sz="2000" dirty="0"/>
              <a:t>class name   and other necessary info</a:t>
            </a:r>
          </a:p>
          <a:p>
            <a:r>
              <a:rPr lang="en-US" sz="2000" dirty="0"/>
              <a:t>And click finish</a:t>
            </a:r>
          </a:p>
          <a:p>
            <a:r>
              <a:rPr lang="en-US" sz="2000" dirty="0"/>
              <a:t>Add the source code and save it (compilation is done)</a:t>
            </a:r>
          </a:p>
          <a:p>
            <a:r>
              <a:rPr lang="en-US" sz="2000" dirty="0"/>
              <a:t>To run the file  Run-</a:t>
            </a:r>
            <a:r>
              <a:rPr lang="en-US" sz="2000" dirty="0" smtClean="0"/>
              <a:t>&gt;Run As </a:t>
            </a:r>
            <a:r>
              <a:rPr lang="en-US" sz="2000" dirty="0"/>
              <a:t>-&gt;java Application</a:t>
            </a:r>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28</a:t>
            </a:fld>
            <a:endParaRPr lang="en-GB" altLang="en-US"/>
          </a:p>
        </p:txBody>
      </p:sp>
    </p:spTree>
    <p:extLst>
      <p:ext uri="{BB962C8B-B14F-4D97-AF65-F5344CB8AC3E}">
        <p14:creationId xmlns:p14="http://schemas.microsoft.com/office/powerpoint/2010/main" val="3955527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93318" y="1143000"/>
            <a:ext cx="8458200" cy="5479018"/>
          </a:xfrm>
          <a:prstGeom prst="rect">
            <a:avLst/>
          </a:prstGeom>
        </p:spPr>
      </p:pic>
      <p:sp>
        <p:nvSpPr>
          <p:cNvPr id="5" name="TextBox 4"/>
          <p:cNvSpPr txBox="1"/>
          <p:nvPr/>
        </p:nvSpPr>
        <p:spPr>
          <a:xfrm>
            <a:off x="1752600" y="413266"/>
            <a:ext cx="4838700" cy="369332"/>
          </a:xfrm>
          <a:prstGeom prst="rect">
            <a:avLst/>
          </a:prstGeom>
          <a:noFill/>
        </p:spPr>
        <p:txBody>
          <a:bodyPr wrap="square" rtlCol="0">
            <a:spAutoFit/>
          </a:bodyPr>
          <a:lstStyle/>
          <a:p>
            <a:r>
              <a:rPr lang="en-US" b="1" dirty="0" smtClean="0"/>
              <a:t>CREATING WORK SPACE   File-&gt;Switch Workspace </a:t>
            </a:r>
            <a:endParaRPr lang="en-US" b="1"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29</a:t>
            </a:fld>
            <a:endParaRPr lang="en-GB" altLang="en-US"/>
          </a:p>
        </p:txBody>
      </p:sp>
    </p:spTree>
    <p:extLst>
      <p:ext uri="{BB962C8B-B14F-4D97-AF65-F5344CB8AC3E}">
        <p14:creationId xmlns:p14="http://schemas.microsoft.com/office/powerpoint/2010/main" val="2316744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7848600" cy="715962"/>
          </a:xfrm>
        </p:spPr>
        <p:txBody>
          <a:bodyPr/>
          <a:lstStyle/>
          <a:p>
            <a:pPr>
              <a:defRPr/>
            </a:pPr>
            <a:r>
              <a:rPr lang="en-US" dirty="0" smtClean="0"/>
              <a:t>Learning Objectives</a:t>
            </a:r>
            <a:endParaRPr lang="en-US" dirty="0"/>
          </a:p>
        </p:txBody>
      </p:sp>
      <p:sp>
        <p:nvSpPr>
          <p:cNvPr id="3" name="Content Placeholder 2"/>
          <p:cNvSpPr>
            <a:spLocks noGrp="1"/>
          </p:cNvSpPr>
          <p:nvPr>
            <p:ph idx="1"/>
          </p:nvPr>
        </p:nvSpPr>
        <p:spPr>
          <a:xfrm>
            <a:off x="457200" y="1066800"/>
            <a:ext cx="7848600" cy="5059363"/>
          </a:xfrm>
        </p:spPr>
        <p:txBody>
          <a:bodyPr>
            <a:normAutofit fontScale="92500" lnSpcReduction="20000"/>
          </a:bodyPr>
          <a:lstStyle/>
          <a:p>
            <a:pPr>
              <a:buFont typeface="Wingdings" pitchFamily="2" charset="2"/>
              <a:buChar char="Ø"/>
              <a:defRPr/>
            </a:pPr>
            <a:r>
              <a:rPr lang="en-US" sz="2000" dirty="0" smtClean="0"/>
              <a:t>After this session you will be able to understand:</a:t>
            </a:r>
          </a:p>
          <a:p>
            <a:pPr>
              <a:buNone/>
              <a:defRPr/>
            </a:pPr>
            <a:endParaRPr lang="en-US" sz="2000" i="1" dirty="0" smtClean="0"/>
          </a:p>
          <a:p>
            <a:r>
              <a:rPr lang="en-US" b="1" dirty="0"/>
              <a:t>Introduction to OOP</a:t>
            </a:r>
            <a:endParaRPr lang="en-US" dirty="0"/>
          </a:p>
          <a:p>
            <a:r>
              <a:rPr lang="en-US" dirty="0" smtClean="0"/>
              <a:t>O</a:t>
            </a:r>
            <a:r>
              <a:rPr lang="en-US" b="1" dirty="0" smtClean="0"/>
              <a:t>verview </a:t>
            </a:r>
            <a:r>
              <a:rPr lang="en-US" b="1" dirty="0"/>
              <a:t>of Java</a:t>
            </a:r>
            <a:endParaRPr lang="en-US" dirty="0"/>
          </a:p>
          <a:p>
            <a:r>
              <a:rPr lang="en-US" b="1" dirty="0"/>
              <a:t>Setting Up and configuring Eclipse</a:t>
            </a:r>
            <a:endParaRPr lang="en-US" dirty="0"/>
          </a:p>
          <a:p>
            <a:r>
              <a:rPr lang="en-US" b="1" dirty="0" smtClean="0"/>
              <a:t>A </a:t>
            </a:r>
            <a:r>
              <a:rPr lang="en-US" b="1" dirty="0"/>
              <a:t>Java Hello World Program</a:t>
            </a:r>
            <a:endParaRPr lang="en-US" dirty="0"/>
          </a:p>
          <a:p>
            <a:r>
              <a:rPr lang="en-US" b="1" dirty="0" smtClean="0"/>
              <a:t>Data </a:t>
            </a:r>
            <a:r>
              <a:rPr lang="en-US" b="1" dirty="0"/>
              <a:t>Types</a:t>
            </a:r>
            <a:endParaRPr lang="en-US" dirty="0"/>
          </a:p>
          <a:p>
            <a:r>
              <a:rPr lang="en-US" b="1" dirty="0"/>
              <a:t>Arrays in java</a:t>
            </a:r>
            <a:endParaRPr lang="en-US" dirty="0"/>
          </a:p>
          <a:p>
            <a:r>
              <a:rPr lang="en-US" b="1" dirty="0" smtClean="0"/>
              <a:t>Operators</a:t>
            </a:r>
            <a:endParaRPr lang="en-US" dirty="0"/>
          </a:p>
          <a:p>
            <a:r>
              <a:rPr lang="en-US" b="1" dirty="0"/>
              <a:t>Arithmetic Operators</a:t>
            </a:r>
            <a:endParaRPr lang="en-US" dirty="0"/>
          </a:p>
          <a:p>
            <a:r>
              <a:rPr lang="en-US" b="1" dirty="0"/>
              <a:t>Shortcut Arithmetic Operators</a:t>
            </a:r>
            <a:endParaRPr lang="en-US" dirty="0"/>
          </a:p>
          <a:p>
            <a:r>
              <a:rPr lang="en-US" b="1" dirty="0"/>
              <a:t>String Concatenation</a:t>
            </a:r>
            <a:endParaRPr lang="en-US" dirty="0"/>
          </a:p>
          <a:p>
            <a:r>
              <a:rPr lang="en-US" b="1" dirty="0"/>
              <a:t>Relational Operators</a:t>
            </a:r>
            <a:endParaRPr lang="en-US" dirty="0"/>
          </a:p>
          <a:p>
            <a:r>
              <a:rPr lang="en-US" b="1" dirty="0"/>
              <a:t>Logical Boolean Operators</a:t>
            </a:r>
            <a:endParaRPr lang="en-US" dirty="0"/>
          </a:p>
          <a:p>
            <a:r>
              <a:rPr lang="en-US" b="1" dirty="0" smtClean="0"/>
              <a:t>Statements </a:t>
            </a:r>
            <a:r>
              <a:rPr lang="en-US" b="1" dirty="0"/>
              <a:t>and Flow Control</a:t>
            </a:r>
            <a:endParaRPr lang="en-US" dirty="0"/>
          </a:p>
          <a:p>
            <a:pPr lvl="1">
              <a:buFont typeface="Wingdings" pitchFamily="2" charset="2"/>
              <a:buChar char="§"/>
              <a:defRPr/>
            </a:pPr>
            <a:endParaRPr lang="en-US" dirty="0" smtClean="0"/>
          </a:p>
          <a:p>
            <a:pPr lvl="1">
              <a:buFont typeface="Wingdings" pitchFamily="2" charset="2"/>
              <a:buChar char="§"/>
              <a:defRPr/>
            </a:pPr>
            <a:endParaRPr lang="en-US" dirty="0" smtClean="0"/>
          </a:p>
          <a:p>
            <a:pPr lvl="1">
              <a:buFont typeface="Wingdings" pitchFamily="2" charset="2"/>
              <a:buChar char="§"/>
              <a:defRPr/>
            </a:pPr>
            <a:endParaRPr lang="en-US" dirty="0" smtClean="0"/>
          </a:p>
          <a:p>
            <a:pPr lvl="1">
              <a:buFont typeface="Wingdings" pitchFamily="2" charset="2"/>
              <a:buChar char="§"/>
              <a:defRPr/>
            </a:pPr>
            <a:endParaRPr lang="en-US" dirty="0" smtClean="0"/>
          </a:p>
        </p:txBody>
      </p:sp>
      <p:sp>
        <p:nvSpPr>
          <p:cNvPr id="4"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5" name="Slide Number Placeholder 4"/>
          <p:cNvSpPr>
            <a:spLocks noGrp="1"/>
          </p:cNvSpPr>
          <p:nvPr>
            <p:ph type="sldNum" sz="quarter" idx="10"/>
          </p:nvPr>
        </p:nvSpPr>
        <p:spPr/>
        <p:txBody>
          <a:bodyPr/>
          <a:lstStyle/>
          <a:p>
            <a:pPr>
              <a:defRPr/>
            </a:pPr>
            <a:fld id="{44B9FEE3-E93D-4A7C-9E09-A1B054A48AC1}" type="slidenum">
              <a:rPr lang="en-GB" altLang="en-US" smtClean="0"/>
              <a:pPr>
                <a:defRPr/>
              </a:pPr>
              <a:t>3</a:t>
            </a:fld>
            <a:endParaRPr lang="en-GB" altLang="en-US"/>
          </a:p>
        </p:txBody>
      </p:sp>
    </p:spTree>
    <p:extLst>
      <p:ext uri="{BB962C8B-B14F-4D97-AF65-F5344CB8AC3E}">
        <p14:creationId xmlns:p14="http://schemas.microsoft.com/office/powerpoint/2010/main" val="2343181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39780"/>
            <a:ext cx="8458200" cy="533400"/>
          </a:xfrm>
        </p:spPr>
        <p:txBody>
          <a:bodyPr>
            <a:normAutofit/>
          </a:bodyPr>
          <a:lstStyle/>
          <a:p>
            <a:r>
              <a:rPr lang="en-US" sz="1900" b="1" dirty="0" smtClean="0">
                <a:solidFill>
                  <a:schemeClr val="accent4"/>
                </a:solidFill>
                <a:latin typeface="+mn-lt"/>
                <a:ea typeface="+mn-ea"/>
                <a:cs typeface="+mn-cs"/>
              </a:rPr>
              <a:t>CONFIGURING JDK  window-</a:t>
            </a:r>
            <a:r>
              <a:rPr lang="en-US" sz="1900" b="1" dirty="0">
                <a:solidFill>
                  <a:schemeClr val="accent4"/>
                </a:solidFill>
                <a:latin typeface="+mn-lt"/>
                <a:ea typeface="+mn-ea"/>
                <a:cs typeface="+mn-cs"/>
              </a:rPr>
              <a:t>&gt;preferences</a:t>
            </a:r>
          </a:p>
        </p:txBody>
      </p:sp>
      <p:pic>
        <p:nvPicPr>
          <p:cNvPr id="4" name="Picture 3"/>
          <p:cNvPicPr/>
          <p:nvPr/>
        </p:nvPicPr>
        <p:blipFill>
          <a:blip r:embed="rId2"/>
          <a:stretch>
            <a:fillRect/>
          </a:stretch>
        </p:blipFill>
        <p:spPr>
          <a:xfrm>
            <a:off x="533400" y="1600200"/>
            <a:ext cx="8001000" cy="4648200"/>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30</a:t>
            </a:fld>
            <a:endParaRPr lang="en-GB" altLang="en-US"/>
          </a:p>
        </p:txBody>
      </p:sp>
    </p:spTree>
    <p:extLst>
      <p:ext uri="{BB962C8B-B14F-4D97-AF65-F5344CB8AC3E}">
        <p14:creationId xmlns:p14="http://schemas.microsoft.com/office/powerpoint/2010/main" val="754755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1"/>
            <a:ext cx="8229600" cy="609600"/>
          </a:xfrm>
        </p:spPr>
        <p:txBody>
          <a:bodyPr>
            <a:normAutofit/>
          </a:bodyPr>
          <a:lstStyle/>
          <a:p>
            <a:r>
              <a:rPr lang="en-US" sz="1800" b="1" dirty="0">
                <a:solidFill>
                  <a:schemeClr val="accent4"/>
                </a:solidFill>
                <a:latin typeface="+mn-lt"/>
                <a:ea typeface="+mn-ea"/>
                <a:cs typeface="+mn-cs"/>
              </a:rPr>
              <a:t>CONFIGURING JDK select java</a:t>
            </a:r>
          </a:p>
        </p:txBody>
      </p:sp>
      <p:pic>
        <p:nvPicPr>
          <p:cNvPr id="4" name="Picture 3"/>
          <p:cNvPicPr/>
          <p:nvPr/>
        </p:nvPicPr>
        <p:blipFill>
          <a:blip r:embed="rId2"/>
          <a:stretch>
            <a:fillRect/>
          </a:stretch>
        </p:blipFill>
        <p:spPr>
          <a:xfrm>
            <a:off x="304800" y="1905000"/>
            <a:ext cx="8686800" cy="4724400"/>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31</a:t>
            </a:fld>
            <a:endParaRPr lang="en-GB" altLang="en-US"/>
          </a:p>
        </p:txBody>
      </p:sp>
    </p:spTree>
    <p:extLst>
      <p:ext uri="{BB962C8B-B14F-4D97-AF65-F5344CB8AC3E}">
        <p14:creationId xmlns:p14="http://schemas.microsoft.com/office/powerpoint/2010/main" val="1325305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1"/>
            <a:ext cx="8229600" cy="609600"/>
          </a:xfrm>
        </p:spPr>
        <p:txBody>
          <a:bodyPr>
            <a:normAutofit/>
          </a:bodyPr>
          <a:lstStyle/>
          <a:p>
            <a:r>
              <a:rPr lang="en-US" sz="2200" dirty="0"/>
              <a:t>CONFIGURING JDK SELECT COMPILER      set as  1.7</a:t>
            </a:r>
          </a:p>
        </p:txBody>
      </p:sp>
      <p:pic>
        <p:nvPicPr>
          <p:cNvPr id="4" name="Picture 3"/>
          <p:cNvPicPr/>
          <p:nvPr/>
        </p:nvPicPr>
        <p:blipFill>
          <a:blip r:embed="rId2"/>
          <a:stretch>
            <a:fillRect/>
          </a:stretch>
        </p:blipFill>
        <p:spPr>
          <a:xfrm>
            <a:off x="228600" y="1676400"/>
            <a:ext cx="8839200" cy="4800600"/>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32</a:t>
            </a:fld>
            <a:endParaRPr lang="en-GB" altLang="en-US"/>
          </a:p>
        </p:txBody>
      </p:sp>
    </p:spTree>
    <p:extLst>
      <p:ext uri="{BB962C8B-B14F-4D97-AF65-F5344CB8AC3E}">
        <p14:creationId xmlns:p14="http://schemas.microsoft.com/office/powerpoint/2010/main" val="2889046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1066800"/>
            <a:ext cx="8229600" cy="609600"/>
          </a:xfrm>
        </p:spPr>
        <p:txBody>
          <a:bodyPr>
            <a:normAutofit/>
          </a:bodyPr>
          <a:lstStyle/>
          <a:p>
            <a:r>
              <a:rPr lang="en-US" sz="2200" dirty="0"/>
              <a:t>CONFIGURING JDK SELECT INSTALLED JRE</a:t>
            </a:r>
          </a:p>
        </p:txBody>
      </p:sp>
      <p:pic>
        <p:nvPicPr>
          <p:cNvPr id="4" name="Picture 3"/>
          <p:cNvPicPr/>
          <p:nvPr/>
        </p:nvPicPr>
        <p:blipFill>
          <a:blip r:embed="rId2"/>
          <a:stretch>
            <a:fillRect/>
          </a:stretch>
        </p:blipFill>
        <p:spPr>
          <a:xfrm>
            <a:off x="152400" y="1571624"/>
            <a:ext cx="8458200" cy="50577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33</a:t>
            </a:fld>
            <a:endParaRPr lang="en-GB" altLang="en-US"/>
          </a:p>
        </p:txBody>
      </p:sp>
    </p:spTree>
    <p:extLst>
      <p:ext uri="{BB962C8B-B14F-4D97-AF65-F5344CB8AC3E}">
        <p14:creationId xmlns:p14="http://schemas.microsoft.com/office/powerpoint/2010/main" val="1860098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112949"/>
            <a:ext cx="8229600" cy="581024"/>
          </a:xfrm>
        </p:spPr>
        <p:txBody>
          <a:bodyPr>
            <a:normAutofit/>
          </a:bodyPr>
          <a:lstStyle/>
          <a:p>
            <a:r>
              <a:rPr lang="en-US" sz="2200" dirty="0"/>
              <a:t>CONFIGURING JDK -&gt;EDIT OR ADD NEW JRE PATH</a:t>
            </a:r>
          </a:p>
        </p:txBody>
      </p:sp>
      <p:pic>
        <p:nvPicPr>
          <p:cNvPr id="4" name="Picture 3"/>
          <p:cNvPicPr/>
          <p:nvPr/>
        </p:nvPicPr>
        <p:blipFill>
          <a:blip r:embed="rId2"/>
          <a:stretch>
            <a:fillRect/>
          </a:stretch>
        </p:blipFill>
        <p:spPr>
          <a:xfrm>
            <a:off x="228600" y="1571624"/>
            <a:ext cx="8534400" cy="50577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34</a:t>
            </a:fld>
            <a:endParaRPr lang="en-GB" altLang="en-US"/>
          </a:p>
        </p:txBody>
      </p:sp>
    </p:spTree>
    <p:extLst>
      <p:ext uri="{BB962C8B-B14F-4D97-AF65-F5344CB8AC3E}">
        <p14:creationId xmlns:p14="http://schemas.microsoft.com/office/powerpoint/2010/main" val="197097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89667"/>
            <a:ext cx="8229600" cy="481957"/>
          </a:xfrm>
        </p:spPr>
        <p:txBody>
          <a:bodyPr>
            <a:normAutofit/>
          </a:bodyPr>
          <a:lstStyle/>
          <a:p>
            <a:r>
              <a:rPr lang="en-US" sz="2200" dirty="0"/>
              <a:t>SELECTING JAVA ENVIRONMENT</a:t>
            </a:r>
          </a:p>
        </p:txBody>
      </p:sp>
      <p:pic>
        <p:nvPicPr>
          <p:cNvPr id="4" name="Picture 3"/>
          <p:cNvPicPr/>
          <p:nvPr/>
        </p:nvPicPr>
        <p:blipFill>
          <a:blip r:embed="rId3"/>
          <a:stretch>
            <a:fillRect/>
          </a:stretch>
        </p:blipFill>
        <p:spPr>
          <a:xfrm>
            <a:off x="304800" y="1571624"/>
            <a:ext cx="8077200" cy="51339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solidFill>
                  <a:schemeClr val="tx1"/>
                </a:solidFill>
              </a:rPr>
              <a:t>Eclipse Configuration</a:t>
            </a: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35</a:t>
            </a:fld>
            <a:endParaRPr lang="en-GB" altLang="en-US"/>
          </a:p>
        </p:txBody>
      </p:sp>
    </p:spTree>
    <p:extLst>
      <p:ext uri="{BB962C8B-B14F-4D97-AF65-F5344CB8AC3E}">
        <p14:creationId xmlns:p14="http://schemas.microsoft.com/office/powerpoint/2010/main" val="20339600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990600"/>
          </a:xfrm>
        </p:spPr>
        <p:txBody>
          <a:bodyPr>
            <a:normAutofit fontScale="90000"/>
          </a:bodyPr>
          <a:lstStyle/>
          <a:p>
            <a:r>
              <a:rPr lang="en-US" b="1" dirty="0" smtClean="0"/>
              <a:t> </a:t>
            </a:r>
            <a:r>
              <a:rPr lang="en-US" dirty="0" smtClean="0"/>
              <a:t>A  JAVA  HELLO  WORLD  PROGRAM</a:t>
            </a:r>
            <a:endParaRPr lang="en-US" dirty="0"/>
          </a:p>
        </p:txBody>
      </p:sp>
      <p:sp>
        <p:nvSpPr>
          <p:cNvPr id="3" name="Date Placeholder 3"/>
          <p:cNvSpPr txBox="1">
            <a:spLocks/>
          </p:cNvSpPr>
          <p:nvPr/>
        </p:nvSpPr>
        <p:spPr>
          <a:xfrm>
            <a:off x="5410200" y="6264275"/>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36</a:t>
            </a:fld>
            <a:endParaRPr lang="en-GB" altLang="en-US"/>
          </a:p>
        </p:txBody>
      </p:sp>
    </p:spTree>
    <p:extLst>
      <p:ext uri="{BB962C8B-B14F-4D97-AF65-F5344CB8AC3E}">
        <p14:creationId xmlns:p14="http://schemas.microsoft.com/office/powerpoint/2010/main" val="3041387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153400" cy="715962"/>
          </a:xfrm>
        </p:spPr>
        <p:txBody>
          <a:bodyPr>
            <a:normAutofit fontScale="90000"/>
          </a:bodyPr>
          <a:lstStyle/>
          <a:p>
            <a:r>
              <a:rPr lang="en-US" sz="2200" dirty="0"/>
              <a:t>CREATING JAVA APPLICATION  </a:t>
            </a:r>
            <a:r>
              <a:rPr lang="en-US" sz="2200" dirty="0" smtClean="0"/>
              <a:t>WITH </a:t>
            </a:r>
            <a:r>
              <a:rPr lang="en-US" sz="2200" dirty="0" err="1"/>
              <a:t>HelloWord</a:t>
            </a:r>
            <a:r>
              <a:rPr lang="en-US" sz="2200" dirty="0"/>
              <a:t> </a:t>
            </a:r>
            <a:r>
              <a:rPr lang="en-US" sz="2200" dirty="0" smtClean="0"/>
              <a:t>PROGRAM</a:t>
            </a:r>
            <a:endParaRPr lang="en-US" sz="2200" dirty="0"/>
          </a:p>
        </p:txBody>
      </p:sp>
      <p:sp>
        <p:nvSpPr>
          <p:cNvPr id="3" name="Content Placeholder 2"/>
          <p:cNvSpPr>
            <a:spLocks noGrp="1"/>
          </p:cNvSpPr>
          <p:nvPr>
            <p:ph idx="1"/>
          </p:nvPr>
        </p:nvSpPr>
        <p:spPr>
          <a:xfrm>
            <a:off x="228600" y="1676400"/>
            <a:ext cx="8534400" cy="4953000"/>
          </a:xfrm>
        </p:spPr>
        <p:txBody>
          <a:bodyPr>
            <a:normAutofit/>
          </a:bodyPr>
          <a:lstStyle/>
          <a:p>
            <a:pPr lvl="2">
              <a:spcBef>
                <a:spcPct val="0"/>
              </a:spcBef>
              <a:buNone/>
            </a:pPr>
            <a:r>
              <a:rPr lang="en-US" altLang="en-US" sz="2000" dirty="0" smtClean="0"/>
              <a:t>/***</a:t>
            </a:r>
          </a:p>
          <a:p>
            <a:pPr lvl="2">
              <a:spcBef>
                <a:spcPct val="0"/>
              </a:spcBef>
              <a:buNone/>
            </a:pPr>
            <a:r>
              <a:rPr lang="en-US" altLang="en-US" sz="2000" dirty="0"/>
              <a:t>Class</a:t>
            </a:r>
            <a:r>
              <a:rPr lang="en-US" altLang="en-US" sz="2000" dirty="0" smtClean="0"/>
              <a:t> level comments</a:t>
            </a:r>
          </a:p>
          <a:p>
            <a:pPr lvl="2">
              <a:spcBef>
                <a:spcPct val="0"/>
              </a:spcBef>
              <a:buNone/>
            </a:pPr>
            <a:r>
              <a:rPr lang="en-US" altLang="en-US" sz="2000" dirty="0" smtClean="0"/>
              <a:t>**/</a:t>
            </a:r>
            <a:endParaRPr lang="en-US" altLang="en-US" sz="2000" dirty="0"/>
          </a:p>
          <a:p>
            <a:pPr lvl="2">
              <a:spcBef>
                <a:spcPct val="0"/>
              </a:spcBef>
              <a:buNone/>
            </a:pPr>
            <a:r>
              <a:rPr lang="en-US" altLang="en-US" sz="2000" dirty="0"/>
              <a:t>public class </a:t>
            </a:r>
            <a:r>
              <a:rPr lang="en-US" altLang="en-US" sz="2000" dirty="0" err="1" smtClean="0"/>
              <a:t>HelloWorld</a:t>
            </a:r>
            <a:r>
              <a:rPr lang="en-US" altLang="en-US" sz="2000" dirty="0" smtClean="0"/>
              <a:t>{</a:t>
            </a:r>
          </a:p>
          <a:p>
            <a:pPr lvl="2">
              <a:spcBef>
                <a:spcPct val="0"/>
              </a:spcBef>
              <a:buNone/>
            </a:pPr>
            <a:endParaRPr lang="en-US" altLang="en-US" sz="2000" dirty="0" smtClean="0"/>
          </a:p>
          <a:p>
            <a:pPr lvl="2">
              <a:spcBef>
                <a:spcPct val="0"/>
              </a:spcBef>
              <a:buNone/>
            </a:pPr>
            <a:r>
              <a:rPr lang="en-US" altLang="en-US" sz="2000" dirty="0"/>
              <a:t>/* method level comment  */</a:t>
            </a:r>
          </a:p>
          <a:p>
            <a:pPr lvl="2">
              <a:spcBef>
                <a:spcPct val="0"/>
              </a:spcBef>
              <a:buNone/>
            </a:pPr>
            <a:r>
              <a:rPr lang="en-US" altLang="en-US" sz="2000" dirty="0"/>
              <a:t>	public static void main(String[]</a:t>
            </a:r>
            <a:r>
              <a:rPr lang="en-US" altLang="en-US" sz="2000" dirty="0" err="1"/>
              <a:t>args</a:t>
            </a:r>
            <a:r>
              <a:rPr lang="en-US" altLang="en-US" sz="2000" dirty="0"/>
              <a:t>){</a:t>
            </a:r>
          </a:p>
          <a:p>
            <a:pPr lvl="2">
              <a:spcBef>
                <a:spcPct val="0"/>
              </a:spcBef>
              <a:buNone/>
            </a:pPr>
            <a:endParaRPr lang="en-US" altLang="en-US" sz="2000" dirty="0" smtClean="0"/>
          </a:p>
          <a:p>
            <a:pPr lvl="2">
              <a:spcBef>
                <a:spcPct val="0"/>
              </a:spcBef>
              <a:buNone/>
            </a:pPr>
            <a:r>
              <a:rPr lang="en-US" altLang="en-US" sz="2000" dirty="0"/>
              <a:t>//statement level comment		</a:t>
            </a:r>
            <a:endParaRPr lang="en-US" altLang="en-US" sz="2000" dirty="0" smtClean="0"/>
          </a:p>
          <a:p>
            <a:pPr lvl="2">
              <a:spcBef>
                <a:spcPct val="0"/>
              </a:spcBef>
              <a:buNone/>
            </a:pPr>
            <a:endParaRPr lang="en-US" altLang="en-US" sz="2000" dirty="0" smtClean="0"/>
          </a:p>
          <a:p>
            <a:pPr lvl="2">
              <a:spcBef>
                <a:spcPct val="0"/>
              </a:spcBef>
              <a:buNone/>
            </a:pPr>
            <a:r>
              <a:rPr lang="en-US" altLang="en-US" sz="2000" dirty="0" err="1" smtClean="0"/>
              <a:t>System.out.println</a:t>
            </a:r>
            <a:r>
              <a:rPr lang="en-US" altLang="en-US" sz="2000" dirty="0"/>
              <a:t>(“welcome to </a:t>
            </a:r>
            <a:r>
              <a:rPr lang="en-US" altLang="en-US" sz="2000" dirty="0" smtClean="0"/>
              <a:t>Java !”);</a:t>
            </a:r>
            <a:endParaRPr lang="en-US" altLang="en-US" sz="2000" dirty="0"/>
          </a:p>
          <a:p>
            <a:pPr lvl="2">
              <a:spcBef>
                <a:spcPct val="0"/>
              </a:spcBef>
              <a:buNone/>
            </a:pPr>
            <a:r>
              <a:rPr lang="en-US" altLang="en-US" sz="2000" dirty="0"/>
              <a:t>	</a:t>
            </a:r>
            <a:endParaRPr lang="en-US" altLang="en-US" sz="2000" dirty="0" smtClean="0"/>
          </a:p>
          <a:p>
            <a:pPr lvl="2">
              <a:spcBef>
                <a:spcPct val="0"/>
              </a:spcBef>
              <a:buNone/>
            </a:pPr>
            <a:r>
              <a:rPr lang="en-US" altLang="en-US" sz="2000" dirty="0" smtClean="0"/>
              <a:t>}</a:t>
            </a:r>
          </a:p>
          <a:p>
            <a:pPr lvl="2">
              <a:spcBef>
                <a:spcPct val="0"/>
              </a:spcBef>
              <a:buNone/>
            </a:pPr>
            <a:r>
              <a:rPr lang="en-US" altLang="en-US" sz="2000" dirty="0" smtClean="0"/>
              <a:t>}</a:t>
            </a:r>
          </a:p>
          <a:p>
            <a:endParaRPr lang="en-US" sz="2000"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5" name="Slide Number Placeholder 4"/>
          <p:cNvSpPr>
            <a:spLocks noGrp="1"/>
          </p:cNvSpPr>
          <p:nvPr>
            <p:ph type="sldNum" sz="quarter" idx="10"/>
          </p:nvPr>
        </p:nvSpPr>
        <p:spPr/>
        <p:txBody>
          <a:bodyPr/>
          <a:lstStyle/>
          <a:p>
            <a:pPr>
              <a:defRPr/>
            </a:pPr>
            <a:fld id="{44B9FEE3-E93D-4A7C-9E09-A1B054A48AC1}" type="slidenum">
              <a:rPr lang="en-GB" altLang="en-US" smtClean="0"/>
              <a:pPr>
                <a:defRPr/>
              </a:pPr>
              <a:t>37</a:t>
            </a:fld>
            <a:endParaRPr lang="en-GB" altLang="en-US"/>
          </a:p>
        </p:txBody>
      </p:sp>
    </p:spTree>
    <p:extLst>
      <p:ext uri="{BB962C8B-B14F-4D97-AF65-F5344CB8AC3E}">
        <p14:creationId xmlns:p14="http://schemas.microsoft.com/office/powerpoint/2010/main" val="1265499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38206084"/>
              </p:ext>
            </p:extLst>
          </p:nvPr>
        </p:nvGraphicFramePr>
        <p:xfrm>
          <a:off x="533400" y="1600201"/>
          <a:ext cx="8001000" cy="4229099"/>
        </p:xfrm>
        <a:graphic>
          <a:graphicData uri="http://schemas.openxmlformats.org/drawingml/2006/table">
            <a:tbl>
              <a:tblPr/>
              <a:tblGrid>
                <a:gridCol w="2000250"/>
                <a:gridCol w="2000250"/>
                <a:gridCol w="2000250"/>
                <a:gridCol w="2000250"/>
              </a:tblGrid>
              <a:tr h="990599">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abstract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boolean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break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byte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7700">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case</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catch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char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class</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7700">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const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continue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default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do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7700">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double</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else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extends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final</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7700">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finally</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float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for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enum</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7700">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if</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implements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import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err="1" smtClean="0">
                          <a:ln>
                            <a:noFill/>
                          </a:ln>
                          <a:solidFill>
                            <a:schemeClr val="tx1"/>
                          </a:solidFill>
                          <a:effectLst/>
                          <a:latin typeface="Arial" pitchFamily="34" charset="0"/>
                          <a:cs typeface="Times New Roman" pitchFamily="18" charset="0"/>
                        </a:rPr>
                        <a:t>instanceof</a:t>
                      </a:r>
                      <a:endParaRPr kumimoji="0" lang="en-US" sz="2000" b="0" i="0" u="none" strike="noStrike" cap="none" normalizeH="0" baseline="0" dirty="0" smtClean="0">
                        <a:ln>
                          <a:noFill/>
                        </a:ln>
                        <a:solidFill>
                          <a:schemeClr val="tx1"/>
                        </a:solidFill>
                        <a:effectLst/>
                        <a:latin typeface="Arial" pitchFamily="34"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
          <p:cNvSpPr>
            <a:spLocks noGrp="1" noChangeArrowheads="1"/>
          </p:cNvSpPr>
          <p:nvPr>
            <p:ph type="title"/>
          </p:nvPr>
        </p:nvSpPr>
        <p:spPr>
          <a:xfrm>
            <a:off x="457200" y="914400"/>
            <a:ext cx="8229600" cy="838200"/>
          </a:xfrm>
        </p:spPr>
        <p:txBody>
          <a:bodyPr>
            <a:normAutofit/>
          </a:bodyPr>
          <a:lstStyle/>
          <a:p>
            <a:pPr eaLnBrk="1" hangingPunct="1"/>
            <a:r>
              <a:rPr lang="en-US" altLang="en-US" sz="2000" dirty="0"/>
              <a:t>KEYWORDS</a:t>
            </a:r>
          </a:p>
        </p:txBody>
      </p:sp>
      <p:sp>
        <p:nvSpPr>
          <p:cNvPr id="6"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7" name="Date Placeholder 3"/>
          <p:cNvSpPr txBox="1">
            <a:spLocks/>
          </p:cNvSpPr>
          <p:nvPr/>
        </p:nvSpPr>
        <p:spPr>
          <a:xfrm>
            <a:off x="5410200" y="6264275"/>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8" name="Date Placeholder 3"/>
          <p:cNvSpPr txBox="1">
            <a:spLocks/>
          </p:cNvSpPr>
          <p:nvPr/>
        </p:nvSpPr>
        <p:spPr>
          <a:xfrm>
            <a:off x="5410200" y="6264275"/>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38</a:t>
            </a:fld>
            <a:endParaRPr lang="en-GB" altLang="en-US"/>
          </a:p>
        </p:txBody>
      </p:sp>
    </p:spTree>
    <p:extLst>
      <p:ext uri="{BB962C8B-B14F-4D97-AF65-F5344CB8AC3E}">
        <p14:creationId xmlns:p14="http://schemas.microsoft.com/office/powerpoint/2010/main" val="23965098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34249623"/>
              </p:ext>
            </p:extLst>
          </p:nvPr>
        </p:nvGraphicFramePr>
        <p:xfrm>
          <a:off x="457200" y="1981200"/>
          <a:ext cx="8001000" cy="3730647"/>
        </p:xfrm>
        <a:graphic>
          <a:graphicData uri="http://schemas.openxmlformats.org/drawingml/2006/table">
            <a:tbl>
              <a:tblPr/>
              <a:tblGrid>
                <a:gridCol w="2000250"/>
                <a:gridCol w="2000250"/>
                <a:gridCol w="2000250"/>
                <a:gridCol w="2000250"/>
              </a:tblGrid>
              <a:tr h="596781">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int</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interface</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long</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native</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596781">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new</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package</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private</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protected </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596781">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public </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return</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short </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static</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596781">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strictfp </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super </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switch </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synchronized </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746722">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this</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throw</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throws</a:t>
                      </a:r>
                    </a:p>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endParaRPr kumimoji="0" lang="en-US" sz="2000" b="0" i="0" u="none" strike="noStrike" cap="none" normalizeH="0" baseline="0" dirty="0" smtClean="0">
                        <a:ln>
                          <a:noFill/>
                        </a:ln>
                        <a:solidFill>
                          <a:schemeClr val="tx1"/>
                        </a:solidFill>
                        <a:effectLst/>
                        <a:latin typeface="Arial" pitchFamily="34" charset="0"/>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transient </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596781">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try</a:t>
                      </a:r>
                    </a:p>
                  </a:txBody>
                  <a:tcPr marT="45711" marB="45711"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void</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volatile</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0"/>
                        </a:spcBef>
                        <a:spcAft>
                          <a:spcPct val="15000"/>
                        </a:spcAft>
                        <a:buClr>
                          <a:schemeClr val="bg1"/>
                        </a:buClr>
                        <a:buSzPct val="125000"/>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while </a:t>
                      </a:r>
                    </a:p>
                  </a:txBody>
                  <a:tcPr marT="45711" marB="45711"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5" name="Rectangle 2"/>
          <p:cNvSpPr>
            <a:spLocks noGrp="1" noChangeArrowheads="1"/>
          </p:cNvSpPr>
          <p:nvPr>
            <p:ph type="title"/>
          </p:nvPr>
        </p:nvSpPr>
        <p:spPr>
          <a:xfrm>
            <a:off x="457200" y="990600"/>
            <a:ext cx="8229600" cy="533400"/>
          </a:xfrm>
        </p:spPr>
        <p:txBody>
          <a:bodyPr>
            <a:normAutofit/>
          </a:bodyPr>
          <a:lstStyle/>
          <a:p>
            <a:pPr eaLnBrk="1" hangingPunct="1"/>
            <a:r>
              <a:rPr lang="en-US" altLang="en-US" sz="2000" dirty="0"/>
              <a:t>KEYWORDS</a:t>
            </a:r>
          </a:p>
        </p:txBody>
      </p:sp>
      <p:sp>
        <p:nvSpPr>
          <p:cNvPr id="6"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7"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39</a:t>
            </a:fld>
            <a:endParaRPr lang="en-GB" altLang="en-US"/>
          </a:p>
        </p:txBody>
      </p:sp>
    </p:spTree>
    <p:extLst>
      <p:ext uri="{BB962C8B-B14F-4D97-AF65-F5344CB8AC3E}">
        <p14:creationId xmlns:p14="http://schemas.microsoft.com/office/powerpoint/2010/main" val="4284199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53988" y="6500813"/>
            <a:ext cx="1006475" cy="320675"/>
          </a:xfrm>
        </p:spPr>
        <p:txBody>
          <a:bodyPr/>
          <a:lstStyle/>
          <a:p>
            <a:fld id="{A311C10F-D79A-4F4C-B358-1BC807508AC6}" type="slidenum">
              <a:rPr lang="en-US" altLang="en-US"/>
              <a:pPr/>
              <a:t>4</a:t>
            </a:fld>
            <a:endParaRPr lang="en-US" altLang="en-US"/>
          </a:p>
        </p:txBody>
      </p:sp>
      <p:sp>
        <p:nvSpPr>
          <p:cNvPr id="5" name="Rectangle 2"/>
          <p:cNvSpPr>
            <a:spLocks noGrp="1" noChangeArrowheads="1"/>
          </p:cNvSpPr>
          <p:nvPr>
            <p:ph type="title"/>
          </p:nvPr>
        </p:nvSpPr>
        <p:spPr>
          <a:xfrm>
            <a:off x="457200" y="1066800"/>
            <a:ext cx="7175499" cy="498475"/>
          </a:xfrm>
        </p:spPr>
        <p:txBody>
          <a:bodyPr>
            <a:normAutofit fontScale="90000"/>
          </a:bodyPr>
          <a:lstStyle/>
          <a:p>
            <a:r>
              <a:rPr lang="en-US" altLang="en-US" sz="3100" dirty="0"/>
              <a:t>History of Object Oriented Programming</a:t>
            </a:r>
            <a:r>
              <a:rPr lang="en-US" altLang="en-US" dirty="0"/>
              <a:t>.</a:t>
            </a:r>
          </a:p>
        </p:txBody>
      </p:sp>
      <p:sp>
        <p:nvSpPr>
          <p:cNvPr id="6" name="Rectangle 3"/>
          <p:cNvSpPr txBox="1">
            <a:spLocks noChangeArrowheads="1"/>
          </p:cNvSpPr>
          <p:nvPr/>
        </p:nvSpPr>
        <p:spPr>
          <a:xfrm>
            <a:off x="685800" y="1776413"/>
            <a:ext cx="7775575" cy="390207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90000"/>
              </a:lnSpc>
            </a:pPr>
            <a:r>
              <a:rPr lang="en-US" altLang="en-US" dirty="0" smtClean="0"/>
              <a:t>OOP concepts started surfacing in the mid-1960s with a programming language called </a:t>
            </a:r>
            <a:r>
              <a:rPr lang="en-US" altLang="en-US" dirty="0" err="1" smtClean="0"/>
              <a:t>Simula</a:t>
            </a:r>
            <a:r>
              <a:rPr lang="en-US" altLang="en-US" dirty="0" smtClean="0"/>
              <a:t>.</a:t>
            </a:r>
          </a:p>
          <a:p>
            <a:pPr>
              <a:lnSpc>
                <a:spcPct val="90000"/>
              </a:lnSpc>
            </a:pPr>
            <a:r>
              <a:rPr lang="en-US" altLang="en-US" dirty="0" smtClean="0"/>
              <a:t>It further evolved in the 1970s with advent of Smalltalk.</a:t>
            </a:r>
          </a:p>
          <a:p>
            <a:pPr>
              <a:lnSpc>
                <a:spcPct val="90000"/>
              </a:lnSpc>
            </a:pPr>
            <a:r>
              <a:rPr lang="en-US" altLang="en-US" dirty="0" smtClean="0"/>
              <a:t>In 1980 OOP languages such as C++ and Eiffel became popular with mainstream computer programmers </a:t>
            </a:r>
          </a:p>
          <a:p>
            <a:pPr>
              <a:lnSpc>
                <a:spcPct val="90000"/>
              </a:lnSpc>
            </a:pPr>
            <a:r>
              <a:rPr lang="en-US" altLang="en-US" dirty="0" smtClean="0"/>
              <a:t>OOP continued to grow in popularity in the 1990s, most notably with the advent of Java.</a:t>
            </a:r>
          </a:p>
          <a:p>
            <a:pPr>
              <a:lnSpc>
                <a:spcPct val="90000"/>
              </a:lnSpc>
            </a:pPr>
            <a:r>
              <a:rPr lang="en-US" altLang="en-US" dirty="0" smtClean="0"/>
              <a:t>In  2002, in conjunction with the release of the .NET Framework, Microsoft introduced a new OOP language, C# </a:t>
            </a:r>
          </a:p>
          <a:p>
            <a:pPr>
              <a:lnSpc>
                <a:spcPct val="90000"/>
              </a:lnSpc>
            </a:pPr>
            <a:endParaRPr lang="en-US" altLang="en-US" dirty="0" smtClean="0"/>
          </a:p>
          <a:p>
            <a:pPr>
              <a:lnSpc>
                <a:spcPct val="90000"/>
              </a:lnSpc>
            </a:pPr>
            <a:endParaRPr lang="en-US" altLang="en-US" dirty="0" smtClean="0"/>
          </a:p>
          <a:p>
            <a:pPr>
              <a:lnSpc>
                <a:spcPct val="90000"/>
              </a:lnSpc>
            </a:pPr>
            <a:endParaRPr lang="en-US" altLang="en-US" dirty="0"/>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8" name="Date Placeholder 3"/>
          <p:cNvSpPr txBox="1">
            <a:spLocks/>
          </p:cNvSpPr>
          <p:nvPr/>
        </p:nvSpPr>
        <p:spPr>
          <a:xfrm>
            <a:off x="5410200" y="6340475"/>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Tree>
    <p:extLst>
      <p:ext uri="{BB962C8B-B14F-4D97-AF65-F5344CB8AC3E}">
        <p14:creationId xmlns:p14="http://schemas.microsoft.com/office/powerpoint/2010/main" val="820575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1"/>
            <a:ext cx="8229600" cy="304800"/>
          </a:xfrm>
        </p:spPr>
        <p:txBody>
          <a:bodyPr>
            <a:noAutofit/>
          </a:bodyPr>
          <a:lstStyle/>
          <a:p>
            <a:r>
              <a:rPr lang="en-US" sz="2000" dirty="0"/>
              <a:t>JAVA  IDENTIFIERS </a:t>
            </a:r>
          </a:p>
        </p:txBody>
      </p:sp>
      <p:sp>
        <p:nvSpPr>
          <p:cNvPr id="3" name="Content Placeholder 2"/>
          <p:cNvSpPr>
            <a:spLocks noGrp="1"/>
          </p:cNvSpPr>
          <p:nvPr>
            <p:ph idx="1"/>
          </p:nvPr>
        </p:nvSpPr>
        <p:spPr>
          <a:xfrm>
            <a:off x="457200" y="1447800"/>
            <a:ext cx="8229600" cy="4597544"/>
          </a:xfrm>
        </p:spPr>
        <p:txBody>
          <a:bodyPr/>
          <a:lstStyle/>
          <a:p>
            <a:r>
              <a:rPr lang="en-US" dirty="0" smtClean="0"/>
              <a:t>Identifiers are the names of variables , methods, class</a:t>
            </a:r>
          </a:p>
          <a:p>
            <a:pPr marL="0" indent="0">
              <a:buNone/>
            </a:pPr>
            <a:r>
              <a:rPr lang="en-US" dirty="0"/>
              <a:t> </a:t>
            </a:r>
            <a:r>
              <a:rPr lang="en-US" dirty="0" smtClean="0"/>
              <a:t> packages  and interface</a:t>
            </a:r>
          </a:p>
          <a:p>
            <a:pPr marL="0" indent="0">
              <a:buNone/>
            </a:pPr>
            <a:r>
              <a:rPr lang="en-US" dirty="0" smtClean="0"/>
              <a:t>  Identifier must be composed of letters,numbers,the   </a:t>
            </a:r>
          </a:p>
          <a:p>
            <a:pPr marL="0" indent="0">
              <a:buNone/>
            </a:pPr>
            <a:r>
              <a:rPr lang="en-US" dirty="0"/>
              <a:t> </a:t>
            </a:r>
            <a:r>
              <a:rPr lang="en-US" dirty="0" smtClean="0"/>
              <a:t> underscore _  and dollar sign $</a:t>
            </a:r>
          </a:p>
          <a:p>
            <a:pPr marL="0" indent="0">
              <a:buNone/>
            </a:pPr>
            <a:r>
              <a:rPr lang="en-US" dirty="0"/>
              <a:t> </a:t>
            </a:r>
            <a:r>
              <a:rPr lang="en-US" dirty="0" smtClean="0"/>
              <a:t> </a:t>
            </a:r>
          </a:p>
          <a:p>
            <a:pPr marL="0" indent="0">
              <a:buNone/>
            </a:pPr>
            <a:r>
              <a:rPr lang="en-US" dirty="0"/>
              <a:t> </a:t>
            </a:r>
            <a:r>
              <a:rPr lang="en-US" dirty="0" err="1" smtClean="0"/>
              <a:t>eg</a:t>
            </a:r>
            <a:r>
              <a:rPr lang="en-US" dirty="0" smtClean="0"/>
              <a:t> </a:t>
            </a:r>
            <a:r>
              <a:rPr lang="en-US" dirty="0" err="1" smtClean="0"/>
              <a:t>MyVariable</a:t>
            </a:r>
            <a:endParaRPr lang="en-US" dirty="0" smtClean="0"/>
          </a:p>
          <a:p>
            <a:pPr marL="0" indent="0">
              <a:buNone/>
            </a:pPr>
            <a:r>
              <a:rPr lang="en-US" dirty="0"/>
              <a:t> </a:t>
            </a:r>
            <a:r>
              <a:rPr lang="en-US" dirty="0" smtClean="0"/>
              <a:t>     _</a:t>
            </a:r>
            <a:r>
              <a:rPr lang="en-US" dirty="0" err="1" smtClean="0"/>
              <a:t>MyVariable</a:t>
            </a:r>
            <a:endParaRPr lang="en-US" dirty="0" smtClean="0"/>
          </a:p>
          <a:p>
            <a:pPr marL="0" indent="0">
              <a:buNone/>
            </a:pPr>
            <a:r>
              <a:rPr lang="en-US" dirty="0"/>
              <a:t> </a:t>
            </a:r>
            <a:r>
              <a:rPr lang="en-US" dirty="0" smtClean="0"/>
              <a:t>   _</a:t>
            </a:r>
            <a:r>
              <a:rPr lang="en-US" dirty="0" err="1" smtClean="0"/>
              <a:t>myvariable</a:t>
            </a:r>
            <a:endParaRPr lang="en-US" dirty="0" smtClean="0"/>
          </a:p>
          <a:p>
            <a:pPr marL="0" indent="0">
              <a:buNone/>
            </a:pPr>
            <a:r>
              <a:rPr lang="en-US" dirty="0"/>
              <a:t> </a:t>
            </a:r>
            <a:r>
              <a:rPr lang="en-US" dirty="0" smtClean="0"/>
              <a:t>    $</a:t>
            </a:r>
            <a:r>
              <a:rPr lang="en-US" dirty="0" err="1" smtClean="0"/>
              <a:t>myvariable</a:t>
            </a:r>
            <a:endParaRPr lang="en-US" dirty="0" smtClean="0"/>
          </a:p>
          <a:p>
            <a:pPr marL="0" indent="0">
              <a:buNone/>
            </a:pPr>
            <a:endParaRPr lang="en-US" dirty="0" smtClean="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5" name="Slide Number Placeholder 4"/>
          <p:cNvSpPr>
            <a:spLocks noGrp="1"/>
          </p:cNvSpPr>
          <p:nvPr>
            <p:ph type="sldNum" sz="quarter" idx="10"/>
          </p:nvPr>
        </p:nvSpPr>
        <p:spPr/>
        <p:txBody>
          <a:bodyPr/>
          <a:lstStyle/>
          <a:p>
            <a:pPr>
              <a:defRPr/>
            </a:pPr>
            <a:fld id="{44B9FEE3-E93D-4A7C-9E09-A1B054A48AC1}" type="slidenum">
              <a:rPr lang="en-GB" altLang="en-US" smtClean="0"/>
              <a:pPr>
                <a:defRPr/>
              </a:pPr>
              <a:t>40</a:t>
            </a:fld>
            <a:endParaRPr lang="en-GB" altLang="en-US"/>
          </a:p>
        </p:txBody>
      </p:sp>
    </p:spTree>
    <p:extLst>
      <p:ext uri="{BB962C8B-B14F-4D97-AF65-F5344CB8AC3E}">
        <p14:creationId xmlns:p14="http://schemas.microsoft.com/office/powerpoint/2010/main" val="1037475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381000"/>
          </a:xfrm>
        </p:spPr>
        <p:txBody>
          <a:bodyPr>
            <a:noAutofit/>
          </a:bodyPr>
          <a:lstStyle/>
          <a:p>
            <a:r>
              <a:rPr lang="en-US" altLang="en-US" sz="2000" dirty="0"/>
              <a:t>COMPILING AND RUNNING JAVA PROGRAM</a:t>
            </a:r>
            <a:endParaRPr lang="en-US" sz="2000" dirty="0"/>
          </a:p>
        </p:txBody>
      </p:sp>
      <p:sp>
        <p:nvSpPr>
          <p:cNvPr id="3" name="Content Placeholder 2"/>
          <p:cNvSpPr>
            <a:spLocks noGrp="1"/>
          </p:cNvSpPr>
          <p:nvPr>
            <p:ph idx="1"/>
          </p:nvPr>
        </p:nvSpPr>
        <p:spPr>
          <a:xfrm>
            <a:off x="381000" y="1676400"/>
            <a:ext cx="8229600" cy="4597544"/>
          </a:xfrm>
        </p:spPr>
        <p:txBody>
          <a:bodyPr/>
          <a:lstStyle/>
          <a:p>
            <a:r>
              <a:rPr lang="en-US" dirty="0"/>
              <a:t>Open the  Notepad Editor </a:t>
            </a:r>
          </a:p>
          <a:p>
            <a:r>
              <a:rPr lang="en-US" dirty="0"/>
              <a:t>Create Java Source save the file as </a:t>
            </a:r>
            <a:r>
              <a:rPr lang="en-US" altLang="en-US" dirty="0"/>
              <a:t>HelloWorld</a:t>
            </a:r>
            <a:r>
              <a:rPr lang="en-US" dirty="0"/>
              <a:t>.java</a:t>
            </a:r>
          </a:p>
          <a:p>
            <a:r>
              <a:rPr lang="en-US" dirty="0"/>
              <a:t>Open the command prompt and set the environment variables</a:t>
            </a:r>
          </a:p>
          <a:p>
            <a:r>
              <a:rPr lang="en-US" dirty="0" smtClean="0"/>
              <a:t>Type </a:t>
            </a:r>
            <a:r>
              <a:rPr lang="en-US" dirty="0" err="1"/>
              <a:t>javac</a:t>
            </a:r>
            <a:r>
              <a:rPr lang="en-US" dirty="0"/>
              <a:t> </a:t>
            </a:r>
            <a:r>
              <a:rPr lang="en-US" altLang="en-US" dirty="0"/>
              <a:t>HelloWorld</a:t>
            </a:r>
            <a:r>
              <a:rPr lang="en-US" dirty="0"/>
              <a:t>.java</a:t>
            </a:r>
            <a:r>
              <a:rPr lang="en-US" dirty="0" smtClean="0"/>
              <a:t> </a:t>
            </a:r>
            <a:r>
              <a:rPr lang="en-US" dirty="0"/>
              <a:t>in the same directory where file is present</a:t>
            </a:r>
          </a:p>
          <a:p>
            <a:r>
              <a:rPr lang="en-US" dirty="0"/>
              <a:t>Type java </a:t>
            </a:r>
            <a:r>
              <a:rPr lang="en-US" altLang="en-US" dirty="0" err="1" smtClean="0"/>
              <a:t>HelloWorld</a:t>
            </a:r>
            <a:endParaRPr lang="en-US" dirty="0"/>
          </a:p>
          <a:p>
            <a:r>
              <a:rPr lang="en-US" dirty="0"/>
              <a:t>Check the  command prompt result </a:t>
            </a:r>
          </a:p>
          <a:p>
            <a:endParaRPr lang="en-US"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41</a:t>
            </a:fld>
            <a:endParaRPr lang="en-GB" altLang="en-US"/>
          </a:p>
        </p:txBody>
      </p:sp>
    </p:spTree>
    <p:extLst>
      <p:ext uri="{BB962C8B-B14F-4D97-AF65-F5344CB8AC3E}">
        <p14:creationId xmlns:p14="http://schemas.microsoft.com/office/powerpoint/2010/main" val="2114239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62000" y="914400"/>
            <a:ext cx="7239000" cy="5334000"/>
          </a:xfrm>
          <a:prstGeom prst="rect">
            <a:avLst/>
          </a:prstGeom>
        </p:spPr>
      </p:pic>
      <p:sp>
        <p:nvSpPr>
          <p:cNvPr id="2" name="TextBox 1"/>
          <p:cNvSpPr txBox="1"/>
          <p:nvPr/>
        </p:nvSpPr>
        <p:spPr>
          <a:xfrm>
            <a:off x="457200" y="545068"/>
            <a:ext cx="5638800" cy="400110"/>
          </a:xfrm>
          <a:prstGeom prst="rect">
            <a:avLst/>
          </a:prstGeom>
          <a:noFill/>
        </p:spPr>
        <p:txBody>
          <a:bodyPr wrap="square" rtlCol="0">
            <a:spAutoFit/>
          </a:bodyPr>
          <a:lstStyle/>
          <a:p>
            <a:r>
              <a:rPr lang="en-US" sz="2000" b="1" dirty="0">
                <a:solidFill>
                  <a:schemeClr val="bg2">
                    <a:lumMod val="25000"/>
                  </a:schemeClr>
                </a:solidFill>
                <a:effectLst>
                  <a:outerShdw blurRad="38100" dist="38100" dir="2700000" algn="tl">
                    <a:srgbClr val="000000">
                      <a:alpha val="43137"/>
                    </a:srgbClr>
                  </a:outerShdw>
                </a:effectLst>
                <a:latin typeface="+mj-lt"/>
                <a:ea typeface="+mj-ea"/>
                <a:cs typeface="+mj-cs"/>
              </a:rPr>
              <a:t>COMPILING AND RUNNING JAVA PROGRAM</a:t>
            </a:r>
          </a:p>
        </p:txBody>
      </p:sp>
      <p:sp>
        <p:nvSpPr>
          <p:cNvPr id="5"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42</a:t>
            </a:fld>
            <a:endParaRPr lang="en-GB" altLang="en-US"/>
          </a:p>
        </p:txBody>
      </p:sp>
    </p:spTree>
    <p:extLst>
      <p:ext uri="{BB962C8B-B14F-4D97-AF65-F5344CB8AC3E}">
        <p14:creationId xmlns:p14="http://schemas.microsoft.com/office/powerpoint/2010/main" val="36041678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799"/>
            <a:ext cx="8229600" cy="511087"/>
          </a:xfrm>
        </p:spPr>
        <p:txBody>
          <a:bodyPr>
            <a:normAutofit/>
          </a:bodyPr>
          <a:lstStyle/>
          <a:p>
            <a:r>
              <a:rPr lang="en-US" sz="1800" b="1" dirty="0" smtClean="0">
                <a:solidFill>
                  <a:schemeClr val="tx1"/>
                </a:solidFill>
                <a:latin typeface="+mn-lt"/>
                <a:ea typeface="+mn-ea"/>
                <a:cs typeface="+mn-cs"/>
              </a:rPr>
              <a:t> </a:t>
            </a:r>
            <a:r>
              <a:rPr lang="en-US" sz="2000" dirty="0"/>
              <a:t>CREATING JAVA PROJECT FILE-&gt;NEW -&gt;JAVA PROJECT</a:t>
            </a:r>
          </a:p>
        </p:txBody>
      </p:sp>
      <p:pic>
        <p:nvPicPr>
          <p:cNvPr id="4" name="Picture 3"/>
          <p:cNvPicPr/>
          <p:nvPr/>
        </p:nvPicPr>
        <p:blipFill>
          <a:blip r:embed="rId2"/>
          <a:stretch>
            <a:fillRect/>
          </a:stretch>
        </p:blipFill>
        <p:spPr>
          <a:xfrm>
            <a:off x="381000" y="1571624"/>
            <a:ext cx="7772400" cy="51339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43</a:t>
            </a:fld>
            <a:endParaRPr lang="en-GB" altLang="en-US"/>
          </a:p>
        </p:txBody>
      </p:sp>
    </p:spTree>
    <p:extLst>
      <p:ext uri="{BB962C8B-B14F-4D97-AF65-F5344CB8AC3E}">
        <p14:creationId xmlns:p14="http://schemas.microsoft.com/office/powerpoint/2010/main" val="2204931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066801"/>
            <a:ext cx="8229600" cy="504824"/>
          </a:xfrm>
        </p:spPr>
        <p:txBody>
          <a:bodyPr>
            <a:normAutofit/>
          </a:bodyPr>
          <a:lstStyle/>
          <a:p>
            <a:r>
              <a:rPr lang="en-US" sz="1800" b="1" dirty="0" smtClean="0">
                <a:solidFill>
                  <a:schemeClr val="tx1"/>
                </a:solidFill>
                <a:latin typeface="+mn-lt"/>
                <a:ea typeface="+mn-ea"/>
                <a:cs typeface="+mn-cs"/>
              </a:rPr>
              <a:t> </a:t>
            </a:r>
            <a:r>
              <a:rPr lang="en-US" sz="2000" dirty="0"/>
              <a:t>CREATING JAVA PROJECT</a:t>
            </a:r>
          </a:p>
        </p:txBody>
      </p:sp>
      <p:pic>
        <p:nvPicPr>
          <p:cNvPr id="4" name="Picture 3"/>
          <p:cNvPicPr/>
          <p:nvPr/>
        </p:nvPicPr>
        <p:blipFill>
          <a:blip r:embed="rId2"/>
          <a:stretch>
            <a:fillRect/>
          </a:stretch>
        </p:blipFill>
        <p:spPr>
          <a:xfrm>
            <a:off x="152400" y="1571624"/>
            <a:ext cx="8763000" cy="51339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44</a:t>
            </a:fld>
            <a:endParaRPr lang="en-GB" altLang="en-US"/>
          </a:p>
        </p:txBody>
      </p:sp>
    </p:spTree>
    <p:extLst>
      <p:ext uri="{BB962C8B-B14F-4D97-AF65-F5344CB8AC3E}">
        <p14:creationId xmlns:p14="http://schemas.microsoft.com/office/powerpoint/2010/main" val="2545458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890588"/>
            <a:ext cx="8229600" cy="504823"/>
          </a:xfrm>
        </p:spPr>
        <p:txBody>
          <a:bodyPr>
            <a:normAutofit fontScale="90000"/>
          </a:bodyPr>
          <a:lstStyle/>
          <a:p>
            <a:r>
              <a:rPr lang="en-US" sz="1800" b="1" dirty="0" smtClean="0">
                <a:solidFill>
                  <a:schemeClr val="tx1"/>
                </a:solidFill>
                <a:latin typeface="+mn-lt"/>
                <a:ea typeface="+mn-ea"/>
                <a:cs typeface="+mn-cs"/>
              </a:rPr>
              <a:t> </a:t>
            </a:r>
            <a:r>
              <a:rPr lang="en-US" sz="1800" b="1" dirty="0">
                <a:solidFill>
                  <a:schemeClr val="tx1"/>
                </a:solidFill>
                <a:latin typeface="+mn-lt"/>
                <a:ea typeface="+mn-ea"/>
                <a:cs typeface="+mn-cs"/>
              </a:rPr>
              <a:t/>
            </a:r>
            <a:br>
              <a:rPr lang="en-US" sz="1800" b="1" dirty="0">
                <a:solidFill>
                  <a:schemeClr val="tx1"/>
                </a:solidFill>
                <a:latin typeface="+mn-lt"/>
                <a:ea typeface="+mn-ea"/>
                <a:cs typeface="+mn-cs"/>
              </a:rPr>
            </a:br>
            <a:r>
              <a:rPr lang="en-US" sz="2200" dirty="0"/>
              <a:t>CREATING CLASS IN JAVA PROJECT  NEW -&gt; CLASS</a:t>
            </a:r>
          </a:p>
        </p:txBody>
      </p:sp>
      <p:pic>
        <p:nvPicPr>
          <p:cNvPr id="4" name="Picture 3"/>
          <p:cNvPicPr/>
          <p:nvPr/>
        </p:nvPicPr>
        <p:blipFill>
          <a:blip r:embed="rId2"/>
          <a:stretch>
            <a:fillRect/>
          </a:stretch>
        </p:blipFill>
        <p:spPr>
          <a:xfrm>
            <a:off x="228600" y="1571624"/>
            <a:ext cx="8610600" cy="51339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45</a:t>
            </a:fld>
            <a:endParaRPr lang="en-GB" altLang="en-US"/>
          </a:p>
        </p:txBody>
      </p:sp>
    </p:spTree>
    <p:extLst>
      <p:ext uri="{BB962C8B-B14F-4D97-AF65-F5344CB8AC3E}">
        <p14:creationId xmlns:p14="http://schemas.microsoft.com/office/powerpoint/2010/main" val="14351680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993148"/>
            <a:ext cx="8229600" cy="609600"/>
          </a:xfrm>
        </p:spPr>
        <p:txBody>
          <a:bodyPr>
            <a:normAutofit/>
          </a:bodyPr>
          <a:lstStyle/>
          <a:p>
            <a:r>
              <a:rPr lang="en-US" sz="1800" b="1" dirty="0" smtClean="0">
                <a:solidFill>
                  <a:schemeClr val="tx1"/>
                </a:solidFill>
                <a:latin typeface="+mn-lt"/>
                <a:ea typeface="+mn-ea"/>
                <a:cs typeface="+mn-cs"/>
              </a:rPr>
              <a:t> </a:t>
            </a:r>
            <a:r>
              <a:rPr lang="en-US" sz="2000" dirty="0"/>
              <a:t>IMPLEMENTING CLASS CODE</a:t>
            </a:r>
          </a:p>
        </p:txBody>
      </p:sp>
      <p:pic>
        <p:nvPicPr>
          <p:cNvPr id="4" name="Picture 3"/>
          <p:cNvPicPr/>
          <p:nvPr/>
        </p:nvPicPr>
        <p:blipFill>
          <a:blip r:embed="rId2"/>
          <a:stretch>
            <a:fillRect/>
          </a:stretch>
        </p:blipFill>
        <p:spPr>
          <a:xfrm>
            <a:off x="304800" y="1571624"/>
            <a:ext cx="8305800" cy="51339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46</a:t>
            </a:fld>
            <a:endParaRPr lang="en-GB" altLang="en-US"/>
          </a:p>
        </p:txBody>
      </p:sp>
    </p:spTree>
    <p:extLst>
      <p:ext uri="{BB962C8B-B14F-4D97-AF65-F5344CB8AC3E}">
        <p14:creationId xmlns:p14="http://schemas.microsoft.com/office/powerpoint/2010/main" val="1814136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25" y="1066800"/>
            <a:ext cx="8229600" cy="410793"/>
          </a:xfrm>
        </p:spPr>
        <p:txBody>
          <a:bodyPr>
            <a:normAutofit/>
          </a:bodyPr>
          <a:lstStyle/>
          <a:p>
            <a:r>
              <a:rPr lang="en-US" sz="1800" b="1" dirty="0" smtClean="0">
                <a:solidFill>
                  <a:schemeClr val="tx1"/>
                </a:solidFill>
                <a:latin typeface="+mn-lt"/>
                <a:ea typeface="+mn-ea"/>
                <a:cs typeface="+mn-cs"/>
              </a:rPr>
              <a:t> EXECUTING </a:t>
            </a:r>
            <a:r>
              <a:rPr lang="en-US" sz="1800" b="1" dirty="0">
                <a:solidFill>
                  <a:schemeClr val="tx1"/>
                </a:solidFill>
                <a:latin typeface="+mn-lt"/>
                <a:ea typeface="+mn-ea"/>
                <a:cs typeface="+mn-cs"/>
              </a:rPr>
              <a:t>CLASS IN ECLIPSE RUN-&gt;RUN AS-&gt; JAVA APPLICATION</a:t>
            </a:r>
          </a:p>
        </p:txBody>
      </p:sp>
      <p:pic>
        <p:nvPicPr>
          <p:cNvPr id="4" name="Picture 3"/>
          <p:cNvPicPr/>
          <p:nvPr/>
        </p:nvPicPr>
        <p:blipFill>
          <a:blip r:embed="rId2"/>
          <a:stretch>
            <a:fillRect/>
          </a:stretch>
        </p:blipFill>
        <p:spPr>
          <a:xfrm>
            <a:off x="304800" y="1571624"/>
            <a:ext cx="8534400" cy="5057776"/>
          </a:xfrm>
          <a:prstGeom prst="rect">
            <a:avLst/>
          </a:prstGeom>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47</a:t>
            </a:fld>
            <a:endParaRPr lang="en-GB" altLang="en-US"/>
          </a:p>
        </p:txBody>
      </p:sp>
    </p:spTree>
    <p:extLst>
      <p:ext uri="{BB962C8B-B14F-4D97-AF65-F5344CB8AC3E}">
        <p14:creationId xmlns:p14="http://schemas.microsoft.com/office/powerpoint/2010/main" val="2838681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704" y="1412452"/>
            <a:ext cx="7772400" cy="3970318"/>
          </a:xfrm>
          <a:prstGeom prst="rect">
            <a:avLst/>
          </a:prstGeom>
        </p:spPr>
        <p:txBody>
          <a:bodyPr wrap="square">
            <a:spAutoFit/>
          </a:bodyPr>
          <a:lstStyle/>
          <a:p>
            <a:r>
              <a:rPr lang="en-US" altLang="en-US" dirty="0" smtClean="0"/>
              <a:t>A single line comment in Java starts with //											</a:t>
            </a:r>
          </a:p>
          <a:p>
            <a:r>
              <a:rPr lang="en-US" altLang="en-US" b="1" dirty="0" smtClean="0">
                <a:solidFill>
                  <a:schemeClr val="accent4"/>
                </a:solidFill>
                <a:latin typeface="Courier New" pitchFamily="49" charset="0"/>
              </a:rPr>
              <a:t>// </a:t>
            </a:r>
            <a:r>
              <a:rPr lang="en-US" altLang="en-US" b="1" dirty="0">
                <a:solidFill>
                  <a:schemeClr val="accent4"/>
                </a:solidFill>
                <a:latin typeface="Courier New" pitchFamily="49" charset="0"/>
              </a:rPr>
              <a:t>This is a single line comment in Java</a:t>
            </a:r>
          </a:p>
          <a:p>
            <a:endParaRPr lang="en-US" altLang="en-US" dirty="0">
              <a:latin typeface="Courier New" pitchFamily="49" charset="0"/>
            </a:endParaRPr>
          </a:p>
          <a:p>
            <a:r>
              <a:rPr lang="en-US" altLang="en-US" dirty="0" smtClean="0"/>
              <a:t>A multi line comment starts with /* &amp; ends with */</a:t>
            </a:r>
            <a:r>
              <a:rPr lang="en-US" altLang="en-US" dirty="0" smtClean="0">
                <a:solidFill>
                  <a:schemeClr val="accent2"/>
                </a:solidFill>
                <a:latin typeface="Lucida Console" pitchFamily="49" charset="0"/>
              </a:rPr>
              <a:t>											</a:t>
            </a:r>
            <a:r>
              <a:rPr lang="en-US" altLang="en-US" dirty="0" smtClean="0">
                <a:solidFill>
                  <a:schemeClr val="accent2"/>
                </a:solidFill>
                <a:latin typeface="Courier New" pitchFamily="49" charset="0"/>
              </a:rPr>
              <a:t> </a:t>
            </a:r>
            <a:r>
              <a:rPr lang="en-US" altLang="en-US" b="1" dirty="0">
                <a:solidFill>
                  <a:schemeClr val="accent4"/>
                </a:solidFill>
                <a:latin typeface="Courier New" pitchFamily="49" charset="0"/>
              </a:rPr>
              <a:t>/*This is a multi line</a:t>
            </a:r>
          </a:p>
          <a:p>
            <a:pPr lvl="1"/>
            <a:r>
              <a:rPr lang="en-US" altLang="en-US" b="1" dirty="0">
                <a:solidFill>
                  <a:schemeClr val="accent4"/>
                </a:solidFill>
                <a:latin typeface="Courier New" pitchFamily="49" charset="0"/>
              </a:rPr>
              <a:t>             comment</a:t>
            </a:r>
          </a:p>
          <a:p>
            <a:pPr lvl="1"/>
            <a:r>
              <a:rPr lang="en-US" altLang="en-US" b="1" dirty="0">
                <a:solidFill>
                  <a:schemeClr val="accent4"/>
                </a:solidFill>
                <a:latin typeface="Courier New" pitchFamily="49" charset="0"/>
              </a:rPr>
              <a:t>             in Java */</a:t>
            </a:r>
          </a:p>
          <a:p>
            <a:pPr lvl="1"/>
            <a:endParaRPr lang="en-US" altLang="en-US" dirty="0" smtClean="0">
              <a:solidFill>
                <a:schemeClr val="accent2"/>
              </a:solidFill>
              <a:latin typeface="Courier New" pitchFamily="49" charset="0"/>
            </a:endParaRPr>
          </a:p>
          <a:p>
            <a:pPr lvl="1"/>
            <a:r>
              <a:rPr lang="en-US" altLang="en-US" b="1" dirty="0" smtClean="0">
                <a:latin typeface="Courier New" pitchFamily="49" charset="0"/>
              </a:rPr>
              <a:t>The </a:t>
            </a:r>
            <a:r>
              <a:rPr lang="en-US" altLang="en-US" b="1" dirty="0" err="1" smtClean="0">
                <a:latin typeface="Courier New" pitchFamily="49" charset="0"/>
              </a:rPr>
              <a:t>javadoc</a:t>
            </a:r>
            <a:r>
              <a:rPr lang="en-US" altLang="en-US" b="1" dirty="0" smtClean="0">
                <a:latin typeface="Courier New" pitchFamily="49" charset="0"/>
              </a:rPr>
              <a:t> tool uses doc comments when preparing</a:t>
            </a:r>
          </a:p>
          <a:p>
            <a:pPr lvl="1"/>
            <a:r>
              <a:rPr lang="en-US" altLang="en-US" b="1" dirty="0" smtClean="0">
                <a:latin typeface="Courier New" pitchFamily="49" charset="0"/>
              </a:rPr>
              <a:t>Java documentation </a:t>
            </a:r>
          </a:p>
          <a:p>
            <a:pPr lvl="1"/>
            <a:endParaRPr lang="en-US" altLang="en-US" b="1" dirty="0" smtClean="0">
              <a:solidFill>
                <a:schemeClr val="accent2"/>
              </a:solidFill>
              <a:latin typeface="Courier New" pitchFamily="49" charset="0"/>
            </a:endParaRPr>
          </a:p>
          <a:p>
            <a:pPr lvl="1"/>
            <a:r>
              <a:rPr lang="en-US" altLang="en-US" b="1" dirty="0">
                <a:solidFill>
                  <a:schemeClr val="accent4"/>
                </a:solidFill>
                <a:latin typeface="Courier New" pitchFamily="49" charset="0"/>
              </a:rPr>
              <a:t>/** Java </a:t>
            </a:r>
            <a:r>
              <a:rPr lang="en-US" altLang="en-US" b="1" dirty="0" err="1">
                <a:solidFill>
                  <a:schemeClr val="accent4"/>
                </a:solidFill>
                <a:latin typeface="Courier New" pitchFamily="49" charset="0"/>
              </a:rPr>
              <a:t>Documentaton</a:t>
            </a:r>
            <a:r>
              <a:rPr lang="en-US" altLang="en-US" b="1" dirty="0">
                <a:solidFill>
                  <a:schemeClr val="accent4"/>
                </a:solidFill>
                <a:latin typeface="Courier New" pitchFamily="49" charset="0"/>
              </a:rPr>
              <a:t> comment */</a:t>
            </a:r>
          </a:p>
        </p:txBody>
      </p:sp>
      <p:sp>
        <p:nvSpPr>
          <p:cNvPr id="5" name="Rectangle 4"/>
          <p:cNvSpPr/>
          <p:nvPr/>
        </p:nvSpPr>
        <p:spPr>
          <a:xfrm>
            <a:off x="457200" y="1034534"/>
            <a:ext cx="5943600" cy="400110"/>
          </a:xfrm>
          <a:prstGeom prst="rect">
            <a:avLst/>
          </a:prstGeom>
        </p:spPr>
        <p:txBody>
          <a:bodyPr wrap="square">
            <a:spAutoFit/>
          </a:bodyPr>
          <a:lstStyle/>
          <a:p>
            <a:r>
              <a:rPr lang="en-US" altLang="en-US" sz="2000" b="1" dirty="0">
                <a:solidFill>
                  <a:schemeClr val="bg2">
                    <a:lumMod val="25000"/>
                  </a:schemeClr>
                </a:solidFill>
                <a:effectLst>
                  <a:outerShdw blurRad="38100" dist="38100" dir="2700000" algn="tl">
                    <a:srgbClr val="000000">
                      <a:alpha val="43137"/>
                    </a:srgbClr>
                  </a:outerShdw>
                </a:effectLst>
                <a:latin typeface="+mj-lt"/>
                <a:ea typeface="+mj-ea"/>
                <a:cs typeface="+mj-cs"/>
              </a:rPr>
              <a:t>COMMENTS IN JAVA</a:t>
            </a:r>
            <a:endParaRPr lang="en-US" sz="2000" b="1"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6"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7"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48</a:t>
            </a:fld>
            <a:endParaRPr lang="en-GB" altLang="en-US"/>
          </a:p>
        </p:txBody>
      </p:sp>
    </p:spTree>
    <p:extLst>
      <p:ext uri="{BB962C8B-B14F-4D97-AF65-F5344CB8AC3E}">
        <p14:creationId xmlns:p14="http://schemas.microsoft.com/office/powerpoint/2010/main" val="3613954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468" y="1188032"/>
            <a:ext cx="8229600" cy="396584"/>
          </a:xfrm>
        </p:spPr>
        <p:txBody>
          <a:bodyPr>
            <a:noAutofit/>
          </a:bodyPr>
          <a:lstStyle/>
          <a:p>
            <a:r>
              <a:rPr lang="en-US" altLang="en-US" sz="2000" dirty="0"/>
              <a:t>COMMENTS IN JAVA</a:t>
            </a:r>
            <a:r>
              <a:rPr lang="en-US" sz="2000" dirty="0"/>
              <a:t/>
            </a:r>
            <a:br>
              <a:rPr lang="en-US" sz="2000" dirty="0"/>
            </a:br>
            <a:endParaRPr lang="en-US" sz="2000" dirty="0"/>
          </a:p>
        </p:txBody>
      </p:sp>
      <p:sp>
        <p:nvSpPr>
          <p:cNvPr id="3" name="Content Placeholder 2"/>
          <p:cNvSpPr>
            <a:spLocks noGrp="1"/>
          </p:cNvSpPr>
          <p:nvPr>
            <p:ph idx="1"/>
          </p:nvPr>
        </p:nvSpPr>
        <p:spPr>
          <a:xfrm>
            <a:off x="457200" y="1363808"/>
            <a:ext cx="8229600" cy="5654384"/>
          </a:xfrm>
        </p:spPr>
        <p:txBody>
          <a:bodyPr>
            <a:normAutofit fontScale="92500" lnSpcReduction="20000"/>
          </a:bodyPr>
          <a:lstStyle/>
          <a:p>
            <a:pPr lvl="2">
              <a:spcBef>
                <a:spcPct val="0"/>
              </a:spcBef>
              <a:buNone/>
            </a:pPr>
            <a:r>
              <a:rPr lang="en-US" altLang="en-US" sz="1900" dirty="0" smtClean="0"/>
              <a:t>/**</a:t>
            </a:r>
          </a:p>
          <a:p>
            <a:pPr lvl="2">
              <a:spcBef>
                <a:spcPct val="0"/>
              </a:spcBef>
              <a:buNone/>
            </a:pPr>
            <a:endParaRPr lang="en-US" altLang="en-US" sz="1900" dirty="0"/>
          </a:p>
          <a:p>
            <a:pPr lvl="2">
              <a:spcBef>
                <a:spcPct val="0"/>
              </a:spcBef>
              <a:buNone/>
            </a:pPr>
            <a:r>
              <a:rPr lang="en-US" altLang="en-US" sz="1900" dirty="0" smtClean="0">
                <a:solidFill>
                  <a:schemeClr val="tx2">
                    <a:lumMod val="60000"/>
                    <a:lumOff val="40000"/>
                  </a:schemeClr>
                </a:solidFill>
              </a:rPr>
              <a:t>The Hello Word Program implements a application</a:t>
            </a:r>
          </a:p>
          <a:p>
            <a:pPr lvl="2">
              <a:spcBef>
                <a:spcPct val="0"/>
              </a:spcBef>
              <a:buNone/>
            </a:pPr>
            <a:r>
              <a:rPr lang="en-US" altLang="en-US" sz="1900" dirty="0" smtClean="0">
                <a:solidFill>
                  <a:schemeClr val="tx2">
                    <a:lumMod val="60000"/>
                    <a:lumOff val="40000"/>
                  </a:schemeClr>
                </a:solidFill>
              </a:rPr>
              <a:t>That displays message welcome to java</a:t>
            </a:r>
          </a:p>
          <a:p>
            <a:pPr lvl="2">
              <a:spcBef>
                <a:spcPct val="0"/>
              </a:spcBef>
              <a:buNone/>
            </a:pPr>
            <a:r>
              <a:rPr lang="en-US" altLang="en-US" sz="1900" dirty="0" smtClean="0">
                <a:solidFill>
                  <a:schemeClr val="tx2">
                    <a:lumMod val="60000"/>
                    <a:lumOff val="40000"/>
                  </a:schemeClr>
                </a:solidFill>
              </a:rPr>
              <a:t>@author </a:t>
            </a:r>
            <a:r>
              <a:rPr lang="en-US" altLang="en-US" sz="1900" dirty="0" err="1" smtClean="0">
                <a:solidFill>
                  <a:schemeClr val="tx2">
                    <a:lumMod val="60000"/>
                    <a:lumOff val="40000"/>
                  </a:schemeClr>
                </a:solidFill>
              </a:rPr>
              <a:t>mahendra</a:t>
            </a:r>
            <a:endParaRPr lang="en-US" altLang="en-US" sz="1900" dirty="0" smtClean="0">
              <a:solidFill>
                <a:schemeClr val="tx2">
                  <a:lumMod val="60000"/>
                  <a:lumOff val="40000"/>
                </a:schemeClr>
              </a:solidFill>
            </a:endParaRPr>
          </a:p>
          <a:p>
            <a:pPr lvl="2">
              <a:spcBef>
                <a:spcPct val="0"/>
              </a:spcBef>
              <a:buNone/>
            </a:pPr>
            <a:r>
              <a:rPr lang="en-US" altLang="en-US" sz="1900" dirty="0" smtClean="0">
                <a:solidFill>
                  <a:schemeClr val="tx2">
                    <a:lumMod val="60000"/>
                    <a:lumOff val="40000"/>
                  </a:schemeClr>
                </a:solidFill>
              </a:rPr>
              <a:t>@version 1.0</a:t>
            </a:r>
          </a:p>
          <a:p>
            <a:pPr lvl="2">
              <a:spcBef>
                <a:spcPct val="0"/>
              </a:spcBef>
              <a:buNone/>
            </a:pPr>
            <a:r>
              <a:rPr lang="en-US" altLang="en-US" sz="1900" dirty="0" smtClean="0">
                <a:solidFill>
                  <a:schemeClr val="tx2">
                    <a:lumMod val="60000"/>
                    <a:lumOff val="40000"/>
                  </a:schemeClr>
                </a:solidFill>
              </a:rPr>
              <a:t>@since 2017</a:t>
            </a:r>
          </a:p>
          <a:p>
            <a:pPr lvl="2">
              <a:spcBef>
                <a:spcPct val="0"/>
              </a:spcBef>
              <a:buNone/>
            </a:pPr>
            <a:r>
              <a:rPr lang="en-US" altLang="en-US" sz="1900" dirty="0" smtClean="0"/>
              <a:t>  </a:t>
            </a:r>
            <a:endParaRPr lang="en-US" altLang="en-US" sz="1900" dirty="0"/>
          </a:p>
          <a:p>
            <a:pPr lvl="2">
              <a:spcBef>
                <a:spcPct val="0"/>
              </a:spcBef>
              <a:buNone/>
            </a:pPr>
            <a:r>
              <a:rPr lang="en-US" altLang="en-US" sz="1900" dirty="0" smtClean="0"/>
              <a:t>*/</a:t>
            </a:r>
            <a:endParaRPr lang="en-US" altLang="en-US" sz="1900" dirty="0"/>
          </a:p>
          <a:p>
            <a:pPr lvl="2">
              <a:spcBef>
                <a:spcPct val="0"/>
              </a:spcBef>
              <a:buNone/>
            </a:pPr>
            <a:r>
              <a:rPr lang="en-US" altLang="en-US" sz="1900" dirty="0"/>
              <a:t>public class </a:t>
            </a:r>
            <a:r>
              <a:rPr lang="en-US" altLang="en-US" sz="1900" dirty="0" err="1"/>
              <a:t>HelloWorld</a:t>
            </a:r>
            <a:r>
              <a:rPr lang="en-US" altLang="en-US" sz="1900" dirty="0"/>
              <a:t>{</a:t>
            </a:r>
          </a:p>
          <a:p>
            <a:pPr lvl="2">
              <a:spcBef>
                <a:spcPct val="0"/>
              </a:spcBef>
              <a:buNone/>
            </a:pPr>
            <a:endParaRPr lang="en-US" altLang="en-US" sz="1900" dirty="0">
              <a:solidFill>
                <a:srgbClr val="FF0000"/>
              </a:solidFill>
            </a:endParaRPr>
          </a:p>
          <a:p>
            <a:pPr lvl="2">
              <a:spcBef>
                <a:spcPct val="0"/>
              </a:spcBef>
              <a:buNone/>
            </a:pPr>
            <a:r>
              <a:rPr lang="en-US" altLang="en-US" sz="1900" dirty="0"/>
              <a:t>/* </a:t>
            </a:r>
            <a:endParaRPr lang="en-US" altLang="en-US" sz="1900" dirty="0" smtClean="0"/>
          </a:p>
          <a:p>
            <a:pPr lvl="2">
              <a:spcBef>
                <a:spcPct val="0"/>
              </a:spcBef>
              <a:buNone/>
            </a:pPr>
            <a:r>
              <a:rPr lang="en-US" altLang="en-US" sz="1900" dirty="0" smtClean="0">
                <a:solidFill>
                  <a:schemeClr val="tx2">
                    <a:lumMod val="60000"/>
                    <a:lumOff val="40000"/>
                  </a:schemeClr>
                </a:solidFill>
              </a:rPr>
              <a:t>   Main </a:t>
            </a:r>
            <a:r>
              <a:rPr lang="en-US" altLang="en-US" sz="1900" dirty="0">
                <a:solidFill>
                  <a:schemeClr val="tx2">
                    <a:lumMod val="60000"/>
                    <a:lumOff val="40000"/>
                  </a:schemeClr>
                </a:solidFill>
              </a:rPr>
              <a:t>method  with command line </a:t>
            </a:r>
            <a:r>
              <a:rPr lang="en-US" altLang="en-US" sz="1900" dirty="0" smtClean="0">
                <a:solidFill>
                  <a:schemeClr val="tx2">
                    <a:lumMod val="60000"/>
                    <a:lumOff val="40000"/>
                  </a:schemeClr>
                </a:solidFill>
              </a:rPr>
              <a:t>arguments</a:t>
            </a:r>
            <a:endParaRPr lang="en-US" altLang="en-US" sz="1900" dirty="0">
              <a:solidFill>
                <a:schemeClr val="tx2">
                  <a:lumMod val="60000"/>
                  <a:lumOff val="40000"/>
                </a:schemeClr>
              </a:solidFill>
            </a:endParaRPr>
          </a:p>
          <a:p>
            <a:pPr lvl="2">
              <a:spcBef>
                <a:spcPct val="0"/>
              </a:spcBef>
              <a:buNone/>
            </a:pPr>
            <a:r>
              <a:rPr lang="en-US" altLang="en-US" sz="1900" dirty="0">
                <a:solidFill>
                  <a:schemeClr val="tx2">
                    <a:lumMod val="60000"/>
                    <a:lumOff val="40000"/>
                  </a:schemeClr>
                </a:solidFill>
              </a:rPr>
              <a:t>   </a:t>
            </a:r>
            <a:r>
              <a:rPr lang="en-US" altLang="en-US" sz="1900" dirty="0" smtClean="0">
                <a:solidFill>
                  <a:schemeClr val="tx2">
                    <a:lumMod val="60000"/>
                    <a:lumOff val="40000"/>
                  </a:schemeClr>
                </a:solidFill>
              </a:rPr>
              <a:t>Entry </a:t>
            </a:r>
            <a:r>
              <a:rPr lang="en-US" altLang="en-US" sz="1900" dirty="0">
                <a:solidFill>
                  <a:schemeClr val="tx2">
                    <a:lumMod val="60000"/>
                    <a:lumOff val="40000"/>
                  </a:schemeClr>
                </a:solidFill>
              </a:rPr>
              <a:t>point for  java application</a:t>
            </a:r>
          </a:p>
          <a:p>
            <a:pPr lvl="2">
              <a:spcBef>
                <a:spcPct val="0"/>
              </a:spcBef>
              <a:buNone/>
            </a:pPr>
            <a:endParaRPr lang="en-US" altLang="en-US" sz="1900" dirty="0">
              <a:solidFill>
                <a:schemeClr val="tx2">
                  <a:lumMod val="60000"/>
                  <a:lumOff val="40000"/>
                </a:schemeClr>
              </a:solidFill>
            </a:endParaRPr>
          </a:p>
          <a:p>
            <a:pPr lvl="2">
              <a:spcBef>
                <a:spcPct val="0"/>
              </a:spcBef>
              <a:buNone/>
            </a:pPr>
            <a:r>
              <a:rPr lang="en-US" altLang="en-US" sz="1900" dirty="0" smtClean="0"/>
              <a:t>*/</a:t>
            </a:r>
            <a:endParaRPr lang="en-US" altLang="en-US" sz="1900" dirty="0"/>
          </a:p>
          <a:p>
            <a:pPr lvl="2">
              <a:spcBef>
                <a:spcPct val="0"/>
              </a:spcBef>
              <a:buNone/>
            </a:pPr>
            <a:r>
              <a:rPr lang="en-US" altLang="en-US" sz="1900" dirty="0">
                <a:solidFill>
                  <a:srgbClr val="FF0000"/>
                </a:solidFill>
              </a:rPr>
              <a:t>	</a:t>
            </a:r>
            <a:r>
              <a:rPr lang="en-US" altLang="en-US" sz="1900" dirty="0"/>
              <a:t>public static void main(String[]</a:t>
            </a:r>
            <a:r>
              <a:rPr lang="en-US" altLang="en-US" sz="1900" dirty="0" err="1"/>
              <a:t>args</a:t>
            </a:r>
            <a:r>
              <a:rPr lang="en-US" altLang="en-US" sz="1900" dirty="0"/>
              <a:t>){</a:t>
            </a:r>
          </a:p>
          <a:p>
            <a:pPr lvl="2">
              <a:spcBef>
                <a:spcPct val="0"/>
              </a:spcBef>
              <a:buNone/>
            </a:pPr>
            <a:endParaRPr lang="en-US" altLang="en-US" sz="1900" dirty="0">
              <a:solidFill>
                <a:srgbClr val="FF0000"/>
              </a:solidFill>
            </a:endParaRPr>
          </a:p>
          <a:p>
            <a:pPr lvl="2">
              <a:spcBef>
                <a:spcPct val="0"/>
              </a:spcBef>
              <a:buNone/>
            </a:pPr>
            <a:r>
              <a:rPr lang="en-US" altLang="en-US" sz="1900" dirty="0" smtClean="0"/>
              <a:t>// </a:t>
            </a:r>
            <a:r>
              <a:rPr lang="en-US" altLang="en-US" sz="1900" dirty="0">
                <a:solidFill>
                  <a:schemeClr val="tx2">
                    <a:lumMod val="60000"/>
                    <a:lumOff val="40000"/>
                  </a:schemeClr>
                </a:solidFill>
              </a:rPr>
              <a:t>statement displays  welcome  message on </a:t>
            </a:r>
            <a:r>
              <a:rPr lang="en-US" altLang="en-US" sz="1900" dirty="0" err="1">
                <a:solidFill>
                  <a:schemeClr val="tx2">
                    <a:lumMod val="60000"/>
                    <a:lumOff val="40000"/>
                  </a:schemeClr>
                </a:solidFill>
              </a:rPr>
              <a:t>std</a:t>
            </a:r>
            <a:r>
              <a:rPr lang="en-US" altLang="en-US" sz="1900" dirty="0">
                <a:solidFill>
                  <a:schemeClr val="tx2">
                    <a:lumMod val="60000"/>
                    <a:lumOff val="40000"/>
                  </a:schemeClr>
                </a:solidFill>
              </a:rPr>
              <a:t> output</a:t>
            </a:r>
            <a:r>
              <a:rPr lang="en-US" altLang="en-US" sz="1900" dirty="0">
                <a:solidFill>
                  <a:srgbClr val="FF0000"/>
                </a:solidFill>
              </a:rPr>
              <a:t>	</a:t>
            </a:r>
          </a:p>
          <a:p>
            <a:pPr lvl="2">
              <a:spcBef>
                <a:spcPct val="0"/>
              </a:spcBef>
              <a:buNone/>
            </a:pPr>
            <a:r>
              <a:rPr lang="en-US" altLang="en-US" sz="1900" dirty="0" smtClean="0"/>
              <a:t>  </a:t>
            </a:r>
          </a:p>
          <a:p>
            <a:pPr lvl="2">
              <a:spcBef>
                <a:spcPct val="0"/>
              </a:spcBef>
              <a:buNone/>
            </a:pPr>
            <a:r>
              <a:rPr lang="en-US" altLang="en-US" sz="1900" dirty="0" err="1" smtClean="0"/>
              <a:t>System.out.println</a:t>
            </a:r>
            <a:r>
              <a:rPr lang="en-US" altLang="en-US" sz="1900" dirty="0"/>
              <a:t>(“welcome to Java !”);</a:t>
            </a:r>
          </a:p>
          <a:p>
            <a:pPr lvl="2">
              <a:spcBef>
                <a:spcPct val="0"/>
              </a:spcBef>
              <a:buNone/>
            </a:pPr>
            <a:r>
              <a:rPr lang="en-US" altLang="en-US" sz="1900" dirty="0"/>
              <a:t>	</a:t>
            </a:r>
          </a:p>
          <a:p>
            <a:pPr lvl="2">
              <a:spcBef>
                <a:spcPct val="0"/>
              </a:spcBef>
              <a:buNone/>
            </a:pPr>
            <a:r>
              <a:rPr lang="en-US" altLang="en-US" sz="1900" dirty="0" smtClean="0"/>
              <a:t>} }</a:t>
            </a:r>
            <a:endParaRPr lang="en-US" altLang="en-US" sz="1900" dirty="0"/>
          </a:p>
          <a:p>
            <a:endParaRPr lang="en-US" dirty="0"/>
          </a:p>
        </p:txBody>
      </p:sp>
      <p:sp>
        <p:nvSpPr>
          <p:cNvPr id="4" name="AutoShape 14"/>
          <p:cNvSpPr>
            <a:spLocks noChangeArrowheads="1"/>
          </p:cNvSpPr>
          <p:nvPr/>
        </p:nvSpPr>
        <p:spPr bwMode="auto">
          <a:xfrm>
            <a:off x="6426559" y="2133600"/>
            <a:ext cx="2017068" cy="883233"/>
          </a:xfrm>
          <a:prstGeom prst="cloudCallout">
            <a:avLst>
              <a:gd name="adj1" fmla="val -70773"/>
              <a:gd name="adj2" fmla="val -18623"/>
            </a:avLst>
          </a:prstGeom>
          <a:solidFill>
            <a:schemeClr val="bg1">
              <a:alpha val="30196"/>
            </a:schemeClr>
          </a:solidFill>
          <a:ln w="12700">
            <a:solidFill>
              <a:srgbClr val="000000"/>
            </a:solidFill>
            <a:round/>
            <a:headEnd type="none" w="sm" len="sm"/>
            <a:tailEnd type="none" w="sm" len="sm"/>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400" dirty="0" smtClean="0"/>
              <a:t>Appears in  Java</a:t>
            </a:r>
          </a:p>
          <a:p>
            <a:pPr eaLnBrk="1" hangingPunct="1"/>
            <a:r>
              <a:rPr lang="en-US" altLang="en-US" sz="1400" dirty="0" smtClean="0"/>
              <a:t>Documentation</a:t>
            </a:r>
            <a:endParaRPr lang="en-US" altLang="en-US" sz="1400" dirty="0"/>
          </a:p>
        </p:txBody>
      </p:sp>
      <p:sp>
        <p:nvSpPr>
          <p:cNvPr id="5" name="AutoShape 14"/>
          <p:cNvSpPr>
            <a:spLocks noChangeArrowheads="1"/>
          </p:cNvSpPr>
          <p:nvPr/>
        </p:nvSpPr>
        <p:spPr bwMode="auto">
          <a:xfrm>
            <a:off x="6553200" y="3307767"/>
            <a:ext cx="2285999" cy="883233"/>
          </a:xfrm>
          <a:prstGeom prst="cloudCallout">
            <a:avLst>
              <a:gd name="adj1" fmla="val -63750"/>
              <a:gd name="adj2" fmla="val 38245"/>
            </a:avLst>
          </a:prstGeom>
          <a:solidFill>
            <a:schemeClr val="bg1">
              <a:alpha val="30196"/>
            </a:schemeClr>
          </a:solidFill>
          <a:ln w="12700">
            <a:solidFill>
              <a:srgbClr val="000000"/>
            </a:solidFill>
            <a:round/>
            <a:headEnd type="none" w="sm" len="sm"/>
            <a:tailEnd type="none" w="sm" len="sm"/>
          </a:ln>
          <a:extLst/>
        </p:spPr>
        <p:txBody>
          <a:bodyPr wrap="none" anchor="ctr"/>
          <a:lstStyle/>
          <a:p>
            <a:pPr eaLnBrk="1" hangingPunct="1"/>
            <a:r>
              <a:rPr lang="en-US" altLang="en-US" sz="1400" dirty="0"/>
              <a:t>Multi line Comment</a:t>
            </a:r>
          </a:p>
        </p:txBody>
      </p:sp>
      <p:sp>
        <p:nvSpPr>
          <p:cNvPr id="6" name="AutoShape 14"/>
          <p:cNvSpPr>
            <a:spLocks noChangeArrowheads="1"/>
          </p:cNvSpPr>
          <p:nvPr/>
        </p:nvSpPr>
        <p:spPr bwMode="auto">
          <a:xfrm>
            <a:off x="6858000" y="4572000"/>
            <a:ext cx="2133600" cy="1035633"/>
          </a:xfrm>
          <a:prstGeom prst="cloudCallout">
            <a:avLst>
              <a:gd name="adj1" fmla="val -63750"/>
              <a:gd name="adj2" fmla="val 38245"/>
            </a:avLst>
          </a:prstGeom>
          <a:solidFill>
            <a:schemeClr val="bg1">
              <a:alpha val="30196"/>
            </a:schemeClr>
          </a:solidFill>
          <a:ln w="12700">
            <a:solidFill>
              <a:srgbClr val="000000"/>
            </a:solidFill>
            <a:round/>
            <a:headEnd type="none" w="sm" len="sm"/>
            <a:tailEnd type="none" w="sm" len="sm"/>
          </a:ln>
          <a:extLst/>
        </p:spPr>
        <p:txBody>
          <a:bodyPr wrap="none" anchor="ctr"/>
          <a:lstStyle/>
          <a:p>
            <a:pPr eaLnBrk="1" hangingPunct="1"/>
            <a:r>
              <a:rPr lang="en-US" altLang="en-US" sz="1400" dirty="0"/>
              <a:t>Single line comment</a:t>
            </a:r>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t>Java  Hello Word Program</a:t>
            </a:r>
            <a:endParaRPr lang="en-US" dirty="0"/>
          </a:p>
        </p:txBody>
      </p:sp>
      <p:sp>
        <p:nvSpPr>
          <p:cNvPr id="8" name="Slide Number Placeholder 7"/>
          <p:cNvSpPr>
            <a:spLocks noGrp="1"/>
          </p:cNvSpPr>
          <p:nvPr>
            <p:ph type="sldNum" sz="quarter" idx="10"/>
          </p:nvPr>
        </p:nvSpPr>
        <p:spPr/>
        <p:txBody>
          <a:bodyPr/>
          <a:lstStyle/>
          <a:p>
            <a:pPr>
              <a:defRPr/>
            </a:pPr>
            <a:fld id="{44B9FEE3-E93D-4A7C-9E09-A1B054A48AC1}" type="slidenum">
              <a:rPr lang="en-GB" altLang="en-US" smtClean="0"/>
              <a:pPr>
                <a:defRPr/>
              </a:pPr>
              <a:t>49</a:t>
            </a:fld>
            <a:endParaRPr lang="en-GB" altLang="en-US"/>
          </a:p>
        </p:txBody>
      </p:sp>
    </p:spTree>
    <p:extLst>
      <p:ext uri="{BB962C8B-B14F-4D97-AF65-F5344CB8AC3E}">
        <p14:creationId xmlns:p14="http://schemas.microsoft.com/office/powerpoint/2010/main" val="3236563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45394" y="1143000"/>
            <a:ext cx="8245475" cy="498475"/>
          </a:xfrm>
        </p:spPr>
        <p:txBody>
          <a:bodyPr>
            <a:normAutofit/>
          </a:bodyPr>
          <a:lstStyle/>
          <a:p>
            <a:r>
              <a:rPr lang="en-US" altLang="en-US" sz="2200" dirty="0" smtClean="0"/>
              <a:t>BENEFITES OF OBJECT ORIENTED PROGRAMMINE</a:t>
            </a:r>
            <a:endParaRPr lang="en-US" altLang="en-US" dirty="0"/>
          </a:p>
        </p:txBody>
      </p:sp>
      <p:sp>
        <p:nvSpPr>
          <p:cNvPr id="6" name="Rectangle 3"/>
          <p:cNvSpPr txBox="1">
            <a:spLocks noChangeArrowheads="1"/>
          </p:cNvSpPr>
          <p:nvPr/>
        </p:nvSpPr>
        <p:spPr>
          <a:xfrm>
            <a:off x="685800" y="1676401"/>
            <a:ext cx="7775575" cy="46482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80000"/>
              </a:lnSpc>
            </a:pPr>
            <a:r>
              <a:rPr lang="en-US" altLang="en-US" sz="1800" dirty="0" smtClean="0"/>
              <a:t>Transition from business analysis models to software implementation models</a:t>
            </a:r>
          </a:p>
          <a:p>
            <a:pPr>
              <a:lnSpc>
                <a:spcPct val="80000"/>
              </a:lnSpc>
            </a:pPr>
            <a:endParaRPr lang="en-US" altLang="en-US" sz="1800" dirty="0" smtClean="0"/>
          </a:p>
          <a:p>
            <a:pPr>
              <a:lnSpc>
                <a:spcPct val="80000"/>
              </a:lnSpc>
            </a:pPr>
            <a:r>
              <a:rPr lang="en-US" altLang="en-US" sz="1800" dirty="0" smtClean="0"/>
              <a:t>The ability to maintain and implement changes in the programs more efficiently and rapidly</a:t>
            </a:r>
          </a:p>
          <a:p>
            <a:pPr>
              <a:lnSpc>
                <a:spcPct val="80000"/>
              </a:lnSpc>
            </a:pPr>
            <a:endParaRPr lang="en-US" altLang="en-US" sz="1800" dirty="0" smtClean="0"/>
          </a:p>
          <a:p>
            <a:pPr>
              <a:lnSpc>
                <a:spcPct val="80000"/>
              </a:lnSpc>
            </a:pPr>
            <a:r>
              <a:rPr lang="en-US" altLang="en-US" sz="1800" dirty="0" smtClean="0"/>
              <a:t>The ability to more effectively create software systems and allowing developers to work on parts of the system</a:t>
            </a:r>
          </a:p>
          <a:p>
            <a:pPr>
              <a:lnSpc>
                <a:spcPct val="80000"/>
              </a:lnSpc>
            </a:pPr>
            <a:endParaRPr lang="en-US" altLang="en-US" sz="1800" dirty="0" smtClean="0"/>
          </a:p>
          <a:p>
            <a:pPr>
              <a:lnSpc>
                <a:spcPct val="80000"/>
              </a:lnSpc>
            </a:pPr>
            <a:r>
              <a:rPr lang="en-US" altLang="en-US" sz="1800" dirty="0" smtClean="0"/>
              <a:t>The ability to reuse code components in other programs and purchase components written by third-party developers to increase the functionality of programs with little effort</a:t>
            </a:r>
          </a:p>
          <a:p>
            <a:pPr>
              <a:lnSpc>
                <a:spcPct val="80000"/>
              </a:lnSpc>
            </a:pPr>
            <a:endParaRPr lang="en-US" altLang="en-US" sz="1800" dirty="0" smtClean="0"/>
          </a:p>
          <a:p>
            <a:pPr>
              <a:lnSpc>
                <a:spcPct val="80000"/>
              </a:lnSpc>
            </a:pPr>
            <a:r>
              <a:rPr lang="en-US" altLang="en-US" sz="1800" dirty="0" smtClean="0"/>
              <a:t>Better integration with loosely coupled distributed computing systems</a:t>
            </a:r>
          </a:p>
          <a:p>
            <a:pPr>
              <a:lnSpc>
                <a:spcPct val="80000"/>
              </a:lnSpc>
            </a:pPr>
            <a:endParaRPr lang="en-US" altLang="en-US" sz="1800" dirty="0" smtClean="0"/>
          </a:p>
          <a:p>
            <a:pPr>
              <a:lnSpc>
                <a:spcPct val="80000"/>
              </a:lnSpc>
            </a:pPr>
            <a:r>
              <a:rPr lang="en-US" altLang="en-US" sz="1800" dirty="0" smtClean="0"/>
              <a:t>Improved integration with modern operating systems</a:t>
            </a:r>
          </a:p>
          <a:p>
            <a:pPr>
              <a:lnSpc>
                <a:spcPct val="80000"/>
              </a:lnSpc>
            </a:pPr>
            <a:endParaRPr lang="en-US" altLang="en-US" sz="1800" dirty="0" smtClean="0"/>
          </a:p>
          <a:p>
            <a:pPr>
              <a:lnSpc>
                <a:spcPct val="80000"/>
              </a:lnSpc>
            </a:pPr>
            <a:r>
              <a:rPr lang="en-US" altLang="en-US" sz="1800" dirty="0" smtClean="0"/>
              <a:t>The ability to create a  graphical user interface for the users</a:t>
            </a:r>
            <a:endParaRPr lang="en-US" altLang="en-US" sz="1800" dirty="0"/>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5</a:t>
            </a:fld>
            <a:endParaRPr lang="en-GB" altLang="en-US"/>
          </a:p>
        </p:txBody>
      </p:sp>
    </p:spTree>
    <p:extLst>
      <p:ext uri="{BB962C8B-B14F-4D97-AF65-F5344CB8AC3E}">
        <p14:creationId xmlns:p14="http://schemas.microsoft.com/office/powerpoint/2010/main" val="2996049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438400"/>
            <a:ext cx="5562600" cy="990600"/>
          </a:xfrm>
        </p:spPr>
        <p:txBody>
          <a:bodyPr>
            <a:normAutofit fontScale="90000"/>
          </a:bodyPr>
          <a:lstStyle/>
          <a:p>
            <a:r>
              <a:rPr lang="en-US" b="1" dirty="0" smtClean="0"/>
              <a:t> </a:t>
            </a:r>
            <a:r>
              <a:rPr lang="en-US" dirty="0">
                <a:effectLst/>
              </a:rPr>
              <a:t>Data Types</a:t>
            </a:r>
            <a:br>
              <a:rPr lang="en-US" dirty="0">
                <a:effectLst/>
              </a:rPr>
            </a:b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50</a:t>
            </a:fld>
            <a:endParaRPr lang="en-GB" altLang="en-US"/>
          </a:p>
        </p:txBody>
      </p:sp>
    </p:spTree>
    <p:extLst>
      <p:ext uri="{BB962C8B-B14F-4D97-AF65-F5344CB8AC3E}">
        <p14:creationId xmlns:p14="http://schemas.microsoft.com/office/powerpoint/2010/main" val="14031603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a:bodyPr>
          <a:lstStyle/>
          <a:p>
            <a:endParaRPr lang="en-US" altLang="en-US" dirty="0" smtClean="0"/>
          </a:p>
          <a:p>
            <a:r>
              <a:rPr lang="en-US" altLang="en-US" sz="2000" dirty="0"/>
              <a:t>Variables, Literals , Keywords</a:t>
            </a:r>
          </a:p>
          <a:p>
            <a:r>
              <a:rPr lang="en-US" altLang="en-US" sz="2000" dirty="0"/>
              <a:t>Data types</a:t>
            </a:r>
          </a:p>
          <a:p>
            <a:r>
              <a:rPr lang="en-US" altLang="en-US" sz="2000" dirty="0"/>
              <a:t>Expressions, Statements and Blocks</a:t>
            </a:r>
          </a:p>
          <a:p>
            <a:r>
              <a:rPr lang="en-US" altLang="en-US" sz="2000" dirty="0"/>
              <a:t>Operators</a:t>
            </a:r>
          </a:p>
          <a:p>
            <a:r>
              <a:rPr lang="en-US" altLang="en-US" sz="2000" dirty="0"/>
              <a:t>Arrays</a:t>
            </a:r>
          </a:p>
          <a:p>
            <a:r>
              <a:rPr lang="en-US" altLang="en-US" sz="2000" dirty="0"/>
              <a:t>Controls flow</a:t>
            </a:r>
          </a:p>
          <a:p>
            <a:pPr>
              <a:buNone/>
            </a:pPr>
            <a:r>
              <a:rPr lang="en-US" altLang="en-US" sz="2000" dirty="0"/>
              <a:t> </a:t>
            </a:r>
            <a:endParaRPr lang="en-US" sz="2000" dirty="0"/>
          </a:p>
        </p:txBody>
      </p:sp>
      <p:sp>
        <p:nvSpPr>
          <p:cNvPr id="5" name="Title 1"/>
          <p:cNvSpPr>
            <a:spLocks noGrp="1"/>
          </p:cNvSpPr>
          <p:nvPr>
            <p:ph type="title"/>
          </p:nvPr>
        </p:nvSpPr>
        <p:spPr>
          <a:xfrm>
            <a:off x="457200" y="1143000"/>
            <a:ext cx="8229600" cy="533400"/>
          </a:xfrm>
        </p:spPr>
        <p:txBody>
          <a:bodyPr>
            <a:normAutofit fontScale="90000"/>
          </a:bodyPr>
          <a:lstStyle/>
          <a:p>
            <a:r>
              <a:rPr lang="en-US" sz="1600" dirty="0" smtClean="0">
                <a:effectLst/>
              </a:rPr>
              <a:t>   </a:t>
            </a:r>
            <a:r>
              <a:rPr lang="en-US" sz="2200" dirty="0"/>
              <a:t>DECLARING AND ASSIGNING VARIABLES</a:t>
            </a:r>
            <a:br>
              <a:rPr lang="en-US" sz="2200" dirty="0"/>
            </a:br>
            <a:endParaRPr lang="en-US" sz="2200" dirty="0"/>
          </a:p>
        </p:txBody>
      </p:sp>
      <p:sp>
        <p:nvSpPr>
          <p:cNvPr id="6"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7"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51</a:t>
            </a:fld>
            <a:endParaRPr lang="en-GB" altLang="en-US"/>
          </a:p>
        </p:txBody>
      </p:sp>
    </p:spTree>
    <p:extLst>
      <p:ext uri="{BB962C8B-B14F-4D97-AF65-F5344CB8AC3E}">
        <p14:creationId xmlns:p14="http://schemas.microsoft.com/office/powerpoint/2010/main" val="1353814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639762"/>
          </a:xfrm>
        </p:spPr>
        <p:txBody>
          <a:bodyPr>
            <a:normAutofit/>
          </a:bodyPr>
          <a:lstStyle/>
          <a:p>
            <a:r>
              <a:rPr lang="en-US" altLang="en-US" sz="2000" dirty="0"/>
              <a:t>VARIABLES</a:t>
            </a:r>
            <a:endParaRPr lang="en-US" sz="2000" dirty="0"/>
          </a:p>
        </p:txBody>
      </p:sp>
      <p:sp>
        <p:nvSpPr>
          <p:cNvPr id="3" name="Content Placeholder 2"/>
          <p:cNvSpPr>
            <a:spLocks noGrp="1"/>
          </p:cNvSpPr>
          <p:nvPr>
            <p:ph idx="1"/>
          </p:nvPr>
        </p:nvSpPr>
        <p:spPr>
          <a:xfrm>
            <a:off x="609600" y="1371600"/>
            <a:ext cx="8229600" cy="4419600"/>
          </a:xfrm>
        </p:spPr>
        <p:txBody>
          <a:bodyPr>
            <a:normAutofit fontScale="92500" lnSpcReduction="10000"/>
          </a:bodyPr>
          <a:lstStyle/>
          <a:p>
            <a:pPr marL="0" lvl="1" indent="0">
              <a:lnSpc>
                <a:spcPct val="90000"/>
              </a:lnSpc>
              <a:buNone/>
            </a:pPr>
            <a:endParaRPr lang="en-US" altLang="en-US" sz="1800" dirty="0"/>
          </a:p>
          <a:p>
            <a:pPr marL="0" lvl="1" indent="0">
              <a:lnSpc>
                <a:spcPct val="90000"/>
              </a:lnSpc>
              <a:buNone/>
            </a:pPr>
            <a:r>
              <a:rPr lang="en-US" altLang="en-US" sz="1800" dirty="0" smtClean="0"/>
              <a:t>      </a:t>
            </a:r>
            <a:r>
              <a:rPr lang="en-US" altLang="en-US" sz="2000" dirty="0" smtClean="0"/>
              <a:t>A </a:t>
            </a:r>
            <a:r>
              <a:rPr lang="en-US" altLang="en-US" sz="2000" dirty="0"/>
              <a:t>variable is the name that refers to a memory location where  some </a:t>
            </a:r>
            <a:r>
              <a:rPr lang="en-US" altLang="en-US" sz="2000" dirty="0" smtClean="0"/>
              <a:t> </a:t>
            </a:r>
          </a:p>
          <a:p>
            <a:pPr marL="0" lvl="1" indent="0">
              <a:lnSpc>
                <a:spcPct val="90000"/>
              </a:lnSpc>
              <a:buNone/>
            </a:pPr>
            <a:r>
              <a:rPr lang="en-US" altLang="en-US" dirty="0"/>
              <a:t> </a:t>
            </a:r>
            <a:r>
              <a:rPr lang="en-US" altLang="en-US" dirty="0" smtClean="0"/>
              <a:t>    </a:t>
            </a:r>
            <a:r>
              <a:rPr lang="en-US" altLang="en-US" sz="2000" dirty="0" smtClean="0"/>
              <a:t>data value </a:t>
            </a:r>
            <a:r>
              <a:rPr lang="en-US" altLang="en-US" sz="2000" dirty="0"/>
              <a:t>is stored.</a:t>
            </a:r>
          </a:p>
          <a:p>
            <a:pPr marL="0" lvl="1" indent="0">
              <a:lnSpc>
                <a:spcPct val="90000"/>
              </a:lnSpc>
              <a:buNone/>
            </a:pPr>
            <a:r>
              <a:rPr lang="en-US" altLang="en-US" sz="2000" dirty="0" smtClean="0"/>
              <a:t>     Each </a:t>
            </a:r>
            <a:r>
              <a:rPr lang="en-US" altLang="en-US" sz="2000" dirty="0"/>
              <a:t>variable that is used in a program must be declared</a:t>
            </a:r>
            <a:r>
              <a:rPr lang="en-US" altLang="en-US" sz="2000" dirty="0" smtClean="0"/>
              <a:t>.</a:t>
            </a:r>
          </a:p>
          <a:p>
            <a:pPr>
              <a:lnSpc>
                <a:spcPct val="90000"/>
              </a:lnSpc>
            </a:pPr>
            <a:endParaRPr lang="en-US" altLang="en-US" dirty="0" smtClean="0"/>
          </a:p>
          <a:p>
            <a:pPr>
              <a:lnSpc>
                <a:spcPct val="90000"/>
              </a:lnSpc>
            </a:pPr>
            <a:r>
              <a:rPr lang="en-US" altLang="en-US" sz="1900" b="1" dirty="0" smtClean="0"/>
              <a:t>VARIABLE NAMING CONVENTIONS</a:t>
            </a:r>
          </a:p>
          <a:p>
            <a:pPr marL="0" lvl="1" indent="0">
              <a:lnSpc>
                <a:spcPct val="90000"/>
              </a:lnSpc>
              <a:buNone/>
            </a:pPr>
            <a:r>
              <a:rPr lang="en-US" altLang="en-US" sz="2000" dirty="0" smtClean="0"/>
              <a:t>   </a:t>
            </a:r>
          </a:p>
          <a:p>
            <a:pPr marL="0" lvl="1" indent="0">
              <a:lnSpc>
                <a:spcPct val="90000"/>
              </a:lnSpc>
              <a:buNone/>
            </a:pPr>
            <a:r>
              <a:rPr lang="en-US" altLang="en-US" sz="2000" dirty="0" smtClean="0"/>
              <a:t>        A </a:t>
            </a:r>
            <a:r>
              <a:rPr lang="en-US" altLang="en-US" sz="2000" dirty="0"/>
              <a:t>variable name must be unique.</a:t>
            </a:r>
          </a:p>
          <a:p>
            <a:pPr marL="0" lvl="1" indent="0">
              <a:lnSpc>
                <a:spcPct val="90000"/>
              </a:lnSpc>
              <a:buNone/>
            </a:pPr>
            <a:r>
              <a:rPr lang="en-US" altLang="en-US" sz="2000" dirty="0" smtClean="0"/>
              <a:t>        A </a:t>
            </a:r>
            <a:r>
              <a:rPr lang="en-US" altLang="en-US" sz="2000" dirty="0"/>
              <a:t>variable name must begin with a letter, an underscore (_), or the </a:t>
            </a:r>
            <a:r>
              <a:rPr lang="en-US" altLang="en-US" sz="2000" dirty="0" smtClean="0"/>
              <a:t>  </a:t>
            </a:r>
          </a:p>
          <a:p>
            <a:pPr marL="0" lvl="1" indent="0">
              <a:lnSpc>
                <a:spcPct val="90000"/>
              </a:lnSpc>
              <a:buNone/>
            </a:pPr>
            <a:r>
              <a:rPr lang="en-US" altLang="en-US" dirty="0"/>
              <a:t> </a:t>
            </a:r>
            <a:r>
              <a:rPr lang="en-US" altLang="en-US" dirty="0" smtClean="0"/>
              <a:t>       </a:t>
            </a:r>
            <a:r>
              <a:rPr lang="en-US" altLang="en-US" sz="2000" dirty="0" smtClean="0"/>
              <a:t>dollar symbol </a:t>
            </a:r>
            <a:r>
              <a:rPr lang="en-US" altLang="en-US" sz="2000" dirty="0"/>
              <a:t>($), which can be followed by a sequence of letters or </a:t>
            </a:r>
            <a:r>
              <a:rPr lang="en-US" altLang="en-US" sz="2000" dirty="0" smtClean="0"/>
              <a:t> </a:t>
            </a:r>
          </a:p>
          <a:p>
            <a:pPr marL="0" lvl="1" indent="0">
              <a:lnSpc>
                <a:spcPct val="90000"/>
              </a:lnSpc>
              <a:buNone/>
            </a:pPr>
            <a:r>
              <a:rPr lang="en-US" altLang="en-US" dirty="0"/>
              <a:t> </a:t>
            </a:r>
            <a:r>
              <a:rPr lang="en-US" altLang="en-US" dirty="0" smtClean="0"/>
              <a:t>       </a:t>
            </a:r>
            <a:r>
              <a:rPr lang="en-US" altLang="en-US" sz="2000" dirty="0" smtClean="0"/>
              <a:t>digits </a:t>
            </a:r>
            <a:r>
              <a:rPr lang="en-US" altLang="en-US" sz="2000" dirty="0"/>
              <a:t>(0 to </a:t>
            </a:r>
            <a:r>
              <a:rPr lang="en-US" altLang="en-US" sz="2000" dirty="0" smtClean="0"/>
              <a:t>9</a:t>
            </a:r>
            <a:r>
              <a:rPr lang="en-US" altLang="en-US" sz="2000" dirty="0"/>
              <a:t>), ‘$’, or ‘_’ .</a:t>
            </a:r>
          </a:p>
          <a:p>
            <a:pPr marL="0" lvl="1" indent="0">
              <a:lnSpc>
                <a:spcPct val="90000"/>
              </a:lnSpc>
              <a:buNone/>
            </a:pPr>
            <a:r>
              <a:rPr lang="en-US" altLang="en-US" sz="2000" dirty="0" smtClean="0"/>
              <a:t>        A </a:t>
            </a:r>
            <a:r>
              <a:rPr lang="en-US" altLang="en-US" sz="2000" dirty="0"/>
              <a:t>variable name should not start with a digit. </a:t>
            </a:r>
          </a:p>
          <a:p>
            <a:pPr marL="0" lvl="1" indent="0">
              <a:lnSpc>
                <a:spcPct val="90000"/>
              </a:lnSpc>
              <a:buNone/>
            </a:pPr>
            <a:r>
              <a:rPr lang="en-US" altLang="en-US" sz="2000" dirty="0" smtClean="0"/>
              <a:t>        A </a:t>
            </a:r>
            <a:r>
              <a:rPr lang="en-US" altLang="en-US" sz="2000" dirty="0"/>
              <a:t>variable name should not contain embedded white spaces </a:t>
            </a:r>
            <a:r>
              <a:rPr lang="en-US" altLang="en-US" sz="2000" dirty="0" smtClean="0"/>
              <a:t>.</a:t>
            </a:r>
          </a:p>
          <a:p>
            <a:pPr marL="0" lvl="1" indent="0">
              <a:lnSpc>
                <a:spcPct val="90000"/>
              </a:lnSpc>
              <a:buNone/>
            </a:pPr>
            <a:r>
              <a:rPr lang="en-US" altLang="en-US" sz="2000" dirty="0"/>
              <a:t> </a:t>
            </a:r>
            <a:r>
              <a:rPr lang="en-US" altLang="en-US" sz="2000" dirty="0" smtClean="0"/>
              <a:t>       A </a:t>
            </a:r>
            <a:r>
              <a:rPr lang="en-US" altLang="en-US" sz="2000" dirty="0"/>
              <a:t>variable name should not consist of a keyword. </a:t>
            </a:r>
            <a:endParaRPr lang="en-US" altLang="en-US" sz="2000" dirty="0" smtClean="0"/>
          </a:p>
          <a:p>
            <a:pPr marL="0" lvl="1" indent="0">
              <a:lnSpc>
                <a:spcPct val="90000"/>
              </a:lnSpc>
              <a:buNone/>
            </a:pPr>
            <a:r>
              <a:rPr lang="en-US" altLang="en-US" sz="2000" dirty="0"/>
              <a:t> </a:t>
            </a:r>
            <a:r>
              <a:rPr lang="en-US" altLang="en-US" sz="2000" dirty="0" smtClean="0"/>
              <a:t>       A </a:t>
            </a:r>
            <a:r>
              <a:rPr lang="en-US" altLang="en-US" sz="2000" dirty="0"/>
              <a:t>variable name in Java is case sensitive. </a:t>
            </a:r>
          </a:p>
          <a:p>
            <a:pPr marL="342900" lvl="1" indent="-342900">
              <a:lnSpc>
                <a:spcPct val="90000"/>
              </a:lnSpc>
            </a:pPr>
            <a:endParaRPr lang="en-US" altLang="en-US" sz="2000" dirty="0"/>
          </a:p>
          <a:p>
            <a:pPr marL="342900" lvl="1" indent="-342900">
              <a:lnSpc>
                <a:spcPct val="90000"/>
              </a:lnSpc>
            </a:pPr>
            <a:endParaRPr lang="en-US" altLang="en-US" sz="2000" dirty="0"/>
          </a:p>
        </p:txBody>
      </p:sp>
      <p:sp>
        <p:nvSpPr>
          <p:cNvPr id="4"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5" name="Slide Number Placeholder 4"/>
          <p:cNvSpPr>
            <a:spLocks noGrp="1"/>
          </p:cNvSpPr>
          <p:nvPr>
            <p:ph type="sldNum" sz="quarter" idx="10"/>
          </p:nvPr>
        </p:nvSpPr>
        <p:spPr/>
        <p:txBody>
          <a:bodyPr/>
          <a:lstStyle/>
          <a:p>
            <a:pPr>
              <a:defRPr/>
            </a:pPr>
            <a:fld id="{44B9FEE3-E93D-4A7C-9E09-A1B054A48AC1}" type="slidenum">
              <a:rPr lang="en-GB" altLang="en-US" smtClean="0"/>
              <a:pPr>
                <a:defRPr/>
              </a:pPr>
              <a:t>52</a:t>
            </a:fld>
            <a:endParaRPr lang="en-GB" altLang="en-US"/>
          </a:p>
        </p:txBody>
      </p:sp>
    </p:spTree>
    <p:extLst>
      <p:ext uri="{BB962C8B-B14F-4D97-AF65-F5344CB8AC3E}">
        <p14:creationId xmlns:p14="http://schemas.microsoft.com/office/powerpoint/2010/main" val="8281646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457200"/>
          </a:xfrm>
        </p:spPr>
        <p:txBody>
          <a:bodyPr>
            <a:normAutofit/>
          </a:bodyPr>
          <a:lstStyle/>
          <a:p>
            <a:r>
              <a:rPr lang="en-US" sz="2000" dirty="0"/>
              <a:t>JAVA LITERALS</a:t>
            </a:r>
          </a:p>
        </p:txBody>
      </p:sp>
      <p:sp>
        <p:nvSpPr>
          <p:cNvPr id="4" name="Rectangle 3"/>
          <p:cNvSpPr>
            <a:spLocks noGrp="1" noChangeArrowheads="1"/>
          </p:cNvSpPr>
          <p:nvPr>
            <p:ph idx="1"/>
          </p:nvPr>
        </p:nvSpPr>
        <p:spPr>
          <a:xfrm>
            <a:off x="457200" y="1524000"/>
            <a:ext cx="8229600" cy="4906963"/>
          </a:xfrm>
          <a:noFill/>
        </p:spPr>
        <p:txBody>
          <a:bodyPr/>
          <a:lstStyle/>
          <a:p>
            <a:pPr marL="342900" indent="-342900" eaLnBrk="1" hangingPunct="1"/>
            <a:endParaRPr lang="en-US" altLang="en-US" sz="2000" dirty="0" smtClean="0"/>
          </a:p>
          <a:p>
            <a:pPr marL="342900" indent="-342900" eaLnBrk="1" hangingPunct="1"/>
            <a:r>
              <a:rPr lang="en-US" altLang="en-US" sz="2000" dirty="0" smtClean="0"/>
              <a:t>String </a:t>
            </a:r>
            <a:r>
              <a:rPr lang="en-US" altLang="en-US" sz="2000" dirty="0"/>
              <a:t>literals</a:t>
            </a:r>
          </a:p>
          <a:p>
            <a:pPr marL="793750" lvl="1" indent="-342900" eaLnBrk="1" hangingPunct="1"/>
            <a:r>
              <a:rPr lang="en-US" altLang="en-US" sz="2000" dirty="0"/>
              <a:t>Ex : “</a:t>
            </a:r>
            <a:r>
              <a:rPr lang="en-US" altLang="en-US" sz="2000" dirty="0" smtClean="0"/>
              <a:t>DSRC Chennai”</a:t>
            </a:r>
            <a:endParaRPr lang="en-US" altLang="en-US" sz="2000" dirty="0"/>
          </a:p>
          <a:p>
            <a:pPr marL="342900" indent="-342900" eaLnBrk="1" hangingPunct="1"/>
            <a:r>
              <a:rPr lang="en-US" altLang="en-US" sz="2000" dirty="0"/>
              <a:t>Boolean literals</a:t>
            </a:r>
          </a:p>
          <a:p>
            <a:pPr marL="793750" lvl="1" indent="-342900" eaLnBrk="1" hangingPunct="1"/>
            <a:r>
              <a:rPr lang="en-US" altLang="en-US" sz="2000" dirty="0"/>
              <a:t>Ex:  true, false</a:t>
            </a:r>
          </a:p>
          <a:p>
            <a:pPr marL="342900" indent="-342900" eaLnBrk="1" hangingPunct="1"/>
            <a:r>
              <a:rPr lang="en-US" altLang="en-US" sz="2000" dirty="0"/>
              <a:t>Character literals</a:t>
            </a:r>
          </a:p>
          <a:p>
            <a:pPr marL="793750" lvl="1" indent="-342900" eaLnBrk="1" hangingPunct="1"/>
            <a:r>
              <a:rPr lang="en-US" altLang="en-US" sz="2000" dirty="0"/>
              <a:t>Ex : ‘v’, ’p’, ‘1’, ’9’</a:t>
            </a:r>
          </a:p>
          <a:p>
            <a:pPr marL="342900" indent="-342900" eaLnBrk="1" hangingPunct="1"/>
            <a:r>
              <a:rPr lang="en-US" altLang="en-US" sz="2000" dirty="0"/>
              <a:t>Integer literals</a:t>
            </a:r>
          </a:p>
          <a:p>
            <a:pPr marL="793750" lvl="1" indent="-342900" eaLnBrk="1" hangingPunct="1"/>
            <a:r>
              <a:rPr lang="en-US" altLang="en-US" sz="2000" dirty="0"/>
              <a:t>Ex:  123,    5985,   2488</a:t>
            </a:r>
          </a:p>
          <a:p>
            <a:pPr marL="342900" indent="-342900" eaLnBrk="1" hangingPunct="1"/>
            <a:r>
              <a:rPr lang="en-US" altLang="en-US" sz="2000" dirty="0"/>
              <a:t>Floating literals</a:t>
            </a:r>
          </a:p>
          <a:p>
            <a:pPr marL="793750" lvl="1" indent="-342900" eaLnBrk="1" hangingPunct="1"/>
            <a:r>
              <a:rPr lang="en-US" altLang="en-US" sz="2000" dirty="0"/>
              <a:t>Ex:   343.244, 5.3949f,  984938.934 </a:t>
            </a:r>
          </a:p>
          <a:p>
            <a:pPr marL="342900" indent="-342900" eaLnBrk="1" hangingPunct="1">
              <a:buFont typeface="Wingdings" pitchFamily="2" charset="2"/>
              <a:buNone/>
            </a:pPr>
            <a:endParaRPr lang="en-US" altLang="en-US" sz="1800" dirty="0" smtClean="0"/>
          </a:p>
          <a:p>
            <a:pPr marL="342900" indent="-342900" eaLnBrk="1" hangingPunct="1"/>
            <a:endParaRPr lang="en-US" altLang="en-US" sz="1800" dirty="0" smtClean="0"/>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53</a:t>
            </a:fld>
            <a:endParaRPr lang="en-GB" altLang="en-US"/>
          </a:p>
        </p:txBody>
      </p:sp>
    </p:spTree>
    <p:extLst>
      <p:ext uri="{BB962C8B-B14F-4D97-AF65-F5344CB8AC3E}">
        <p14:creationId xmlns:p14="http://schemas.microsoft.com/office/powerpoint/2010/main" val="42675348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8229600" cy="381000"/>
          </a:xfrm>
        </p:spPr>
        <p:txBody>
          <a:bodyPr>
            <a:noAutofit/>
          </a:bodyPr>
          <a:lstStyle/>
          <a:p>
            <a:r>
              <a:rPr lang="en-US" altLang="en-US" sz="2000" dirty="0"/>
              <a:t>JAVA DATA TYPES</a:t>
            </a:r>
            <a:endParaRPr lang="en-US" sz="2000" dirty="0"/>
          </a:p>
        </p:txBody>
      </p:sp>
      <p:sp>
        <p:nvSpPr>
          <p:cNvPr id="4" name="Rectangle 3"/>
          <p:cNvSpPr txBox="1">
            <a:spLocks noChangeArrowheads="1"/>
          </p:cNvSpPr>
          <p:nvPr/>
        </p:nvSpPr>
        <p:spPr>
          <a:xfrm>
            <a:off x="304800" y="1295400"/>
            <a:ext cx="8229600" cy="563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en-US" sz="2000" dirty="0" smtClean="0"/>
          </a:p>
          <a:p>
            <a:r>
              <a:rPr lang="en-US" altLang="en-US" sz="2000" dirty="0" smtClean="0"/>
              <a:t>Java </a:t>
            </a:r>
            <a:r>
              <a:rPr lang="en-US" altLang="en-US" sz="2000" dirty="0"/>
              <a:t>is a strongly typed language</a:t>
            </a:r>
          </a:p>
          <a:p>
            <a:pPr lvl="1"/>
            <a:r>
              <a:rPr lang="en-US" altLang="en-US" sz="2000" dirty="0"/>
              <a:t>Unlike C, type checking is strictly enforced at run time</a:t>
            </a:r>
          </a:p>
          <a:p>
            <a:pPr lvl="1"/>
            <a:r>
              <a:rPr lang="en-US" altLang="en-US" sz="2000" dirty="0"/>
              <a:t>Impossible to typecast incompatible types</a:t>
            </a:r>
          </a:p>
          <a:p>
            <a:endParaRPr lang="en-US" altLang="en-US" sz="2000" dirty="0"/>
          </a:p>
          <a:p>
            <a:r>
              <a:rPr lang="en-US" altLang="en-US" sz="2000" dirty="0"/>
              <a:t>Data types may be:</a:t>
            </a:r>
          </a:p>
          <a:p>
            <a:pPr lvl="1"/>
            <a:r>
              <a:rPr lang="en-US" altLang="en-US" sz="2000" dirty="0"/>
              <a:t>Primitive data types</a:t>
            </a:r>
          </a:p>
          <a:p>
            <a:pPr lvl="1"/>
            <a:r>
              <a:rPr lang="en-US" altLang="en-US" sz="2000" dirty="0"/>
              <a:t>Reference data types</a:t>
            </a:r>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54</a:t>
            </a:fld>
            <a:endParaRPr lang="en-GB" altLang="en-US"/>
          </a:p>
        </p:txBody>
      </p:sp>
    </p:spTree>
    <p:extLst>
      <p:ext uri="{BB962C8B-B14F-4D97-AF65-F5344CB8AC3E}">
        <p14:creationId xmlns:p14="http://schemas.microsoft.com/office/powerpoint/2010/main" val="37050342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0761" y="1143000"/>
            <a:ext cx="7696200" cy="431800"/>
          </a:xfrm>
        </p:spPr>
        <p:txBody>
          <a:bodyPr>
            <a:normAutofit/>
          </a:bodyPr>
          <a:lstStyle/>
          <a:p>
            <a:pPr eaLnBrk="1" hangingPunct="1"/>
            <a:r>
              <a:rPr lang="en-US" altLang="en-US" sz="2000" dirty="0"/>
              <a:t>PRIMITIVE DATA TYPES IN JAVA</a:t>
            </a:r>
          </a:p>
        </p:txBody>
      </p:sp>
      <p:graphicFrame>
        <p:nvGraphicFramePr>
          <p:cNvPr id="8" name="Group 252"/>
          <p:cNvGraphicFramePr>
            <a:graphicFrameLocks noGrp="1"/>
          </p:cNvGraphicFramePr>
          <p:nvPr>
            <p:ph idx="1"/>
            <p:extLst>
              <p:ext uri="{D42A27DB-BD31-4B8C-83A1-F6EECF244321}">
                <p14:modId xmlns:p14="http://schemas.microsoft.com/office/powerpoint/2010/main" val="3008242707"/>
              </p:ext>
            </p:extLst>
          </p:nvPr>
        </p:nvGraphicFramePr>
        <p:xfrm>
          <a:off x="783465" y="1792310"/>
          <a:ext cx="3581400" cy="3922692"/>
        </p:xfrm>
        <a:graphic>
          <a:graphicData uri="http://schemas.openxmlformats.org/drawingml/2006/table">
            <a:tbl>
              <a:tblPr>
                <a:tableStyleId>{E8B1032C-EA38-4F05-BA0D-38AFFFC7BED3}</a:tableStyleId>
              </a:tblPr>
              <a:tblGrid>
                <a:gridCol w="1219200"/>
                <a:gridCol w="2362200"/>
              </a:tblGrid>
              <a:tr h="326891">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Integer Data Types</a:t>
                      </a:r>
                      <a:endParaRPr kumimoji="0" lang="en-US" sz="1400" b="1" i="1" u="none" strike="noStrike" cap="none" normalizeH="0" baseline="0" dirty="0" smtClean="0">
                        <a:ln>
                          <a:noFill/>
                        </a:ln>
                        <a:solidFill>
                          <a:srgbClr val="3C5658"/>
                        </a:solidFill>
                        <a:effectLst/>
                        <a:latin typeface="Verdana" pitchFamily="34" charset="0"/>
                      </a:endParaRPr>
                    </a:p>
                  </a:txBody>
                  <a:tcPr marL="0" marR="0" marT="0" marB="0" anchor="ctr" horzOverflow="overflow"/>
                </a:tc>
                <a:tc hMerge="1">
                  <a:txBody>
                    <a:bodyPr/>
                    <a:lstStyle/>
                    <a:p>
                      <a:endParaRPr lang="en-US"/>
                    </a:p>
                  </a:txBody>
                  <a:tcPr/>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byte</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4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(1 byte)</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short</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(2 bytes)</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int</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(4 bytes)</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smtClean="0">
                          <a:ln>
                            <a:noFill/>
                          </a:ln>
                          <a:effectLst/>
                        </a:rPr>
                        <a:t>   long</a:t>
                      </a:r>
                      <a:endParaRPr kumimoji="0" lang="en-US" sz="1400" b="0" i="0" u="none" strike="noStrike" cap="none" normalizeH="0" baseline="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(8 bytes)</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Floating Data Types</a:t>
                      </a:r>
                      <a:endParaRPr kumimoji="0" lang="en-US" sz="1400" b="1" i="1" u="none" strike="noStrike" cap="none" normalizeH="0" baseline="0" dirty="0" smtClean="0">
                        <a:ln>
                          <a:noFill/>
                        </a:ln>
                        <a:solidFill>
                          <a:srgbClr val="3C5658"/>
                        </a:solidFill>
                        <a:effectLst/>
                        <a:latin typeface="Verdana" pitchFamily="34" charset="0"/>
                      </a:endParaRPr>
                    </a:p>
                  </a:txBody>
                  <a:tcPr marL="0" marR="0" marT="0" marB="0" anchor="ctr" horzOverflow="overflow"/>
                </a:tc>
                <a:tc hMerge="1">
                  <a:txBody>
                    <a:bodyPr/>
                    <a:lstStyle/>
                    <a:p>
                      <a:endParaRPr lang="en-US"/>
                    </a:p>
                  </a:txBody>
                  <a:tcPr/>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smtClean="0">
                          <a:ln>
                            <a:noFill/>
                          </a:ln>
                          <a:effectLst/>
                        </a:rPr>
                        <a:t>   float</a:t>
                      </a:r>
                      <a:endParaRPr kumimoji="0" lang="en-US" sz="1400" b="0" i="0" u="none" strike="noStrike" cap="none" normalizeH="0" baseline="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(4 bytes)</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smtClean="0">
                          <a:ln>
                            <a:noFill/>
                          </a:ln>
                          <a:effectLst/>
                        </a:rPr>
                        <a:t>   double</a:t>
                      </a:r>
                      <a:endParaRPr kumimoji="0" lang="en-US" sz="1400" b="0" i="0" u="none" strike="noStrike" cap="none" normalizeH="0" baseline="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(8 bytes)</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Character Data Types</a:t>
                      </a:r>
                      <a:endParaRPr kumimoji="0" lang="en-US" sz="1400" b="1" i="1" u="none" strike="noStrike" cap="none" normalizeH="0" baseline="0" dirty="0" smtClean="0">
                        <a:ln>
                          <a:noFill/>
                        </a:ln>
                        <a:solidFill>
                          <a:srgbClr val="3C5658"/>
                        </a:solidFill>
                        <a:effectLst/>
                        <a:latin typeface="Verdana" pitchFamily="34" charset="0"/>
                      </a:endParaRPr>
                    </a:p>
                  </a:txBody>
                  <a:tcPr marL="0" marR="0" marT="0" marB="0" anchor="ctr" horzOverflow="overflow"/>
                </a:tc>
                <a:tc hMerge="1">
                  <a:txBody>
                    <a:bodyPr/>
                    <a:lstStyle/>
                    <a:p>
                      <a:endParaRPr lang="en-US"/>
                    </a:p>
                  </a:txBody>
                  <a:tcPr/>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smtClean="0">
                          <a:ln>
                            <a:noFill/>
                          </a:ln>
                          <a:effectLst/>
                        </a:rPr>
                        <a:t>   char</a:t>
                      </a:r>
                      <a:endParaRPr kumimoji="0" lang="en-US" sz="1400" b="0" i="0" u="none" strike="noStrike" cap="none" normalizeH="0" baseline="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(2 bytes)</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r h="326891">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Logical Data Types</a:t>
                      </a:r>
                      <a:endParaRPr kumimoji="0" lang="en-US" sz="1400" b="1" i="1" u="none" strike="noStrike" cap="none" normalizeH="0" baseline="0" dirty="0" smtClean="0">
                        <a:ln>
                          <a:noFill/>
                        </a:ln>
                        <a:solidFill>
                          <a:srgbClr val="3C5658"/>
                        </a:solidFill>
                        <a:effectLst/>
                        <a:latin typeface="Verdana" pitchFamily="34" charset="0"/>
                      </a:endParaRPr>
                    </a:p>
                  </a:txBody>
                  <a:tcPr marL="0" marR="0" marT="0" marB="0" anchor="ctr" horzOverflow="overflow"/>
                </a:tc>
                <a:tc hMerge="1">
                  <a:txBody>
                    <a:bodyPr/>
                    <a:lstStyle/>
                    <a:p>
                      <a:endParaRPr lang="en-US"/>
                    </a:p>
                  </a:txBody>
                  <a:tcPr/>
                </a:tc>
              </a:tr>
              <a:tr h="326891">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smtClean="0">
                          <a:ln>
                            <a:noFill/>
                          </a:ln>
                          <a:effectLst/>
                        </a:rPr>
                        <a:t>   boolean</a:t>
                      </a:r>
                      <a:endParaRPr kumimoji="0" lang="en-US" sz="1400" b="0" i="0" u="none" strike="noStrike" cap="none" normalizeH="0" baseline="0" smtClean="0">
                        <a:ln>
                          <a:noFill/>
                        </a:ln>
                        <a:solidFill>
                          <a:srgbClr val="3C5658"/>
                        </a:solidFill>
                        <a:effectLst/>
                        <a:latin typeface="Verdana" pitchFamily="34" charset="0"/>
                      </a:endParaRPr>
                    </a:p>
                  </a:txBody>
                  <a:tcPr marL="0" marR="0" marT="0" marB="0"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u="none" strike="noStrike" cap="none" normalizeH="0" baseline="0" dirty="0" smtClean="0">
                          <a:ln>
                            <a:noFill/>
                          </a:ln>
                          <a:effectLst/>
                        </a:rPr>
                        <a:t>   (1 bit) (true/false)</a:t>
                      </a:r>
                      <a:endParaRPr kumimoji="0" lang="en-US" sz="1400" b="0" i="0" u="none" strike="noStrike" cap="none" normalizeH="0" baseline="0" dirty="0" smtClean="0">
                        <a:ln>
                          <a:noFill/>
                        </a:ln>
                        <a:solidFill>
                          <a:srgbClr val="3C5658"/>
                        </a:solidFill>
                        <a:effectLst/>
                        <a:latin typeface="Verdana" pitchFamily="34" charset="0"/>
                      </a:endParaRPr>
                    </a:p>
                  </a:txBody>
                  <a:tcPr marL="0" marR="0" marT="0" marB="0" anchor="ctr" horzOverflow="overflow"/>
                </a:tc>
              </a:tr>
            </a:tbl>
          </a:graphicData>
        </a:graphic>
      </p:graphicFrame>
      <p:sp>
        <p:nvSpPr>
          <p:cNvPr id="5" name="Slide Number Placeholder 5"/>
          <p:cNvSpPr>
            <a:spLocks noGrp="1"/>
          </p:cNvSpPr>
          <p:nvPr>
            <p:ph type="sldNum" sz="quarter" idx="4294967295"/>
          </p:nvPr>
        </p:nvSpPr>
        <p:spPr>
          <a:xfrm>
            <a:off x="8810223" y="6611222"/>
            <a:ext cx="3048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EDFE0698-5B13-4F48-AE48-1A1D030C323E}" type="slidenum">
              <a:rPr lang="en-US" altLang="en-US" sz="900" smtClean="0">
                <a:solidFill>
                  <a:schemeClr val="bg1"/>
                </a:solidFill>
                <a:latin typeface="Arial" charset="0"/>
              </a:rPr>
              <a:pPr/>
              <a:t>55</a:t>
            </a:fld>
            <a:endParaRPr lang="en-US" altLang="en-US" sz="900" smtClean="0">
              <a:solidFill>
                <a:schemeClr val="bg1"/>
              </a:solidFill>
              <a:latin typeface="Arial" charset="0"/>
            </a:endParaRPr>
          </a:p>
        </p:txBody>
      </p:sp>
      <p:sp>
        <p:nvSpPr>
          <p:cNvPr id="7" name="Rectangle 4"/>
          <p:cNvSpPr>
            <a:spLocks noChangeArrowheads="1"/>
          </p:cNvSpPr>
          <p:nvPr/>
        </p:nvSpPr>
        <p:spPr bwMode="auto">
          <a:xfrm>
            <a:off x="4572000" y="1828800"/>
            <a:ext cx="4267200" cy="388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28600" indent="-228600">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lnSpc>
                <a:spcPct val="120000"/>
              </a:lnSpc>
              <a:spcBef>
                <a:spcPct val="20000"/>
              </a:spcBef>
              <a:buClr>
                <a:srgbClr val="CC3300"/>
              </a:buClr>
              <a:buSzTx/>
              <a:buFont typeface="Wingdings" pitchFamily="2" charset="2"/>
              <a:buChar char="§"/>
            </a:pPr>
            <a:endParaRPr lang="en-US" altLang="en-US" sz="1600" dirty="0">
              <a:solidFill>
                <a:srgbClr val="3C5658"/>
              </a:solidFill>
            </a:endParaRPr>
          </a:p>
          <a:p>
            <a:pPr algn="l" eaLnBrk="1" hangingPunct="1">
              <a:lnSpc>
                <a:spcPct val="120000"/>
              </a:lnSpc>
              <a:spcBef>
                <a:spcPct val="20000"/>
              </a:spcBef>
              <a:buClr>
                <a:srgbClr val="CC3300"/>
              </a:buClr>
              <a:buSzTx/>
              <a:buFont typeface="Wingdings" pitchFamily="2" charset="2"/>
              <a:buChar char="§"/>
            </a:pPr>
            <a:endParaRPr lang="en-US" altLang="en-US" sz="1600" dirty="0">
              <a:solidFill>
                <a:srgbClr val="3C5658"/>
              </a:solidFill>
            </a:endParaRPr>
          </a:p>
          <a:p>
            <a:pPr algn="l" eaLnBrk="1" hangingPunct="1">
              <a:lnSpc>
                <a:spcPct val="120000"/>
              </a:lnSpc>
              <a:spcBef>
                <a:spcPct val="20000"/>
              </a:spcBef>
              <a:buClr>
                <a:srgbClr val="CC3300"/>
              </a:buClr>
              <a:buSzTx/>
              <a:buFont typeface="Wingdings" pitchFamily="2" charset="2"/>
              <a:buChar char="§"/>
            </a:pPr>
            <a:r>
              <a:rPr lang="en-US" altLang="en-US" sz="1600" b="1" dirty="0"/>
              <a:t>All numeric data types are signed</a:t>
            </a:r>
          </a:p>
          <a:p>
            <a:pPr algn="l" eaLnBrk="1" hangingPunct="1">
              <a:lnSpc>
                <a:spcPct val="120000"/>
              </a:lnSpc>
              <a:spcBef>
                <a:spcPct val="20000"/>
              </a:spcBef>
              <a:buClr>
                <a:srgbClr val="CC3300"/>
              </a:buClr>
              <a:buSzTx/>
              <a:buFont typeface="Wingdings" pitchFamily="2" charset="2"/>
              <a:buChar char="§"/>
            </a:pPr>
            <a:endParaRPr lang="en-US" altLang="en-US" sz="1600" b="1" dirty="0"/>
          </a:p>
          <a:p>
            <a:pPr algn="l" eaLnBrk="1" hangingPunct="1">
              <a:lnSpc>
                <a:spcPct val="120000"/>
              </a:lnSpc>
              <a:spcBef>
                <a:spcPct val="20000"/>
              </a:spcBef>
              <a:buClr>
                <a:srgbClr val="CC3300"/>
              </a:buClr>
              <a:buSzTx/>
              <a:buFont typeface="Wingdings" pitchFamily="2" charset="2"/>
              <a:buChar char="§"/>
            </a:pPr>
            <a:r>
              <a:rPr lang="en-US" altLang="en-US" sz="1600" b="1" dirty="0"/>
              <a:t>The size of data types remain same on all platforms</a:t>
            </a:r>
          </a:p>
          <a:p>
            <a:pPr algn="l" eaLnBrk="1" hangingPunct="1">
              <a:lnSpc>
                <a:spcPct val="120000"/>
              </a:lnSpc>
              <a:spcBef>
                <a:spcPct val="20000"/>
              </a:spcBef>
              <a:buClr>
                <a:srgbClr val="CC3300"/>
              </a:buClr>
              <a:buSzTx/>
              <a:buFont typeface="Wingdings" pitchFamily="2" charset="2"/>
              <a:buChar char="§"/>
            </a:pPr>
            <a:endParaRPr lang="en-US" altLang="en-US" sz="1600" b="1" i="1" dirty="0"/>
          </a:p>
          <a:p>
            <a:pPr algn="l" eaLnBrk="1" hangingPunct="1">
              <a:lnSpc>
                <a:spcPct val="120000"/>
              </a:lnSpc>
              <a:spcBef>
                <a:spcPct val="20000"/>
              </a:spcBef>
              <a:buClr>
                <a:srgbClr val="CC3300"/>
              </a:buClr>
              <a:buSzTx/>
              <a:buFont typeface="Wingdings" pitchFamily="2" charset="2"/>
              <a:buChar char="§"/>
            </a:pPr>
            <a:r>
              <a:rPr lang="en-US" altLang="en-US" sz="1600" b="1" i="1" dirty="0"/>
              <a:t>char</a:t>
            </a:r>
            <a:r>
              <a:rPr lang="en-US" altLang="en-US" sz="1600" b="1" dirty="0"/>
              <a:t> data type is 2 bytes as it uses the UNICODE character set. </a:t>
            </a:r>
            <a:r>
              <a:rPr lang="en-US" altLang="en-US" sz="1600" b="1" dirty="0" smtClean="0"/>
              <a:t> </a:t>
            </a:r>
            <a:r>
              <a:rPr lang="en-US" altLang="en-US" sz="1600" b="1" dirty="0"/>
              <a:t>Java supports internationalization</a:t>
            </a:r>
          </a:p>
        </p:txBody>
      </p:sp>
      <p:sp>
        <p:nvSpPr>
          <p:cNvPr id="9"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Tree>
    <p:extLst>
      <p:ext uri="{BB962C8B-B14F-4D97-AF65-F5344CB8AC3E}">
        <p14:creationId xmlns:p14="http://schemas.microsoft.com/office/powerpoint/2010/main" val="1485887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229600" cy="5745163"/>
          </a:xfrm>
        </p:spPr>
        <p:txBody>
          <a:bodyPr>
            <a:normAutofit/>
          </a:bodyPr>
          <a:lstStyle/>
          <a:p>
            <a:pPr lvl="1">
              <a:spcBef>
                <a:spcPct val="0"/>
              </a:spcBef>
              <a:buNone/>
            </a:pPr>
            <a:r>
              <a:rPr lang="en-US" altLang="en-US" sz="2000" b="1" dirty="0"/>
              <a:t>DataType</a:t>
            </a:r>
            <a:r>
              <a:rPr lang="en-US" altLang="en-US" sz="2000" dirty="0"/>
              <a:t> 		</a:t>
            </a:r>
            <a:r>
              <a:rPr lang="en-US" altLang="en-US" sz="2000" b="1" dirty="0"/>
              <a:t>variableName</a:t>
            </a:r>
          </a:p>
          <a:p>
            <a:pPr lvl="1">
              <a:spcBef>
                <a:spcPct val="0"/>
              </a:spcBef>
              <a:buNone/>
            </a:pPr>
            <a:endParaRPr lang="en-US" altLang="en-US" dirty="0"/>
          </a:p>
          <a:p>
            <a:pPr lvl="1">
              <a:spcBef>
                <a:spcPct val="0"/>
              </a:spcBef>
              <a:buNone/>
            </a:pPr>
            <a:r>
              <a:rPr lang="en-US" altLang="en-US" sz="2000" dirty="0" err="1" smtClean="0"/>
              <a:t>int</a:t>
            </a:r>
            <a:r>
              <a:rPr lang="en-US" altLang="en-US" sz="2000" dirty="0" smtClean="0"/>
              <a:t> </a:t>
            </a:r>
            <a:r>
              <a:rPr lang="en-US" altLang="en-US" sz="2000" dirty="0"/>
              <a:t>		</a:t>
            </a:r>
            <a:r>
              <a:rPr lang="en-US" altLang="en-US" sz="2000" dirty="0" smtClean="0"/>
              <a:t>                 </a:t>
            </a:r>
            <a:r>
              <a:rPr lang="en-US" altLang="en-US" sz="2000" dirty="0" err="1" smtClean="0"/>
              <a:t>empAge</a:t>
            </a:r>
            <a:r>
              <a:rPr lang="en-US" altLang="en-US" sz="2000" dirty="0"/>
              <a:t>, </a:t>
            </a:r>
            <a:r>
              <a:rPr lang="en-US" altLang="en-US" sz="2000" dirty="0" err="1" smtClean="0"/>
              <a:t>empCell</a:t>
            </a:r>
            <a:r>
              <a:rPr lang="en-US" altLang="en-US" sz="2000" dirty="0" smtClean="0"/>
              <a:t>;</a:t>
            </a:r>
            <a:endParaRPr lang="en-US" altLang="en-US" sz="2000" dirty="0"/>
          </a:p>
          <a:p>
            <a:pPr lvl="1">
              <a:spcBef>
                <a:spcPct val="0"/>
              </a:spcBef>
              <a:buNone/>
            </a:pPr>
            <a:r>
              <a:rPr lang="en-US" altLang="en-US" sz="2000" dirty="0"/>
              <a:t>double 		</a:t>
            </a:r>
            <a:r>
              <a:rPr lang="en-US" altLang="en-US" sz="2000" dirty="0" smtClean="0"/>
              <a:t>     </a:t>
            </a:r>
            <a:r>
              <a:rPr lang="en-US" altLang="en-US" sz="2000" dirty="0" err="1" smtClean="0"/>
              <a:t>empSalary</a:t>
            </a:r>
            <a:r>
              <a:rPr lang="en-US" altLang="en-US" sz="2000" dirty="0"/>
              <a:t>;</a:t>
            </a:r>
          </a:p>
          <a:p>
            <a:pPr lvl="1">
              <a:spcBef>
                <a:spcPct val="0"/>
              </a:spcBef>
              <a:buNone/>
            </a:pPr>
            <a:r>
              <a:rPr lang="en-US" altLang="en-US" sz="2000" dirty="0"/>
              <a:t>char 		</a:t>
            </a:r>
            <a:r>
              <a:rPr lang="en-US" altLang="en-US" sz="2000" dirty="0" smtClean="0"/>
              <a:t>      </a:t>
            </a:r>
            <a:r>
              <a:rPr lang="en-US" altLang="en-US" sz="2000" dirty="0" err="1" smtClean="0"/>
              <a:t>processCheck</a:t>
            </a:r>
            <a:r>
              <a:rPr lang="en-US" altLang="en-US" sz="2000" dirty="0" smtClean="0"/>
              <a:t>;</a:t>
            </a:r>
            <a:endParaRPr lang="en-US" altLang="en-US" sz="2000" dirty="0"/>
          </a:p>
          <a:p>
            <a:r>
              <a:rPr lang="en-US" altLang="en-US" sz="2000" dirty="0" smtClean="0"/>
              <a:t> The </a:t>
            </a:r>
            <a:r>
              <a:rPr lang="en-US" altLang="en-US" sz="2000" dirty="0"/>
              <a:t>data type can either be:</a:t>
            </a:r>
          </a:p>
          <a:p>
            <a:pPr lvl="1"/>
            <a:r>
              <a:rPr lang="en-US" altLang="en-US" sz="2000" dirty="0"/>
              <a:t>built-in primitive types  (e.g. int, double, char object classes)</a:t>
            </a:r>
          </a:p>
          <a:p>
            <a:pPr lvl="1"/>
            <a:r>
              <a:rPr lang="en-US" altLang="en-US" sz="2000" dirty="0"/>
              <a:t>reference data types     (e.g. String,BufferedReader)</a:t>
            </a:r>
          </a:p>
          <a:p>
            <a:endParaRPr lang="en-US" altLang="en-US" sz="2000" dirty="0" smtClean="0"/>
          </a:p>
          <a:p>
            <a:r>
              <a:rPr lang="en-US" altLang="en-US" sz="2000" dirty="0" smtClean="0"/>
              <a:t> Naming </a:t>
            </a:r>
            <a:r>
              <a:rPr lang="en-US" altLang="en-US" sz="2000" dirty="0"/>
              <a:t>Convention </a:t>
            </a:r>
            <a:r>
              <a:rPr lang="en-US" altLang="en-US" sz="2000" dirty="0">
                <a:sym typeface="Wingdings" panose="05000000000000000000" pitchFamily="2" charset="2"/>
              </a:rPr>
              <a:t> (Coding  standard  for java)  </a:t>
            </a:r>
            <a:endParaRPr lang="en-US" altLang="en-US" sz="2000" dirty="0"/>
          </a:p>
          <a:p>
            <a:pPr algn="ctr">
              <a:buNone/>
            </a:pPr>
            <a:r>
              <a:rPr lang="en-US" altLang="en-US" sz="2000" dirty="0" smtClean="0"/>
              <a:t>   Variable </a:t>
            </a:r>
            <a:r>
              <a:rPr lang="en-US" altLang="en-US" sz="2000" dirty="0"/>
              <a:t>Name: First word lowercase &amp; rest initial capitalized </a:t>
            </a:r>
            <a:endParaRPr lang="en-US" altLang="en-US" sz="2000" dirty="0" smtClean="0"/>
          </a:p>
          <a:p>
            <a:pPr algn="ctr">
              <a:buNone/>
            </a:pPr>
            <a:r>
              <a:rPr lang="en-US" altLang="en-US" sz="2000" dirty="0" smtClean="0"/>
              <a:t>(</a:t>
            </a:r>
            <a:r>
              <a:rPr lang="en-US" altLang="en-US" sz="2000" dirty="0"/>
              <a:t>Camel Casing)</a:t>
            </a:r>
          </a:p>
          <a:p>
            <a:pPr>
              <a:buNone/>
            </a:pPr>
            <a:r>
              <a:rPr lang="en-US" altLang="en-US" sz="2000" dirty="0"/>
              <a:t>    </a:t>
            </a:r>
            <a:r>
              <a:rPr lang="en-US" altLang="en-US" sz="2000" dirty="0" smtClean="0"/>
              <a:t>                      e.g</a:t>
            </a:r>
            <a:r>
              <a:rPr lang="en-US" altLang="en-US" sz="2000" dirty="0"/>
              <a:t>. thisIsALongVariableName</a:t>
            </a:r>
          </a:p>
          <a:p>
            <a:endParaRPr lang="en-US" sz="2000" dirty="0"/>
          </a:p>
        </p:txBody>
      </p:sp>
      <p:sp>
        <p:nvSpPr>
          <p:cNvPr id="4" name="TextBox 3"/>
          <p:cNvSpPr txBox="1"/>
          <p:nvPr/>
        </p:nvSpPr>
        <p:spPr>
          <a:xfrm>
            <a:off x="609600" y="1058108"/>
            <a:ext cx="8001000" cy="707886"/>
          </a:xfrm>
          <a:prstGeom prst="rect">
            <a:avLst/>
          </a:prstGeom>
          <a:noFill/>
        </p:spPr>
        <p:txBody>
          <a:bodyPr wrap="square" rtlCol="0">
            <a:spAutoFit/>
          </a:bodyPr>
          <a:lstStyle/>
          <a:p>
            <a:pPr eaLnBrk="1" hangingPunct="1"/>
            <a:r>
              <a:rPr lang="en-US" altLang="en-US" sz="2000" b="1" dirty="0">
                <a:solidFill>
                  <a:schemeClr val="bg2">
                    <a:lumMod val="25000"/>
                  </a:schemeClr>
                </a:solidFill>
                <a:effectLst>
                  <a:outerShdw blurRad="38100" dist="38100" dir="2700000" algn="tl">
                    <a:srgbClr val="000000">
                      <a:alpha val="43137"/>
                    </a:srgbClr>
                  </a:outerShdw>
                </a:effectLst>
                <a:latin typeface="+mj-lt"/>
                <a:ea typeface="+mj-ea"/>
                <a:cs typeface="+mj-cs"/>
              </a:rPr>
              <a:t>EXAMPLE OF VARIABLE DECLARATION AND ITS TYPE:</a:t>
            </a:r>
          </a:p>
          <a:p>
            <a:pPr eaLnBrk="1" hangingPunct="1"/>
            <a:endParaRPr lang="en-US" sz="2000" b="1"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56</a:t>
            </a:fld>
            <a:endParaRPr lang="en-GB" altLang="en-US"/>
          </a:p>
        </p:txBody>
      </p:sp>
    </p:spTree>
    <p:extLst>
      <p:ext uri="{BB962C8B-B14F-4D97-AF65-F5344CB8AC3E}">
        <p14:creationId xmlns:p14="http://schemas.microsoft.com/office/powerpoint/2010/main" val="30128726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1066800"/>
            <a:ext cx="6680200" cy="431800"/>
          </a:xfrm>
        </p:spPr>
        <p:txBody>
          <a:bodyPr>
            <a:normAutofit/>
          </a:bodyPr>
          <a:lstStyle/>
          <a:p>
            <a:pPr eaLnBrk="1" hangingPunct="1"/>
            <a:r>
              <a:rPr lang="en-US" altLang="en-US" sz="2000" dirty="0"/>
              <a:t>REFERENCE DATA TYPES</a:t>
            </a:r>
          </a:p>
        </p:txBody>
      </p:sp>
      <p:sp>
        <p:nvSpPr>
          <p:cNvPr id="5" name="Slide Number Placeholder 4"/>
          <p:cNvSpPr>
            <a:spLocks noGrp="1"/>
          </p:cNvSpPr>
          <p:nvPr>
            <p:ph type="sldNum" sz="quarter" idx="4294967295"/>
          </p:nvPr>
        </p:nvSpPr>
        <p:spPr>
          <a:xfrm>
            <a:off x="8839200" y="6524625"/>
            <a:ext cx="3048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9FBE4AE0-7106-4E5F-9C6B-4EC43D19E50E}" type="slidenum">
              <a:rPr lang="en-US" altLang="en-US" sz="900" smtClean="0">
                <a:solidFill>
                  <a:schemeClr val="bg1"/>
                </a:solidFill>
                <a:latin typeface="Arial" charset="0"/>
              </a:rPr>
              <a:pPr/>
              <a:t>57</a:t>
            </a:fld>
            <a:endParaRPr lang="en-US" altLang="en-US" sz="900" smtClean="0">
              <a:solidFill>
                <a:schemeClr val="bg1"/>
              </a:solidFill>
              <a:latin typeface="Arial" charset="0"/>
            </a:endParaRPr>
          </a:p>
        </p:txBody>
      </p:sp>
      <p:sp>
        <p:nvSpPr>
          <p:cNvPr id="7" name="Rectangle 3"/>
          <p:cNvSpPr txBox="1">
            <a:spLocks noChangeArrowheads="1"/>
          </p:cNvSpPr>
          <p:nvPr/>
        </p:nvSpPr>
        <p:spPr>
          <a:xfrm>
            <a:off x="609600" y="1371600"/>
            <a:ext cx="8229600" cy="51054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en-US" dirty="0" smtClean="0"/>
          </a:p>
          <a:p>
            <a:r>
              <a:rPr lang="en-US" altLang="en-US" dirty="0" smtClean="0"/>
              <a:t>Hold the reference of dynamically created objects which are in the heap</a:t>
            </a:r>
          </a:p>
          <a:p>
            <a:endParaRPr lang="en-US" altLang="en-US" dirty="0" smtClean="0"/>
          </a:p>
          <a:p>
            <a:r>
              <a:rPr lang="en-US" altLang="en-US" dirty="0" smtClean="0"/>
              <a:t>Can hold three kinds of values:</a:t>
            </a:r>
            <a:endParaRPr lang="en-US" altLang="en-US" b="1" dirty="0" smtClean="0"/>
          </a:p>
          <a:p>
            <a:pPr lvl="1"/>
            <a:r>
              <a:rPr lang="en-US" altLang="en-US" b="1" dirty="0" smtClean="0"/>
              <a:t>Class type: </a:t>
            </a:r>
            <a:r>
              <a:rPr lang="en-US" altLang="en-US" dirty="0" smtClean="0"/>
              <a:t>Points to an object / class instance</a:t>
            </a:r>
            <a:endParaRPr lang="en-US" altLang="en-US" b="1" dirty="0" smtClean="0"/>
          </a:p>
          <a:p>
            <a:pPr lvl="1"/>
            <a:endParaRPr lang="en-US" altLang="en-US" dirty="0" smtClean="0"/>
          </a:p>
          <a:p>
            <a:pPr lvl="1"/>
            <a:r>
              <a:rPr lang="en-US" altLang="en-US" sz="2900" b="1" dirty="0"/>
              <a:t>Interface type</a:t>
            </a:r>
            <a:r>
              <a:rPr lang="en-US" altLang="en-US" dirty="0" smtClean="0">
                <a:solidFill>
                  <a:schemeClr val="accent2"/>
                </a:solidFill>
              </a:rPr>
              <a:t>:</a:t>
            </a:r>
            <a:r>
              <a:rPr lang="en-US" altLang="en-US" dirty="0" smtClean="0"/>
              <a:t> Points to an object, which is implementing the</a:t>
            </a:r>
          </a:p>
          <a:p>
            <a:pPr lvl="1">
              <a:buFont typeface="Wingdings" pitchFamily="2" charset="2"/>
              <a:buNone/>
            </a:pPr>
            <a:r>
              <a:rPr lang="en-US" altLang="en-US" dirty="0" smtClean="0"/>
              <a:t>                         corresponding interface</a:t>
            </a:r>
            <a:endParaRPr lang="en-US" altLang="en-US" b="1" dirty="0" smtClean="0"/>
          </a:p>
          <a:p>
            <a:pPr lvl="1"/>
            <a:endParaRPr lang="en-US" altLang="en-US" dirty="0" smtClean="0"/>
          </a:p>
          <a:p>
            <a:pPr lvl="1"/>
            <a:r>
              <a:rPr lang="en-US" altLang="en-US" sz="2900" b="1" dirty="0"/>
              <a:t>Array type</a:t>
            </a:r>
            <a:r>
              <a:rPr lang="en-US" altLang="en-US" dirty="0" smtClean="0"/>
              <a:t>:</a:t>
            </a:r>
            <a:r>
              <a:rPr lang="en-US" altLang="en-US" b="1" dirty="0" smtClean="0"/>
              <a:t> </a:t>
            </a:r>
            <a:r>
              <a:rPr lang="en-US" altLang="en-US" dirty="0" smtClean="0"/>
              <a:t>Points to an array instance or “</a:t>
            </a:r>
            <a:r>
              <a:rPr lang="en-US" altLang="en-US" i="1" dirty="0" smtClean="0"/>
              <a:t>null</a:t>
            </a:r>
            <a:r>
              <a:rPr lang="en-US" altLang="en-US" dirty="0" smtClean="0"/>
              <a:t>” </a:t>
            </a:r>
          </a:p>
          <a:p>
            <a:pPr lvl="1"/>
            <a:endParaRPr lang="en-US" altLang="en-US" dirty="0" smtClean="0"/>
          </a:p>
          <a:p>
            <a:r>
              <a:rPr lang="en-US" altLang="en-US" dirty="0" smtClean="0"/>
              <a:t>Difference between Primitive &amp; Reference data types:</a:t>
            </a:r>
          </a:p>
          <a:p>
            <a:pPr lvl="1"/>
            <a:r>
              <a:rPr lang="en-US" altLang="en-US" dirty="0" smtClean="0"/>
              <a:t>Primitive data types hold values themselves</a:t>
            </a:r>
          </a:p>
          <a:p>
            <a:pPr lvl="1"/>
            <a:endParaRPr lang="en-US" altLang="en-US" dirty="0" smtClean="0"/>
          </a:p>
          <a:p>
            <a:pPr lvl="1"/>
            <a:r>
              <a:rPr lang="en-US" altLang="en-US" dirty="0" smtClean="0"/>
              <a:t>Reference data types hold reference to objects, i.e. they are not objects, but reference to objects</a:t>
            </a:r>
            <a:endParaRPr lang="en-US" altLang="en-US" dirty="0"/>
          </a:p>
        </p:txBody>
      </p:sp>
      <p:sp>
        <p:nvSpPr>
          <p:cNvPr id="8"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9"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Tree>
    <p:extLst>
      <p:ext uri="{BB962C8B-B14F-4D97-AF65-F5344CB8AC3E}">
        <p14:creationId xmlns:p14="http://schemas.microsoft.com/office/powerpoint/2010/main" val="24324746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a:xfrm>
            <a:off x="550214" y="1061255"/>
            <a:ext cx="6680200" cy="431800"/>
          </a:xfrm>
        </p:spPr>
        <p:txBody>
          <a:bodyPr>
            <a:normAutofit/>
          </a:bodyPr>
          <a:lstStyle/>
          <a:p>
            <a:r>
              <a:rPr lang="en-US" altLang="en-US" sz="1800" b="1" dirty="0">
                <a:solidFill>
                  <a:schemeClr val="tx1"/>
                </a:solidFill>
                <a:latin typeface="+mn-lt"/>
                <a:ea typeface="+mn-ea"/>
                <a:cs typeface="+mn-cs"/>
              </a:rPr>
              <a:t>REFERENCE DATA TYPES</a:t>
            </a:r>
          </a:p>
        </p:txBody>
      </p:sp>
      <p:sp>
        <p:nvSpPr>
          <p:cNvPr id="5" name="Slide Number Placeholder 4"/>
          <p:cNvSpPr>
            <a:spLocks noGrp="1"/>
          </p:cNvSpPr>
          <p:nvPr>
            <p:ph type="sldNum" sz="quarter" idx="4294967295"/>
          </p:nvPr>
        </p:nvSpPr>
        <p:spPr>
          <a:xfrm>
            <a:off x="8853488" y="6621954"/>
            <a:ext cx="3048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2FD015D2-D8F7-4F1F-9BAF-06B602AF450B}" type="slidenum">
              <a:rPr lang="en-US" altLang="en-US" sz="900" smtClean="0">
                <a:solidFill>
                  <a:schemeClr val="bg1"/>
                </a:solidFill>
                <a:latin typeface="Arial" charset="0"/>
              </a:rPr>
              <a:pPr/>
              <a:t>58</a:t>
            </a:fld>
            <a:endParaRPr lang="en-US" altLang="en-US" sz="900" smtClean="0">
              <a:solidFill>
                <a:schemeClr val="bg1"/>
              </a:solidFill>
              <a:latin typeface="Arial" charset="0"/>
            </a:endParaRPr>
          </a:p>
        </p:txBody>
      </p:sp>
      <p:sp>
        <p:nvSpPr>
          <p:cNvPr id="6" name="Rectangle 2"/>
          <p:cNvSpPr txBox="1">
            <a:spLocks noChangeArrowheads="1"/>
          </p:cNvSpPr>
          <p:nvPr/>
        </p:nvSpPr>
        <p:spPr>
          <a:xfrm>
            <a:off x="475445" y="1371599"/>
            <a:ext cx="8229600" cy="5544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40000"/>
              </a:lnSpc>
              <a:spcBef>
                <a:spcPts val="500"/>
              </a:spcBef>
              <a:spcAft>
                <a:spcPts val="500"/>
              </a:spcAft>
            </a:pPr>
            <a:r>
              <a:rPr lang="en-US" altLang="en-US" sz="2000" dirty="0"/>
              <a:t>Objects &amp; Arrays are accessed using reference variables in Java</a:t>
            </a:r>
          </a:p>
          <a:p>
            <a:pPr>
              <a:lnSpc>
                <a:spcPct val="140000"/>
              </a:lnSpc>
              <a:spcBef>
                <a:spcPts val="500"/>
              </a:spcBef>
              <a:spcAft>
                <a:spcPts val="500"/>
              </a:spcAft>
            </a:pPr>
            <a:r>
              <a:rPr lang="en-US" altLang="en-US" sz="2000" dirty="0"/>
              <a:t>A reference variable is similar to  a pointer (stores memory address of an object)</a:t>
            </a:r>
          </a:p>
          <a:p>
            <a:pPr>
              <a:lnSpc>
                <a:spcPct val="140000"/>
              </a:lnSpc>
              <a:spcBef>
                <a:spcPts val="500"/>
              </a:spcBef>
              <a:spcAft>
                <a:spcPts val="500"/>
              </a:spcAft>
            </a:pPr>
            <a:r>
              <a:rPr lang="en-US" altLang="en-US" sz="2000" dirty="0"/>
              <a:t>Java does not support the explicit use of addresses like other languages</a:t>
            </a:r>
          </a:p>
          <a:p>
            <a:pPr>
              <a:lnSpc>
                <a:spcPct val="140000"/>
              </a:lnSpc>
              <a:spcBef>
                <a:spcPts val="500"/>
              </a:spcBef>
              <a:spcAft>
                <a:spcPts val="500"/>
              </a:spcAft>
            </a:pPr>
            <a:r>
              <a:rPr lang="en-US" altLang="en-US" sz="2000" dirty="0"/>
              <a:t>Java does not allow pointer manipulation or pointer arithmetic</a:t>
            </a:r>
          </a:p>
          <a:p>
            <a:endParaRPr lang="en-US" altLang="en-US" sz="2000" dirty="0"/>
          </a:p>
          <a:p>
            <a:endParaRPr lang="en-US" altLang="en-US" sz="2000" dirty="0"/>
          </a:p>
          <a:p>
            <a:pPr marL="0" indent="0">
              <a:buNone/>
            </a:pPr>
            <a:r>
              <a:rPr lang="en-US" altLang="en-US" sz="2000" dirty="0" smtClean="0"/>
              <a:t>                                                          </a:t>
            </a:r>
          </a:p>
          <a:p>
            <a:pPr marL="0" indent="0">
              <a:buNone/>
            </a:pPr>
            <a:r>
              <a:rPr lang="en-US" altLang="en-US" sz="2000" dirty="0" smtClean="0"/>
              <a:t>  Memory </a:t>
            </a:r>
            <a:r>
              <a:rPr lang="en-US" altLang="en-US" sz="2000" dirty="0"/>
              <a:t>Representation</a:t>
            </a:r>
          </a:p>
        </p:txBody>
      </p:sp>
      <p:sp>
        <p:nvSpPr>
          <p:cNvPr id="8" name="Text Box 12"/>
          <p:cNvSpPr txBox="1">
            <a:spLocks noChangeArrowheads="1"/>
          </p:cNvSpPr>
          <p:nvPr/>
        </p:nvSpPr>
        <p:spPr bwMode="auto">
          <a:xfrm>
            <a:off x="815663" y="4320659"/>
            <a:ext cx="4038600" cy="646331"/>
          </a:xfrm>
          <a:prstGeom prst="rect">
            <a:avLst/>
          </a:prstGeom>
          <a:solidFill>
            <a:schemeClr val="bg1">
              <a:alpha val="50195"/>
            </a:schemeClr>
          </a:solidFill>
          <a:ln w="28575">
            <a:solidFill>
              <a:schemeClr val="tx1"/>
            </a:solidFill>
          </a:ln>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a:r>
              <a:rPr lang="en-US" altLang="en-US" sz="1800" b="1" dirty="0">
                <a:latin typeface="Courier New" pitchFamily="49" charset="0"/>
              </a:rPr>
              <a:t>int primitive = 5;</a:t>
            </a:r>
          </a:p>
          <a:p>
            <a:pPr algn="l"/>
            <a:r>
              <a:rPr lang="en-US" altLang="en-US" sz="1800" b="1" dirty="0">
                <a:latin typeface="Courier New" pitchFamily="49" charset="0"/>
              </a:rPr>
              <a:t>String reference = “Hello” ;</a:t>
            </a:r>
          </a:p>
        </p:txBody>
      </p:sp>
      <p:grpSp>
        <p:nvGrpSpPr>
          <p:cNvPr id="9" name="Group 16"/>
          <p:cNvGrpSpPr>
            <a:grpSpLocks/>
          </p:cNvGrpSpPr>
          <p:nvPr/>
        </p:nvGrpSpPr>
        <p:grpSpPr bwMode="auto">
          <a:xfrm>
            <a:off x="3896508" y="5086797"/>
            <a:ext cx="4572000" cy="1219200"/>
            <a:chOff x="1152" y="2640"/>
            <a:chExt cx="2880" cy="768"/>
          </a:xfrm>
        </p:grpSpPr>
        <p:sp>
          <p:nvSpPr>
            <p:cNvPr id="10" name="Text Box 8"/>
            <p:cNvSpPr txBox="1">
              <a:spLocks noChangeArrowheads="1"/>
            </p:cNvSpPr>
            <p:nvPr/>
          </p:nvSpPr>
          <p:spPr bwMode="auto">
            <a:xfrm>
              <a:off x="1152" y="2736"/>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eaLnBrk="1" hangingPunct="1">
                <a:spcBef>
                  <a:spcPct val="0"/>
                </a:spcBef>
                <a:buClrTx/>
                <a:buSzTx/>
                <a:buFontTx/>
                <a:buNone/>
              </a:pPr>
              <a:r>
                <a:rPr lang="en-US" altLang="en-US" sz="1800" b="1" dirty="0">
                  <a:latin typeface="Courier New" pitchFamily="49" charset="0"/>
                </a:rPr>
                <a:t>primitive</a:t>
              </a:r>
            </a:p>
          </p:txBody>
        </p:sp>
        <p:sp>
          <p:nvSpPr>
            <p:cNvPr id="11" name="Text Box 9"/>
            <p:cNvSpPr txBox="1">
              <a:spLocks noChangeArrowheads="1"/>
            </p:cNvSpPr>
            <p:nvPr/>
          </p:nvSpPr>
          <p:spPr bwMode="auto">
            <a:xfrm>
              <a:off x="1152" y="3120"/>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eaLnBrk="1" hangingPunct="1">
                <a:spcBef>
                  <a:spcPct val="0"/>
                </a:spcBef>
                <a:buClrTx/>
                <a:buSzTx/>
                <a:buFontTx/>
                <a:buNone/>
              </a:pPr>
              <a:r>
                <a:rPr lang="en-US" altLang="en-US" sz="1800" b="1" dirty="0">
                  <a:latin typeface="Courier New" pitchFamily="49" charset="0"/>
                </a:rPr>
                <a:t>reference</a:t>
              </a:r>
            </a:p>
          </p:txBody>
        </p:sp>
        <p:grpSp>
          <p:nvGrpSpPr>
            <p:cNvPr id="12" name="Group 15"/>
            <p:cNvGrpSpPr>
              <a:grpSpLocks/>
            </p:cNvGrpSpPr>
            <p:nvPr/>
          </p:nvGrpSpPr>
          <p:grpSpPr bwMode="auto">
            <a:xfrm>
              <a:off x="2064" y="2640"/>
              <a:ext cx="1968" cy="768"/>
              <a:chOff x="2064" y="2640"/>
              <a:chExt cx="1968" cy="768"/>
            </a:xfrm>
          </p:grpSpPr>
          <p:sp>
            <p:nvSpPr>
              <p:cNvPr id="13" name="Line 6"/>
              <p:cNvSpPr>
                <a:spLocks noChangeShapeType="1"/>
              </p:cNvSpPr>
              <p:nvPr/>
            </p:nvSpPr>
            <p:spPr bwMode="auto">
              <a:xfrm>
                <a:off x="2352" y="3216"/>
                <a:ext cx="768" cy="0"/>
              </a:xfrm>
              <a:prstGeom prst="line">
                <a:avLst/>
              </a:prstGeom>
              <a:noFill/>
              <a:ln w="952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14" name="Group 14"/>
              <p:cNvGrpSpPr>
                <a:grpSpLocks/>
              </p:cNvGrpSpPr>
              <p:nvPr/>
            </p:nvGrpSpPr>
            <p:grpSpPr bwMode="auto">
              <a:xfrm>
                <a:off x="2064" y="2640"/>
                <a:ext cx="576" cy="768"/>
                <a:chOff x="2064" y="2640"/>
                <a:chExt cx="576" cy="768"/>
              </a:xfrm>
            </p:grpSpPr>
            <p:sp>
              <p:nvSpPr>
                <p:cNvPr id="18" name="Rectangle 4"/>
                <p:cNvSpPr>
                  <a:spLocks noChangeArrowheads="1"/>
                </p:cNvSpPr>
                <p:nvPr/>
              </p:nvSpPr>
              <p:spPr bwMode="auto">
                <a:xfrm>
                  <a:off x="2064" y="2640"/>
                  <a:ext cx="576" cy="384"/>
                </a:xfrm>
                <a:prstGeom prst="rect">
                  <a:avLst/>
                </a:prstGeom>
                <a:solidFill>
                  <a:schemeClr val="bg1"/>
                </a:solidFill>
                <a:ln w="12700">
                  <a:solidFill>
                    <a:srgbClr val="008080"/>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19" name="Rectangle 5"/>
                <p:cNvSpPr>
                  <a:spLocks noChangeArrowheads="1"/>
                </p:cNvSpPr>
                <p:nvPr/>
              </p:nvSpPr>
              <p:spPr bwMode="auto">
                <a:xfrm>
                  <a:off x="2064" y="3024"/>
                  <a:ext cx="576" cy="384"/>
                </a:xfrm>
                <a:prstGeom prst="rect">
                  <a:avLst/>
                </a:prstGeom>
                <a:solidFill>
                  <a:schemeClr val="bg1"/>
                </a:solidFill>
                <a:ln w="12700">
                  <a:solidFill>
                    <a:srgbClr val="008080"/>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20" name="Text Box 7"/>
                <p:cNvSpPr txBox="1">
                  <a:spLocks noChangeArrowheads="1"/>
                </p:cNvSpPr>
                <p:nvPr/>
              </p:nvSpPr>
              <p:spPr bwMode="auto">
                <a:xfrm>
                  <a:off x="2247" y="270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spcBef>
                      <a:spcPct val="0"/>
                    </a:spcBef>
                    <a:buClrTx/>
                    <a:buSzTx/>
                    <a:buFontTx/>
                    <a:buNone/>
                  </a:pPr>
                  <a:r>
                    <a:rPr lang="en-US" altLang="en-US" sz="1800" dirty="0">
                      <a:solidFill>
                        <a:srgbClr val="008080"/>
                      </a:solidFill>
                      <a:latin typeface="Arial" charset="0"/>
                    </a:rPr>
                    <a:t>5</a:t>
                  </a:r>
                </a:p>
              </p:txBody>
            </p:sp>
          </p:grpSp>
          <p:grpSp>
            <p:nvGrpSpPr>
              <p:cNvPr id="15" name="Group 13"/>
              <p:cNvGrpSpPr>
                <a:grpSpLocks/>
              </p:cNvGrpSpPr>
              <p:nvPr/>
            </p:nvGrpSpPr>
            <p:grpSpPr bwMode="auto">
              <a:xfrm>
                <a:off x="3168" y="3024"/>
                <a:ext cx="864" cy="384"/>
                <a:chOff x="3168" y="3024"/>
                <a:chExt cx="864" cy="384"/>
              </a:xfrm>
            </p:grpSpPr>
            <p:sp>
              <p:nvSpPr>
                <p:cNvPr id="16" name="Rectangle 10"/>
                <p:cNvSpPr>
                  <a:spLocks noChangeArrowheads="1"/>
                </p:cNvSpPr>
                <p:nvPr/>
              </p:nvSpPr>
              <p:spPr bwMode="auto">
                <a:xfrm>
                  <a:off x="3168" y="3024"/>
                  <a:ext cx="864" cy="384"/>
                </a:xfrm>
                <a:prstGeom prst="rect">
                  <a:avLst/>
                </a:prstGeom>
                <a:solidFill>
                  <a:schemeClr val="bg1">
                    <a:alpha val="50195"/>
                  </a:schemeClr>
                </a:solidFill>
                <a:ln w="12700">
                  <a:solidFill>
                    <a:srgbClr val="333399"/>
                  </a:solidFill>
                  <a:miter lim="800000"/>
                  <a:headEnd/>
                  <a:tailEnd/>
                </a:ln>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17" name="Text Box 11"/>
                <p:cNvSpPr txBox="1">
                  <a:spLocks noChangeArrowheads="1"/>
                </p:cNvSpPr>
                <p:nvPr/>
              </p:nvSpPr>
              <p:spPr bwMode="auto">
                <a:xfrm>
                  <a:off x="3378" y="3090"/>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spcBef>
                      <a:spcPct val="0"/>
                    </a:spcBef>
                    <a:buClrTx/>
                    <a:buSzTx/>
                    <a:buFontTx/>
                    <a:buNone/>
                  </a:pPr>
                  <a:r>
                    <a:rPr lang="en-US" altLang="en-US" sz="1800" dirty="0">
                      <a:latin typeface="Arial" charset="0"/>
                    </a:rPr>
                    <a:t>Hello</a:t>
                  </a:r>
                </a:p>
              </p:txBody>
            </p:sp>
          </p:grpSp>
        </p:grpSp>
      </p:grpSp>
      <p:sp>
        <p:nvSpPr>
          <p:cNvPr id="21"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Tree>
    <p:extLst>
      <p:ext uri="{BB962C8B-B14F-4D97-AF65-F5344CB8AC3E}">
        <p14:creationId xmlns:p14="http://schemas.microsoft.com/office/powerpoint/2010/main" val="18614376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947738"/>
            <a:ext cx="7548272" cy="576262"/>
          </a:xfrm>
        </p:spPr>
        <p:txBody>
          <a:bodyPr>
            <a:normAutofit/>
          </a:bodyPr>
          <a:lstStyle/>
          <a:p>
            <a:pPr eaLnBrk="1" hangingPunct="1"/>
            <a:r>
              <a:rPr lang="en-US" altLang="en-US" sz="2000" dirty="0"/>
              <a:t>TYPECASTING PRIMITIVE DATA TYPES</a:t>
            </a:r>
          </a:p>
        </p:txBody>
      </p:sp>
      <p:sp>
        <p:nvSpPr>
          <p:cNvPr id="5" name="Slide Number Placeholder 4"/>
          <p:cNvSpPr>
            <a:spLocks noGrp="1"/>
          </p:cNvSpPr>
          <p:nvPr>
            <p:ph type="sldNum" sz="quarter" idx="4294967295"/>
          </p:nvPr>
        </p:nvSpPr>
        <p:spPr>
          <a:xfrm>
            <a:off x="8839200" y="6524625"/>
            <a:ext cx="3048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551EC52D-F2A8-40C7-95BF-081BA4EC92CC}" type="slidenum">
              <a:rPr lang="en-US" altLang="en-US" sz="900" smtClean="0">
                <a:solidFill>
                  <a:schemeClr val="bg1"/>
                </a:solidFill>
                <a:latin typeface="Arial" charset="0"/>
              </a:rPr>
              <a:pPr/>
              <a:t>59</a:t>
            </a:fld>
            <a:endParaRPr lang="en-US" altLang="en-US" sz="900" smtClean="0">
              <a:solidFill>
                <a:schemeClr val="bg1"/>
              </a:solidFill>
              <a:latin typeface="Arial" charset="0"/>
            </a:endParaRPr>
          </a:p>
        </p:txBody>
      </p:sp>
      <p:sp>
        <p:nvSpPr>
          <p:cNvPr id="7" name="Rectangle 3"/>
          <p:cNvSpPr txBox="1">
            <a:spLocks noChangeArrowheads="1"/>
          </p:cNvSpPr>
          <p:nvPr/>
        </p:nvSpPr>
        <p:spPr>
          <a:xfrm>
            <a:off x="321972" y="1785938"/>
            <a:ext cx="82296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Automatic type changing is known as </a:t>
            </a:r>
            <a:r>
              <a:rPr lang="en-US" altLang="en-US" sz="2000" b="1" dirty="0"/>
              <a:t>Implicit Conversion</a:t>
            </a:r>
          </a:p>
          <a:p>
            <a:pPr lvl="1"/>
            <a:r>
              <a:rPr lang="en-US" altLang="en-US" sz="2000" dirty="0"/>
              <a:t>A variable of smaller capacity can be assigned to another variable of bigger capacity</a:t>
            </a:r>
          </a:p>
          <a:p>
            <a:pPr lvl="1">
              <a:buFont typeface="Wingdings" pitchFamily="2" charset="2"/>
              <a:buNone/>
            </a:pPr>
            <a:r>
              <a:rPr lang="en-US" altLang="en-US" sz="2000" dirty="0"/>
              <a:t>			         int </a:t>
            </a:r>
            <a:r>
              <a:rPr lang="en-US" altLang="en-US" sz="2000" dirty="0" smtClean="0"/>
              <a:t> </a:t>
            </a:r>
            <a:r>
              <a:rPr lang="en-US" altLang="en-US" sz="2000" dirty="0" err="1" smtClean="0"/>
              <a:t>i</a:t>
            </a:r>
            <a:r>
              <a:rPr lang="en-US" altLang="en-US" sz="2000" dirty="0" smtClean="0"/>
              <a:t> </a:t>
            </a:r>
            <a:r>
              <a:rPr lang="en-US" altLang="en-US" sz="2000" dirty="0"/>
              <a:t>= 10;</a:t>
            </a:r>
          </a:p>
          <a:p>
            <a:pPr lvl="1">
              <a:buFont typeface="Wingdings" pitchFamily="2" charset="2"/>
              <a:buNone/>
            </a:pPr>
            <a:r>
              <a:rPr lang="en-US" altLang="en-US" sz="2000" dirty="0"/>
              <a:t>		                 </a:t>
            </a:r>
            <a:r>
              <a:rPr lang="en-US" altLang="en-US" sz="2000" dirty="0" smtClean="0"/>
              <a:t>     double </a:t>
            </a:r>
            <a:r>
              <a:rPr lang="en-US" altLang="en-US" sz="2000" dirty="0"/>
              <a:t>d;</a:t>
            </a:r>
          </a:p>
          <a:p>
            <a:pPr lvl="1">
              <a:buFont typeface="Wingdings" pitchFamily="2" charset="2"/>
              <a:buNone/>
            </a:pPr>
            <a:r>
              <a:rPr lang="en-US" altLang="en-US" sz="2000" dirty="0"/>
              <a:t>			 </a:t>
            </a:r>
            <a:r>
              <a:rPr lang="en-US" altLang="en-US" sz="2000" dirty="0" smtClean="0"/>
              <a:t>        d </a:t>
            </a:r>
            <a:r>
              <a:rPr lang="en-US" altLang="en-US" sz="2000" dirty="0"/>
              <a:t>= </a:t>
            </a:r>
            <a:r>
              <a:rPr lang="en-US" altLang="en-US" sz="2000" dirty="0" err="1"/>
              <a:t>i</a:t>
            </a:r>
            <a:r>
              <a:rPr lang="en-US" altLang="en-US" sz="2000" dirty="0"/>
              <a:t>;</a:t>
            </a:r>
          </a:p>
          <a:p>
            <a:r>
              <a:rPr lang="en-US" altLang="en-US" sz="2000" dirty="0" smtClean="0"/>
              <a:t>Whenever </a:t>
            </a:r>
            <a:r>
              <a:rPr lang="en-US" altLang="en-US" sz="2000" dirty="0"/>
              <a:t>a larger type is converted to a smaller type, we have to explicitly specify the type cast operator</a:t>
            </a:r>
          </a:p>
          <a:p>
            <a:pPr lvl="1">
              <a:buFont typeface="Wingdings" pitchFamily="2" charset="2"/>
              <a:buNone/>
            </a:pPr>
            <a:r>
              <a:rPr lang="en-US" altLang="en-US" sz="2000" dirty="0"/>
              <a:t>				   double </a:t>
            </a:r>
            <a:r>
              <a:rPr lang="en-US" altLang="en-US" sz="2000" dirty="0" smtClean="0"/>
              <a:t> d </a:t>
            </a:r>
            <a:r>
              <a:rPr lang="en-US" altLang="en-US" sz="2000" dirty="0"/>
              <a:t>= 10</a:t>
            </a:r>
          </a:p>
          <a:p>
            <a:pPr lvl="1">
              <a:buFont typeface="Wingdings" pitchFamily="2" charset="2"/>
              <a:buNone/>
            </a:pPr>
            <a:r>
              <a:rPr lang="en-US" altLang="en-US" sz="2000" dirty="0"/>
              <a:t>			   	   </a:t>
            </a:r>
            <a:r>
              <a:rPr lang="en-US" altLang="en-US" sz="2000" dirty="0" err="1"/>
              <a:t>int</a:t>
            </a:r>
            <a:r>
              <a:rPr lang="en-US" altLang="en-US" sz="2000" dirty="0"/>
              <a:t> </a:t>
            </a:r>
            <a:r>
              <a:rPr lang="en-US" altLang="en-US" sz="2000" dirty="0" err="1" smtClean="0"/>
              <a:t>i</a:t>
            </a:r>
            <a:r>
              <a:rPr lang="en-US" altLang="en-US" sz="2000" dirty="0" smtClean="0"/>
              <a:t>=0;</a:t>
            </a:r>
            <a:endParaRPr lang="en-US" altLang="en-US" sz="2000" dirty="0"/>
          </a:p>
          <a:p>
            <a:pPr lvl="1">
              <a:buFont typeface="Wingdings" pitchFamily="2" charset="2"/>
              <a:buNone/>
            </a:pPr>
            <a:r>
              <a:rPr lang="en-US" altLang="en-US" sz="2000" dirty="0"/>
              <a:t>				   </a:t>
            </a:r>
            <a:r>
              <a:rPr lang="en-US" altLang="en-US" sz="2000" dirty="0" err="1"/>
              <a:t>i</a:t>
            </a:r>
            <a:r>
              <a:rPr lang="en-US" altLang="en-US" sz="2000" dirty="0"/>
              <a:t> = (int) d;</a:t>
            </a:r>
          </a:p>
          <a:p>
            <a:r>
              <a:rPr lang="en-US" altLang="en-US" sz="2000" dirty="0" smtClean="0"/>
              <a:t>This </a:t>
            </a:r>
            <a:r>
              <a:rPr lang="en-US" altLang="en-US" sz="2000" dirty="0"/>
              <a:t>prevents accidental loss of data</a:t>
            </a:r>
          </a:p>
        </p:txBody>
      </p:sp>
      <p:grpSp>
        <p:nvGrpSpPr>
          <p:cNvPr id="8" name="Group 7"/>
          <p:cNvGrpSpPr>
            <a:grpSpLocks/>
          </p:cNvGrpSpPr>
          <p:nvPr/>
        </p:nvGrpSpPr>
        <p:grpSpPr bwMode="auto">
          <a:xfrm>
            <a:off x="5965065" y="4611730"/>
            <a:ext cx="2590800" cy="573126"/>
            <a:chOff x="4032" y="2400"/>
            <a:chExt cx="1632" cy="240"/>
          </a:xfrm>
        </p:grpSpPr>
        <p:sp>
          <p:nvSpPr>
            <p:cNvPr id="9" name="AutoShape 4"/>
            <p:cNvSpPr>
              <a:spLocks noChangeArrowheads="1"/>
            </p:cNvSpPr>
            <p:nvPr/>
          </p:nvSpPr>
          <p:spPr bwMode="auto">
            <a:xfrm flipH="1">
              <a:off x="4032" y="2400"/>
              <a:ext cx="1632" cy="240"/>
            </a:xfrm>
            <a:prstGeom prst="wedgeRoundRectCallout">
              <a:avLst>
                <a:gd name="adj1" fmla="val 106013"/>
                <a:gd name="adj2" fmla="val 87526"/>
                <a:gd name="adj3" fmla="val 16667"/>
              </a:avLst>
            </a:prstGeom>
            <a:solidFill>
              <a:srgbClr val="99CCFF">
                <a:alpha val="50195"/>
              </a:srgbClr>
            </a:solidFill>
            <a:ln w="12700" algn="ctr">
              <a:solidFill>
                <a:srgbClr val="333399"/>
              </a:solidFill>
              <a:miter lim="800000"/>
              <a:headEnd/>
              <a:tailEnd/>
            </a:ln>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sz="1200" b="1">
                <a:latin typeface="Arial" charset="0"/>
              </a:endParaRPr>
            </a:p>
          </p:txBody>
        </p:sp>
        <p:sp>
          <p:nvSpPr>
            <p:cNvPr id="10" name="Text Box 5"/>
            <p:cNvSpPr txBox="1">
              <a:spLocks noChangeArrowheads="1"/>
            </p:cNvSpPr>
            <p:nvPr/>
          </p:nvSpPr>
          <p:spPr bwMode="auto">
            <a:xfrm>
              <a:off x="4224" y="2421"/>
              <a:ext cx="124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400" b="1" dirty="0"/>
                <a:t>Type </a:t>
              </a:r>
              <a:r>
                <a:rPr lang="en-US" altLang="en-US" sz="1400" b="1" dirty="0" smtClean="0"/>
                <a:t>casting (</a:t>
              </a:r>
              <a:r>
                <a:rPr lang="en-US" altLang="en-US" sz="1400" b="1" dirty="0" err="1" smtClean="0"/>
                <a:t>int</a:t>
              </a:r>
              <a:r>
                <a:rPr lang="en-US" altLang="en-US" sz="1400" b="1" dirty="0" smtClean="0"/>
                <a:t>)</a:t>
              </a:r>
              <a:endParaRPr lang="en-US" altLang="en-US" sz="1400" b="1" dirty="0"/>
            </a:p>
          </p:txBody>
        </p:sp>
      </p:grpSp>
      <p:sp>
        <p:nvSpPr>
          <p:cNvPr id="11"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12"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Tree>
    <p:extLst>
      <p:ext uri="{BB962C8B-B14F-4D97-AF65-F5344CB8AC3E}">
        <p14:creationId xmlns:p14="http://schemas.microsoft.com/office/powerpoint/2010/main" val="2279590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0849" y="1066800"/>
            <a:ext cx="8245475" cy="498475"/>
          </a:xfrm>
        </p:spPr>
        <p:txBody>
          <a:bodyPr>
            <a:normAutofit fontScale="90000"/>
          </a:bodyPr>
          <a:lstStyle/>
          <a:p>
            <a:r>
              <a:rPr lang="en-US" altLang="en-US" sz="2400" dirty="0" smtClean="0"/>
              <a:t>WHAT IS AN OBJECT</a:t>
            </a:r>
            <a:r>
              <a:rPr lang="en-US" altLang="en-US" dirty="0" smtClean="0"/>
              <a:t>?</a:t>
            </a:r>
            <a:endParaRPr lang="en-US" altLang="en-US" dirty="0"/>
          </a:p>
        </p:txBody>
      </p:sp>
      <p:sp>
        <p:nvSpPr>
          <p:cNvPr id="6" name="Rectangle 3"/>
          <p:cNvSpPr txBox="1">
            <a:spLocks noChangeArrowheads="1"/>
          </p:cNvSpPr>
          <p:nvPr/>
        </p:nvSpPr>
        <p:spPr>
          <a:xfrm>
            <a:off x="685800" y="1776413"/>
            <a:ext cx="7775575" cy="39020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altLang="en-US" sz="1800" b="1" smtClean="0"/>
              <a:t>An object is a software construct that </a:t>
            </a:r>
            <a:r>
              <a:rPr lang="en-US" altLang="en-US" sz="1800" b="1" i="1" smtClean="0"/>
              <a:t>encapsulates</a:t>
            </a:r>
            <a:r>
              <a:rPr lang="en-US" altLang="en-US" sz="1800" b="1" smtClean="0"/>
              <a:t> data, along with the ability to use or modify that data, into a software entity. </a:t>
            </a:r>
          </a:p>
          <a:p>
            <a:endParaRPr lang="en-US" altLang="en-US" sz="1800" b="1" smtClean="0"/>
          </a:p>
          <a:p>
            <a:r>
              <a:rPr lang="en-US" altLang="en-US" sz="1800" b="1" smtClean="0"/>
              <a:t>An </a:t>
            </a:r>
            <a:r>
              <a:rPr lang="en-US" altLang="en-US" sz="1800" b="1" i="1" smtClean="0"/>
              <a:t>object</a:t>
            </a:r>
            <a:r>
              <a:rPr lang="en-US" altLang="en-US" sz="1800" b="1" smtClean="0"/>
              <a:t> is a self-contained entity which has its own private collection of </a:t>
            </a:r>
            <a:r>
              <a:rPr lang="en-US" altLang="en-US" sz="1800" b="1" i="1" smtClean="0"/>
              <a:t>properties</a:t>
            </a:r>
            <a:r>
              <a:rPr lang="en-US" altLang="en-US" sz="1800" b="1" smtClean="0"/>
              <a:t> (ie. data) and </a:t>
            </a:r>
            <a:r>
              <a:rPr lang="en-US" altLang="en-US" sz="1800" b="1" i="1" smtClean="0"/>
              <a:t>methods</a:t>
            </a:r>
            <a:r>
              <a:rPr lang="en-US" altLang="en-US" sz="1800" b="1" smtClean="0"/>
              <a:t> (ie. operations) that encapsulate functionality into a reusable and dynamically loaded structure.</a:t>
            </a:r>
          </a:p>
          <a:p>
            <a:endParaRPr lang="en-US" altLang="en-US" sz="1800" b="1"/>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2" name="AutoShape 2" descr="A picture of an object, with bibycle methods and instance variab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962400"/>
            <a:ext cx="35814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88090" y="4210645"/>
            <a:ext cx="2206625" cy="923330"/>
          </a:xfrm>
          <a:prstGeom prst="rect">
            <a:avLst/>
          </a:prstGeom>
          <a:noFill/>
        </p:spPr>
        <p:txBody>
          <a:bodyPr wrap="square" rtlCol="0">
            <a:spAutoFit/>
          </a:bodyPr>
          <a:lstStyle/>
          <a:p>
            <a:r>
              <a:rPr lang="en-US" dirty="0"/>
              <a:t>A bicycle modeled as a software object</a:t>
            </a:r>
          </a:p>
        </p:txBody>
      </p:sp>
      <p:sp>
        <p:nvSpPr>
          <p:cNvPr id="9"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8" name="Slide Number Placeholder 7"/>
          <p:cNvSpPr>
            <a:spLocks noGrp="1"/>
          </p:cNvSpPr>
          <p:nvPr>
            <p:ph type="sldNum" sz="quarter" idx="10"/>
          </p:nvPr>
        </p:nvSpPr>
        <p:spPr/>
        <p:txBody>
          <a:bodyPr/>
          <a:lstStyle/>
          <a:p>
            <a:pPr>
              <a:defRPr/>
            </a:pPr>
            <a:fld id="{44B9FEE3-E93D-4A7C-9E09-A1B054A48AC1}" type="slidenum">
              <a:rPr lang="en-GB" altLang="en-US" smtClean="0"/>
              <a:pPr>
                <a:defRPr/>
              </a:pPr>
              <a:t>6</a:t>
            </a:fld>
            <a:endParaRPr lang="en-GB" altLang="en-US"/>
          </a:p>
        </p:txBody>
      </p:sp>
    </p:spTree>
    <p:extLst>
      <p:ext uri="{BB962C8B-B14F-4D97-AF65-F5344CB8AC3E}">
        <p14:creationId xmlns:p14="http://schemas.microsoft.com/office/powerpoint/2010/main" val="33009130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5393" y="990600"/>
            <a:ext cx="8229600" cy="457200"/>
          </a:xfrm>
        </p:spPr>
        <p:txBody>
          <a:bodyPr>
            <a:normAutofit/>
          </a:bodyPr>
          <a:lstStyle/>
          <a:p>
            <a:pPr eaLnBrk="1" hangingPunct="1"/>
            <a:r>
              <a:rPr lang="en-US" altLang="en-US" sz="2000" dirty="0"/>
              <a:t>ARRAY IN JAVA</a:t>
            </a:r>
          </a:p>
        </p:txBody>
      </p:sp>
      <p:grpSp>
        <p:nvGrpSpPr>
          <p:cNvPr id="7" name="Group 14"/>
          <p:cNvGrpSpPr>
            <a:grpSpLocks/>
          </p:cNvGrpSpPr>
          <p:nvPr/>
        </p:nvGrpSpPr>
        <p:grpSpPr bwMode="auto">
          <a:xfrm>
            <a:off x="457200" y="1492567"/>
            <a:ext cx="7728544" cy="2470786"/>
            <a:chOff x="609599" y="2084547"/>
            <a:chExt cx="7728544" cy="2470786"/>
          </a:xfrm>
        </p:grpSpPr>
        <p:sp>
          <p:nvSpPr>
            <p:cNvPr id="8" name="AutoShape 3"/>
            <p:cNvSpPr>
              <a:spLocks noChangeArrowheads="1"/>
            </p:cNvSpPr>
            <p:nvPr/>
          </p:nvSpPr>
          <p:spPr bwMode="auto">
            <a:xfrm>
              <a:off x="4666444" y="2084547"/>
              <a:ext cx="3671699" cy="1011397"/>
            </a:xfrm>
            <a:prstGeom prst="cloudCallout">
              <a:avLst>
                <a:gd name="adj1" fmla="val -31556"/>
                <a:gd name="adj2" fmla="val 7143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rIns="45720" anchor="ctr"/>
            <a:lstStyle>
              <a:lvl1pPr marL="236538" indent="-2365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buClr>
                  <a:srgbClr val="2F6B89"/>
                </a:buClr>
                <a:buFontTx/>
                <a:buNone/>
              </a:pPr>
              <a:r>
                <a:rPr lang="en-US" altLang="en-US" dirty="0"/>
                <a:t>How To Declare </a:t>
              </a:r>
              <a:r>
                <a:rPr lang="en-US" altLang="en-US" dirty="0" smtClean="0"/>
                <a:t>and Create An </a:t>
              </a:r>
              <a:r>
                <a:rPr lang="en-US" altLang="en-US" dirty="0"/>
                <a:t>Array</a:t>
              </a:r>
            </a:p>
          </p:txBody>
        </p:sp>
        <p:grpSp>
          <p:nvGrpSpPr>
            <p:cNvPr id="9" name="Group 13"/>
            <p:cNvGrpSpPr>
              <a:grpSpLocks/>
            </p:cNvGrpSpPr>
            <p:nvPr/>
          </p:nvGrpSpPr>
          <p:grpSpPr bwMode="auto">
            <a:xfrm>
              <a:off x="609599" y="3182780"/>
              <a:ext cx="7543800" cy="1372553"/>
              <a:chOff x="609599" y="3182780"/>
              <a:chExt cx="7543800" cy="1372553"/>
            </a:xfrm>
          </p:grpSpPr>
          <p:sp>
            <p:nvSpPr>
              <p:cNvPr id="10" name="Text Box 4"/>
              <p:cNvSpPr txBox="1">
                <a:spLocks noChangeArrowheads="1"/>
              </p:cNvSpPr>
              <p:nvPr/>
            </p:nvSpPr>
            <p:spPr bwMode="auto">
              <a:xfrm>
                <a:off x="609599" y="3182780"/>
                <a:ext cx="1509747"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int </a:t>
                </a:r>
                <a:r>
                  <a:rPr lang="en-US" altLang="en-US" dirty="0" err="1" smtClean="0"/>
                  <a:t>intArr</a:t>
                </a:r>
                <a:r>
                  <a:rPr lang="en-US" altLang="en-US" dirty="0"/>
                  <a:t>[];</a:t>
                </a:r>
              </a:p>
              <a:p>
                <a:pPr eaLnBrk="1" hangingPunct="1"/>
                <a:endParaRPr lang="en-US" altLang="en-US" dirty="0"/>
              </a:p>
            </p:txBody>
          </p:sp>
          <p:sp>
            <p:nvSpPr>
              <p:cNvPr id="11" name="Text Box 5"/>
              <p:cNvSpPr txBox="1">
                <a:spLocks noChangeArrowheads="1"/>
              </p:cNvSpPr>
              <p:nvPr/>
            </p:nvSpPr>
            <p:spPr bwMode="auto">
              <a:xfrm>
                <a:off x="609600" y="3639980"/>
                <a:ext cx="1687364"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int </a:t>
                </a:r>
                <a:r>
                  <a:rPr lang="en-US" altLang="en-US" dirty="0" err="1" smtClean="0"/>
                  <a:t>intArr</a:t>
                </a:r>
                <a:r>
                  <a:rPr lang="en-US" altLang="en-US" dirty="0"/>
                  <a:t>[][];</a:t>
                </a:r>
              </a:p>
              <a:p>
                <a:pPr eaLnBrk="1" hangingPunct="1"/>
                <a:endParaRPr lang="en-US" altLang="en-US" dirty="0"/>
              </a:p>
            </p:txBody>
          </p:sp>
          <p:sp>
            <p:nvSpPr>
              <p:cNvPr id="12" name="Text Box 6"/>
              <p:cNvSpPr txBox="1">
                <a:spLocks noChangeArrowheads="1"/>
              </p:cNvSpPr>
              <p:nvPr/>
            </p:nvSpPr>
            <p:spPr bwMode="auto">
              <a:xfrm>
                <a:off x="3490947" y="3198497"/>
                <a:ext cx="4662452"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Declaration of an Single Dimension Array</a:t>
                </a:r>
              </a:p>
              <a:p>
                <a:pPr eaLnBrk="1" hangingPunct="1"/>
                <a:endParaRPr lang="en-US" altLang="en-US" dirty="0"/>
              </a:p>
            </p:txBody>
          </p:sp>
          <p:sp>
            <p:nvSpPr>
              <p:cNvPr id="13" name="Text Box 7"/>
              <p:cNvSpPr txBox="1">
                <a:spLocks noChangeArrowheads="1"/>
              </p:cNvSpPr>
              <p:nvPr/>
            </p:nvSpPr>
            <p:spPr bwMode="auto">
              <a:xfrm>
                <a:off x="3490947" y="3639980"/>
                <a:ext cx="4382946"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Declaration of an Two Dimension Array</a:t>
                </a:r>
              </a:p>
              <a:p>
                <a:pPr eaLnBrk="1" hangingPunct="1"/>
                <a:endParaRPr lang="en-US" altLang="en-US" dirty="0"/>
              </a:p>
            </p:txBody>
          </p:sp>
          <p:sp>
            <p:nvSpPr>
              <p:cNvPr id="14" name="Text Box 8"/>
              <p:cNvSpPr txBox="1">
                <a:spLocks noChangeArrowheads="1"/>
              </p:cNvSpPr>
              <p:nvPr/>
            </p:nvSpPr>
            <p:spPr bwMode="auto">
              <a:xfrm>
                <a:off x="609600" y="4020980"/>
                <a:ext cx="1687364"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int </a:t>
                </a:r>
                <a:r>
                  <a:rPr lang="en-US" altLang="en-US" dirty="0" err="1" smtClean="0"/>
                  <a:t>intArr</a:t>
                </a:r>
                <a:r>
                  <a:rPr lang="en-US" altLang="en-US" dirty="0"/>
                  <a:t>[][][];</a:t>
                </a:r>
              </a:p>
              <a:p>
                <a:pPr eaLnBrk="1" hangingPunct="1"/>
                <a:endParaRPr lang="en-US" altLang="en-US" dirty="0"/>
              </a:p>
            </p:txBody>
          </p:sp>
          <p:sp>
            <p:nvSpPr>
              <p:cNvPr id="15" name="Text Box 9"/>
              <p:cNvSpPr txBox="1">
                <a:spLocks noChangeArrowheads="1"/>
              </p:cNvSpPr>
              <p:nvPr/>
            </p:nvSpPr>
            <p:spPr bwMode="auto">
              <a:xfrm>
                <a:off x="3490947" y="4052413"/>
                <a:ext cx="4205252"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Declaration of an Multi Dimension Array</a:t>
                </a:r>
              </a:p>
              <a:p>
                <a:pPr eaLnBrk="1" hangingPunct="1"/>
                <a:endParaRPr lang="en-US" altLang="en-US" dirty="0"/>
              </a:p>
            </p:txBody>
          </p:sp>
        </p:grpSp>
      </p:grpSp>
      <p:sp>
        <p:nvSpPr>
          <p:cNvPr id="16" name="Text Box 4"/>
          <p:cNvSpPr txBox="1">
            <a:spLocks noChangeArrowheads="1"/>
          </p:cNvSpPr>
          <p:nvPr/>
        </p:nvSpPr>
        <p:spPr bwMode="auto">
          <a:xfrm>
            <a:off x="457200" y="3962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err="1" smtClean="0"/>
              <a:t>intArr</a:t>
            </a:r>
            <a:r>
              <a:rPr lang="en-US" altLang="en-US" dirty="0" smtClean="0"/>
              <a:t> </a:t>
            </a:r>
            <a:r>
              <a:rPr lang="en-US" altLang="en-US" dirty="0"/>
              <a:t>= new </a:t>
            </a:r>
            <a:r>
              <a:rPr lang="en-US" altLang="en-US" dirty="0" err="1"/>
              <a:t>int</a:t>
            </a:r>
            <a:r>
              <a:rPr lang="en-US" altLang="en-US" dirty="0"/>
              <a:t>[3];</a:t>
            </a:r>
          </a:p>
          <a:p>
            <a:pPr eaLnBrk="1" hangingPunct="1"/>
            <a:endParaRPr lang="en-US" altLang="en-US" dirty="0"/>
          </a:p>
        </p:txBody>
      </p:sp>
      <p:sp>
        <p:nvSpPr>
          <p:cNvPr id="17" name="Text Box 5"/>
          <p:cNvSpPr txBox="1">
            <a:spLocks noChangeArrowheads="1"/>
          </p:cNvSpPr>
          <p:nvPr/>
        </p:nvSpPr>
        <p:spPr bwMode="auto">
          <a:xfrm>
            <a:off x="3338548" y="3976688"/>
            <a:ext cx="515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Creation of an Single Dimension Array</a:t>
            </a:r>
          </a:p>
          <a:p>
            <a:pPr eaLnBrk="1" hangingPunct="1"/>
            <a:endParaRPr lang="en-US" altLang="en-US" dirty="0"/>
          </a:p>
        </p:txBody>
      </p:sp>
      <p:sp>
        <p:nvSpPr>
          <p:cNvPr id="18" name="Text Box 6"/>
          <p:cNvSpPr txBox="1">
            <a:spLocks noChangeArrowheads="1"/>
          </p:cNvSpPr>
          <p:nvPr/>
        </p:nvSpPr>
        <p:spPr bwMode="auto">
          <a:xfrm>
            <a:off x="3338548" y="4343400"/>
            <a:ext cx="515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Creation of an Two Dimensional Array</a:t>
            </a:r>
          </a:p>
          <a:p>
            <a:pPr eaLnBrk="1" hangingPunct="1"/>
            <a:endParaRPr lang="en-US" altLang="en-US" dirty="0"/>
          </a:p>
        </p:txBody>
      </p:sp>
      <p:sp>
        <p:nvSpPr>
          <p:cNvPr id="19" name="Text Box 7"/>
          <p:cNvSpPr txBox="1">
            <a:spLocks noChangeArrowheads="1"/>
          </p:cNvSpPr>
          <p:nvPr/>
        </p:nvSpPr>
        <p:spPr bwMode="auto">
          <a:xfrm>
            <a:off x="3338548" y="4724400"/>
            <a:ext cx="469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Creation of an Multi Dimension Array</a:t>
            </a:r>
          </a:p>
          <a:p>
            <a:pPr eaLnBrk="1" hangingPunct="1"/>
            <a:endParaRPr lang="en-US" altLang="en-US" dirty="0"/>
          </a:p>
        </p:txBody>
      </p:sp>
      <p:sp>
        <p:nvSpPr>
          <p:cNvPr id="20" name="Text Box 8"/>
          <p:cNvSpPr txBox="1">
            <a:spLocks noChangeArrowheads="1"/>
          </p:cNvSpPr>
          <p:nvPr/>
        </p:nvSpPr>
        <p:spPr bwMode="auto">
          <a:xfrm>
            <a:off x="457200" y="4343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err="1" smtClean="0"/>
              <a:t>intArr</a:t>
            </a:r>
            <a:r>
              <a:rPr lang="en-US" altLang="en-US" dirty="0" smtClean="0"/>
              <a:t> </a:t>
            </a:r>
            <a:r>
              <a:rPr lang="en-US" altLang="en-US" dirty="0"/>
              <a:t>= new </a:t>
            </a:r>
            <a:r>
              <a:rPr lang="en-US" altLang="en-US" dirty="0" err="1"/>
              <a:t>int</a:t>
            </a:r>
            <a:r>
              <a:rPr lang="en-US" altLang="en-US" dirty="0"/>
              <a:t>[3][2];</a:t>
            </a:r>
          </a:p>
          <a:p>
            <a:pPr eaLnBrk="1" hangingPunct="1"/>
            <a:endParaRPr lang="en-US" altLang="en-US" dirty="0"/>
          </a:p>
        </p:txBody>
      </p:sp>
      <p:sp>
        <p:nvSpPr>
          <p:cNvPr id="21" name="Text Box 9"/>
          <p:cNvSpPr txBox="1">
            <a:spLocks noChangeArrowheads="1"/>
          </p:cNvSpPr>
          <p:nvPr/>
        </p:nvSpPr>
        <p:spPr bwMode="auto">
          <a:xfrm>
            <a:off x="457200" y="469582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err="1" smtClean="0"/>
              <a:t>intArr</a:t>
            </a:r>
            <a:r>
              <a:rPr lang="en-US" altLang="en-US" dirty="0" smtClean="0"/>
              <a:t> </a:t>
            </a:r>
            <a:r>
              <a:rPr lang="en-US" altLang="en-US" dirty="0"/>
              <a:t>= new </a:t>
            </a:r>
            <a:r>
              <a:rPr lang="en-US" altLang="en-US" dirty="0" err="1"/>
              <a:t>int</a:t>
            </a:r>
            <a:r>
              <a:rPr lang="en-US" altLang="en-US" dirty="0"/>
              <a:t>[2][2][3];</a:t>
            </a:r>
          </a:p>
          <a:p>
            <a:pPr eaLnBrk="1" hangingPunct="1"/>
            <a:endParaRPr lang="en-US" altLang="en-US" dirty="0"/>
          </a:p>
        </p:txBody>
      </p:sp>
      <p:sp>
        <p:nvSpPr>
          <p:cNvPr id="22"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23" name="Rectangle 3"/>
          <p:cNvSpPr>
            <a:spLocks noChangeArrowheads="1"/>
          </p:cNvSpPr>
          <p:nvPr/>
        </p:nvSpPr>
        <p:spPr bwMode="auto">
          <a:xfrm>
            <a:off x="1300883" y="5181600"/>
            <a:ext cx="7568108" cy="838200"/>
          </a:xfrm>
          <a:prstGeom prst="rect">
            <a:avLst/>
          </a:prstGeom>
          <a:solidFill>
            <a:schemeClr val="bg1"/>
          </a:solidFill>
          <a:ln w="285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flatTx/>
          </a:bodyPr>
          <a:lstStyle/>
          <a:p>
            <a:pPr>
              <a:lnSpc>
                <a:spcPct val="90000"/>
              </a:lnSpc>
              <a:defRPr/>
            </a:pPr>
            <a:endParaRPr lang="en-US" b="1" dirty="0">
              <a:ea typeface="Gulim" pitchFamily="34" charset="-127"/>
            </a:endParaRPr>
          </a:p>
          <a:p>
            <a:pPr>
              <a:lnSpc>
                <a:spcPct val="90000"/>
              </a:lnSpc>
              <a:defRPr/>
            </a:pPr>
            <a:r>
              <a:rPr lang="en-US" b="1" dirty="0">
                <a:ea typeface="Gulim" pitchFamily="34" charset="-127"/>
              </a:rPr>
              <a:t>    An array is a container object that holds a fixed number of values </a:t>
            </a:r>
            <a:r>
              <a:rPr lang="en-US" b="1" dirty="0" smtClean="0">
                <a:ea typeface="Gulim" pitchFamily="34" charset="-127"/>
              </a:rPr>
              <a:t> </a:t>
            </a:r>
          </a:p>
          <a:p>
            <a:pPr>
              <a:lnSpc>
                <a:spcPct val="90000"/>
              </a:lnSpc>
              <a:defRPr/>
            </a:pPr>
            <a:r>
              <a:rPr lang="en-US" b="1" dirty="0">
                <a:ea typeface="Gulim" pitchFamily="34" charset="-127"/>
              </a:rPr>
              <a:t> </a:t>
            </a:r>
            <a:r>
              <a:rPr lang="en-US" b="1" dirty="0" smtClean="0">
                <a:ea typeface="Gulim" pitchFamily="34" charset="-127"/>
              </a:rPr>
              <a:t>   of a </a:t>
            </a:r>
            <a:r>
              <a:rPr lang="en-US" b="1" dirty="0">
                <a:ea typeface="Gulim" pitchFamily="34" charset="-127"/>
              </a:rPr>
              <a:t>single type.</a:t>
            </a:r>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60</a:t>
            </a:fld>
            <a:endParaRPr lang="en-GB" altLang="en-US"/>
          </a:p>
        </p:txBody>
      </p:sp>
    </p:spTree>
    <p:extLst>
      <p:ext uri="{BB962C8B-B14F-4D97-AF65-F5344CB8AC3E}">
        <p14:creationId xmlns:p14="http://schemas.microsoft.com/office/powerpoint/2010/main" val="39652393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017131"/>
            <a:ext cx="8229600" cy="838200"/>
          </a:xfrm>
        </p:spPr>
        <p:txBody>
          <a:bodyPr>
            <a:normAutofit/>
          </a:bodyPr>
          <a:lstStyle/>
          <a:p>
            <a:pPr eaLnBrk="1" hangingPunct="1"/>
            <a:r>
              <a:rPr lang="en-US" altLang="en-US" sz="2000" dirty="0"/>
              <a:t>ARRAY STRUCTURE IN JAVA</a:t>
            </a:r>
          </a:p>
        </p:txBody>
      </p:sp>
      <p:grpSp>
        <p:nvGrpSpPr>
          <p:cNvPr id="7" name="Group 13"/>
          <p:cNvGrpSpPr>
            <a:grpSpLocks noGrp="1"/>
          </p:cNvGrpSpPr>
          <p:nvPr/>
        </p:nvGrpSpPr>
        <p:grpSpPr bwMode="auto">
          <a:xfrm>
            <a:off x="457200" y="2076238"/>
            <a:ext cx="8229600" cy="895563"/>
            <a:chOff x="1143000" y="2731891"/>
            <a:chExt cx="7772400" cy="1354237"/>
          </a:xfrm>
        </p:grpSpPr>
        <p:sp>
          <p:nvSpPr>
            <p:cNvPr id="9" name="Text Box 4"/>
            <p:cNvSpPr txBox="1">
              <a:spLocks noChangeArrowheads="1"/>
            </p:cNvSpPr>
            <p:nvPr/>
          </p:nvSpPr>
          <p:spPr bwMode="auto">
            <a:xfrm>
              <a:off x="1143000" y="2808091"/>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err="1" smtClean="0"/>
                <a:t>intArr</a:t>
              </a:r>
              <a:r>
                <a:rPr lang="en-US" altLang="en-US" dirty="0" smtClean="0"/>
                <a:t> </a:t>
              </a:r>
              <a:r>
                <a:rPr lang="en-US" altLang="en-US" dirty="0"/>
                <a:t>= new </a:t>
              </a:r>
              <a:r>
                <a:rPr lang="en-US" altLang="en-US" dirty="0" err="1"/>
                <a:t>int</a:t>
              </a:r>
              <a:r>
                <a:rPr lang="en-US" altLang="en-US" dirty="0"/>
                <a:t>[3];</a:t>
              </a:r>
            </a:p>
            <a:p>
              <a:pPr eaLnBrk="1" hangingPunct="1"/>
              <a:endParaRPr lang="en-US" altLang="en-US" dirty="0"/>
            </a:p>
          </p:txBody>
        </p:sp>
        <p:sp>
          <p:nvSpPr>
            <p:cNvPr id="10" name="Rectangle 5"/>
            <p:cNvSpPr>
              <a:spLocks noChangeArrowheads="1"/>
            </p:cNvSpPr>
            <p:nvPr/>
          </p:nvSpPr>
          <p:spPr bwMode="auto">
            <a:xfrm>
              <a:off x="3307008" y="3377796"/>
              <a:ext cx="838200" cy="381000"/>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600"/>
                <a:t>   0</a:t>
              </a:r>
            </a:p>
          </p:txBody>
        </p:sp>
        <p:sp>
          <p:nvSpPr>
            <p:cNvPr id="11" name="Rectangle 6"/>
            <p:cNvSpPr>
              <a:spLocks noChangeArrowheads="1"/>
            </p:cNvSpPr>
            <p:nvPr/>
          </p:nvSpPr>
          <p:spPr bwMode="auto">
            <a:xfrm>
              <a:off x="2438400" y="3371657"/>
              <a:ext cx="868608" cy="381000"/>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600" dirty="0"/>
                <a:t>   0</a:t>
              </a:r>
            </a:p>
          </p:txBody>
        </p:sp>
        <p:sp>
          <p:nvSpPr>
            <p:cNvPr id="12" name="Rectangle 7"/>
            <p:cNvSpPr>
              <a:spLocks noChangeArrowheads="1"/>
            </p:cNvSpPr>
            <p:nvPr/>
          </p:nvSpPr>
          <p:spPr bwMode="auto">
            <a:xfrm>
              <a:off x="1646767" y="3371657"/>
              <a:ext cx="791633" cy="381000"/>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600" dirty="0"/>
                <a:t>   0</a:t>
              </a:r>
            </a:p>
          </p:txBody>
        </p:sp>
        <p:sp>
          <p:nvSpPr>
            <p:cNvPr id="13" name="Text Box 8"/>
            <p:cNvSpPr txBox="1">
              <a:spLocks noChangeArrowheads="1"/>
            </p:cNvSpPr>
            <p:nvPr/>
          </p:nvSpPr>
          <p:spPr bwMode="auto">
            <a:xfrm>
              <a:off x="1508031" y="3799390"/>
              <a:ext cx="854170" cy="2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600" dirty="0" err="1" smtClean="0"/>
                <a:t>intArr</a:t>
              </a:r>
              <a:r>
                <a:rPr lang="en-US" altLang="en-US" sz="1600" dirty="0" smtClean="0"/>
                <a:t>[0</a:t>
              </a:r>
              <a:r>
                <a:rPr lang="en-US" altLang="en-US" sz="1600" dirty="0"/>
                <a:t>]</a:t>
              </a:r>
            </a:p>
          </p:txBody>
        </p:sp>
        <p:sp>
          <p:nvSpPr>
            <p:cNvPr id="14" name="Text Box 9"/>
            <p:cNvSpPr txBox="1">
              <a:spLocks noChangeArrowheads="1"/>
            </p:cNvSpPr>
            <p:nvPr/>
          </p:nvSpPr>
          <p:spPr bwMode="auto">
            <a:xfrm>
              <a:off x="2445618" y="3792208"/>
              <a:ext cx="854170" cy="2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600" dirty="0" err="1" smtClean="0"/>
                <a:t>intArr</a:t>
              </a:r>
              <a:r>
                <a:rPr lang="en-US" altLang="en-US" sz="1600" dirty="0" smtClean="0"/>
                <a:t>[1</a:t>
              </a:r>
              <a:r>
                <a:rPr lang="en-US" altLang="en-US" sz="1600" dirty="0"/>
                <a:t>]</a:t>
              </a:r>
            </a:p>
          </p:txBody>
        </p:sp>
        <p:sp>
          <p:nvSpPr>
            <p:cNvPr id="15" name="Text Box 10"/>
            <p:cNvSpPr txBox="1">
              <a:spLocks noChangeArrowheads="1"/>
            </p:cNvSpPr>
            <p:nvPr/>
          </p:nvSpPr>
          <p:spPr bwMode="auto">
            <a:xfrm>
              <a:off x="3352800" y="3783905"/>
              <a:ext cx="914400" cy="2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r>
                <a:rPr lang="en-US" altLang="en-US" sz="1600" dirty="0" err="1" smtClean="0"/>
                <a:t>intArr</a:t>
              </a:r>
              <a:r>
                <a:rPr lang="en-US" altLang="en-US" sz="1600" dirty="0" smtClean="0"/>
                <a:t>[2</a:t>
              </a:r>
              <a:r>
                <a:rPr lang="en-US" altLang="en-US" sz="1600" dirty="0"/>
                <a:t>]</a:t>
              </a:r>
            </a:p>
          </p:txBody>
        </p:sp>
        <p:sp>
          <p:nvSpPr>
            <p:cNvPr id="16" name="AutoShape 11"/>
            <p:cNvSpPr>
              <a:spLocks noChangeArrowheads="1"/>
            </p:cNvSpPr>
            <p:nvPr/>
          </p:nvSpPr>
          <p:spPr bwMode="auto">
            <a:xfrm>
              <a:off x="3810000" y="2731891"/>
              <a:ext cx="51054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   </a:t>
              </a:r>
              <a:r>
                <a:rPr lang="en-US" altLang="en-US" dirty="0" err="1" smtClean="0"/>
                <a:t>intArr</a:t>
              </a:r>
              <a:r>
                <a:rPr lang="en-US" altLang="en-US" dirty="0" smtClean="0"/>
                <a:t> </a:t>
              </a:r>
              <a:r>
                <a:rPr lang="en-US" altLang="en-US" dirty="0"/>
                <a:t>stores the address of the first element.</a:t>
              </a:r>
            </a:p>
          </p:txBody>
        </p:sp>
      </p:grpSp>
      <p:grpSp>
        <p:nvGrpSpPr>
          <p:cNvPr id="17" name="Group 69"/>
          <p:cNvGrpSpPr>
            <a:grpSpLocks noGrp="1"/>
          </p:cNvGrpSpPr>
          <p:nvPr/>
        </p:nvGrpSpPr>
        <p:grpSpPr bwMode="auto">
          <a:xfrm>
            <a:off x="457200" y="3459073"/>
            <a:ext cx="8229600" cy="2355828"/>
            <a:chOff x="914400" y="3581400"/>
            <a:chExt cx="8001000" cy="2819403"/>
          </a:xfrm>
        </p:grpSpPr>
        <p:sp>
          <p:nvSpPr>
            <p:cNvPr id="19" name="Text Box 4"/>
            <p:cNvSpPr txBox="1">
              <a:spLocks noChangeArrowheads="1"/>
            </p:cNvSpPr>
            <p:nvPr/>
          </p:nvSpPr>
          <p:spPr bwMode="auto">
            <a:xfrm>
              <a:off x="1143000" y="3657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err="1" smtClean="0"/>
                <a:t>intArr</a:t>
              </a:r>
              <a:r>
                <a:rPr lang="en-US" altLang="en-US" dirty="0" smtClean="0"/>
                <a:t> </a:t>
              </a:r>
              <a:r>
                <a:rPr lang="en-US" altLang="en-US" dirty="0"/>
                <a:t>= new </a:t>
              </a:r>
              <a:r>
                <a:rPr lang="en-US" altLang="en-US" dirty="0" err="1"/>
                <a:t>int</a:t>
              </a:r>
              <a:r>
                <a:rPr lang="en-US" altLang="en-US" dirty="0"/>
                <a:t>[2][3][2];</a:t>
              </a:r>
            </a:p>
            <a:p>
              <a:pPr eaLnBrk="1" hangingPunct="1"/>
              <a:endParaRPr lang="en-US" altLang="en-US" dirty="0"/>
            </a:p>
          </p:txBody>
        </p:sp>
        <p:sp>
          <p:nvSpPr>
            <p:cNvPr id="20" name="AutoShape 5"/>
            <p:cNvSpPr>
              <a:spLocks noChangeArrowheads="1"/>
            </p:cNvSpPr>
            <p:nvPr/>
          </p:nvSpPr>
          <p:spPr bwMode="auto">
            <a:xfrm>
              <a:off x="3810000" y="3581400"/>
              <a:ext cx="51054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spcBef>
                  <a:spcPct val="35000"/>
                </a:spcBef>
                <a:spcAft>
                  <a:spcPct val="15000"/>
                </a:spcAft>
                <a:buSzPct val="125000"/>
              </a:pPr>
              <a:r>
                <a:rPr lang="en-US" altLang="en-US" dirty="0"/>
                <a:t>   </a:t>
              </a:r>
              <a:r>
                <a:rPr lang="en-US" altLang="en-US" dirty="0" err="1" smtClean="0"/>
                <a:t>intArr</a:t>
              </a:r>
              <a:r>
                <a:rPr lang="en-US" altLang="en-US" dirty="0" smtClean="0"/>
                <a:t> </a:t>
              </a:r>
              <a:r>
                <a:rPr lang="en-US" altLang="en-US" dirty="0"/>
                <a:t>stores the address of the first element.</a:t>
              </a:r>
            </a:p>
          </p:txBody>
        </p:sp>
        <p:sp>
          <p:nvSpPr>
            <p:cNvPr id="21" name="Rectangle 6"/>
            <p:cNvSpPr>
              <a:spLocks noChangeArrowheads="1"/>
            </p:cNvSpPr>
            <p:nvPr/>
          </p:nvSpPr>
          <p:spPr bwMode="auto">
            <a:xfrm>
              <a:off x="2057400" y="4191000"/>
              <a:ext cx="533400" cy="304800"/>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grpSp>
          <p:nvGrpSpPr>
            <p:cNvPr id="22" name="Group 7"/>
            <p:cNvGrpSpPr>
              <a:grpSpLocks/>
            </p:cNvGrpSpPr>
            <p:nvPr/>
          </p:nvGrpSpPr>
          <p:grpSpPr bwMode="auto">
            <a:xfrm>
              <a:off x="914400" y="4495796"/>
              <a:ext cx="2971800" cy="1904998"/>
              <a:chOff x="1980" y="4140"/>
              <a:chExt cx="3600" cy="1980"/>
            </a:xfrm>
          </p:grpSpPr>
          <p:grpSp>
            <p:nvGrpSpPr>
              <p:cNvPr id="54" name="Group 8"/>
              <p:cNvGrpSpPr>
                <a:grpSpLocks/>
              </p:cNvGrpSpPr>
              <p:nvPr/>
            </p:nvGrpSpPr>
            <p:grpSpPr bwMode="auto">
              <a:xfrm>
                <a:off x="2880" y="4680"/>
                <a:ext cx="1620" cy="432"/>
                <a:chOff x="3060" y="3960"/>
                <a:chExt cx="1620" cy="432"/>
              </a:xfrm>
            </p:grpSpPr>
            <p:sp>
              <p:nvSpPr>
                <p:cNvPr id="80" name="Rectangle 9"/>
                <p:cNvSpPr>
                  <a:spLocks noChangeArrowheads="1"/>
                </p:cNvSpPr>
                <p:nvPr/>
              </p:nvSpPr>
              <p:spPr bwMode="auto">
                <a:xfrm>
                  <a:off x="3060" y="3960"/>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81" name="Rectangle 10"/>
                <p:cNvSpPr>
                  <a:spLocks noChangeArrowheads="1"/>
                </p:cNvSpPr>
                <p:nvPr/>
              </p:nvSpPr>
              <p:spPr bwMode="auto">
                <a:xfrm>
                  <a:off x="3600" y="3960"/>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sp>
              <p:nvSpPr>
                <p:cNvPr id="82" name="Rectangle 11"/>
                <p:cNvSpPr>
                  <a:spLocks noChangeArrowheads="1"/>
                </p:cNvSpPr>
                <p:nvPr/>
              </p:nvSpPr>
              <p:spPr bwMode="auto">
                <a:xfrm>
                  <a:off x="4140" y="3960"/>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2</a:t>
                  </a:r>
                </a:p>
              </p:txBody>
            </p:sp>
          </p:grpSp>
          <p:grpSp>
            <p:nvGrpSpPr>
              <p:cNvPr id="55" name="Group 12"/>
              <p:cNvGrpSpPr>
                <a:grpSpLocks/>
              </p:cNvGrpSpPr>
              <p:nvPr/>
            </p:nvGrpSpPr>
            <p:grpSpPr bwMode="auto">
              <a:xfrm>
                <a:off x="1980" y="5688"/>
                <a:ext cx="1080" cy="432"/>
                <a:chOff x="2160" y="4968"/>
                <a:chExt cx="1080" cy="432"/>
              </a:xfrm>
            </p:grpSpPr>
            <p:sp>
              <p:nvSpPr>
                <p:cNvPr id="78" name="Rectangle 13"/>
                <p:cNvSpPr>
                  <a:spLocks noChangeArrowheads="1"/>
                </p:cNvSpPr>
                <p:nvPr/>
              </p:nvSpPr>
              <p:spPr bwMode="auto">
                <a:xfrm>
                  <a:off x="216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79" name="Rectangle 14"/>
                <p:cNvSpPr>
                  <a:spLocks noChangeArrowheads="1"/>
                </p:cNvSpPr>
                <p:nvPr/>
              </p:nvSpPr>
              <p:spPr bwMode="auto">
                <a:xfrm>
                  <a:off x="270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grpSp>
            <p:nvGrpSpPr>
              <p:cNvPr id="56" name="Group 15"/>
              <p:cNvGrpSpPr>
                <a:grpSpLocks/>
              </p:cNvGrpSpPr>
              <p:nvPr/>
            </p:nvGrpSpPr>
            <p:grpSpPr bwMode="auto">
              <a:xfrm>
                <a:off x="3240" y="5688"/>
                <a:ext cx="1080" cy="432"/>
                <a:chOff x="3420" y="4968"/>
                <a:chExt cx="1080" cy="432"/>
              </a:xfrm>
            </p:grpSpPr>
            <p:sp>
              <p:nvSpPr>
                <p:cNvPr id="76" name="Rectangle 16"/>
                <p:cNvSpPr>
                  <a:spLocks noChangeArrowheads="1"/>
                </p:cNvSpPr>
                <p:nvPr/>
              </p:nvSpPr>
              <p:spPr bwMode="auto">
                <a:xfrm>
                  <a:off x="342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77" name="Rectangle 17"/>
                <p:cNvSpPr>
                  <a:spLocks noChangeArrowheads="1"/>
                </p:cNvSpPr>
                <p:nvPr/>
              </p:nvSpPr>
              <p:spPr bwMode="auto">
                <a:xfrm>
                  <a:off x="396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grpSp>
            <p:nvGrpSpPr>
              <p:cNvPr id="57" name="Group 18"/>
              <p:cNvGrpSpPr>
                <a:grpSpLocks/>
              </p:cNvGrpSpPr>
              <p:nvPr/>
            </p:nvGrpSpPr>
            <p:grpSpPr bwMode="auto">
              <a:xfrm>
                <a:off x="4500" y="5688"/>
                <a:ext cx="1080" cy="432"/>
                <a:chOff x="4680" y="4968"/>
                <a:chExt cx="1080" cy="432"/>
              </a:xfrm>
            </p:grpSpPr>
            <p:sp>
              <p:nvSpPr>
                <p:cNvPr id="74" name="Rectangle 19"/>
                <p:cNvSpPr>
                  <a:spLocks noChangeArrowheads="1"/>
                </p:cNvSpPr>
                <p:nvPr/>
              </p:nvSpPr>
              <p:spPr bwMode="auto">
                <a:xfrm>
                  <a:off x="468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75" name="Rectangle 20"/>
                <p:cNvSpPr>
                  <a:spLocks noChangeArrowheads="1"/>
                </p:cNvSpPr>
                <p:nvPr/>
              </p:nvSpPr>
              <p:spPr bwMode="auto">
                <a:xfrm>
                  <a:off x="522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grpSp>
            <p:nvGrpSpPr>
              <p:cNvPr id="58" name="Group 21"/>
              <p:cNvGrpSpPr>
                <a:grpSpLocks/>
              </p:cNvGrpSpPr>
              <p:nvPr/>
            </p:nvGrpSpPr>
            <p:grpSpPr bwMode="auto">
              <a:xfrm>
                <a:off x="2340" y="5085"/>
                <a:ext cx="900" cy="600"/>
                <a:chOff x="2520" y="4365"/>
                <a:chExt cx="900" cy="600"/>
              </a:xfrm>
            </p:grpSpPr>
            <p:sp>
              <p:nvSpPr>
                <p:cNvPr id="70" name="Line 22"/>
                <p:cNvSpPr>
                  <a:spLocks noChangeShapeType="1"/>
                </p:cNvSpPr>
                <p:nvPr/>
              </p:nvSpPr>
              <p:spPr bwMode="auto">
                <a:xfrm flipH="1">
                  <a:off x="2880" y="4365"/>
                  <a:ext cx="54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23"/>
                <p:cNvSpPr>
                  <a:spLocks noChangeShapeType="1"/>
                </p:cNvSpPr>
                <p:nvPr/>
              </p:nvSpPr>
              <p:spPr bwMode="auto">
                <a:xfrm flipH="1" flipV="1">
                  <a:off x="2520" y="468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24"/>
                <p:cNvSpPr>
                  <a:spLocks noChangeShapeType="1"/>
                </p:cNvSpPr>
                <p:nvPr/>
              </p:nvSpPr>
              <p:spPr bwMode="auto">
                <a:xfrm>
                  <a:off x="2520" y="4680"/>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25"/>
                <p:cNvSpPr>
                  <a:spLocks noChangeShapeType="1"/>
                </p:cNvSpPr>
                <p:nvPr/>
              </p:nvSpPr>
              <p:spPr bwMode="auto">
                <a:xfrm>
                  <a:off x="3060" y="4680"/>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 name="Group 26"/>
              <p:cNvGrpSpPr>
                <a:grpSpLocks/>
              </p:cNvGrpSpPr>
              <p:nvPr/>
            </p:nvGrpSpPr>
            <p:grpSpPr bwMode="auto">
              <a:xfrm>
                <a:off x="4500" y="5040"/>
                <a:ext cx="720" cy="660"/>
                <a:chOff x="4680" y="4320"/>
                <a:chExt cx="720" cy="660"/>
              </a:xfrm>
            </p:grpSpPr>
            <p:sp>
              <p:nvSpPr>
                <p:cNvPr id="66" name="Line 27"/>
                <p:cNvSpPr>
                  <a:spLocks noChangeShapeType="1"/>
                </p:cNvSpPr>
                <p:nvPr/>
              </p:nvSpPr>
              <p:spPr bwMode="auto">
                <a:xfrm>
                  <a:off x="4680" y="4320"/>
                  <a:ext cx="36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28"/>
                <p:cNvSpPr>
                  <a:spLocks noChangeShapeType="1"/>
                </p:cNvSpPr>
                <p:nvPr/>
              </p:nvSpPr>
              <p:spPr bwMode="auto">
                <a:xfrm>
                  <a:off x="4860" y="4695"/>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9"/>
                <p:cNvSpPr>
                  <a:spLocks noChangeShapeType="1"/>
                </p:cNvSpPr>
                <p:nvPr/>
              </p:nvSpPr>
              <p:spPr bwMode="auto">
                <a:xfrm>
                  <a:off x="5400" y="4695"/>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30"/>
                <p:cNvSpPr>
                  <a:spLocks noChangeShapeType="1"/>
                </p:cNvSpPr>
                <p:nvPr/>
              </p:nvSpPr>
              <p:spPr bwMode="auto">
                <a:xfrm flipH="1" flipV="1">
                  <a:off x="4860" y="468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0" name="Group 31"/>
              <p:cNvGrpSpPr>
                <a:grpSpLocks/>
              </p:cNvGrpSpPr>
              <p:nvPr/>
            </p:nvGrpSpPr>
            <p:grpSpPr bwMode="auto">
              <a:xfrm>
                <a:off x="3420" y="5085"/>
                <a:ext cx="540" cy="615"/>
                <a:chOff x="3600" y="4365"/>
                <a:chExt cx="540" cy="615"/>
              </a:xfrm>
            </p:grpSpPr>
            <p:sp>
              <p:nvSpPr>
                <p:cNvPr id="62" name="Line 32"/>
                <p:cNvSpPr>
                  <a:spLocks noChangeShapeType="1"/>
                </p:cNvSpPr>
                <p:nvPr/>
              </p:nvSpPr>
              <p:spPr bwMode="auto">
                <a:xfrm>
                  <a:off x="3885" y="4365"/>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3"/>
                <p:cNvSpPr>
                  <a:spLocks noChangeShapeType="1"/>
                </p:cNvSpPr>
                <p:nvPr/>
              </p:nvSpPr>
              <p:spPr bwMode="auto">
                <a:xfrm>
                  <a:off x="4140" y="4695"/>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4"/>
                <p:cNvSpPr>
                  <a:spLocks noChangeShapeType="1"/>
                </p:cNvSpPr>
                <p:nvPr/>
              </p:nvSpPr>
              <p:spPr bwMode="auto">
                <a:xfrm>
                  <a:off x="3600" y="4680"/>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5"/>
                <p:cNvSpPr>
                  <a:spLocks noChangeShapeType="1"/>
                </p:cNvSpPr>
                <p:nvPr/>
              </p:nvSpPr>
              <p:spPr bwMode="auto">
                <a:xfrm flipH="1" flipV="1">
                  <a:off x="3600" y="468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 name="Line 36"/>
              <p:cNvSpPr>
                <a:spLocks noChangeShapeType="1"/>
              </p:cNvSpPr>
              <p:nvPr/>
            </p:nvSpPr>
            <p:spPr bwMode="auto">
              <a:xfrm>
                <a:off x="3675" y="414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 name="Group 37"/>
            <p:cNvGrpSpPr>
              <a:grpSpLocks/>
            </p:cNvGrpSpPr>
            <p:nvPr/>
          </p:nvGrpSpPr>
          <p:grpSpPr bwMode="auto">
            <a:xfrm>
              <a:off x="4724400" y="4572002"/>
              <a:ext cx="3048000" cy="1828801"/>
              <a:chOff x="1980" y="4140"/>
              <a:chExt cx="3600" cy="1980"/>
            </a:xfrm>
          </p:grpSpPr>
          <p:grpSp>
            <p:nvGrpSpPr>
              <p:cNvPr id="25" name="Group 38"/>
              <p:cNvGrpSpPr>
                <a:grpSpLocks/>
              </p:cNvGrpSpPr>
              <p:nvPr/>
            </p:nvGrpSpPr>
            <p:grpSpPr bwMode="auto">
              <a:xfrm>
                <a:off x="2880" y="4680"/>
                <a:ext cx="1620" cy="432"/>
                <a:chOff x="3060" y="3960"/>
                <a:chExt cx="1620" cy="432"/>
              </a:xfrm>
            </p:grpSpPr>
            <p:sp>
              <p:nvSpPr>
                <p:cNvPr id="51" name="Rectangle 39"/>
                <p:cNvSpPr>
                  <a:spLocks noChangeArrowheads="1"/>
                </p:cNvSpPr>
                <p:nvPr/>
              </p:nvSpPr>
              <p:spPr bwMode="auto">
                <a:xfrm>
                  <a:off x="3060" y="3960"/>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52" name="Rectangle 40"/>
                <p:cNvSpPr>
                  <a:spLocks noChangeArrowheads="1"/>
                </p:cNvSpPr>
                <p:nvPr/>
              </p:nvSpPr>
              <p:spPr bwMode="auto">
                <a:xfrm>
                  <a:off x="3600" y="3960"/>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sp>
              <p:nvSpPr>
                <p:cNvPr id="53" name="Rectangle 41"/>
                <p:cNvSpPr>
                  <a:spLocks noChangeArrowheads="1"/>
                </p:cNvSpPr>
                <p:nvPr/>
              </p:nvSpPr>
              <p:spPr bwMode="auto">
                <a:xfrm>
                  <a:off x="4140" y="3960"/>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2</a:t>
                  </a:r>
                </a:p>
              </p:txBody>
            </p:sp>
          </p:grpSp>
          <p:grpSp>
            <p:nvGrpSpPr>
              <p:cNvPr id="26" name="Group 42"/>
              <p:cNvGrpSpPr>
                <a:grpSpLocks/>
              </p:cNvGrpSpPr>
              <p:nvPr/>
            </p:nvGrpSpPr>
            <p:grpSpPr bwMode="auto">
              <a:xfrm>
                <a:off x="1980" y="5688"/>
                <a:ext cx="1080" cy="432"/>
                <a:chOff x="2160" y="4968"/>
                <a:chExt cx="1080" cy="432"/>
              </a:xfrm>
            </p:grpSpPr>
            <p:sp>
              <p:nvSpPr>
                <p:cNvPr id="49" name="Rectangle 43"/>
                <p:cNvSpPr>
                  <a:spLocks noChangeArrowheads="1"/>
                </p:cNvSpPr>
                <p:nvPr/>
              </p:nvSpPr>
              <p:spPr bwMode="auto">
                <a:xfrm>
                  <a:off x="216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50" name="Rectangle 44"/>
                <p:cNvSpPr>
                  <a:spLocks noChangeArrowheads="1"/>
                </p:cNvSpPr>
                <p:nvPr/>
              </p:nvSpPr>
              <p:spPr bwMode="auto">
                <a:xfrm>
                  <a:off x="270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grpSp>
            <p:nvGrpSpPr>
              <p:cNvPr id="27" name="Group 45"/>
              <p:cNvGrpSpPr>
                <a:grpSpLocks/>
              </p:cNvGrpSpPr>
              <p:nvPr/>
            </p:nvGrpSpPr>
            <p:grpSpPr bwMode="auto">
              <a:xfrm>
                <a:off x="3240" y="5688"/>
                <a:ext cx="1080" cy="432"/>
                <a:chOff x="3420" y="4968"/>
                <a:chExt cx="1080" cy="432"/>
              </a:xfrm>
            </p:grpSpPr>
            <p:sp>
              <p:nvSpPr>
                <p:cNvPr id="47" name="Rectangle 46"/>
                <p:cNvSpPr>
                  <a:spLocks noChangeArrowheads="1"/>
                </p:cNvSpPr>
                <p:nvPr/>
              </p:nvSpPr>
              <p:spPr bwMode="auto">
                <a:xfrm>
                  <a:off x="342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48" name="Rectangle 47"/>
                <p:cNvSpPr>
                  <a:spLocks noChangeArrowheads="1"/>
                </p:cNvSpPr>
                <p:nvPr/>
              </p:nvSpPr>
              <p:spPr bwMode="auto">
                <a:xfrm>
                  <a:off x="396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grpSp>
            <p:nvGrpSpPr>
              <p:cNvPr id="28" name="Group 48"/>
              <p:cNvGrpSpPr>
                <a:grpSpLocks/>
              </p:cNvGrpSpPr>
              <p:nvPr/>
            </p:nvGrpSpPr>
            <p:grpSpPr bwMode="auto">
              <a:xfrm>
                <a:off x="4500" y="5688"/>
                <a:ext cx="1080" cy="432"/>
                <a:chOff x="4680" y="4968"/>
                <a:chExt cx="1080" cy="432"/>
              </a:xfrm>
            </p:grpSpPr>
            <p:sp>
              <p:nvSpPr>
                <p:cNvPr id="45" name="Rectangle 49"/>
                <p:cNvSpPr>
                  <a:spLocks noChangeArrowheads="1"/>
                </p:cNvSpPr>
                <p:nvPr/>
              </p:nvSpPr>
              <p:spPr bwMode="auto">
                <a:xfrm>
                  <a:off x="468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0</a:t>
                  </a:r>
                </a:p>
              </p:txBody>
            </p:sp>
            <p:sp>
              <p:nvSpPr>
                <p:cNvPr id="46" name="Rectangle 50"/>
                <p:cNvSpPr>
                  <a:spLocks noChangeArrowheads="1"/>
                </p:cNvSpPr>
                <p:nvPr/>
              </p:nvSpPr>
              <p:spPr bwMode="auto">
                <a:xfrm>
                  <a:off x="5220" y="4968"/>
                  <a:ext cx="540" cy="4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grpSp>
            <p:nvGrpSpPr>
              <p:cNvPr id="29" name="Group 51"/>
              <p:cNvGrpSpPr>
                <a:grpSpLocks/>
              </p:cNvGrpSpPr>
              <p:nvPr/>
            </p:nvGrpSpPr>
            <p:grpSpPr bwMode="auto">
              <a:xfrm>
                <a:off x="2340" y="5085"/>
                <a:ext cx="900" cy="600"/>
                <a:chOff x="2520" y="4365"/>
                <a:chExt cx="900" cy="600"/>
              </a:xfrm>
            </p:grpSpPr>
            <p:sp>
              <p:nvSpPr>
                <p:cNvPr id="41" name="Line 52"/>
                <p:cNvSpPr>
                  <a:spLocks noChangeShapeType="1"/>
                </p:cNvSpPr>
                <p:nvPr/>
              </p:nvSpPr>
              <p:spPr bwMode="auto">
                <a:xfrm flipH="1">
                  <a:off x="2880" y="4365"/>
                  <a:ext cx="54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53"/>
                <p:cNvSpPr>
                  <a:spLocks noChangeShapeType="1"/>
                </p:cNvSpPr>
                <p:nvPr/>
              </p:nvSpPr>
              <p:spPr bwMode="auto">
                <a:xfrm flipH="1" flipV="1">
                  <a:off x="2520" y="468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54"/>
                <p:cNvSpPr>
                  <a:spLocks noChangeShapeType="1"/>
                </p:cNvSpPr>
                <p:nvPr/>
              </p:nvSpPr>
              <p:spPr bwMode="auto">
                <a:xfrm>
                  <a:off x="2520" y="4680"/>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p:cNvSpPr>
                  <a:spLocks noChangeShapeType="1"/>
                </p:cNvSpPr>
                <p:nvPr/>
              </p:nvSpPr>
              <p:spPr bwMode="auto">
                <a:xfrm>
                  <a:off x="3060" y="4680"/>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0" name="Group 56"/>
              <p:cNvGrpSpPr>
                <a:grpSpLocks/>
              </p:cNvGrpSpPr>
              <p:nvPr/>
            </p:nvGrpSpPr>
            <p:grpSpPr bwMode="auto">
              <a:xfrm>
                <a:off x="4500" y="5040"/>
                <a:ext cx="720" cy="660"/>
                <a:chOff x="4680" y="4320"/>
                <a:chExt cx="720" cy="660"/>
              </a:xfrm>
            </p:grpSpPr>
            <p:sp>
              <p:nvSpPr>
                <p:cNvPr id="37" name="Line 57"/>
                <p:cNvSpPr>
                  <a:spLocks noChangeShapeType="1"/>
                </p:cNvSpPr>
                <p:nvPr/>
              </p:nvSpPr>
              <p:spPr bwMode="auto">
                <a:xfrm>
                  <a:off x="4680" y="4320"/>
                  <a:ext cx="36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58"/>
                <p:cNvSpPr>
                  <a:spLocks noChangeShapeType="1"/>
                </p:cNvSpPr>
                <p:nvPr/>
              </p:nvSpPr>
              <p:spPr bwMode="auto">
                <a:xfrm>
                  <a:off x="4860" y="4695"/>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9"/>
                <p:cNvSpPr>
                  <a:spLocks noChangeShapeType="1"/>
                </p:cNvSpPr>
                <p:nvPr/>
              </p:nvSpPr>
              <p:spPr bwMode="auto">
                <a:xfrm>
                  <a:off x="5400" y="4695"/>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0"/>
                <p:cNvSpPr>
                  <a:spLocks noChangeShapeType="1"/>
                </p:cNvSpPr>
                <p:nvPr/>
              </p:nvSpPr>
              <p:spPr bwMode="auto">
                <a:xfrm flipH="1" flipV="1">
                  <a:off x="4860" y="468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 name="Group 61"/>
              <p:cNvGrpSpPr>
                <a:grpSpLocks/>
              </p:cNvGrpSpPr>
              <p:nvPr/>
            </p:nvGrpSpPr>
            <p:grpSpPr bwMode="auto">
              <a:xfrm>
                <a:off x="3420" y="5085"/>
                <a:ext cx="540" cy="615"/>
                <a:chOff x="3600" y="4365"/>
                <a:chExt cx="540" cy="615"/>
              </a:xfrm>
            </p:grpSpPr>
            <p:sp>
              <p:nvSpPr>
                <p:cNvPr id="33" name="Line 62"/>
                <p:cNvSpPr>
                  <a:spLocks noChangeShapeType="1"/>
                </p:cNvSpPr>
                <p:nvPr/>
              </p:nvSpPr>
              <p:spPr bwMode="auto">
                <a:xfrm>
                  <a:off x="3885" y="4365"/>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63"/>
                <p:cNvSpPr>
                  <a:spLocks noChangeShapeType="1"/>
                </p:cNvSpPr>
                <p:nvPr/>
              </p:nvSpPr>
              <p:spPr bwMode="auto">
                <a:xfrm>
                  <a:off x="4140" y="4695"/>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64"/>
                <p:cNvSpPr>
                  <a:spLocks noChangeShapeType="1"/>
                </p:cNvSpPr>
                <p:nvPr/>
              </p:nvSpPr>
              <p:spPr bwMode="auto">
                <a:xfrm>
                  <a:off x="3600" y="4680"/>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65"/>
                <p:cNvSpPr>
                  <a:spLocks noChangeShapeType="1"/>
                </p:cNvSpPr>
                <p:nvPr/>
              </p:nvSpPr>
              <p:spPr bwMode="auto">
                <a:xfrm flipH="1" flipV="1">
                  <a:off x="3600" y="468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 name="Line 66"/>
              <p:cNvSpPr>
                <a:spLocks noChangeShapeType="1"/>
              </p:cNvSpPr>
              <p:nvPr/>
            </p:nvSpPr>
            <p:spPr bwMode="auto">
              <a:xfrm>
                <a:off x="3675" y="414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67"/>
            <p:cNvSpPr>
              <a:spLocks noChangeArrowheads="1"/>
            </p:cNvSpPr>
            <p:nvPr/>
          </p:nvSpPr>
          <p:spPr bwMode="auto">
            <a:xfrm>
              <a:off x="5910263" y="4267200"/>
              <a:ext cx="533400" cy="304800"/>
            </a:xfrm>
            <a:prstGeom prst="rect">
              <a:avLst/>
            </a:prstGeom>
            <a:solidFill>
              <a:srgbClr val="FFFFFF"/>
            </a:solidFill>
            <a:ln w="9525">
              <a:solidFill>
                <a:srgbClr val="000000"/>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altLang="en-US" sz="1600"/>
                <a:t>1</a:t>
              </a:r>
            </a:p>
          </p:txBody>
        </p:sp>
      </p:grpSp>
      <p:sp>
        <p:nvSpPr>
          <p:cNvPr id="83"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84" name="Date Placeholder 3"/>
          <p:cNvSpPr txBox="1">
            <a:spLocks/>
          </p:cNvSpPr>
          <p:nvPr/>
        </p:nvSpPr>
        <p:spPr>
          <a:xfrm>
            <a:off x="5410200" y="61722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61</a:t>
            </a:fld>
            <a:endParaRPr lang="en-GB" altLang="en-US"/>
          </a:p>
        </p:txBody>
      </p:sp>
    </p:spTree>
    <p:extLst>
      <p:ext uri="{BB962C8B-B14F-4D97-AF65-F5344CB8AC3E}">
        <p14:creationId xmlns:p14="http://schemas.microsoft.com/office/powerpoint/2010/main" val="40275873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609600"/>
          </a:xfrm>
        </p:spPr>
        <p:txBody>
          <a:bodyPr>
            <a:normAutofit/>
          </a:bodyPr>
          <a:lstStyle/>
          <a:p>
            <a:pPr eaLnBrk="1" hangingPunct="1"/>
            <a:r>
              <a:rPr lang="en-US" sz="2000" dirty="0"/>
              <a:t>REFERRING JAVA DOCUMENT</a:t>
            </a:r>
          </a:p>
        </p:txBody>
      </p:sp>
      <p:sp>
        <p:nvSpPr>
          <p:cNvPr id="3" name="Content Placeholder 2"/>
          <p:cNvSpPr>
            <a:spLocks noGrp="1"/>
          </p:cNvSpPr>
          <p:nvPr>
            <p:ph idx="1"/>
          </p:nvPr>
        </p:nvSpPr>
        <p:spPr>
          <a:xfrm>
            <a:off x="342900" y="1371600"/>
            <a:ext cx="8229600" cy="5105400"/>
          </a:xfrm>
        </p:spPr>
        <p:txBody>
          <a:bodyPr>
            <a:normAutofit/>
          </a:bodyPr>
          <a:lstStyle/>
          <a:p>
            <a:r>
              <a:rPr lang="en-US" altLang="en-US" sz="2000" dirty="0"/>
              <a:t>Java provides a rich set of library classes</a:t>
            </a:r>
          </a:p>
          <a:p>
            <a:r>
              <a:rPr lang="en-US" altLang="en-US" sz="2000" dirty="0" smtClean="0"/>
              <a:t>Java </a:t>
            </a:r>
            <a:r>
              <a:rPr lang="en-US" altLang="en-US" sz="2000" dirty="0"/>
              <a:t>API Documentation provides detailed </a:t>
            </a:r>
            <a:r>
              <a:rPr lang="en-US" altLang="en-US" sz="2000" dirty="0" smtClean="0"/>
              <a:t>support  </a:t>
            </a:r>
            <a:r>
              <a:rPr lang="en-US" altLang="en-US" sz="2000" dirty="0"/>
              <a:t>on all classes</a:t>
            </a:r>
          </a:p>
          <a:p>
            <a:r>
              <a:rPr lang="en-US" altLang="en-US" sz="2000" dirty="0" smtClean="0"/>
              <a:t>Browse </a:t>
            </a:r>
            <a:r>
              <a:rPr lang="en-US" altLang="en-US" sz="2000" dirty="0"/>
              <a:t>Java API </a:t>
            </a:r>
            <a:r>
              <a:rPr lang="en-US" altLang="en-US" sz="2000" dirty="0" smtClean="0"/>
              <a:t>Documentation from docs.oracle.com</a:t>
            </a:r>
            <a:endParaRPr lang="en-US" alt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89" y="2590800"/>
            <a:ext cx="72390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62</a:t>
            </a:fld>
            <a:endParaRPr lang="en-GB" altLang="en-US"/>
          </a:p>
        </p:txBody>
      </p:sp>
    </p:spTree>
    <p:extLst>
      <p:ext uri="{BB962C8B-B14F-4D97-AF65-F5344CB8AC3E}">
        <p14:creationId xmlns:p14="http://schemas.microsoft.com/office/powerpoint/2010/main" val="11862118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33400"/>
          </a:xfrm>
        </p:spPr>
        <p:txBody>
          <a:bodyPr>
            <a:normAutofit/>
          </a:bodyPr>
          <a:lstStyle/>
          <a:p>
            <a:pPr eaLnBrk="1" hangingPunct="1"/>
            <a:r>
              <a:rPr lang="en-US" sz="2000" dirty="0"/>
              <a:t>STRING CLASS</a:t>
            </a:r>
          </a:p>
        </p:txBody>
      </p:sp>
      <p:sp>
        <p:nvSpPr>
          <p:cNvPr id="3" name="Content Placeholder 2"/>
          <p:cNvSpPr>
            <a:spLocks noGrp="1"/>
          </p:cNvSpPr>
          <p:nvPr>
            <p:ph idx="1"/>
          </p:nvPr>
        </p:nvSpPr>
        <p:spPr>
          <a:xfrm>
            <a:off x="457200" y="1371600"/>
            <a:ext cx="8229600" cy="4597544"/>
          </a:xfrm>
        </p:spPr>
        <p:txBody>
          <a:bodyPr>
            <a:normAutofit/>
          </a:bodyPr>
          <a:lstStyle/>
          <a:p>
            <a:r>
              <a:rPr lang="en-US" altLang="en-US" sz="2200" dirty="0"/>
              <a:t>Present in </a:t>
            </a:r>
            <a:r>
              <a:rPr lang="en-US" altLang="en-US" sz="2200" dirty="0" err="1"/>
              <a:t>java.lang</a:t>
            </a:r>
            <a:r>
              <a:rPr lang="en-US" altLang="en-US" sz="2200" dirty="0"/>
              <a:t> package</a:t>
            </a:r>
          </a:p>
          <a:p>
            <a:r>
              <a:rPr lang="en-US" altLang="en-US" sz="2200" dirty="0" smtClean="0"/>
              <a:t>An </a:t>
            </a:r>
            <a:r>
              <a:rPr lang="en-US" altLang="en-US" sz="2200" dirty="0"/>
              <a:t>object of the String class represents a fixed length, immutable sequence of characters</a:t>
            </a:r>
          </a:p>
          <a:p>
            <a:r>
              <a:rPr lang="en-US" altLang="en-US" sz="2200" dirty="0" smtClean="0"/>
              <a:t>Has </a:t>
            </a:r>
            <a:r>
              <a:rPr lang="en-US" altLang="en-US" sz="2200" dirty="0"/>
              <a:t>overridden equals( ) method of the Object class that should be used to compare the actual string values</a:t>
            </a:r>
          </a:p>
          <a:p>
            <a:r>
              <a:rPr lang="en-US" altLang="en-US" sz="2200" dirty="0" smtClean="0"/>
              <a:t>A </a:t>
            </a:r>
            <a:r>
              <a:rPr lang="en-US" altLang="en-US" sz="2200" dirty="0"/>
              <a:t>lot of other string manipulation methods are available</a:t>
            </a:r>
          </a:p>
          <a:p>
            <a:r>
              <a:rPr lang="en-US" altLang="en-US" sz="2200" dirty="0" smtClean="0"/>
              <a:t>Javadoc's </a:t>
            </a:r>
            <a:r>
              <a:rPr lang="en-US" altLang="en-US" sz="2200" dirty="0"/>
              <a:t>can be referred for a detailed list of methods</a:t>
            </a:r>
          </a:p>
          <a:p>
            <a:endParaRPr lang="en-US" sz="2200" dirty="0"/>
          </a:p>
        </p:txBody>
      </p:sp>
      <p:sp>
        <p:nvSpPr>
          <p:cNvPr id="4" name="TextBox 3"/>
          <p:cNvSpPr txBox="1"/>
          <p:nvPr/>
        </p:nvSpPr>
        <p:spPr>
          <a:xfrm>
            <a:off x="1371600" y="4191000"/>
            <a:ext cx="6019800" cy="1477328"/>
          </a:xfrm>
          <a:prstGeom prst="rect">
            <a:avLst/>
          </a:prstGeom>
          <a:noFill/>
        </p:spPr>
        <p:txBody>
          <a:bodyPr wrap="square" rtlCol="0">
            <a:spAutoFit/>
          </a:bodyPr>
          <a:lstStyle/>
          <a:p>
            <a:r>
              <a:rPr lang="en-US" dirty="0" smtClean="0"/>
              <a:t>String Class  methods</a:t>
            </a:r>
          </a:p>
          <a:p>
            <a:r>
              <a:rPr lang="en-US" dirty="0" err="1" smtClean="0"/>
              <a:t>Concat</a:t>
            </a:r>
            <a:r>
              <a:rPr lang="en-US" dirty="0" smtClean="0"/>
              <a:t>()                                       split()</a:t>
            </a:r>
          </a:p>
          <a:p>
            <a:r>
              <a:rPr lang="en-US" dirty="0" err="1" smtClean="0"/>
              <a:t>toUpper</a:t>
            </a:r>
            <a:r>
              <a:rPr lang="en-US" dirty="0" smtClean="0"/>
              <a:t>()                                     equals()</a:t>
            </a:r>
          </a:p>
          <a:p>
            <a:r>
              <a:rPr lang="en-US" dirty="0" err="1" smtClean="0"/>
              <a:t>toLower</a:t>
            </a:r>
            <a:r>
              <a:rPr lang="en-US" dirty="0" smtClean="0"/>
              <a:t>()                                     </a:t>
            </a:r>
            <a:r>
              <a:rPr lang="en-US" dirty="0" err="1" smtClean="0"/>
              <a:t>hashCode</a:t>
            </a:r>
            <a:r>
              <a:rPr lang="en-US" dirty="0" smtClean="0"/>
              <a:t>()</a:t>
            </a:r>
          </a:p>
          <a:p>
            <a:r>
              <a:rPr lang="en-US" dirty="0" err="1" smtClean="0"/>
              <a:t>subString</a:t>
            </a:r>
            <a:r>
              <a:rPr lang="en-US" dirty="0" smtClean="0"/>
              <a:t>()</a:t>
            </a:r>
            <a:endParaRPr lang="en-US" dirty="0"/>
          </a:p>
        </p:txBody>
      </p:sp>
      <p:sp>
        <p:nvSpPr>
          <p:cNvPr id="5"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6" name="Slide Number Placeholder 5"/>
          <p:cNvSpPr>
            <a:spLocks noGrp="1"/>
          </p:cNvSpPr>
          <p:nvPr>
            <p:ph type="sldNum" sz="quarter" idx="10"/>
          </p:nvPr>
        </p:nvSpPr>
        <p:spPr/>
        <p:txBody>
          <a:bodyPr/>
          <a:lstStyle/>
          <a:p>
            <a:pPr>
              <a:defRPr/>
            </a:pPr>
            <a:fld id="{44B9FEE3-E93D-4A7C-9E09-A1B054A48AC1}" type="slidenum">
              <a:rPr lang="en-GB" altLang="en-US" smtClean="0"/>
              <a:pPr>
                <a:defRPr/>
              </a:pPr>
              <a:t>63</a:t>
            </a:fld>
            <a:endParaRPr lang="en-GB" altLang="en-US"/>
          </a:p>
        </p:txBody>
      </p:sp>
    </p:spTree>
    <p:extLst>
      <p:ext uri="{BB962C8B-B14F-4D97-AF65-F5344CB8AC3E}">
        <p14:creationId xmlns:p14="http://schemas.microsoft.com/office/powerpoint/2010/main" val="17546403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381000"/>
          </a:xfrm>
        </p:spPr>
        <p:txBody>
          <a:bodyPr>
            <a:normAutofit fontScale="90000"/>
          </a:bodyPr>
          <a:lstStyle/>
          <a:p>
            <a:r>
              <a:rPr lang="en-US" sz="2000" b="1" dirty="0">
                <a:solidFill>
                  <a:schemeClr val="tx1"/>
                </a:solidFill>
              </a:rPr>
              <a:t>STRING CLASS</a:t>
            </a:r>
            <a:endParaRPr lang="en-US" sz="2000" dirty="0"/>
          </a:p>
        </p:txBody>
      </p:sp>
      <p:sp>
        <p:nvSpPr>
          <p:cNvPr id="3" name="Content Placeholder 2"/>
          <p:cNvSpPr>
            <a:spLocks noGrp="1"/>
          </p:cNvSpPr>
          <p:nvPr>
            <p:ph idx="1"/>
          </p:nvPr>
        </p:nvSpPr>
        <p:spPr>
          <a:xfrm>
            <a:off x="457200" y="1143000"/>
            <a:ext cx="8229600" cy="5334000"/>
          </a:xfrm>
        </p:spPr>
        <p:txBody>
          <a:bodyPr>
            <a:normAutofit/>
          </a:bodyPr>
          <a:lstStyle/>
          <a:p>
            <a:pPr>
              <a:lnSpc>
                <a:spcPct val="90000"/>
              </a:lnSpc>
            </a:pPr>
            <a:endParaRPr lang="en-US" altLang="en-US" sz="2000" b="1" dirty="0">
              <a:solidFill>
                <a:schemeClr val="bg2">
                  <a:lumMod val="25000"/>
                </a:schemeClr>
              </a:solidFill>
              <a:effectLst>
                <a:outerShdw blurRad="38100" dist="38100" dir="2700000" algn="tl">
                  <a:srgbClr val="000000">
                    <a:alpha val="43137"/>
                  </a:srgbClr>
                </a:outerShdw>
              </a:effectLst>
              <a:latin typeface="+mj-lt"/>
              <a:ea typeface="+mj-ea"/>
              <a:cs typeface="+mj-cs"/>
            </a:endParaRPr>
          </a:p>
          <a:p>
            <a:pPr>
              <a:lnSpc>
                <a:spcPct val="90000"/>
              </a:lnSpc>
            </a:pPr>
            <a:r>
              <a:rPr lang="en-US" altLang="en-US" sz="2200" dirty="0" smtClean="0"/>
              <a:t>Defines </a:t>
            </a:r>
            <a:r>
              <a:rPr lang="en-US" altLang="en-US" sz="2200" dirty="0"/>
              <a:t>a data type used to store a sequence of characters</a:t>
            </a:r>
          </a:p>
          <a:p>
            <a:pPr marL="109537" indent="0">
              <a:lnSpc>
                <a:spcPct val="90000"/>
              </a:lnSpc>
              <a:buNone/>
            </a:pPr>
            <a:endParaRPr lang="en-US" altLang="en-US" sz="2200" dirty="0"/>
          </a:p>
          <a:p>
            <a:pPr>
              <a:lnSpc>
                <a:spcPct val="90000"/>
              </a:lnSpc>
            </a:pPr>
            <a:r>
              <a:rPr lang="en-US" altLang="en-US" sz="2200" dirty="0"/>
              <a:t>Strings are objects</a:t>
            </a:r>
          </a:p>
          <a:p>
            <a:pPr>
              <a:lnSpc>
                <a:spcPct val="90000"/>
              </a:lnSpc>
            </a:pPr>
            <a:endParaRPr lang="en-US" altLang="en-US" sz="2200" dirty="0"/>
          </a:p>
          <a:p>
            <a:pPr>
              <a:lnSpc>
                <a:spcPct val="90000"/>
              </a:lnSpc>
            </a:pPr>
            <a:r>
              <a:rPr lang="en-US" altLang="en-US" sz="2200" dirty="0"/>
              <a:t>String objects can’t be modified:</a:t>
            </a:r>
          </a:p>
          <a:p>
            <a:pPr marL="0" lvl="1" indent="0">
              <a:lnSpc>
                <a:spcPct val="90000"/>
              </a:lnSpc>
              <a:buNone/>
            </a:pPr>
            <a:r>
              <a:rPr lang="en-US" altLang="en-US" sz="2200" dirty="0" smtClean="0"/>
              <a:t>    If </a:t>
            </a:r>
            <a:r>
              <a:rPr lang="en-US" altLang="en-US" sz="2200" dirty="0"/>
              <a:t>attempted to do so, Java creates a new object having the </a:t>
            </a:r>
            <a:r>
              <a:rPr lang="en-US" altLang="en-US" sz="2200" dirty="0" smtClean="0"/>
              <a:t> </a:t>
            </a:r>
          </a:p>
          <a:p>
            <a:pPr marL="0" lvl="1" indent="0">
              <a:lnSpc>
                <a:spcPct val="90000"/>
              </a:lnSpc>
              <a:buNone/>
            </a:pPr>
            <a:r>
              <a:rPr lang="en-US" altLang="en-US" sz="2200" dirty="0"/>
              <a:t> </a:t>
            </a:r>
            <a:r>
              <a:rPr lang="en-US" altLang="en-US" sz="2200" dirty="0" smtClean="0"/>
              <a:t>   modified </a:t>
            </a:r>
            <a:r>
              <a:rPr lang="en-US" altLang="en-US" sz="2200" dirty="0"/>
              <a:t>character sequence</a:t>
            </a:r>
          </a:p>
          <a:p>
            <a:pPr lvl="1">
              <a:lnSpc>
                <a:spcPct val="90000"/>
              </a:lnSpc>
              <a:buNone/>
            </a:pPr>
            <a:r>
              <a:rPr lang="en-US" altLang="en-US" sz="2000" b="1" dirty="0" smtClean="0">
                <a:latin typeface="Courier New" pitchFamily="49" charset="0"/>
              </a:rPr>
              <a:t>String </a:t>
            </a:r>
            <a:r>
              <a:rPr lang="en-US" altLang="en-US" b="1" dirty="0" err="1" smtClean="0">
                <a:latin typeface="Courier New" pitchFamily="49" charset="0"/>
              </a:rPr>
              <a:t>emp</a:t>
            </a:r>
            <a:r>
              <a:rPr lang="en-US" altLang="en-US" sz="2000" b="1" dirty="0" err="1" smtClean="0">
                <a:latin typeface="Courier New" pitchFamily="49" charset="0"/>
              </a:rPr>
              <a:t>Name</a:t>
            </a:r>
            <a:r>
              <a:rPr lang="en-US" altLang="en-US" sz="2000" b="1" dirty="0" smtClean="0">
                <a:latin typeface="Courier New" pitchFamily="49" charset="0"/>
              </a:rPr>
              <a:t> = “Jack”;</a:t>
            </a:r>
          </a:p>
          <a:p>
            <a:pPr lvl="1">
              <a:lnSpc>
                <a:spcPct val="90000"/>
              </a:lnSpc>
              <a:buNone/>
            </a:pPr>
            <a:r>
              <a:rPr lang="en-US" altLang="en-US" b="1" dirty="0" err="1" smtClean="0">
                <a:latin typeface="Courier New" pitchFamily="49" charset="0"/>
              </a:rPr>
              <a:t>emp</a:t>
            </a:r>
            <a:r>
              <a:rPr lang="en-US" altLang="en-US" sz="2000" b="1" dirty="0" err="1" smtClean="0">
                <a:latin typeface="Courier New" pitchFamily="49" charset="0"/>
              </a:rPr>
              <a:t>Name</a:t>
            </a:r>
            <a:r>
              <a:rPr lang="en-US" altLang="en-US" sz="2000" b="1" dirty="0" smtClean="0">
                <a:latin typeface="Courier New" pitchFamily="49" charset="0"/>
              </a:rPr>
              <a:t> = “</a:t>
            </a:r>
            <a:r>
              <a:rPr lang="en-US" altLang="en-US" b="1" dirty="0" smtClean="0">
                <a:latin typeface="Courier New" pitchFamily="49" charset="0"/>
              </a:rPr>
              <a:t>John</a:t>
            </a:r>
            <a:r>
              <a:rPr lang="en-US" altLang="en-US" sz="2000" b="1" dirty="0" smtClean="0">
                <a:latin typeface="Courier New" pitchFamily="49" charset="0"/>
              </a:rPr>
              <a:t>”;</a:t>
            </a:r>
          </a:p>
          <a:p>
            <a:endParaRPr lang="en-US" sz="2000" b="1" dirty="0"/>
          </a:p>
        </p:txBody>
      </p:sp>
      <p:sp>
        <p:nvSpPr>
          <p:cNvPr id="18"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rPr>
              <a:t>Data Types</a:t>
            </a:r>
            <a:endParaRPr lang="en-US" dirty="0"/>
          </a:p>
        </p:txBody>
      </p:sp>
      <p:sp>
        <p:nvSpPr>
          <p:cNvPr id="19" name="Rectangle 16"/>
          <p:cNvSpPr>
            <a:spLocks noChangeArrowheads="1"/>
          </p:cNvSpPr>
          <p:nvPr/>
        </p:nvSpPr>
        <p:spPr bwMode="auto">
          <a:xfrm>
            <a:off x="4015123" y="4939835"/>
            <a:ext cx="1148070" cy="220799"/>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endParaRPr lang="en-US" altLang="en-US"/>
          </a:p>
        </p:txBody>
      </p:sp>
      <p:sp>
        <p:nvSpPr>
          <p:cNvPr id="20" name="Text Box 17"/>
          <p:cNvSpPr txBox="1">
            <a:spLocks noChangeArrowheads="1"/>
          </p:cNvSpPr>
          <p:nvPr/>
        </p:nvSpPr>
        <p:spPr bwMode="auto">
          <a:xfrm>
            <a:off x="2801278" y="4962835"/>
            <a:ext cx="1470965" cy="24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altLang="en-US" sz="1600" b="1" dirty="0" err="1" smtClean="0"/>
              <a:t>empName</a:t>
            </a:r>
            <a:r>
              <a:rPr lang="en-US" altLang="en-US" sz="1600" b="1" dirty="0" smtClean="0"/>
              <a:t> </a:t>
            </a:r>
            <a:r>
              <a:rPr lang="en-US" altLang="en-US" sz="1600" dirty="0" smtClean="0">
                <a:solidFill>
                  <a:schemeClr val="accent2"/>
                </a:solidFill>
              </a:rPr>
              <a:t>= </a:t>
            </a:r>
            <a:endParaRPr lang="en-US" altLang="en-US" sz="1600" dirty="0">
              <a:solidFill>
                <a:schemeClr val="accent2"/>
              </a:solidFill>
            </a:endParaRPr>
          </a:p>
        </p:txBody>
      </p:sp>
      <p:sp>
        <p:nvSpPr>
          <p:cNvPr id="21" name="Line 19"/>
          <p:cNvSpPr>
            <a:spLocks noChangeShapeType="1"/>
          </p:cNvSpPr>
          <p:nvPr/>
        </p:nvSpPr>
        <p:spPr bwMode="auto">
          <a:xfrm>
            <a:off x="4995766" y="5039885"/>
            <a:ext cx="1100234" cy="336949"/>
          </a:xfrm>
          <a:prstGeom prst="line">
            <a:avLst/>
          </a:prstGeom>
          <a:noFill/>
          <a:ln w="28575">
            <a:solidFill>
              <a:srgbClr val="FF0000"/>
            </a:solidFill>
            <a:prstDash val="sysDash"/>
            <a:round/>
            <a:headEnd type="oval"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2" name="Line 20"/>
          <p:cNvSpPr>
            <a:spLocks noChangeShapeType="1"/>
          </p:cNvSpPr>
          <p:nvPr/>
        </p:nvSpPr>
        <p:spPr bwMode="auto">
          <a:xfrm>
            <a:off x="4961384" y="5287134"/>
            <a:ext cx="1134616" cy="88319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 name="Rectangle 6"/>
          <p:cNvSpPr/>
          <p:nvPr/>
        </p:nvSpPr>
        <p:spPr>
          <a:xfrm>
            <a:off x="6248400" y="5128968"/>
            <a:ext cx="2057400" cy="59976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Value=“Jack”</a:t>
            </a:r>
            <a:endParaRPr lang="en-US" b="1" dirty="0">
              <a:solidFill>
                <a:schemeClr val="tx1"/>
              </a:solidFill>
            </a:endParaRPr>
          </a:p>
        </p:txBody>
      </p:sp>
      <p:sp>
        <p:nvSpPr>
          <p:cNvPr id="42" name="Rectangle 41"/>
          <p:cNvSpPr/>
          <p:nvPr/>
        </p:nvSpPr>
        <p:spPr>
          <a:xfrm>
            <a:off x="6248400" y="5801035"/>
            <a:ext cx="2057400" cy="59976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Value=“John”</a:t>
            </a:r>
          </a:p>
        </p:txBody>
      </p:sp>
      <p:sp>
        <p:nvSpPr>
          <p:cNvPr id="43"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8" name="Slide Number Placeholder 7"/>
          <p:cNvSpPr>
            <a:spLocks noGrp="1"/>
          </p:cNvSpPr>
          <p:nvPr>
            <p:ph type="sldNum" sz="quarter" idx="10"/>
          </p:nvPr>
        </p:nvSpPr>
        <p:spPr/>
        <p:txBody>
          <a:bodyPr/>
          <a:lstStyle/>
          <a:p>
            <a:pPr>
              <a:defRPr/>
            </a:pPr>
            <a:fld id="{44B9FEE3-E93D-4A7C-9E09-A1B054A48AC1}" type="slidenum">
              <a:rPr lang="en-GB" altLang="en-US" smtClean="0"/>
              <a:pPr>
                <a:defRPr/>
              </a:pPr>
              <a:t>64</a:t>
            </a:fld>
            <a:endParaRPr lang="en-GB" altLang="en-US"/>
          </a:p>
        </p:txBody>
      </p:sp>
    </p:spTree>
    <p:extLst>
      <p:ext uri="{BB962C8B-B14F-4D97-AF65-F5344CB8AC3E}">
        <p14:creationId xmlns:p14="http://schemas.microsoft.com/office/powerpoint/2010/main" val="3543550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438400"/>
            <a:ext cx="5562600" cy="990600"/>
          </a:xfrm>
        </p:spPr>
        <p:txBody>
          <a:bodyPr>
            <a:normAutofit/>
          </a:bodyPr>
          <a:lstStyle/>
          <a:p>
            <a:r>
              <a:rPr lang="en-US" b="1" dirty="0" smtClean="0"/>
              <a:t> </a:t>
            </a:r>
            <a:r>
              <a:rPr lang="en-US" dirty="0" smtClean="0">
                <a:effectLst/>
              </a:rPr>
              <a:t>OPERATORS IN JAVA</a:t>
            </a:r>
            <a:endParaRPr lang="en-US" dirty="0"/>
          </a:p>
        </p:txBody>
      </p:sp>
      <p:sp>
        <p:nvSpPr>
          <p:cNvPr id="3"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4" name="Slide Number Placeholder 3"/>
          <p:cNvSpPr>
            <a:spLocks noGrp="1"/>
          </p:cNvSpPr>
          <p:nvPr>
            <p:ph type="sldNum" sz="quarter" idx="10"/>
          </p:nvPr>
        </p:nvSpPr>
        <p:spPr/>
        <p:txBody>
          <a:bodyPr/>
          <a:lstStyle/>
          <a:p>
            <a:pPr>
              <a:defRPr/>
            </a:pPr>
            <a:fld id="{44B9FEE3-E93D-4A7C-9E09-A1B054A48AC1}" type="slidenum">
              <a:rPr lang="en-GB" altLang="en-US" smtClean="0"/>
              <a:pPr>
                <a:defRPr/>
              </a:pPr>
              <a:t>65</a:t>
            </a:fld>
            <a:endParaRPr lang="en-GB" altLang="en-US"/>
          </a:p>
        </p:txBody>
      </p:sp>
    </p:spTree>
    <p:extLst>
      <p:ext uri="{BB962C8B-B14F-4D97-AF65-F5344CB8AC3E}">
        <p14:creationId xmlns:p14="http://schemas.microsoft.com/office/powerpoint/2010/main" val="22565537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14400"/>
            <a:ext cx="8229600" cy="685800"/>
          </a:xfrm>
        </p:spPr>
        <p:txBody>
          <a:bodyPr>
            <a:normAutofit/>
          </a:bodyPr>
          <a:lstStyle/>
          <a:p>
            <a:r>
              <a:rPr lang="en-US" altLang="en-US" sz="2000" dirty="0"/>
              <a:t>OPERATORS</a:t>
            </a:r>
          </a:p>
        </p:txBody>
      </p:sp>
      <p:sp>
        <p:nvSpPr>
          <p:cNvPr id="5" name="Content Placeholder 2"/>
          <p:cNvSpPr>
            <a:spLocks noGrp="1"/>
          </p:cNvSpPr>
          <p:nvPr>
            <p:ph idx="1"/>
          </p:nvPr>
        </p:nvSpPr>
        <p:spPr>
          <a:xfrm>
            <a:off x="685800" y="1600200"/>
            <a:ext cx="8229600" cy="4138613"/>
          </a:xfrm>
        </p:spPr>
        <p:txBody>
          <a:bodyPr>
            <a:normAutofit lnSpcReduction="10000"/>
          </a:bodyPr>
          <a:lstStyle/>
          <a:p>
            <a:endParaRPr lang="en-US" altLang="en-US" sz="2000" dirty="0" smtClean="0"/>
          </a:p>
          <a:p>
            <a:r>
              <a:rPr lang="en-US" altLang="en-US" sz="2000" dirty="0" smtClean="0"/>
              <a:t>Arithmetic </a:t>
            </a:r>
            <a:r>
              <a:rPr lang="en-US" altLang="en-US" sz="2000" dirty="0"/>
              <a:t>Operators</a:t>
            </a:r>
          </a:p>
          <a:p>
            <a:endParaRPr lang="en-US" altLang="en-US" sz="2000" dirty="0" smtClean="0"/>
          </a:p>
          <a:p>
            <a:r>
              <a:rPr lang="en-US" altLang="en-US" sz="2000" dirty="0" smtClean="0"/>
              <a:t>Comparison </a:t>
            </a:r>
            <a:r>
              <a:rPr lang="en-US" altLang="en-US" sz="2000" dirty="0"/>
              <a:t>Operators</a:t>
            </a:r>
          </a:p>
          <a:p>
            <a:endParaRPr lang="en-US" altLang="en-US" sz="2000" dirty="0" smtClean="0"/>
          </a:p>
          <a:p>
            <a:r>
              <a:rPr lang="en-US" altLang="en-US" sz="2000" dirty="0" smtClean="0"/>
              <a:t>Boolean </a:t>
            </a:r>
            <a:r>
              <a:rPr lang="en-US" altLang="en-US" sz="2000" dirty="0"/>
              <a:t>Operators</a:t>
            </a:r>
          </a:p>
          <a:p>
            <a:endParaRPr lang="en-US" altLang="en-US" sz="2000" dirty="0" smtClean="0"/>
          </a:p>
          <a:p>
            <a:r>
              <a:rPr lang="en-US" altLang="en-US" sz="2000" dirty="0" smtClean="0"/>
              <a:t>Unary </a:t>
            </a:r>
            <a:r>
              <a:rPr lang="en-US" altLang="en-US" sz="2000" dirty="0"/>
              <a:t>Operators</a:t>
            </a:r>
          </a:p>
          <a:p>
            <a:endParaRPr lang="en-US" altLang="en-US" sz="2000" dirty="0" smtClean="0"/>
          </a:p>
          <a:p>
            <a:r>
              <a:rPr lang="en-US" altLang="en-US" sz="2000" dirty="0" smtClean="0"/>
              <a:t>Bitwise </a:t>
            </a:r>
            <a:r>
              <a:rPr lang="en-US" altLang="en-US" sz="2000" dirty="0"/>
              <a:t>Operators</a:t>
            </a:r>
          </a:p>
          <a:p>
            <a:endParaRPr lang="en-US" altLang="en-US" sz="2000" dirty="0" smtClean="0"/>
          </a:p>
          <a:p>
            <a:r>
              <a:rPr lang="en-US" altLang="en-US" sz="2000" dirty="0" smtClean="0"/>
              <a:t>Class </a:t>
            </a:r>
            <a:r>
              <a:rPr lang="en-US" altLang="en-US" sz="2000" dirty="0"/>
              <a:t>&amp; Object Operators</a:t>
            </a:r>
          </a:p>
          <a:p>
            <a:endParaRPr lang="en-US" altLang="en-US" sz="1800" dirty="0" smtClean="0"/>
          </a:p>
          <a:p>
            <a:endParaRPr lang="en-US" altLang="en-US" sz="1800" dirty="0" smtClean="0"/>
          </a:p>
        </p:txBody>
      </p:sp>
      <p:sp>
        <p:nvSpPr>
          <p:cNvPr id="6"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Operators In Java</a:t>
            </a:r>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66</a:t>
            </a:fld>
            <a:endParaRPr lang="en-GB" altLang="en-US"/>
          </a:p>
        </p:txBody>
      </p:sp>
    </p:spTree>
    <p:extLst>
      <p:ext uri="{BB962C8B-B14F-4D97-AF65-F5344CB8AC3E}">
        <p14:creationId xmlns:p14="http://schemas.microsoft.com/office/powerpoint/2010/main" val="34293013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6100" y="914400"/>
            <a:ext cx="8229600" cy="609600"/>
          </a:xfrm>
        </p:spPr>
        <p:txBody>
          <a:bodyPr>
            <a:normAutofit/>
          </a:bodyPr>
          <a:lstStyle/>
          <a:p>
            <a:r>
              <a:rPr lang="en-US" altLang="en-US" sz="2000" dirty="0"/>
              <a:t>ARITHMETIC OPERATORS</a:t>
            </a:r>
          </a:p>
        </p:txBody>
      </p:sp>
      <p:sp>
        <p:nvSpPr>
          <p:cNvPr id="8" name="Rectangle 7"/>
          <p:cNvSpPr/>
          <p:nvPr/>
        </p:nvSpPr>
        <p:spPr>
          <a:xfrm>
            <a:off x="838200" y="4191000"/>
            <a:ext cx="8078788" cy="1985963"/>
          </a:xfrm>
          <a:prstGeom prst="rect">
            <a:avLst/>
          </a:prstGeom>
        </p:spPr>
        <p:txBody>
          <a:bodyPr>
            <a:spAutoFit/>
          </a:bodyPr>
          <a:lstStyle/>
          <a:p>
            <a:pPr marL="236538" indent="-236538" eaLnBrk="0" hangingPunct="0">
              <a:buClr>
                <a:srgbClr val="2F6B89"/>
              </a:buClr>
              <a:buFont typeface="Wingdings" pitchFamily="2" charset="2"/>
              <a:buChar char="§"/>
              <a:defRPr/>
            </a:pPr>
            <a:r>
              <a:rPr lang="en-US" dirty="0">
                <a:latin typeface="+mn-lt"/>
                <a:cs typeface="+mn-cs"/>
              </a:rPr>
              <a:t>Operators precedence</a:t>
            </a:r>
          </a:p>
          <a:p>
            <a:pPr marL="693738" lvl="1" indent="-236538" eaLnBrk="0" hangingPunct="0">
              <a:spcAft>
                <a:spcPts val="0"/>
              </a:spcAft>
              <a:buClr>
                <a:srgbClr val="2F6B89"/>
              </a:buClr>
              <a:buFont typeface="Arial" pitchFamily="34" charset="0"/>
              <a:buChar char="–"/>
              <a:defRPr/>
            </a:pPr>
            <a:r>
              <a:rPr lang="en-US" sz="1600" dirty="0">
                <a:latin typeface="+mn-lt"/>
                <a:cs typeface="+mn-cs"/>
              </a:rPr>
              <a:t>First priority</a:t>
            </a:r>
          </a:p>
          <a:p>
            <a:pPr marL="693738" lvl="1" indent="-236538" eaLnBrk="0" hangingPunct="0">
              <a:spcAft>
                <a:spcPts val="0"/>
              </a:spcAft>
              <a:buClr>
                <a:srgbClr val="2F6B89"/>
              </a:buClr>
              <a:buFont typeface="Arial" pitchFamily="34" charset="0"/>
              <a:buChar char="–"/>
              <a:defRPr/>
            </a:pPr>
            <a:r>
              <a:rPr lang="en-US" sz="1600" dirty="0">
                <a:latin typeface="+mn-lt"/>
                <a:cs typeface="+mn-cs"/>
              </a:rPr>
              <a:t>*   /    %  </a:t>
            </a:r>
          </a:p>
          <a:p>
            <a:pPr marL="693738" lvl="1" indent="-236538" eaLnBrk="0" hangingPunct="0">
              <a:spcAft>
                <a:spcPts val="0"/>
              </a:spcAft>
              <a:buClr>
                <a:srgbClr val="2F6B89"/>
              </a:buClr>
              <a:buFont typeface="Arial" pitchFamily="34" charset="0"/>
              <a:buChar char="–"/>
              <a:defRPr/>
            </a:pPr>
            <a:r>
              <a:rPr lang="en-US" sz="1600" dirty="0">
                <a:latin typeface="+mn-lt"/>
                <a:cs typeface="+mn-cs"/>
              </a:rPr>
              <a:t>Second priority</a:t>
            </a:r>
          </a:p>
          <a:p>
            <a:pPr marL="693738" lvl="1" indent="-236538" eaLnBrk="0" hangingPunct="0">
              <a:spcAft>
                <a:spcPts val="0"/>
              </a:spcAft>
              <a:buClr>
                <a:srgbClr val="2F6B89"/>
              </a:buClr>
              <a:buFont typeface="Arial" pitchFamily="34" charset="0"/>
              <a:buChar char="–"/>
              <a:defRPr/>
            </a:pPr>
            <a:r>
              <a:rPr lang="en-US" sz="1600" dirty="0">
                <a:latin typeface="+mn-lt"/>
                <a:cs typeface="+mn-cs"/>
              </a:rPr>
              <a:t>+  -</a:t>
            </a:r>
          </a:p>
          <a:p>
            <a:pPr marL="693738" lvl="1" indent="-236538" eaLnBrk="0" hangingPunct="0">
              <a:spcAft>
                <a:spcPts val="0"/>
              </a:spcAft>
              <a:buClr>
                <a:srgbClr val="2F6B89"/>
              </a:buClr>
              <a:buFont typeface="Arial" pitchFamily="34" charset="0"/>
              <a:buChar char="–"/>
              <a:defRPr/>
            </a:pPr>
            <a:r>
              <a:rPr lang="en-US" sz="1600" dirty="0">
                <a:latin typeface="+mn-lt"/>
                <a:cs typeface="+mn-cs"/>
              </a:rPr>
              <a:t>Operators with higher priority are applied first</a:t>
            </a:r>
          </a:p>
          <a:p>
            <a:pPr marL="693738" lvl="1" indent="-236538" eaLnBrk="0" hangingPunct="0">
              <a:spcAft>
                <a:spcPts val="0"/>
              </a:spcAft>
              <a:buClr>
                <a:srgbClr val="2F6B89"/>
              </a:buClr>
              <a:buFont typeface="Arial" pitchFamily="34" charset="0"/>
              <a:buChar char="–"/>
              <a:defRPr/>
            </a:pPr>
            <a:r>
              <a:rPr lang="en-US" sz="1600" dirty="0">
                <a:latin typeface="+mn-lt"/>
                <a:cs typeface="+mn-cs"/>
              </a:rPr>
              <a:t>Operators with same priority are applied from left to right</a:t>
            </a:r>
          </a:p>
        </p:txBody>
      </p:sp>
      <p:sp>
        <p:nvSpPr>
          <p:cNvPr id="9"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Operators In Java</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13112111"/>
              </p:ext>
            </p:extLst>
          </p:nvPr>
        </p:nvGraphicFramePr>
        <p:xfrm>
          <a:off x="838200" y="1752600"/>
          <a:ext cx="6096000" cy="2225040"/>
        </p:xfrm>
        <a:graphic>
          <a:graphicData uri="http://schemas.openxmlformats.org/drawingml/2006/table">
            <a:tbl>
              <a:tblPr firstRow="1" bandRow="1">
                <a:tableStyleId>{5C22544A-7EE6-4342-B048-85BDC9FD1C3A}</a:tableStyleId>
              </a:tblPr>
              <a:tblGrid>
                <a:gridCol w="1524000"/>
                <a:gridCol w="4572000"/>
              </a:tblGrid>
              <a:tr h="370840">
                <a:tc>
                  <a:txBody>
                    <a:bodyPr/>
                    <a:lstStyle/>
                    <a:p>
                      <a:r>
                        <a:rPr lang="en-US" dirty="0" smtClean="0"/>
                        <a:t>OPERATOR</a:t>
                      </a:r>
                      <a:endParaRPr lang="en-US" dirty="0"/>
                    </a:p>
                  </a:txBody>
                  <a:tcPr/>
                </a:tc>
                <a:tc>
                  <a:txBody>
                    <a:bodyPr/>
                    <a:lstStyle/>
                    <a:p>
                      <a:r>
                        <a:rPr lang="en-US" dirty="0" smtClean="0"/>
                        <a:t>  Description</a:t>
                      </a:r>
                      <a:endParaRPr lang="en-US" dirty="0"/>
                    </a:p>
                  </a:txBody>
                  <a:tcPr/>
                </a:tc>
              </a:tr>
              <a:tr h="370840">
                <a:tc>
                  <a:txBody>
                    <a:bodyPr/>
                    <a:lstStyle/>
                    <a:p>
                      <a:r>
                        <a:rPr lang="en-US" dirty="0" smtClean="0"/>
                        <a:t>+</a:t>
                      </a:r>
                      <a:endParaRPr lang="en-US" dirty="0"/>
                    </a:p>
                  </a:txBody>
                  <a:tcPr/>
                </a:tc>
                <a:tc>
                  <a:txBody>
                    <a:bodyPr/>
                    <a:lstStyle/>
                    <a:p>
                      <a:r>
                        <a:rPr lang="en-US" dirty="0" smtClean="0"/>
                        <a:t>Addition</a:t>
                      </a:r>
                      <a:endParaRPr lang="en-US" dirty="0"/>
                    </a:p>
                  </a:txBody>
                  <a:tcPr/>
                </a:tc>
              </a:tr>
              <a:tr h="370840">
                <a:tc>
                  <a:txBody>
                    <a:bodyPr/>
                    <a:lstStyle/>
                    <a:p>
                      <a:r>
                        <a:rPr lang="en-US" dirty="0" smtClean="0"/>
                        <a:t>-</a:t>
                      </a:r>
                      <a:endParaRPr lang="en-US" dirty="0"/>
                    </a:p>
                  </a:txBody>
                  <a:tcPr/>
                </a:tc>
                <a:tc>
                  <a:txBody>
                    <a:bodyPr/>
                    <a:lstStyle/>
                    <a:p>
                      <a:r>
                        <a:rPr lang="en-US" dirty="0" smtClean="0"/>
                        <a:t>Subtraction</a:t>
                      </a:r>
                      <a:endParaRPr lang="en-US" dirty="0"/>
                    </a:p>
                  </a:txBody>
                  <a:tcPr/>
                </a:tc>
              </a:tr>
              <a:tr h="370840">
                <a:tc>
                  <a:txBody>
                    <a:bodyPr/>
                    <a:lstStyle/>
                    <a:p>
                      <a:r>
                        <a:rPr lang="en-US" dirty="0" smtClean="0"/>
                        <a:t>*</a:t>
                      </a:r>
                      <a:endParaRPr lang="en-US" dirty="0"/>
                    </a:p>
                  </a:txBody>
                  <a:tcPr/>
                </a:tc>
                <a:tc>
                  <a:txBody>
                    <a:bodyPr/>
                    <a:lstStyle/>
                    <a:p>
                      <a:r>
                        <a:rPr lang="en-US" dirty="0" smtClean="0"/>
                        <a:t>Multiplication</a:t>
                      </a:r>
                      <a:endParaRPr lang="en-US" dirty="0"/>
                    </a:p>
                  </a:txBody>
                  <a:tcPr/>
                </a:tc>
              </a:tr>
              <a:tr h="370840">
                <a:tc>
                  <a:txBody>
                    <a:bodyPr/>
                    <a:lstStyle/>
                    <a:p>
                      <a:r>
                        <a:rPr lang="en-US" dirty="0" smtClean="0"/>
                        <a:t>/</a:t>
                      </a:r>
                      <a:endParaRPr lang="en-US" dirty="0"/>
                    </a:p>
                  </a:txBody>
                  <a:tcPr/>
                </a:tc>
                <a:tc>
                  <a:txBody>
                    <a:bodyPr/>
                    <a:lstStyle/>
                    <a:p>
                      <a:r>
                        <a:rPr lang="en-US" dirty="0" smtClean="0"/>
                        <a:t>Division</a:t>
                      </a:r>
                      <a:endParaRPr lang="en-US" dirty="0"/>
                    </a:p>
                  </a:txBody>
                  <a:tcPr/>
                </a:tc>
              </a:tr>
              <a:tr h="370840">
                <a:tc>
                  <a:txBody>
                    <a:bodyPr/>
                    <a:lstStyle/>
                    <a:p>
                      <a:r>
                        <a:rPr lang="en-US" dirty="0" smtClean="0"/>
                        <a:t>%</a:t>
                      </a:r>
                      <a:endParaRPr lang="en-US" dirty="0"/>
                    </a:p>
                  </a:txBody>
                  <a:tcPr/>
                </a:tc>
                <a:tc>
                  <a:txBody>
                    <a:bodyPr/>
                    <a:lstStyle/>
                    <a:p>
                      <a:r>
                        <a:rPr lang="en-US" dirty="0" smtClean="0"/>
                        <a:t>Mod(Remainder)</a:t>
                      </a:r>
                      <a:endParaRPr lang="en-US" dirty="0"/>
                    </a:p>
                  </a:txBody>
                  <a:tcPr/>
                </a:tc>
              </a:tr>
            </a:tbl>
          </a:graphicData>
        </a:graphic>
      </p:graphicFrame>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67</a:t>
            </a:fld>
            <a:endParaRPr lang="en-GB" altLang="en-US"/>
          </a:p>
        </p:txBody>
      </p:sp>
    </p:spTree>
    <p:extLst>
      <p:ext uri="{BB962C8B-B14F-4D97-AF65-F5344CB8AC3E}">
        <p14:creationId xmlns:p14="http://schemas.microsoft.com/office/powerpoint/2010/main" val="18136164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990600"/>
            <a:ext cx="8229600" cy="533400"/>
          </a:xfrm>
        </p:spPr>
        <p:txBody>
          <a:bodyPr>
            <a:normAutofit/>
          </a:bodyPr>
          <a:lstStyle/>
          <a:p>
            <a:r>
              <a:rPr lang="en-US" altLang="en-US" sz="2000" dirty="0"/>
              <a:t>COMPARISON OPERATORS</a:t>
            </a:r>
          </a:p>
        </p:txBody>
      </p:sp>
      <p:sp>
        <p:nvSpPr>
          <p:cNvPr id="8"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Operators In Java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33440229"/>
              </p:ext>
            </p:extLst>
          </p:nvPr>
        </p:nvGraphicFramePr>
        <p:xfrm>
          <a:off x="685800" y="1905000"/>
          <a:ext cx="6553200" cy="3505199"/>
        </p:xfrm>
        <a:graphic>
          <a:graphicData uri="http://schemas.openxmlformats.org/drawingml/2006/table">
            <a:tbl>
              <a:tblPr firstRow="1" bandRow="1">
                <a:tableStyleId>{5C22544A-7EE6-4342-B048-85BDC9FD1C3A}</a:tableStyleId>
              </a:tblPr>
              <a:tblGrid>
                <a:gridCol w="1638300"/>
                <a:gridCol w="4914900"/>
              </a:tblGrid>
              <a:tr h="743909">
                <a:tc>
                  <a:txBody>
                    <a:bodyPr/>
                    <a:lstStyle/>
                    <a:p>
                      <a:r>
                        <a:rPr lang="en-US" dirty="0" smtClean="0"/>
                        <a:t>OPERATOR</a:t>
                      </a:r>
                      <a:endParaRPr lang="en-US" dirty="0"/>
                    </a:p>
                  </a:txBody>
                  <a:tcPr/>
                </a:tc>
                <a:tc>
                  <a:txBody>
                    <a:bodyPr/>
                    <a:lstStyle/>
                    <a:p>
                      <a:r>
                        <a:rPr lang="en-US" dirty="0" smtClean="0"/>
                        <a:t>  Description</a:t>
                      </a:r>
                      <a:endParaRPr lang="en-US" dirty="0"/>
                    </a:p>
                  </a:txBody>
                  <a:tcPr/>
                </a:tc>
              </a:tr>
              <a:tr h="460215">
                <a:tc>
                  <a:txBody>
                    <a:bodyPr/>
                    <a:lstStyle/>
                    <a:p>
                      <a:r>
                        <a:rPr lang="en-US" dirty="0" smtClean="0"/>
                        <a:t>==</a:t>
                      </a:r>
                      <a:endParaRPr lang="en-US" dirty="0"/>
                    </a:p>
                  </a:txBody>
                  <a:tcPr/>
                </a:tc>
                <a:tc>
                  <a:txBody>
                    <a:bodyPr/>
                    <a:lstStyle/>
                    <a:p>
                      <a:r>
                        <a:rPr lang="en-US" dirty="0" smtClean="0"/>
                        <a:t>Equality</a:t>
                      </a:r>
                      <a:endParaRPr lang="en-US" dirty="0"/>
                    </a:p>
                  </a:txBody>
                  <a:tcPr/>
                </a:tc>
              </a:tr>
              <a:tr h="460215">
                <a:tc>
                  <a:txBody>
                    <a:bodyPr/>
                    <a:lstStyle/>
                    <a:p>
                      <a:r>
                        <a:rPr lang="en-US" dirty="0" smtClean="0"/>
                        <a:t>&lt;</a:t>
                      </a:r>
                      <a:endParaRPr lang="en-US" dirty="0"/>
                    </a:p>
                  </a:txBody>
                  <a:tcPr/>
                </a:tc>
                <a:tc>
                  <a:txBody>
                    <a:bodyPr/>
                    <a:lstStyle/>
                    <a:p>
                      <a:r>
                        <a:rPr lang="en-US" dirty="0" smtClean="0"/>
                        <a:t>Less Then</a:t>
                      </a:r>
                      <a:endParaRPr lang="en-US" dirty="0"/>
                    </a:p>
                  </a:txBody>
                  <a:tcPr/>
                </a:tc>
              </a:tr>
              <a:tr h="460215">
                <a:tc>
                  <a:txBody>
                    <a:bodyPr/>
                    <a:lstStyle/>
                    <a:p>
                      <a:r>
                        <a:rPr lang="en-US" dirty="0" smtClean="0"/>
                        <a:t>&gt;</a:t>
                      </a:r>
                      <a:endParaRPr lang="en-US" dirty="0"/>
                    </a:p>
                  </a:txBody>
                  <a:tcPr/>
                </a:tc>
                <a:tc>
                  <a:txBody>
                    <a:bodyPr/>
                    <a:lstStyle/>
                    <a:p>
                      <a:r>
                        <a:rPr lang="en-US" dirty="0" smtClean="0"/>
                        <a:t>Greater Then</a:t>
                      </a:r>
                      <a:endParaRPr lang="en-US" dirty="0"/>
                    </a:p>
                  </a:txBody>
                  <a:tcPr/>
                </a:tc>
              </a:tr>
              <a:tr h="460215">
                <a:tc>
                  <a:txBody>
                    <a:bodyPr/>
                    <a:lstStyle/>
                    <a:p>
                      <a:r>
                        <a:rPr lang="en-US" dirty="0" smtClean="0"/>
                        <a:t>!=</a:t>
                      </a:r>
                      <a:endParaRPr lang="en-US" dirty="0"/>
                    </a:p>
                  </a:txBody>
                  <a:tcPr/>
                </a:tc>
                <a:tc>
                  <a:txBody>
                    <a:bodyPr/>
                    <a:lstStyle/>
                    <a:p>
                      <a:r>
                        <a:rPr lang="en-US" dirty="0" smtClean="0"/>
                        <a:t>Inequality</a:t>
                      </a:r>
                      <a:endParaRPr lang="en-US" dirty="0"/>
                    </a:p>
                  </a:txBody>
                  <a:tcPr/>
                </a:tc>
              </a:tr>
              <a:tr h="460215">
                <a:tc>
                  <a:txBody>
                    <a:bodyPr/>
                    <a:lstStyle/>
                    <a:p>
                      <a:r>
                        <a:rPr lang="en-US" dirty="0" smtClean="0"/>
                        <a:t>&lt;=</a:t>
                      </a:r>
                      <a:endParaRPr lang="en-US" dirty="0"/>
                    </a:p>
                  </a:txBody>
                  <a:tcPr/>
                </a:tc>
                <a:tc>
                  <a:txBody>
                    <a:bodyPr/>
                    <a:lstStyle/>
                    <a:p>
                      <a:r>
                        <a:rPr lang="en-US" dirty="0" smtClean="0"/>
                        <a:t>Less</a:t>
                      </a:r>
                      <a:r>
                        <a:rPr lang="en-US" baseline="0" dirty="0" smtClean="0"/>
                        <a:t> Then or Equal To</a:t>
                      </a:r>
                      <a:endParaRPr lang="en-US" dirty="0"/>
                    </a:p>
                  </a:txBody>
                  <a:tcPr/>
                </a:tc>
              </a:tr>
              <a:tr h="460215">
                <a:tc>
                  <a:txBody>
                    <a:bodyPr/>
                    <a:lstStyle/>
                    <a:p>
                      <a:r>
                        <a:rPr lang="en-US" dirty="0" smtClean="0"/>
                        <a:t>&gt;=</a:t>
                      </a:r>
                      <a:endParaRPr lang="en-US" dirty="0"/>
                    </a:p>
                  </a:txBody>
                  <a:tcPr/>
                </a:tc>
                <a:tc>
                  <a:txBody>
                    <a:bodyPr/>
                    <a:lstStyle/>
                    <a:p>
                      <a:r>
                        <a:rPr lang="en-US" dirty="0" smtClean="0"/>
                        <a:t>Greater Then or Equal To</a:t>
                      </a:r>
                      <a:endParaRPr lang="en-US" dirty="0"/>
                    </a:p>
                  </a:txBody>
                  <a:tcPr/>
                </a:tc>
              </a:tr>
            </a:tbl>
          </a:graphicData>
        </a:graphic>
      </p:graphicFrame>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68</a:t>
            </a:fld>
            <a:endParaRPr lang="en-GB" altLang="en-US"/>
          </a:p>
        </p:txBody>
      </p:sp>
    </p:spTree>
    <p:extLst>
      <p:ext uri="{BB962C8B-B14F-4D97-AF65-F5344CB8AC3E}">
        <p14:creationId xmlns:p14="http://schemas.microsoft.com/office/powerpoint/2010/main" val="31034463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4445" y="914400"/>
            <a:ext cx="8229600" cy="685800"/>
          </a:xfrm>
        </p:spPr>
        <p:txBody>
          <a:bodyPr>
            <a:normAutofit/>
          </a:bodyPr>
          <a:lstStyle/>
          <a:p>
            <a:r>
              <a:rPr lang="en-US" altLang="en-US" sz="1600" dirty="0" smtClean="0"/>
              <a:t>CONDITIONAL  OPERATORS</a:t>
            </a:r>
            <a:endParaRPr lang="en-US" altLang="en-US" sz="1600" dirty="0"/>
          </a:p>
        </p:txBody>
      </p:sp>
      <p:sp>
        <p:nvSpPr>
          <p:cNvPr id="8"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Operators In Java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3758037"/>
              </p:ext>
            </p:extLst>
          </p:nvPr>
        </p:nvGraphicFramePr>
        <p:xfrm>
          <a:off x="2819400" y="1524000"/>
          <a:ext cx="5577609" cy="2773680"/>
        </p:xfrm>
        <a:graphic>
          <a:graphicData uri="http://schemas.openxmlformats.org/drawingml/2006/table">
            <a:tbl>
              <a:tblPr firstRow="1" bandRow="1">
                <a:tableStyleId>{5C22544A-7EE6-4342-B048-85BDC9FD1C3A}</a:tableStyleId>
              </a:tblPr>
              <a:tblGrid>
                <a:gridCol w="1394402"/>
                <a:gridCol w="4183207"/>
              </a:tblGrid>
              <a:tr h="576543">
                <a:tc>
                  <a:txBody>
                    <a:bodyPr/>
                    <a:lstStyle/>
                    <a:p>
                      <a:r>
                        <a:rPr lang="en-US" dirty="0" smtClean="0"/>
                        <a:t>OPERATOR</a:t>
                      </a:r>
                      <a:endParaRPr lang="en-US" dirty="0"/>
                    </a:p>
                  </a:txBody>
                  <a:tcPr/>
                </a:tc>
                <a:tc>
                  <a:txBody>
                    <a:bodyPr/>
                    <a:lstStyle/>
                    <a:p>
                      <a:r>
                        <a:rPr lang="en-US" dirty="0" smtClean="0"/>
                        <a:t>  Description</a:t>
                      </a:r>
                      <a:endParaRPr lang="en-US" dirty="0"/>
                    </a:p>
                  </a:txBody>
                  <a:tcPr/>
                </a:tc>
              </a:tr>
              <a:tr h="1045229">
                <a:tc>
                  <a:txBody>
                    <a:bodyPr/>
                    <a:lstStyle/>
                    <a:p>
                      <a:r>
                        <a:rPr lang="en-US" dirty="0" smtClean="0"/>
                        <a:t>&amp;&amp;</a:t>
                      </a:r>
                      <a:endParaRPr lang="en-US" dirty="0"/>
                    </a:p>
                  </a:txBody>
                  <a:tcPr/>
                </a:tc>
                <a:tc>
                  <a:txBody>
                    <a:bodyPr/>
                    <a:lstStyle/>
                    <a:p>
                      <a:r>
                        <a:rPr lang="en-US" sz="1600" dirty="0" smtClean="0"/>
                        <a:t>Conditional</a:t>
                      </a:r>
                      <a:r>
                        <a:rPr lang="en-US" sz="1600" baseline="0" dirty="0" smtClean="0"/>
                        <a:t> and  operator</a:t>
                      </a:r>
                    </a:p>
                    <a:p>
                      <a:r>
                        <a:rPr lang="en-US" sz="1600" baseline="0" dirty="0" smtClean="0"/>
                        <a:t>((x&lt;y)&amp;&amp;(y&lt;z)) </a:t>
                      </a:r>
                    </a:p>
                    <a:p>
                      <a:r>
                        <a:rPr lang="en-US" sz="1600" dirty="0" smtClean="0"/>
                        <a:t>If(x&lt;y) -&gt;true and (y&lt;z)-&gt;then</a:t>
                      </a:r>
                      <a:r>
                        <a:rPr lang="en-US" sz="1600" baseline="0" dirty="0" smtClean="0"/>
                        <a:t> returns true</a:t>
                      </a:r>
                    </a:p>
                    <a:p>
                      <a:r>
                        <a:rPr lang="en-US" sz="1600" baseline="0" dirty="0" smtClean="0"/>
                        <a:t> if any of </a:t>
                      </a:r>
                      <a:r>
                        <a:rPr lang="en-US" sz="1600" baseline="0" dirty="0" err="1" smtClean="0"/>
                        <a:t>condiiton</a:t>
                      </a:r>
                      <a:r>
                        <a:rPr lang="en-US" sz="1600" baseline="0" dirty="0" smtClean="0"/>
                        <a:t> is </a:t>
                      </a:r>
                      <a:r>
                        <a:rPr lang="en-US" sz="1600" baseline="0" dirty="0" err="1" smtClean="0"/>
                        <a:t>flase</a:t>
                      </a:r>
                      <a:r>
                        <a:rPr lang="en-US" sz="1600" baseline="0" dirty="0" smtClean="0"/>
                        <a:t> returns false</a:t>
                      </a:r>
                      <a:endParaRPr lang="en-US" sz="1600" dirty="0"/>
                    </a:p>
                  </a:txBody>
                  <a:tcPr/>
                </a:tc>
              </a:tr>
              <a:tr h="1045229">
                <a:tc>
                  <a:txBody>
                    <a:bodyPr/>
                    <a:lstStyle/>
                    <a:p>
                      <a:r>
                        <a:rPr lang="en-US" dirty="0" smtClean="0"/>
                        <a:t>||</a:t>
                      </a:r>
                      <a:endParaRPr lang="en-US" dirty="0"/>
                    </a:p>
                  </a:txBody>
                  <a:tcPr/>
                </a:tc>
                <a:tc>
                  <a:txBody>
                    <a:bodyPr/>
                    <a:lstStyle/>
                    <a:p>
                      <a:r>
                        <a:rPr lang="en-US" sz="1600" dirty="0" smtClean="0"/>
                        <a:t>Conditional  or operator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((x&lt;y)||(y&lt;z))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Any one condition (x&lt;y) or(y&lt;z) is true</a:t>
                      </a:r>
                    </a:p>
                    <a:p>
                      <a:r>
                        <a:rPr lang="en-US" sz="1600" dirty="0" smtClean="0"/>
                        <a:t>Returns true result</a:t>
                      </a:r>
                      <a:endParaRPr lang="en-US" sz="16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49646494"/>
              </p:ext>
            </p:extLst>
          </p:nvPr>
        </p:nvGraphicFramePr>
        <p:xfrm>
          <a:off x="2895600" y="4449919"/>
          <a:ext cx="5577609" cy="1879564"/>
        </p:xfrm>
        <a:graphic>
          <a:graphicData uri="http://schemas.openxmlformats.org/drawingml/2006/table">
            <a:tbl>
              <a:tblPr firstRow="1" bandRow="1">
                <a:tableStyleId>{5C22544A-7EE6-4342-B048-85BDC9FD1C3A}</a:tableStyleId>
              </a:tblPr>
              <a:tblGrid>
                <a:gridCol w="1394402"/>
                <a:gridCol w="4183207"/>
              </a:tblGrid>
              <a:tr h="782284">
                <a:tc>
                  <a:txBody>
                    <a:bodyPr/>
                    <a:lstStyle/>
                    <a:p>
                      <a:r>
                        <a:rPr lang="en-US" dirty="0" smtClean="0"/>
                        <a:t>OPERATOR</a:t>
                      </a:r>
                      <a:endParaRPr lang="en-US" dirty="0"/>
                    </a:p>
                  </a:txBody>
                  <a:tcPr/>
                </a:tc>
                <a:tc>
                  <a:txBody>
                    <a:bodyPr/>
                    <a:lstStyle/>
                    <a:p>
                      <a:r>
                        <a:rPr lang="en-US" dirty="0" smtClean="0"/>
                        <a:t>  Description</a:t>
                      </a:r>
                      <a:endParaRPr lang="en-US" dirty="0"/>
                    </a:p>
                  </a:txBody>
                  <a:tcPr/>
                </a:tc>
              </a:tr>
              <a:tr h="1006843">
                <a:tc>
                  <a:txBody>
                    <a:bodyPr/>
                    <a:lstStyle/>
                    <a:p>
                      <a:r>
                        <a:rPr lang="en-US" dirty="0" smtClean="0"/>
                        <a:t>&amp;</a:t>
                      </a:r>
                      <a:endParaRPr lang="en-US" dirty="0"/>
                    </a:p>
                  </a:txBody>
                  <a:tcPr/>
                </a:tc>
                <a:tc>
                  <a:txBody>
                    <a:bodyPr/>
                    <a:lstStyle/>
                    <a:p>
                      <a:r>
                        <a:rPr lang="en-US" dirty="0" smtClean="0"/>
                        <a:t> </a:t>
                      </a:r>
                      <a:r>
                        <a:rPr lang="en-US" sz="1600" dirty="0" smtClean="0"/>
                        <a:t>Boolean and operator</a:t>
                      </a:r>
                    </a:p>
                    <a:p>
                      <a:r>
                        <a:rPr lang="en-US" sz="1600" dirty="0" smtClean="0"/>
                        <a:t>If (x&lt;y)&amp;(y&lt;z))</a:t>
                      </a:r>
                    </a:p>
                    <a:p>
                      <a:r>
                        <a:rPr lang="en-US" sz="1600" dirty="0" smtClean="0"/>
                        <a:t>If either x or y are false the result is </a:t>
                      </a:r>
                      <a:r>
                        <a:rPr lang="en-US" sz="1600" dirty="0" err="1" smtClean="0"/>
                        <a:t>flase</a:t>
                      </a:r>
                      <a:endParaRPr lang="en-US" sz="1600" dirty="0" smtClean="0"/>
                    </a:p>
                    <a:p>
                      <a:r>
                        <a:rPr lang="en-US" sz="1600" dirty="0" smtClean="0"/>
                        <a:t>Both condition</a:t>
                      </a:r>
                      <a:r>
                        <a:rPr lang="en-US" sz="1600" baseline="0" dirty="0" smtClean="0"/>
                        <a:t> are checked </a:t>
                      </a:r>
                      <a:r>
                        <a:rPr lang="en-US" sz="1600" baseline="0" dirty="0" err="1" smtClean="0"/>
                        <a:t>bfore</a:t>
                      </a:r>
                      <a:r>
                        <a:rPr lang="en-US" sz="1600" baseline="0" dirty="0" smtClean="0"/>
                        <a:t> result</a:t>
                      </a:r>
                      <a:endParaRPr lang="en-US" sz="1600" dirty="0"/>
                    </a:p>
                  </a:txBody>
                  <a:tcPr/>
                </a:tc>
              </a:tr>
            </a:tbl>
          </a:graphicData>
        </a:graphic>
      </p:graphicFrame>
      <p:sp>
        <p:nvSpPr>
          <p:cNvPr id="10" name="Title 1"/>
          <p:cNvSpPr txBox="1">
            <a:spLocks/>
          </p:cNvSpPr>
          <p:nvPr/>
        </p:nvSpPr>
        <p:spPr>
          <a:xfrm>
            <a:off x="152400" y="4476750"/>
            <a:ext cx="3049073" cy="342900"/>
          </a:xfrm>
          <a:prstGeom prst="rect">
            <a:avLst/>
          </a:prstGeom>
        </p:spPr>
        <p:txBody>
          <a:bodyPr vert="horz" rtlCol="0" anchor="ctr">
            <a:no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altLang="en-US" sz="1600" dirty="0" smtClean="0"/>
              <a:t>BOOLEAN OPERATORS</a:t>
            </a:r>
            <a:endParaRPr lang="en-US" altLang="en-US" sz="1600" dirty="0"/>
          </a:p>
        </p:txBody>
      </p:sp>
      <p:sp>
        <p:nvSpPr>
          <p:cNvPr id="7"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69</a:t>
            </a:fld>
            <a:endParaRPr lang="en-GB" altLang="en-US"/>
          </a:p>
        </p:txBody>
      </p:sp>
    </p:spTree>
    <p:extLst>
      <p:ext uri="{BB962C8B-B14F-4D97-AF65-F5344CB8AC3E}">
        <p14:creationId xmlns:p14="http://schemas.microsoft.com/office/powerpoint/2010/main" val="116100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9600" y="15240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pPr>
            <a:endParaRPr lang="en-US" altLang="en-US" sz="2000">
              <a:solidFill>
                <a:srgbClr val="006666"/>
              </a:solidFill>
              <a:latin typeface="Arial" charset="0"/>
              <a:cs typeface="Times New Roman" pitchFamily="18" charset="0"/>
            </a:endParaRPr>
          </a:p>
          <a:p>
            <a:pPr lvl="1">
              <a:spcBef>
                <a:spcPct val="20000"/>
              </a:spcBef>
              <a:buClr>
                <a:schemeClr val="accent1"/>
              </a:buClr>
              <a:buSzPct val="125000"/>
              <a:buFontTx/>
              <a:buChar char="•"/>
            </a:pPr>
            <a:r>
              <a:rPr lang="en-US" altLang="en-US" sz="2000">
                <a:latin typeface="Arial" charset="0"/>
                <a:cs typeface="Times New Roman" pitchFamily="18" charset="0"/>
              </a:rPr>
              <a:t>Real-world programming</a:t>
            </a:r>
          </a:p>
          <a:p>
            <a:pPr lvl="1">
              <a:spcBef>
                <a:spcPct val="20000"/>
              </a:spcBef>
              <a:buClr>
                <a:schemeClr val="accent1"/>
              </a:buClr>
              <a:buSzPct val="125000"/>
              <a:buFontTx/>
              <a:buChar char="•"/>
            </a:pPr>
            <a:endParaRPr lang="en-US" altLang="en-US" sz="2000">
              <a:latin typeface="Arial" charset="0"/>
              <a:cs typeface="Times New Roman" pitchFamily="18" charset="0"/>
            </a:endParaRPr>
          </a:p>
          <a:p>
            <a:pPr lvl="1">
              <a:spcBef>
                <a:spcPct val="20000"/>
              </a:spcBef>
              <a:buClr>
                <a:schemeClr val="accent1"/>
              </a:buClr>
              <a:buSzPct val="125000"/>
              <a:buFontTx/>
              <a:buChar char="•"/>
            </a:pPr>
            <a:r>
              <a:rPr lang="en-US" altLang="en-US" sz="2000">
                <a:latin typeface="Arial" charset="0"/>
                <a:cs typeface="Times New Roman" pitchFamily="18" charset="0"/>
              </a:rPr>
              <a:t>Reusability of code</a:t>
            </a:r>
          </a:p>
          <a:p>
            <a:pPr lvl="1">
              <a:spcBef>
                <a:spcPct val="20000"/>
              </a:spcBef>
              <a:buClr>
                <a:schemeClr val="accent1"/>
              </a:buClr>
              <a:buSzPct val="125000"/>
              <a:buFontTx/>
              <a:buChar char="•"/>
            </a:pPr>
            <a:endParaRPr lang="en-US" altLang="en-US" sz="2000">
              <a:latin typeface="Arial" charset="0"/>
              <a:cs typeface="Times New Roman" pitchFamily="18" charset="0"/>
            </a:endParaRPr>
          </a:p>
          <a:p>
            <a:pPr lvl="1">
              <a:spcBef>
                <a:spcPct val="20000"/>
              </a:spcBef>
              <a:buClr>
                <a:schemeClr val="accent1"/>
              </a:buClr>
              <a:buSzPct val="125000"/>
              <a:buFontTx/>
              <a:buChar char="•"/>
            </a:pPr>
            <a:r>
              <a:rPr lang="en-US" altLang="en-US" sz="2000">
                <a:latin typeface="Arial" charset="0"/>
                <a:cs typeface="Times New Roman" pitchFamily="18" charset="0"/>
              </a:rPr>
              <a:t>Modularity of code </a:t>
            </a:r>
          </a:p>
          <a:p>
            <a:pPr lvl="1">
              <a:spcBef>
                <a:spcPct val="20000"/>
              </a:spcBef>
              <a:buClr>
                <a:schemeClr val="accent1"/>
              </a:buClr>
              <a:buSzPct val="125000"/>
            </a:pPr>
            <a:endParaRPr lang="en-US" altLang="en-US" sz="2000">
              <a:latin typeface="Arial" charset="0"/>
              <a:cs typeface="Times New Roman" pitchFamily="18" charset="0"/>
            </a:endParaRPr>
          </a:p>
          <a:p>
            <a:pPr lvl="1">
              <a:spcBef>
                <a:spcPct val="20000"/>
              </a:spcBef>
              <a:buClr>
                <a:schemeClr val="accent1"/>
              </a:buClr>
              <a:buSzPct val="125000"/>
              <a:buFontTx/>
              <a:buChar char="•"/>
            </a:pPr>
            <a:r>
              <a:rPr lang="en-US" altLang="en-US" sz="2000">
                <a:latin typeface="Arial" charset="0"/>
                <a:cs typeface="Times New Roman" pitchFamily="18" charset="0"/>
              </a:rPr>
              <a:t>Information hiding</a:t>
            </a:r>
          </a:p>
          <a:p>
            <a:pPr lvl="3">
              <a:spcBef>
                <a:spcPct val="20000"/>
              </a:spcBef>
              <a:buSzPct val="140000"/>
            </a:pPr>
            <a:endParaRPr lang="en-US" altLang="en-US" sz="2000">
              <a:latin typeface="Arial" charset="0"/>
              <a:cs typeface="Times New Roman" pitchFamily="18" charset="0"/>
            </a:endParaRPr>
          </a:p>
        </p:txBody>
      </p:sp>
      <p:sp>
        <p:nvSpPr>
          <p:cNvPr id="6" name="Rectangle 3"/>
          <p:cNvSpPr>
            <a:spLocks noGrp="1" noChangeArrowheads="1"/>
          </p:cNvSpPr>
          <p:nvPr>
            <p:ph type="title"/>
          </p:nvPr>
        </p:nvSpPr>
        <p:spPr>
          <a:xfrm>
            <a:off x="525462" y="1143000"/>
            <a:ext cx="8245475" cy="498475"/>
          </a:xfrm>
          <a:noFill/>
          <a:ln/>
        </p:spPr>
        <p:txBody>
          <a:bodyPr>
            <a:normAutofit/>
          </a:bodyPr>
          <a:lstStyle/>
          <a:p>
            <a:r>
              <a:rPr lang="en-US" altLang="en-US" sz="2200" dirty="0" smtClean="0"/>
              <a:t>ADVANTAGES OF </a:t>
            </a:r>
            <a:r>
              <a:rPr lang="en-US" altLang="en-US" sz="2200" dirty="0"/>
              <a:t>OOP</a:t>
            </a:r>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8"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a:t>
            </a:fld>
            <a:endParaRPr lang="en-GB" altLang="en-US"/>
          </a:p>
        </p:txBody>
      </p:sp>
    </p:spTree>
    <p:extLst>
      <p:ext uri="{BB962C8B-B14F-4D97-AF65-F5344CB8AC3E}">
        <p14:creationId xmlns:p14="http://schemas.microsoft.com/office/powerpoint/2010/main" val="2626779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438400"/>
            <a:ext cx="5562600" cy="990600"/>
          </a:xfrm>
        </p:spPr>
        <p:txBody>
          <a:bodyPr>
            <a:normAutofit fontScale="90000"/>
          </a:bodyPr>
          <a:lstStyle/>
          <a:p>
            <a:r>
              <a:rPr lang="en-US" b="1" dirty="0" smtClean="0"/>
              <a:t> </a:t>
            </a:r>
            <a:r>
              <a:rPr lang="en-US" dirty="0" smtClean="0">
                <a:effectLst/>
              </a:rPr>
              <a:t>STATEMENTS AND FLOW CONTROL</a:t>
            </a: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70</a:t>
            </a:fld>
            <a:endParaRPr lang="en-GB" altLang="en-US"/>
          </a:p>
        </p:txBody>
      </p:sp>
    </p:spTree>
    <p:extLst>
      <p:ext uri="{BB962C8B-B14F-4D97-AF65-F5344CB8AC3E}">
        <p14:creationId xmlns:p14="http://schemas.microsoft.com/office/powerpoint/2010/main" val="30011120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36561"/>
            <a:ext cx="8229600" cy="381000"/>
          </a:xfrm>
        </p:spPr>
        <p:txBody>
          <a:bodyPr>
            <a:noAutofit/>
          </a:bodyPr>
          <a:lstStyle/>
          <a:p>
            <a:pPr lvl="1"/>
            <a:r>
              <a:rPr lang="en-US" altLang="en-US" sz="2000" kern="1200" dirty="0">
                <a:solidFill>
                  <a:schemeClr val="bg2">
                    <a:lumMod val="25000"/>
                  </a:schemeClr>
                </a:solidFill>
                <a:effectLst>
                  <a:outerShdw blurRad="38100" dist="38100" dir="2700000" algn="tl">
                    <a:srgbClr val="000000">
                      <a:alpha val="43137"/>
                    </a:srgbClr>
                  </a:outerShdw>
                </a:effectLst>
                <a:latin typeface="+mj-lt"/>
                <a:ea typeface="+mj-ea"/>
                <a:cs typeface="+mj-cs"/>
              </a:rPr>
              <a:t>CONDITIONAL STATEMENTS</a:t>
            </a:r>
          </a:p>
        </p:txBody>
      </p:sp>
      <p:sp>
        <p:nvSpPr>
          <p:cNvPr id="5" name="Content Placeholder 2"/>
          <p:cNvSpPr>
            <a:spLocks noGrp="1"/>
          </p:cNvSpPr>
          <p:nvPr>
            <p:ph idx="1"/>
          </p:nvPr>
        </p:nvSpPr>
        <p:spPr>
          <a:xfrm>
            <a:off x="304800" y="1498389"/>
            <a:ext cx="8229600" cy="4902411"/>
          </a:xfrm>
        </p:spPr>
        <p:txBody>
          <a:bodyPr>
            <a:normAutofit/>
          </a:bodyPr>
          <a:lstStyle/>
          <a:p>
            <a:r>
              <a:rPr lang="en-US" altLang="en-US" sz="2000" dirty="0" smtClean="0"/>
              <a:t>To change the execution order of program </a:t>
            </a:r>
          </a:p>
          <a:p>
            <a:r>
              <a:rPr lang="en-US" altLang="en-US" sz="2000" dirty="0" smtClean="0"/>
              <a:t>As the method of controlling the execution order </a:t>
            </a:r>
          </a:p>
          <a:p>
            <a:pPr lvl="1"/>
            <a:r>
              <a:rPr lang="en-US" altLang="en-US" dirty="0"/>
              <a:t>Conditional statement :  if  and switch  .</a:t>
            </a:r>
          </a:p>
          <a:p>
            <a:pPr lvl="1"/>
            <a:r>
              <a:rPr lang="en-US" altLang="en-US" dirty="0"/>
              <a:t>Repeat statement :  for , while , do-while .</a:t>
            </a:r>
          </a:p>
          <a:p>
            <a:pPr lvl="1"/>
            <a:r>
              <a:rPr lang="en-US" altLang="en-US" dirty="0"/>
              <a:t>Branch statement :  break  , continue  , return  .</a:t>
            </a:r>
          </a:p>
          <a:p>
            <a:r>
              <a:rPr lang="en-US" altLang="en-US" sz="2000" dirty="0"/>
              <a:t>Form of if Statement</a:t>
            </a:r>
          </a:p>
          <a:p>
            <a:pPr lvl="1"/>
            <a:r>
              <a:rPr lang="en-US" altLang="en-US" dirty="0"/>
              <a:t>if ( &lt;conditional expression&gt; )  &lt;statement&gt;</a:t>
            </a:r>
          </a:p>
          <a:p>
            <a:pPr lvl="1"/>
            <a:r>
              <a:rPr lang="en-US" altLang="en-US" dirty="0"/>
              <a:t>if ( &lt; conditional expression &gt; )  &lt;statement1&gt;  else  &lt;statement2&gt;</a:t>
            </a:r>
          </a:p>
          <a:p>
            <a:pPr lvl="1"/>
            <a:endParaRPr lang="en-US" altLang="en-US" dirty="0"/>
          </a:p>
          <a:p>
            <a:pPr lvl="1"/>
            <a:endParaRPr lang="en-US" altLang="en-US" dirty="0"/>
          </a:p>
          <a:p>
            <a:pPr lvl="1"/>
            <a:endParaRPr lang="en-US" altLang="en-US" dirty="0"/>
          </a:p>
          <a:p>
            <a:pPr lvl="1"/>
            <a:r>
              <a:rPr lang="en-US" altLang="en-US" dirty="0"/>
              <a:t>Result of conditional expression  :  Logical Type (true or false)</a:t>
            </a:r>
          </a:p>
          <a:p>
            <a:pPr lvl="1"/>
            <a:endParaRPr lang="en-US" altLang="en-US" sz="1800" dirty="0"/>
          </a:p>
        </p:txBody>
      </p:sp>
      <p:sp>
        <p:nvSpPr>
          <p:cNvPr id="8" name="Rectangle 3"/>
          <p:cNvSpPr>
            <a:spLocks noChangeArrowheads="1"/>
          </p:cNvSpPr>
          <p:nvPr/>
        </p:nvSpPr>
        <p:spPr bwMode="auto">
          <a:xfrm>
            <a:off x="1752600" y="4724400"/>
            <a:ext cx="5486400" cy="762000"/>
          </a:xfrm>
          <a:prstGeom prst="rect">
            <a:avLst/>
          </a:prstGeom>
          <a:solidFill>
            <a:schemeClr val="bg1"/>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defRPr/>
            </a:pPr>
            <a:r>
              <a:rPr kumimoji="1" lang="en-US" altLang="ko-KR" dirty="0">
                <a:latin typeface="Courier New" pitchFamily="49" charset="0"/>
                <a:ea typeface="Gulim" pitchFamily="34" charset="-127"/>
                <a:cs typeface="Courier New" pitchFamily="49" charset="0"/>
              </a:rPr>
              <a:t>   </a:t>
            </a:r>
            <a:r>
              <a:rPr kumimoji="1" lang="en-US" altLang="ko-KR" sz="1600" b="1" dirty="0">
                <a:latin typeface="Courier New" pitchFamily="49" charset="0"/>
                <a:ea typeface="Gulim" pitchFamily="34" charset="-127"/>
                <a:cs typeface="Courier New" pitchFamily="49" charset="0"/>
              </a:rPr>
              <a:t>if </a:t>
            </a:r>
            <a:r>
              <a:rPr kumimoji="1" lang="en-US" altLang="ko-KR" sz="1600" b="1" dirty="0" smtClean="0">
                <a:latin typeface="Courier New" pitchFamily="49" charset="0"/>
                <a:ea typeface="Gulim" pitchFamily="34" charset="-127"/>
                <a:cs typeface="Courier New" pitchFamily="49" charset="0"/>
              </a:rPr>
              <a:t>(number&lt; </a:t>
            </a:r>
            <a:r>
              <a:rPr kumimoji="1" lang="en-US" altLang="ko-KR" sz="1600" b="1" dirty="0">
                <a:latin typeface="Courier New" pitchFamily="49" charset="0"/>
                <a:ea typeface="Gulim" pitchFamily="34" charset="-127"/>
                <a:cs typeface="Courier New" pitchFamily="49" charset="0"/>
              </a:rPr>
              <a:t>0)  </a:t>
            </a:r>
            <a:r>
              <a:rPr kumimoji="1" lang="en-US" altLang="ko-KR" sz="1600" b="1" dirty="0" smtClean="0">
                <a:latin typeface="Courier New" pitchFamily="49" charset="0"/>
                <a:ea typeface="Gulim" pitchFamily="34" charset="-127"/>
                <a:cs typeface="Courier New" pitchFamily="49" charset="0"/>
              </a:rPr>
              <a:t>number </a:t>
            </a:r>
            <a:r>
              <a:rPr kumimoji="1" lang="en-US" altLang="ko-KR" sz="1600" b="1" dirty="0">
                <a:latin typeface="Courier New" pitchFamily="49" charset="0"/>
                <a:ea typeface="Gulim" pitchFamily="34" charset="-127"/>
                <a:cs typeface="Courier New" pitchFamily="49" charset="0"/>
              </a:rPr>
              <a:t>= 0</a:t>
            </a:r>
            <a:r>
              <a:rPr kumimoji="1" lang="en-US" altLang="ko-KR" sz="1600" b="1" dirty="0" smtClean="0">
                <a:latin typeface="Courier New" pitchFamily="49" charset="0"/>
                <a:ea typeface="Gulim" pitchFamily="34" charset="-127"/>
                <a:cs typeface="Courier New" pitchFamily="49" charset="0"/>
              </a:rPr>
              <a:t>;</a:t>
            </a:r>
            <a:endParaRPr kumimoji="1" lang="en-US" altLang="ko-KR" sz="1600" b="1" dirty="0">
              <a:latin typeface="Courier New" pitchFamily="49" charset="0"/>
              <a:ea typeface="Gulim" pitchFamily="34" charset="-127"/>
              <a:cs typeface="Courier New" pitchFamily="49" charset="0"/>
            </a:endParaRPr>
          </a:p>
          <a:p>
            <a:pPr latinLnBrk="1">
              <a:defRPr/>
            </a:pPr>
            <a:r>
              <a:rPr kumimoji="1" lang="en-US" altLang="ko-KR" sz="1600" b="1" dirty="0">
                <a:latin typeface="Courier New" pitchFamily="49" charset="0"/>
                <a:ea typeface="Gulim" pitchFamily="34" charset="-127"/>
                <a:cs typeface="Courier New" pitchFamily="49" charset="0"/>
              </a:rPr>
              <a:t>   if </a:t>
            </a:r>
            <a:r>
              <a:rPr kumimoji="1" lang="en-US" altLang="ko-KR" sz="1600" b="1" dirty="0" smtClean="0">
                <a:latin typeface="Courier New" pitchFamily="49" charset="0"/>
                <a:ea typeface="Gulim" pitchFamily="34" charset="-127"/>
                <a:cs typeface="Courier New" pitchFamily="49" charset="0"/>
              </a:rPr>
              <a:t>(number1 </a:t>
            </a:r>
            <a:r>
              <a:rPr kumimoji="1" lang="en-US" altLang="ko-KR" sz="1600" b="1" dirty="0">
                <a:latin typeface="Courier New" pitchFamily="49" charset="0"/>
                <a:ea typeface="Gulim" pitchFamily="34" charset="-127"/>
                <a:cs typeface="Courier New" pitchFamily="49" charset="0"/>
              </a:rPr>
              <a:t>&gt; </a:t>
            </a:r>
            <a:r>
              <a:rPr kumimoji="1" lang="en-US" altLang="ko-KR" sz="1600" b="1" dirty="0" smtClean="0">
                <a:latin typeface="Courier New" pitchFamily="49" charset="0"/>
                <a:ea typeface="Gulim" pitchFamily="34" charset="-127"/>
                <a:cs typeface="Courier New" pitchFamily="49" charset="0"/>
              </a:rPr>
              <a:t>numbe2)  result </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number1;</a:t>
            </a:r>
          </a:p>
          <a:p>
            <a:pPr latinLnBrk="1">
              <a:defRPr/>
            </a:pP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  </a:t>
            </a:r>
            <a:r>
              <a:rPr kumimoji="1" lang="en-US" altLang="ko-KR" sz="1600" b="1" dirty="0">
                <a:latin typeface="Courier New" pitchFamily="49" charset="0"/>
                <a:ea typeface="Gulim" pitchFamily="34" charset="-127"/>
                <a:cs typeface="Courier New" pitchFamily="49" charset="0"/>
              </a:rPr>
              <a:t>else </a:t>
            </a:r>
            <a:r>
              <a:rPr kumimoji="1" lang="en-US" altLang="ko-KR" sz="1600" b="1" dirty="0" smtClean="0">
                <a:latin typeface="Courier New" pitchFamily="49" charset="0"/>
                <a:ea typeface="Gulim" pitchFamily="34" charset="-127"/>
                <a:cs typeface="Courier New" pitchFamily="49" charset="0"/>
              </a:rPr>
              <a:t>result </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number2;</a:t>
            </a:r>
            <a:endParaRPr kumimoji="1" lang="en-US" altLang="ko-KR" sz="1600" b="1" dirty="0">
              <a:latin typeface="Courier New" pitchFamily="49" charset="0"/>
              <a:ea typeface="Gulim" pitchFamily="34" charset="-127"/>
              <a:cs typeface="Courier New" pitchFamily="49" charset="0"/>
            </a:endParaRPr>
          </a:p>
        </p:txBody>
      </p:sp>
      <p:sp>
        <p:nvSpPr>
          <p:cNvPr id="9"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Statements And Flow Control</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71</a:t>
            </a:fld>
            <a:endParaRPr lang="en-GB" altLang="en-US"/>
          </a:p>
        </p:txBody>
      </p:sp>
    </p:spTree>
    <p:extLst>
      <p:ext uri="{BB962C8B-B14F-4D97-AF65-F5344CB8AC3E}">
        <p14:creationId xmlns:p14="http://schemas.microsoft.com/office/powerpoint/2010/main" val="10018392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43000"/>
            <a:ext cx="8229600" cy="457200"/>
          </a:xfrm>
        </p:spPr>
        <p:txBody>
          <a:bodyPr>
            <a:normAutofit/>
          </a:bodyPr>
          <a:lstStyle/>
          <a:p>
            <a:pPr lvl="1"/>
            <a:r>
              <a:rPr lang="en-US" altLang="en-US" sz="2000" kern="1200" dirty="0">
                <a:solidFill>
                  <a:schemeClr val="bg2">
                    <a:lumMod val="25000"/>
                  </a:schemeClr>
                </a:solidFill>
                <a:effectLst>
                  <a:outerShdw blurRad="38100" dist="38100" dir="2700000" algn="tl">
                    <a:srgbClr val="000000">
                      <a:alpha val="43137"/>
                    </a:srgbClr>
                  </a:outerShdw>
                </a:effectLst>
                <a:latin typeface="+mj-lt"/>
                <a:ea typeface="+mj-ea"/>
                <a:cs typeface="+mj-cs"/>
              </a:rPr>
              <a:t>SWITCH STATEMENT</a:t>
            </a:r>
          </a:p>
        </p:txBody>
      </p:sp>
      <p:sp>
        <p:nvSpPr>
          <p:cNvPr id="5" name="Content Placeholder 2"/>
          <p:cNvSpPr>
            <a:spLocks noGrp="1"/>
          </p:cNvSpPr>
          <p:nvPr>
            <p:ph idx="1"/>
          </p:nvPr>
        </p:nvSpPr>
        <p:spPr>
          <a:xfrm>
            <a:off x="457200" y="1987550"/>
            <a:ext cx="8229600" cy="4138613"/>
          </a:xfrm>
        </p:spPr>
        <p:txBody>
          <a:bodyPr/>
          <a:lstStyle/>
          <a:p>
            <a:r>
              <a:rPr lang="en-US" altLang="en-US" sz="1800" smtClean="0"/>
              <a:t>Form of switch statement</a:t>
            </a:r>
          </a:p>
          <a:p>
            <a:endParaRPr lang="en-US" altLang="en-US" sz="1800" smtClean="0"/>
          </a:p>
          <a:p>
            <a:endParaRPr lang="en-US" altLang="en-US" sz="1800" smtClean="0"/>
          </a:p>
          <a:p>
            <a:endParaRPr lang="en-US" altLang="en-US" sz="1800" smtClean="0"/>
          </a:p>
          <a:p>
            <a:endParaRPr lang="en-US" altLang="en-US" sz="1800" smtClean="0"/>
          </a:p>
          <a:p>
            <a:pPr>
              <a:buFont typeface="Wingdings" pitchFamily="2" charset="2"/>
              <a:buNone/>
            </a:pPr>
            <a:endParaRPr lang="en-US" altLang="en-US" sz="1800" smtClean="0"/>
          </a:p>
          <a:p>
            <a:pPr>
              <a:buFont typeface="Wingdings" pitchFamily="2" charset="2"/>
              <a:buNone/>
            </a:pPr>
            <a:endParaRPr lang="en-US" altLang="en-US" sz="1800" smtClean="0"/>
          </a:p>
          <a:p>
            <a:pPr>
              <a:buFont typeface="Wingdings" pitchFamily="2" charset="2"/>
              <a:buNone/>
            </a:pPr>
            <a:endParaRPr lang="en-US" altLang="en-US" sz="1800" smtClean="0"/>
          </a:p>
          <a:p>
            <a:pPr lvl="1"/>
            <a:r>
              <a:rPr lang="en-US" altLang="en-US" smtClean="0"/>
              <a:t>break statement</a:t>
            </a:r>
          </a:p>
          <a:p>
            <a:pPr lvl="1">
              <a:buFont typeface="Arial" charset="0"/>
              <a:buNone/>
            </a:pPr>
            <a:endParaRPr lang="en-US" altLang="en-US" smtClean="0"/>
          </a:p>
        </p:txBody>
      </p:sp>
      <p:sp>
        <p:nvSpPr>
          <p:cNvPr id="8" name="Rectangle 4"/>
          <p:cNvSpPr>
            <a:spLocks noChangeArrowheads="1"/>
          </p:cNvSpPr>
          <p:nvPr/>
        </p:nvSpPr>
        <p:spPr bwMode="auto">
          <a:xfrm>
            <a:off x="990600" y="2628900"/>
            <a:ext cx="6502400" cy="2438400"/>
          </a:xfrm>
          <a:prstGeom prst="rect">
            <a:avLst/>
          </a:prstGeom>
          <a:solidFill>
            <a:schemeClr val="bg1"/>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spcAft>
                <a:spcPts val="0"/>
              </a:spcAft>
              <a:defRPr/>
            </a:pPr>
            <a:r>
              <a:rPr kumimoji="1" lang="en-US" altLang="ko-KR" dirty="0">
                <a:ea typeface="Gulim" pitchFamily="34" charset="-127"/>
              </a:rPr>
              <a:t>   </a:t>
            </a:r>
            <a:r>
              <a:rPr kumimoji="1" lang="en-US" altLang="ko-KR" sz="1600" b="1" dirty="0">
                <a:latin typeface="Courier New" pitchFamily="49" charset="0"/>
                <a:ea typeface="Gulim" pitchFamily="34" charset="-127"/>
                <a:cs typeface="Courier New" pitchFamily="49" charset="0"/>
              </a:rPr>
              <a:t>switch </a:t>
            </a:r>
            <a:r>
              <a:rPr kumimoji="1" lang="en-US" altLang="ko-KR" sz="1600" b="1" dirty="0" smtClean="0">
                <a:latin typeface="Courier New" pitchFamily="49" charset="0"/>
                <a:ea typeface="Gulim" pitchFamily="34" charset="-127"/>
                <a:cs typeface="Courier New" pitchFamily="49" charset="0"/>
              </a:rPr>
              <a:t>(value)  </a:t>
            </a:r>
            <a:r>
              <a:rPr kumimoji="1" lang="en-US" altLang="ko-KR" sz="1600" b="1" dirty="0">
                <a:latin typeface="Courier New" pitchFamily="49" charset="0"/>
                <a:ea typeface="Gulim" pitchFamily="34" charset="-127"/>
                <a:cs typeface="Courier New" pitchFamily="49" charset="0"/>
              </a:rPr>
              <a:t>{</a:t>
            </a:r>
          </a:p>
          <a:p>
            <a:pPr latinLnBrk="1">
              <a:spcAft>
                <a:spcPts val="0"/>
              </a:spcAft>
              <a:defRPr/>
            </a:pPr>
            <a:r>
              <a:rPr kumimoji="1" lang="en-US" altLang="ko-KR" sz="1600" b="1" dirty="0">
                <a:latin typeface="Courier New" pitchFamily="49" charset="0"/>
                <a:ea typeface="Gulim" pitchFamily="34" charset="-127"/>
                <a:cs typeface="Courier New" pitchFamily="49" charset="0"/>
              </a:rPr>
              <a:t>          case &lt;</a:t>
            </a:r>
            <a:r>
              <a:rPr kumimoji="1" lang="en-US" altLang="ko-KR" sz="1600" b="1" dirty="0" smtClean="0">
                <a:latin typeface="Courier New" pitchFamily="49" charset="0"/>
                <a:ea typeface="Gulim" pitchFamily="34" charset="-127"/>
                <a:cs typeface="Courier New" pitchFamily="49" charset="0"/>
              </a:rPr>
              <a:t>constant&gt; </a:t>
            </a:r>
            <a:r>
              <a:rPr kumimoji="1" lang="en-US" altLang="ko-KR" sz="1600" b="1" dirty="0">
                <a:latin typeface="Courier New" pitchFamily="49" charset="0"/>
                <a:ea typeface="Gulim" pitchFamily="34" charset="-127"/>
                <a:cs typeface="Courier New" pitchFamily="49" charset="0"/>
              </a:rPr>
              <a:t>: &lt;statement 1&gt;</a:t>
            </a:r>
          </a:p>
          <a:p>
            <a:pPr latinLnBrk="1">
              <a:spcAft>
                <a:spcPts val="0"/>
              </a:spcAft>
              <a:defRPr/>
            </a:pPr>
            <a:r>
              <a:rPr kumimoji="1" lang="en-US" altLang="ko-KR" sz="1600" b="1" dirty="0">
                <a:latin typeface="Courier New" pitchFamily="49" charset="0"/>
                <a:ea typeface="Gulim" pitchFamily="34" charset="-127"/>
                <a:cs typeface="Courier New" pitchFamily="49" charset="0"/>
              </a:rPr>
              <a:t>          case </a:t>
            </a:r>
            <a:r>
              <a:rPr kumimoji="1" lang="en-US" altLang="ko-KR" sz="1600" b="1" dirty="0" smtClean="0">
                <a:latin typeface="Courier New" pitchFamily="49" charset="0"/>
                <a:ea typeface="Gulim" pitchFamily="34" charset="-127"/>
                <a:cs typeface="Courier New" pitchFamily="49" charset="0"/>
              </a:rPr>
              <a:t>&lt;constant&gt; </a:t>
            </a:r>
            <a:r>
              <a:rPr kumimoji="1" lang="en-US" altLang="ko-KR" sz="1600" b="1" dirty="0">
                <a:latin typeface="Courier New" pitchFamily="49" charset="0"/>
                <a:ea typeface="Gulim" pitchFamily="34" charset="-127"/>
                <a:cs typeface="Courier New" pitchFamily="49" charset="0"/>
              </a:rPr>
              <a:t>: &lt; statement 2&gt;</a:t>
            </a:r>
          </a:p>
          <a:p>
            <a:pPr latinLnBrk="1">
              <a:spcAft>
                <a:spcPts val="0"/>
              </a:spcAft>
              <a:defRPr/>
            </a:pPr>
            <a:r>
              <a:rPr kumimoji="1" lang="en-US" altLang="ko-KR" sz="1600" b="1" dirty="0">
                <a:latin typeface="Courier New" pitchFamily="49" charset="0"/>
                <a:ea typeface="Gulim" pitchFamily="34" charset="-127"/>
                <a:cs typeface="Courier New" pitchFamily="49" charset="0"/>
              </a:rPr>
              <a:t>                  :</a:t>
            </a:r>
          </a:p>
          <a:p>
            <a:pPr latinLnBrk="1">
              <a:spcAft>
                <a:spcPts val="0"/>
              </a:spcAft>
              <a:defRPr/>
            </a:pPr>
            <a:r>
              <a:rPr kumimoji="1" lang="en-US" altLang="ko-KR" sz="1600" b="1" dirty="0">
                <a:latin typeface="Courier New" pitchFamily="49" charset="0"/>
                <a:ea typeface="Gulim" pitchFamily="34" charset="-127"/>
                <a:cs typeface="Courier New" pitchFamily="49" charset="0"/>
              </a:rPr>
              <a:t>          case  &lt; constant &gt; : &lt; statement n&gt;</a:t>
            </a:r>
          </a:p>
          <a:p>
            <a:pPr latinLnBrk="1">
              <a:spcAft>
                <a:spcPts val="0"/>
              </a:spcAft>
              <a:defRPr/>
            </a:pPr>
            <a:r>
              <a:rPr kumimoji="1" lang="en-US" altLang="ko-KR" sz="1600" b="1" dirty="0">
                <a:latin typeface="Courier New" pitchFamily="49" charset="0"/>
                <a:ea typeface="Gulim" pitchFamily="34" charset="-127"/>
                <a:cs typeface="Courier New" pitchFamily="49" charset="0"/>
              </a:rPr>
              <a:t>          default : &lt; statement&gt;</a:t>
            </a:r>
          </a:p>
          <a:p>
            <a:pPr latinLnBrk="1">
              <a:defRPr/>
            </a:pPr>
            <a:r>
              <a:rPr kumimoji="1" lang="en-US" altLang="ko-KR" dirty="0">
                <a:ea typeface="Gulim" pitchFamily="34" charset="-127"/>
              </a:rPr>
              <a:t>   }</a:t>
            </a:r>
          </a:p>
        </p:txBody>
      </p:sp>
      <p:sp>
        <p:nvSpPr>
          <p:cNvPr id="10"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Statements And Flow Control</a:t>
            </a:r>
            <a:endParaRPr lang="en-US" dirty="0"/>
          </a:p>
        </p:txBody>
      </p:sp>
      <p:sp>
        <p:nvSpPr>
          <p:cNvPr id="6"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72</a:t>
            </a:fld>
            <a:endParaRPr lang="en-GB" altLang="en-US"/>
          </a:p>
        </p:txBody>
      </p:sp>
    </p:spTree>
    <p:extLst>
      <p:ext uri="{BB962C8B-B14F-4D97-AF65-F5344CB8AC3E}">
        <p14:creationId xmlns:p14="http://schemas.microsoft.com/office/powerpoint/2010/main" val="38245459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066800"/>
            <a:ext cx="8229600" cy="457200"/>
          </a:xfrm>
        </p:spPr>
        <p:txBody>
          <a:bodyPr>
            <a:normAutofit/>
          </a:bodyPr>
          <a:lstStyle/>
          <a:p>
            <a:pPr lvl="1"/>
            <a:r>
              <a:rPr lang="en-US" altLang="en-US" sz="2000" kern="1200" dirty="0">
                <a:solidFill>
                  <a:schemeClr val="bg2">
                    <a:lumMod val="25000"/>
                  </a:schemeClr>
                </a:solidFill>
                <a:effectLst>
                  <a:outerShdw blurRad="38100" dist="38100" dir="2700000" algn="tl">
                    <a:srgbClr val="000000">
                      <a:alpha val="43137"/>
                    </a:srgbClr>
                  </a:outerShdw>
                </a:effectLst>
                <a:latin typeface="+mj-lt"/>
                <a:ea typeface="+mj-ea"/>
                <a:cs typeface="+mj-cs"/>
              </a:rPr>
              <a:t>REPETAE STATEMENT: FOR STATEMENT</a:t>
            </a:r>
          </a:p>
        </p:txBody>
      </p:sp>
      <p:sp>
        <p:nvSpPr>
          <p:cNvPr id="5" name="Content Placeholder 2"/>
          <p:cNvSpPr>
            <a:spLocks noGrp="1"/>
          </p:cNvSpPr>
          <p:nvPr>
            <p:ph idx="1"/>
          </p:nvPr>
        </p:nvSpPr>
        <p:spPr>
          <a:xfrm>
            <a:off x="457200" y="1987550"/>
            <a:ext cx="8229600" cy="4138613"/>
          </a:xfrm>
        </p:spPr>
        <p:txBody>
          <a:bodyPr/>
          <a:lstStyle/>
          <a:p>
            <a:r>
              <a:rPr lang="en-US" altLang="en-US" sz="2200" dirty="0"/>
              <a:t>Repeat the sequence of statement </a:t>
            </a:r>
            <a:r>
              <a:rPr lang="en-US" altLang="en-US" sz="2200" dirty="0" smtClean="0"/>
              <a:t>more then once  </a:t>
            </a:r>
            <a:endParaRPr lang="en-US" altLang="en-US" sz="2200" dirty="0"/>
          </a:p>
          <a:p>
            <a:r>
              <a:rPr lang="en-US" altLang="en-US" sz="2200" dirty="0"/>
              <a:t>Form of for statement</a:t>
            </a:r>
          </a:p>
          <a:p>
            <a:pPr lvl="1"/>
            <a:r>
              <a:rPr lang="en-US" altLang="en-US" sz="2200" dirty="0"/>
              <a:t>for ( &lt;</a:t>
            </a:r>
            <a:r>
              <a:rPr lang="en-US" altLang="en-US" sz="2200" dirty="0" smtClean="0"/>
              <a:t>expression1</a:t>
            </a:r>
            <a:r>
              <a:rPr lang="en-US" altLang="en-US" sz="2200" dirty="0"/>
              <a:t>&gt; ; &lt; </a:t>
            </a:r>
            <a:r>
              <a:rPr lang="en-US" altLang="en-US" sz="2200" dirty="0" smtClean="0"/>
              <a:t>exprresson2&gt; </a:t>
            </a:r>
            <a:r>
              <a:rPr lang="en-US" altLang="en-US" sz="2200" dirty="0"/>
              <a:t>; &lt; </a:t>
            </a:r>
            <a:r>
              <a:rPr lang="en-US" altLang="en-US" sz="2200" dirty="0" smtClean="0"/>
              <a:t>expression3</a:t>
            </a:r>
            <a:r>
              <a:rPr lang="en-US" altLang="en-US" sz="2200" dirty="0"/>
              <a:t>&gt;) &lt;statement&gt;</a:t>
            </a:r>
          </a:p>
          <a:p>
            <a:pPr marL="630238" lvl="2" indent="0" eaLnBrk="1" hangingPunct="1">
              <a:buNone/>
            </a:pPr>
            <a:r>
              <a:rPr lang="en-US" altLang="ko-KR" sz="2200" dirty="0" smtClean="0"/>
              <a:t>  &lt;</a:t>
            </a:r>
            <a:r>
              <a:rPr lang="en-US" altLang="en-US" sz="2200" dirty="0" smtClean="0"/>
              <a:t> </a:t>
            </a:r>
            <a:r>
              <a:rPr lang="en-US" altLang="en-US" sz="2200" dirty="0"/>
              <a:t>expression1 </a:t>
            </a:r>
            <a:r>
              <a:rPr lang="en-US" altLang="ko-KR" sz="2200" dirty="0" smtClean="0"/>
              <a:t>&gt; </a:t>
            </a:r>
            <a:r>
              <a:rPr lang="en-US" altLang="ko-KR" sz="2200" dirty="0"/>
              <a:t>: initialize the </a:t>
            </a:r>
            <a:r>
              <a:rPr lang="en-US" altLang="ko-KR" sz="2200" dirty="0" smtClean="0"/>
              <a:t> variable  (once only)</a:t>
            </a:r>
            <a:endParaRPr lang="en-US" altLang="ko-KR" sz="2200" dirty="0"/>
          </a:p>
          <a:p>
            <a:pPr marL="630238" lvl="2" indent="0" eaLnBrk="1" hangingPunct="1">
              <a:buNone/>
            </a:pPr>
            <a:r>
              <a:rPr lang="en-US" altLang="ko-KR" sz="2200" dirty="0" smtClean="0"/>
              <a:t>  &lt;e</a:t>
            </a:r>
            <a:r>
              <a:rPr lang="en-US" altLang="en-US" sz="2200" dirty="0"/>
              <a:t>xprresson2</a:t>
            </a:r>
            <a:r>
              <a:rPr lang="en-US" altLang="ko-KR" sz="2200" dirty="0" smtClean="0"/>
              <a:t>&gt; </a:t>
            </a:r>
            <a:r>
              <a:rPr lang="en-US" altLang="ko-KR" sz="2200" dirty="0"/>
              <a:t>: check the </a:t>
            </a:r>
            <a:r>
              <a:rPr lang="en-US" altLang="ko-KR" sz="2200" dirty="0" smtClean="0"/>
              <a:t>condition  ( true/false)</a:t>
            </a:r>
            <a:endParaRPr lang="en-US" altLang="ko-KR" sz="2200" dirty="0"/>
          </a:p>
          <a:p>
            <a:pPr marL="630238" lvl="2" indent="0" eaLnBrk="1" hangingPunct="1">
              <a:buNone/>
            </a:pPr>
            <a:r>
              <a:rPr lang="en-US" altLang="ko-KR" sz="2200" smtClean="0"/>
              <a:t>  &lt;</a:t>
            </a:r>
            <a:r>
              <a:rPr lang="en-US" altLang="en-US" sz="2200" smtClean="0"/>
              <a:t> </a:t>
            </a:r>
            <a:r>
              <a:rPr lang="en-US" altLang="en-US" sz="2200" dirty="0"/>
              <a:t>expression3 </a:t>
            </a:r>
            <a:r>
              <a:rPr lang="en-US" altLang="ko-KR" sz="2200" dirty="0" smtClean="0"/>
              <a:t>&gt; </a:t>
            </a:r>
            <a:r>
              <a:rPr lang="en-US" altLang="ko-KR" sz="2200" dirty="0"/>
              <a:t>: </a:t>
            </a:r>
            <a:r>
              <a:rPr lang="en-US" altLang="ko-KR" sz="2200" dirty="0" smtClean="0"/>
              <a:t>change </a:t>
            </a:r>
            <a:r>
              <a:rPr lang="en-US" altLang="ko-KR" sz="2200" dirty="0"/>
              <a:t>the </a:t>
            </a:r>
            <a:r>
              <a:rPr lang="en-US" altLang="ko-KR" sz="2200" dirty="0" smtClean="0"/>
              <a:t> </a:t>
            </a:r>
            <a:r>
              <a:rPr lang="en-US" altLang="ko-KR" sz="2200" dirty="0"/>
              <a:t>variable </a:t>
            </a:r>
          </a:p>
          <a:p>
            <a:pPr lvl="2">
              <a:buFont typeface="Wingdings" pitchFamily="2" charset="2"/>
              <a:buNone/>
            </a:pPr>
            <a:endParaRPr lang="en-US" altLang="en-US" sz="2200" dirty="0"/>
          </a:p>
          <a:p>
            <a:endParaRPr lang="en-US" altLang="en-US" sz="1800" dirty="0" smtClean="0"/>
          </a:p>
        </p:txBody>
      </p:sp>
      <p:sp>
        <p:nvSpPr>
          <p:cNvPr id="8" name="Rectangle 4"/>
          <p:cNvSpPr>
            <a:spLocks noChangeArrowheads="1"/>
          </p:cNvSpPr>
          <p:nvPr/>
        </p:nvSpPr>
        <p:spPr bwMode="auto">
          <a:xfrm>
            <a:off x="1371600" y="4724400"/>
            <a:ext cx="6705600" cy="1270000"/>
          </a:xfrm>
          <a:prstGeom prst="rect">
            <a:avLst/>
          </a:prstGeom>
          <a:solidFill>
            <a:schemeClr val="bg1"/>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defRPr/>
            </a:pPr>
            <a:r>
              <a:rPr kumimoji="1" lang="en-US" altLang="ko-KR" b="1" dirty="0">
                <a:ea typeface="Gulim" pitchFamily="34" charset="-127"/>
              </a:rPr>
              <a:t>  </a:t>
            </a:r>
            <a:r>
              <a:rPr kumimoji="1" lang="en-US" altLang="ko-KR" b="1" dirty="0" smtClean="0">
                <a:latin typeface="Courier New" pitchFamily="49" charset="0"/>
                <a:ea typeface="Gulim" pitchFamily="34" charset="-127"/>
                <a:cs typeface="Courier New" pitchFamily="49" charset="0"/>
              </a:rPr>
              <a:t>result </a:t>
            </a:r>
            <a:r>
              <a:rPr kumimoji="1" lang="en-US" altLang="ko-KR" b="1" dirty="0">
                <a:latin typeface="Courier New" pitchFamily="49" charset="0"/>
                <a:ea typeface="Gulim" pitchFamily="34" charset="-127"/>
                <a:cs typeface="Courier New" pitchFamily="49" charset="0"/>
              </a:rPr>
              <a:t>= 0</a:t>
            </a:r>
            <a:r>
              <a:rPr kumimoji="1" lang="en-US" altLang="ko-KR" b="1" dirty="0" smtClean="0">
                <a:latin typeface="Courier New" pitchFamily="49" charset="0"/>
                <a:ea typeface="Gulim" pitchFamily="34" charset="-127"/>
                <a:cs typeface="Courier New" pitchFamily="49" charset="0"/>
              </a:rPr>
              <a:t>;</a:t>
            </a:r>
          </a:p>
          <a:p>
            <a:pPr latinLnBrk="1">
              <a:defRPr/>
            </a:pPr>
            <a:r>
              <a:rPr kumimoji="1" lang="en-US" altLang="ko-KR" b="1" dirty="0">
                <a:latin typeface="Courier New" pitchFamily="49" charset="0"/>
                <a:ea typeface="Gulim" pitchFamily="34" charset="-127"/>
                <a:cs typeface="Courier New" pitchFamily="49" charset="0"/>
              </a:rPr>
              <a:t>// </a:t>
            </a:r>
            <a:r>
              <a:rPr kumimoji="1" lang="en-US" altLang="ko-KR" b="1" dirty="0" smtClean="0">
                <a:latin typeface="Courier New" pitchFamily="49" charset="0"/>
                <a:ea typeface="Gulim" pitchFamily="34" charset="-127"/>
                <a:cs typeface="Courier New" pitchFamily="49" charset="0"/>
              </a:rPr>
              <a:t>adding numbers </a:t>
            </a:r>
            <a:r>
              <a:rPr kumimoji="1" lang="en-US" altLang="ko-KR" b="1" dirty="0">
                <a:latin typeface="Courier New" pitchFamily="49" charset="0"/>
                <a:ea typeface="Gulim" pitchFamily="34" charset="-127"/>
                <a:cs typeface="Courier New" pitchFamily="49" charset="0"/>
              </a:rPr>
              <a:t>to </a:t>
            </a:r>
            <a:r>
              <a:rPr kumimoji="1" lang="en-US" altLang="ko-KR" b="1" dirty="0" smtClean="0">
                <a:latin typeface="Courier New" pitchFamily="49" charset="0"/>
                <a:ea typeface="Gulim" pitchFamily="34" charset="-127"/>
                <a:cs typeface="Courier New" pitchFamily="49" charset="0"/>
              </a:rPr>
              <a:t>limit </a:t>
            </a:r>
            <a:r>
              <a:rPr kumimoji="1" lang="en-US" altLang="ko-KR" b="1" dirty="0">
                <a:latin typeface="Courier New" pitchFamily="49" charset="0"/>
                <a:ea typeface="Gulim" pitchFamily="34" charset="-127"/>
                <a:cs typeface="Courier New" pitchFamily="49" charset="0"/>
              </a:rPr>
              <a:t>: </a:t>
            </a:r>
            <a:r>
              <a:rPr kumimoji="1" lang="en-US" altLang="ko-KR" b="1" dirty="0" smtClean="0">
                <a:latin typeface="Courier New" pitchFamily="49" charset="0"/>
                <a:ea typeface="Gulim" pitchFamily="34" charset="-127"/>
                <a:cs typeface="Courier New" pitchFamily="49" charset="0"/>
              </a:rPr>
              <a:t>index </a:t>
            </a:r>
            <a:r>
              <a:rPr kumimoji="1" lang="en-US" altLang="ko-KR" b="1" dirty="0">
                <a:latin typeface="Courier New" pitchFamily="49" charset="0"/>
                <a:ea typeface="Gulim" pitchFamily="34" charset="-127"/>
                <a:cs typeface="Courier New" pitchFamily="49" charset="0"/>
              </a:rPr>
              <a:t>increment</a:t>
            </a:r>
          </a:p>
          <a:p>
            <a:pPr latinLnBrk="1">
              <a:defRPr/>
            </a:pPr>
            <a:r>
              <a:rPr kumimoji="1" lang="en-US" altLang="ko-KR" b="1" dirty="0" smtClean="0">
                <a:latin typeface="Courier New" pitchFamily="49" charset="0"/>
                <a:ea typeface="Gulim" pitchFamily="34" charset="-127"/>
                <a:cs typeface="Courier New" pitchFamily="49" charset="0"/>
              </a:rPr>
              <a:t>  </a:t>
            </a:r>
            <a:r>
              <a:rPr kumimoji="1" lang="en-US" altLang="ko-KR" b="1" dirty="0">
                <a:latin typeface="Courier New" pitchFamily="49" charset="0"/>
                <a:ea typeface="Gulim" pitchFamily="34" charset="-127"/>
                <a:cs typeface="Courier New" pitchFamily="49" charset="0"/>
              </a:rPr>
              <a:t>for (</a:t>
            </a:r>
            <a:r>
              <a:rPr kumimoji="1" lang="en-US" altLang="ko-KR" b="1" dirty="0" smtClean="0">
                <a:latin typeface="Courier New" pitchFamily="49" charset="0"/>
                <a:ea typeface="Gulim" pitchFamily="34" charset="-127"/>
                <a:cs typeface="Courier New" pitchFamily="49" charset="0"/>
              </a:rPr>
              <a:t>index=1; index&lt;=limit; </a:t>
            </a:r>
            <a:r>
              <a:rPr kumimoji="1" lang="en-US" altLang="ko-KR" b="1" dirty="0">
                <a:latin typeface="Courier New" pitchFamily="49" charset="0"/>
                <a:ea typeface="Gulim" pitchFamily="34" charset="-127"/>
                <a:cs typeface="Courier New" pitchFamily="49" charset="0"/>
              </a:rPr>
              <a:t>++</a:t>
            </a:r>
            <a:r>
              <a:rPr kumimoji="1" lang="en-US" altLang="ko-KR" b="1" dirty="0" smtClean="0">
                <a:latin typeface="Courier New" pitchFamily="49" charset="0"/>
                <a:ea typeface="Gulim" pitchFamily="34" charset="-127"/>
                <a:cs typeface="Courier New" pitchFamily="49" charset="0"/>
              </a:rPr>
              <a:t>index) </a:t>
            </a:r>
          </a:p>
          <a:p>
            <a:pPr latinLnBrk="1">
              <a:defRPr/>
            </a:pPr>
            <a:r>
              <a:rPr kumimoji="1" lang="en-US" altLang="ko-KR" b="1" dirty="0">
                <a:latin typeface="Courier New" pitchFamily="49" charset="0"/>
                <a:ea typeface="Gulim" pitchFamily="34" charset="-127"/>
                <a:cs typeface="Courier New" pitchFamily="49" charset="0"/>
              </a:rPr>
              <a:t> </a:t>
            </a:r>
            <a:r>
              <a:rPr kumimoji="1" lang="en-US" altLang="ko-KR" b="1" dirty="0" smtClean="0">
                <a:latin typeface="Courier New" pitchFamily="49" charset="0"/>
                <a:ea typeface="Gulim" pitchFamily="34" charset="-127"/>
                <a:cs typeface="Courier New" pitchFamily="49" charset="0"/>
              </a:rPr>
              <a:t>    result </a:t>
            </a:r>
            <a:r>
              <a:rPr kumimoji="1" lang="en-US" altLang="ko-KR" b="1" dirty="0">
                <a:latin typeface="Courier New" pitchFamily="49" charset="0"/>
                <a:ea typeface="Gulim" pitchFamily="34" charset="-127"/>
                <a:cs typeface="Courier New" pitchFamily="49" charset="0"/>
              </a:rPr>
              <a:t>+= </a:t>
            </a:r>
            <a:r>
              <a:rPr kumimoji="1" lang="en-US" altLang="ko-KR" b="1" dirty="0" smtClean="0">
                <a:latin typeface="Courier New" pitchFamily="49" charset="0"/>
                <a:ea typeface="Gulim" pitchFamily="34" charset="-127"/>
                <a:cs typeface="Courier New" pitchFamily="49" charset="0"/>
              </a:rPr>
              <a:t>index;</a:t>
            </a:r>
            <a:endParaRPr kumimoji="1" lang="en-US" altLang="ko-KR" b="1" dirty="0">
              <a:latin typeface="Courier New" pitchFamily="49" charset="0"/>
              <a:ea typeface="Gulim" pitchFamily="34" charset="-127"/>
              <a:cs typeface="Courier New" pitchFamily="49" charset="0"/>
            </a:endParaRPr>
          </a:p>
        </p:txBody>
      </p:sp>
      <p:sp>
        <p:nvSpPr>
          <p:cNvPr id="10"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Statements And Flow Control</a:t>
            </a:r>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73</a:t>
            </a:fld>
            <a:endParaRPr lang="en-GB" altLang="en-US"/>
          </a:p>
        </p:txBody>
      </p:sp>
    </p:spTree>
    <p:extLst>
      <p:ext uri="{BB962C8B-B14F-4D97-AF65-F5344CB8AC3E}">
        <p14:creationId xmlns:p14="http://schemas.microsoft.com/office/powerpoint/2010/main" val="15341388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6087" y="838200"/>
            <a:ext cx="8229600" cy="838200"/>
          </a:xfrm>
        </p:spPr>
        <p:txBody>
          <a:bodyPr>
            <a:normAutofit/>
          </a:bodyPr>
          <a:lstStyle/>
          <a:p>
            <a:r>
              <a:rPr lang="en-US" altLang="en-US" sz="2000" dirty="0"/>
              <a:t>FOR STATEMENT</a:t>
            </a:r>
          </a:p>
        </p:txBody>
      </p:sp>
      <p:sp>
        <p:nvSpPr>
          <p:cNvPr id="5" name="Content Placeholder 2"/>
          <p:cNvSpPr>
            <a:spLocks noGrp="1"/>
          </p:cNvSpPr>
          <p:nvPr>
            <p:ph idx="1"/>
          </p:nvPr>
        </p:nvSpPr>
        <p:spPr>
          <a:xfrm>
            <a:off x="457200" y="1987550"/>
            <a:ext cx="8229600" cy="4138613"/>
          </a:xfrm>
        </p:spPr>
        <p:txBody>
          <a:bodyPr/>
          <a:lstStyle/>
          <a:p>
            <a:r>
              <a:rPr lang="en-US" altLang="en-US" sz="1800" dirty="0" smtClean="0"/>
              <a:t>Execution order of for statement</a:t>
            </a:r>
          </a:p>
          <a:p>
            <a:endParaRPr lang="en-US" altLang="en-US" sz="1800" dirty="0" smtClean="0"/>
          </a:p>
        </p:txBody>
      </p:sp>
      <p:grpSp>
        <p:nvGrpSpPr>
          <p:cNvPr id="8" name="Group 8"/>
          <p:cNvGrpSpPr>
            <a:grpSpLocks/>
          </p:cNvGrpSpPr>
          <p:nvPr/>
        </p:nvGrpSpPr>
        <p:grpSpPr bwMode="auto">
          <a:xfrm>
            <a:off x="1828800" y="2551113"/>
            <a:ext cx="4397375" cy="3492500"/>
            <a:chOff x="1828800" y="2209800"/>
            <a:chExt cx="4397375" cy="3492500"/>
          </a:xfrm>
        </p:grpSpPr>
        <p:sp>
          <p:nvSpPr>
            <p:cNvPr id="9" name="Rectangle 15"/>
            <p:cNvSpPr>
              <a:spLocks noChangeArrowheads="1"/>
            </p:cNvSpPr>
            <p:nvPr/>
          </p:nvSpPr>
          <p:spPr bwMode="auto">
            <a:xfrm>
              <a:off x="1828800" y="5413375"/>
              <a:ext cx="508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900" dirty="0">
                  <a:latin typeface="Times New Roman" pitchFamily="18" charset="0"/>
                  <a:ea typeface="Dotum" pitchFamily="34" charset="-127"/>
                </a:rPr>
                <a:t>False</a:t>
              </a:r>
              <a:endParaRPr kumimoji="1" lang="en-US" altLang="ko-KR" sz="2400" dirty="0">
                <a:latin typeface="Times New Roman" pitchFamily="18" charset="0"/>
                <a:ea typeface="굴림" pitchFamily="50" charset="-127"/>
              </a:endParaRPr>
            </a:p>
          </p:txBody>
        </p:sp>
        <p:sp>
          <p:nvSpPr>
            <p:cNvPr id="10" name="Freeform 23"/>
            <p:cNvSpPr>
              <a:spLocks/>
            </p:cNvSpPr>
            <p:nvPr/>
          </p:nvSpPr>
          <p:spPr bwMode="auto">
            <a:xfrm>
              <a:off x="2522538" y="3924300"/>
              <a:ext cx="1966912" cy="1395413"/>
            </a:xfrm>
            <a:custGeom>
              <a:avLst/>
              <a:gdLst>
                <a:gd name="T0" fmla="*/ 2147483647 w 6195"/>
                <a:gd name="T1" fmla="*/ 0 h 4396"/>
                <a:gd name="T2" fmla="*/ 2147483647 w 6195"/>
                <a:gd name="T3" fmla="*/ 2147483647 h 4396"/>
                <a:gd name="T4" fmla="*/ 0 w 6195"/>
                <a:gd name="T5" fmla="*/ 2147483647 h 4396"/>
                <a:gd name="T6" fmla="*/ 0 w 6195"/>
                <a:gd name="T7" fmla="*/ 2147483647 h 4396"/>
                <a:gd name="T8" fmla="*/ 0 60000 65536"/>
                <a:gd name="T9" fmla="*/ 0 60000 65536"/>
                <a:gd name="T10" fmla="*/ 0 60000 65536"/>
                <a:gd name="T11" fmla="*/ 0 60000 65536"/>
                <a:gd name="T12" fmla="*/ 0 w 6195"/>
                <a:gd name="T13" fmla="*/ 0 h 4396"/>
                <a:gd name="T14" fmla="*/ 6195 w 6195"/>
                <a:gd name="T15" fmla="*/ 4396 h 4396"/>
              </a:gdLst>
              <a:ahLst/>
              <a:cxnLst>
                <a:cxn ang="T8">
                  <a:pos x="T0" y="T1"/>
                </a:cxn>
                <a:cxn ang="T9">
                  <a:pos x="T2" y="T3"/>
                </a:cxn>
                <a:cxn ang="T10">
                  <a:pos x="T4" y="T5"/>
                </a:cxn>
                <a:cxn ang="T11">
                  <a:pos x="T6" y="T7"/>
                </a:cxn>
              </a:cxnLst>
              <a:rect l="T12" t="T13" r="T14" b="T15"/>
              <a:pathLst>
                <a:path w="6195" h="4396">
                  <a:moveTo>
                    <a:pt x="6195" y="0"/>
                  </a:moveTo>
                  <a:lnTo>
                    <a:pt x="6195" y="1090"/>
                  </a:lnTo>
                  <a:lnTo>
                    <a:pt x="0" y="1090"/>
                  </a:lnTo>
                  <a:lnTo>
                    <a:pt x="0" y="439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1" name="Rectangle 3"/>
            <p:cNvSpPr>
              <a:spLocks noChangeArrowheads="1"/>
            </p:cNvSpPr>
            <p:nvPr/>
          </p:nvSpPr>
          <p:spPr bwMode="auto">
            <a:xfrm>
              <a:off x="2406650" y="22844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dirty="0">
                  <a:latin typeface="Times New Roman" pitchFamily="18" charset="0"/>
                  <a:ea typeface="굴림" pitchFamily="50" charset="-127"/>
                </a:rPr>
                <a:t>1</a:t>
              </a:r>
            </a:p>
          </p:txBody>
        </p:sp>
        <p:sp>
          <p:nvSpPr>
            <p:cNvPr id="12" name="Rectangle 4"/>
            <p:cNvSpPr>
              <a:spLocks noChangeArrowheads="1"/>
            </p:cNvSpPr>
            <p:nvPr/>
          </p:nvSpPr>
          <p:spPr bwMode="auto">
            <a:xfrm>
              <a:off x="3679825" y="22844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a:latin typeface="Times New Roman" pitchFamily="18" charset="0"/>
                  <a:ea typeface="굴림" pitchFamily="50" charset="-127"/>
                  <a:sym typeface="Wingdings" pitchFamily="2" charset="2"/>
                </a:rPr>
                <a:t>2</a:t>
              </a:r>
              <a:endParaRPr kumimoji="1" lang="en-US" altLang="ko-KR" sz="2400">
                <a:latin typeface="Times New Roman" pitchFamily="18" charset="0"/>
                <a:ea typeface="굴림" pitchFamily="50" charset="-127"/>
              </a:endParaRPr>
            </a:p>
          </p:txBody>
        </p:sp>
        <p:sp>
          <p:nvSpPr>
            <p:cNvPr id="13" name="Rectangle 5"/>
            <p:cNvSpPr>
              <a:spLocks noChangeArrowheads="1"/>
            </p:cNvSpPr>
            <p:nvPr/>
          </p:nvSpPr>
          <p:spPr bwMode="auto">
            <a:xfrm rot="10800000" flipV="1">
              <a:off x="4572000" y="22098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dirty="0">
                  <a:ea typeface="굴림" pitchFamily="50" charset="-127"/>
                </a:rPr>
                <a:t>5</a:t>
              </a:r>
              <a:r>
                <a:rPr kumimoji="1" lang="en-US" altLang="ko-KR" sz="2500" dirty="0">
                  <a:ea typeface="굴림" pitchFamily="50" charset="-127"/>
                </a:rPr>
                <a:t> </a:t>
              </a:r>
              <a:endParaRPr kumimoji="1" lang="en-US" altLang="ko-KR" sz="2400" dirty="0">
                <a:latin typeface="Times New Roman" pitchFamily="18" charset="0"/>
                <a:ea typeface="굴림" pitchFamily="50" charset="-127"/>
              </a:endParaRPr>
            </a:p>
          </p:txBody>
        </p:sp>
        <p:sp>
          <p:nvSpPr>
            <p:cNvPr id="14" name="Rectangle 9"/>
            <p:cNvSpPr>
              <a:spLocks noChangeArrowheads="1"/>
            </p:cNvSpPr>
            <p:nvPr/>
          </p:nvSpPr>
          <p:spPr bwMode="auto">
            <a:xfrm>
              <a:off x="3605213" y="4984750"/>
              <a:ext cx="962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900">
                  <a:latin typeface="Times New Roman" pitchFamily="18" charset="0"/>
                  <a:ea typeface="Dotum" pitchFamily="34" charset="-127"/>
                </a:rPr>
                <a:t>Statement</a:t>
              </a:r>
              <a:endParaRPr kumimoji="1" lang="en-US" altLang="ko-KR" sz="2400">
                <a:latin typeface="Times New Roman" pitchFamily="18" charset="0"/>
                <a:ea typeface="굴림" pitchFamily="50" charset="-127"/>
              </a:endParaRPr>
            </a:p>
          </p:txBody>
        </p:sp>
        <p:sp>
          <p:nvSpPr>
            <p:cNvPr id="15" name="Rectangle 11"/>
            <p:cNvSpPr>
              <a:spLocks noChangeArrowheads="1"/>
            </p:cNvSpPr>
            <p:nvPr/>
          </p:nvSpPr>
          <p:spPr bwMode="auto">
            <a:xfrm>
              <a:off x="2058988" y="49403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a:latin typeface="Times New Roman" pitchFamily="18" charset="0"/>
                  <a:ea typeface="굴림" pitchFamily="50" charset="-127"/>
                </a:rPr>
                <a:t>6</a:t>
              </a:r>
            </a:p>
          </p:txBody>
        </p:sp>
        <p:sp>
          <p:nvSpPr>
            <p:cNvPr id="16" name="Rectangle 13"/>
            <p:cNvSpPr>
              <a:spLocks noChangeArrowheads="1"/>
            </p:cNvSpPr>
            <p:nvPr/>
          </p:nvSpPr>
          <p:spPr bwMode="auto">
            <a:xfrm>
              <a:off x="4141788" y="43640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a:latin typeface="Times New Roman" pitchFamily="18" charset="0"/>
                  <a:ea typeface="굴림" pitchFamily="50" charset="-127"/>
                  <a:sym typeface="Wingdings" pitchFamily="2" charset="2"/>
                </a:rPr>
                <a:t>3</a:t>
              </a:r>
              <a:endParaRPr kumimoji="1" lang="en-US" altLang="ko-KR" sz="2400">
                <a:latin typeface="Times New Roman" pitchFamily="18" charset="0"/>
                <a:ea typeface="굴림" pitchFamily="50" charset="-127"/>
              </a:endParaRPr>
            </a:p>
          </p:txBody>
        </p:sp>
        <p:sp>
          <p:nvSpPr>
            <p:cNvPr id="17" name="Rectangle 14"/>
            <p:cNvSpPr>
              <a:spLocks noChangeArrowheads="1"/>
            </p:cNvSpPr>
            <p:nvPr/>
          </p:nvSpPr>
          <p:spPr bwMode="auto">
            <a:xfrm>
              <a:off x="4489450" y="4408488"/>
              <a:ext cx="487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900">
                  <a:latin typeface="Dotum" pitchFamily="34" charset="-127"/>
                  <a:ea typeface="Dotum" pitchFamily="34" charset="-127"/>
                </a:rPr>
                <a:t>True</a:t>
              </a:r>
              <a:endParaRPr kumimoji="1" lang="en-US" altLang="ko-KR" sz="2400">
                <a:latin typeface="Times New Roman" pitchFamily="18" charset="0"/>
                <a:ea typeface="굴림" pitchFamily="50" charset="-127"/>
              </a:endParaRPr>
            </a:p>
          </p:txBody>
        </p:sp>
        <p:sp>
          <p:nvSpPr>
            <p:cNvPr id="18" name="Freeform 16"/>
            <p:cNvSpPr>
              <a:spLocks/>
            </p:cNvSpPr>
            <p:nvPr/>
          </p:nvSpPr>
          <p:spPr bwMode="auto">
            <a:xfrm>
              <a:off x="3328988" y="2654300"/>
              <a:ext cx="349250" cy="463550"/>
            </a:xfrm>
            <a:custGeom>
              <a:avLst/>
              <a:gdLst>
                <a:gd name="T0" fmla="*/ 2147483647 w 1098"/>
                <a:gd name="T1" fmla="*/ 0 h 1457"/>
                <a:gd name="T2" fmla="*/ 2147483647 w 1098"/>
                <a:gd name="T3" fmla="*/ 2147483647 h 1457"/>
                <a:gd name="T4" fmla="*/ 2147483647 w 1098"/>
                <a:gd name="T5" fmla="*/ 2147483647 h 1457"/>
                <a:gd name="T6" fmla="*/ 2147483647 w 1098"/>
                <a:gd name="T7" fmla="*/ 2147483647 h 1457"/>
                <a:gd name="T8" fmla="*/ 2147483647 w 1098"/>
                <a:gd name="T9" fmla="*/ 2147483647 h 1457"/>
                <a:gd name="T10" fmla="*/ 2147483647 w 1098"/>
                <a:gd name="T11" fmla="*/ 2147483647 h 1457"/>
                <a:gd name="T12" fmla="*/ 2147483647 w 1098"/>
                <a:gd name="T13" fmla="*/ 2147483647 h 1457"/>
                <a:gd name="T14" fmla="*/ 2147483647 w 1098"/>
                <a:gd name="T15" fmla="*/ 2147483647 h 1457"/>
                <a:gd name="T16" fmla="*/ 2147483647 w 1098"/>
                <a:gd name="T17" fmla="*/ 2147483647 h 1457"/>
                <a:gd name="T18" fmla="*/ 2147483647 w 1098"/>
                <a:gd name="T19" fmla="*/ 2147483647 h 1457"/>
                <a:gd name="T20" fmla="*/ 2147483647 w 1098"/>
                <a:gd name="T21" fmla="*/ 2147483647 h 1457"/>
                <a:gd name="T22" fmla="*/ 2147483647 w 1098"/>
                <a:gd name="T23" fmla="*/ 2147483647 h 1457"/>
                <a:gd name="T24" fmla="*/ 2147483647 w 1098"/>
                <a:gd name="T25" fmla="*/ 2147483647 h 1457"/>
                <a:gd name="T26" fmla="*/ 2147483647 w 1098"/>
                <a:gd name="T27" fmla="*/ 2147483647 h 1457"/>
                <a:gd name="T28" fmla="*/ 2147483647 w 1098"/>
                <a:gd name="T29" fmla="*/ 2147483647 h 1457"/>
                <a:gd name="T30" fmla="*/ 2147483647 w 1098"/>
                <a:gd name="T31" fmla="*/ 2147483647 h 1457"/>
                <a:gd name="T32" fmla="*/ 2147483647 w 1098"/>
                <a:gd name="T33" fmla="*/ 2147483647 h 1457"/>
                <a:gd name="T34" fmla="*/ 2147483647 w 1098"/>
                <a:gd name="T35" fmla="*/ 2147483647 h 1457"/>
                <a:gd name="T36" fmla="*/ 2147483647 w 1098"/>
                <a:gd name="T37" fmla="*/ 2147483647 h 1457"/>
                <a:gd name="T38" fmla="*/ 2147483647 w 1098"/>
                <a:gd name="T39" fmla="*/ 2147483647 h 1457"/>
                <a:gd name="T40" fmla="*/ 2147483647 w 1098"/>
                <a:gd name="T41" fmla="*/ 2147483647 h 1457"/>
                <a:gd name="T42" fmla="*/ 2147483647 w 1098"/>
                <a:gd name="T43" fmla="*/ 2147483647 h 1457"/>
                <a:gd name="T44" fmla="*/ 2147483647 w 1098"/>
                <a:gd name="T45" fmla="*/ 2147483647 h 1457"/>
                <a:gd name="T46" fmla="*/ 2147483647 w 1098"/>
                <a:gd name="T47" fmla="*/ 2147483647 h 1457"/>
                <a:gd name="T48" fmla="*/ 2147483647 w 1098"/>
                <a:gd name="T49" fmla="*/ 2147483647 h 1457"/>
                <a:gd name="T50" fmla="*/ 2147483647 w 1098"/>
                <a:gd name="T51" fmla="*/ 2147483647 h 1457"/>
                <a:gd name="T52" fmla="*/ 2147483647 w 1098"/>
                <a:gd name="T53" fmla="*/ 2147483647 h 1457"/>
                <a:gd name="T54" fmla="*/ 2147483647 w 1098"/>
                <a:gd name="T55" fmla="*/ 2147483647 h 1457"/>
                <a:gd name="T56" fmla="*/ 2147483647 w 1098"/>
                <a:gd name="T57" fmla="*/ 2147483647 h 1457"/>
                <a:gd name="T58" fmla="*/ 2147483647 w 1098"/>
                <a:gd name="T59" fmla="*/ 2147483647 h 1457"/>
                <a:gd name="T60" fmla="*/ 2147483647 w 1098"/>
                <a:gd name="T61" fmla="*/ 2147483647 h 1457"/>
                <a:gd name="T62" fmla="*/ 2147483647 w 1098"/>
                <a:gd name="T63" fmla="*/ 2147483647 h 1457"/>
                <a:gd name="T64" fmla="*/ 2147483647 w 1098"/>
                <a:gd name="T65" fmla="*/ 2147483647 h 1457"/>
                <a:gd name="T66" fmla="*/ 2147483647 w 1098"/>
                <a:gd name="T67" fmla="*/ 2147483647 h 1457"/>
                <a:gd name="T68" fmla="*/ 2147483647 w 1098"/>
                <a:gd name="T69" fmla="*/ 2147483647 h 1457"/>
                <a:gd name="T70" fmla="*/ 2147483647 w 1098"/>
                <a:gd name="T71" fmla="*/ 2147483647 h 1457"/>
                <a:gd name="T72" fmla="*/ 2147483647 w 1098"/>
                <a:gd name="T73" fmla="*/ 2147483647 h 1457"/>
                <a:gd name="T74" fmla="*/ 2147483647 w 1098"/>
                <a:gd name="T75" fmla="*/ 2147483647 h 1457"/>
                <a:gd name="T76" fmla="*/ 2147483647 w 1098"/>
                <a:gd name="T77" fmla="*/ 2147483647 h 1457"/>
                <a:gd name="T78" fmla="*/ 2147483647 w 1098"/>
                <a:gd name="T79" fmla="*/ 2147483647 h 1457"/>
                <a:gd name="T80" fmla="*/ 0 w 1098"/>
                <a:gd name="T81" fmla="*/ 2147483647 h 14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98"/>
                <a:gd name="T124" fmla="*/ 0 h 1457"/>
                <a:gd name="T125" fmla="*/ 1098 w 1098"/>
                <a:gd name="T126" fmla="*/ 1457 h 14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98" h="1457">
                  <a:moveTo>
                    <a:pt x="1098" y="0"/>
                  </a:moveTo>
                  <a:lnTo>
                    <a:pt x="1055" y="1"/>
                  </a:lnTo>
                  <a:lnTo>
                    <a:pt x="1012" y="4"/>
                  </a:lnTo>
                  <a:lnTo>
                    <a:pt x="969" y="10"/>
                  </a:lnTo>
                  <a:lnTo>
                    <a:pt x="927" y="18"/>
                  </a:lnTo>
                  <a:lnTo>
                    <a:pt x="884" y="28"/>
                  </a:lnTo>
                  <a:lnTo>
                    <a:pt x="842" y="40"/>
                  </a:lnTo>
                  <a:lnTo>
                    <a:pt x="800" y="55"/>
                  </a:lnTo>
                  <a:lnTo>
                    <a:pt x="759" y="71"/>
                  </a:lnTo>
                  <a:lnTo>
                    <a:pt x="718" y="90"/>
                  </a:lnTo>
                  <a:lnTo>
                    <a:pt x="677" y="110"/>
                  </a:lnTo>
                  <a:lnTo>
                    <a:pt x="637" y="134"/>
                  </a:lnTo>
                  <a:lnTo>
                    <a:pt x="599" y="159"/>
                  </a:lnTo>
                  <a:lnTo>
                    <a:pt x="561" y="186"/>
                  </a:lnTo>
                  <a:lnTo>
                    <a:pt x="524" y="215"/>
                  </a:lnTo>
                  <a:lnTo>
                    <a:pt x="488" y="245"/>
                  </a:lnTo>
                  <a:lnTo>
                    <a:pt x="451" y="278"/>
                  </a:lnTo>
                  <a:lnTo>
                    <a:pt x="417" y="313"/>
                  </a:lnTo>
                  <a:lnTo>
                    <a:pt x="384" y="349"/>
                  </a:lnTo>
                  <a:lnTo>
                    <a:pt x="351" y="388"/>
                  </a:lnTo>
                  <a:lnTo>
                    <a:pt x="321" y="428"/>
                  </a:lnTo>
                  <a:lnTo>
                    <a:pt x="291" y="468"/>
                  </a:lnTo>
                  <a:lnTo>
                    <a:pt x="262" y="511"/>
                  </a:lnTo>
                  <a:lnTo>
                    <a:pt x="234" y="555"/>
                  </a:lnTo>
                  <a:lnTo>
                    <a:pt x="208" y="601"/>
                  </a:lnTo>
                  <a:lnTo>
                    <a:pt x="183" y="648"/>
                  </a:lnTo>
                  <a:lnTo>
                    <a:pt x="161" y="696"/>
                  </a:lnTo>
                  <a:lnTo>
                    <a:pt x="139" y="746"/>
                  </a:lnTo>
                  <a:lnTo>
                    <a:pt x="119" y="796"/>
                  </a:lnTo>
                  <a:lnTo>
                    <a:pt x="99" y="848"/>
                  </a:lnTo>
                  <a:lnTo>
                    <a:pt x="82" y="900"/>
                  </a:lnTo>
                  <a:lnTo>
                    <a:pt x="67" y="953"/>
                  </a:lnTo>
                  <a:lnTo>
                    <a:pt x="53" y="1007"/>
                  </a:lnTo>
                  <a:lnTo>
                    <a:pt x="40" y="1062"/>
                  </a:lnTo>
                  <a:lnTo>
                    <a:pt x="29" y="1117"/>
                  </a:lnTo>
                  <a:lnTo>
                    <a:pt x="20" y="1173"/>
                  </a:lnTo>
                  <a:lnTo>
                    <a:pt x="13" y="1229"/>
                  </a:lnTo>
                  <a:lnTo>
                    <a:pt x="7" y="1286"/>
                  </a:lnTo>
                  <a:lnTo>
                    <a:pt x="3" y="1342"/>
                  </a:lnTo>
                  <a:lnTo>
                    <a:pt x="1" y="1400"/>
                  </a:lnTo>
                  <a:lnTo>
                    <a:pt x="0" y="1457"/>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9" name="Freeform 17"/>
            <p:cNvSpPr>
              <a:spLocks/>
            </p:cNvSpPr>
            <p:nvPr/>
          </p:nvSpPr>
          <p:spPr bwMode="auto">
            <a:xfrm>
              <a:off x="3678238" y="2654300"/>
              <a:ext cx="427037" cy="350838"/>
            </a:xfrm>
            <a:custGeom>
              <a:avLst/>
              <a:gdLst>
                <a:gd name="T0" fmla="*/ 2147483647 w 1348"/>
                <a:gd name="T1" fmla="*/ 2147483647 h 1102"/>
                <a:gd name="T2" fmla="*/ 2147483647 w 1348"/>
                <a:gd name="T3" fmla="*/ 2147483647 h 1102"/>
                <a:gd name="T4" fmla="*/ 2147483647 w 1348"/>
                <a:gd name="T5" fmla="*/ 2147483647 h 1102"/>
                <a:gd name="T6" fmla="*/ 2147483647 w 1348"/>
                <a:gd name="T7" fmla="*/ 2147483647 h 1102"/>
                <a:gd name="T8" fmla="*/ 2147483647 w 1348"/>
                <a:gd name="T9" fmla="*/ 2147483647 h 1102"/>
                <a:gd name="T10" fmla="*/ 2147483647 w 1348"/>
                <a:gd name="T11" fmla="*/ 2147483647 h 1102"/>
                <a:gd name="T12" fmla="*/ 2147483647 w 1348"/>
                <a:gd name="T13" fmla="*/ 2147483647 h 1102"/>
                <a:gd name="T14" fmla="*/ 2147483647 w 1348"/>
                <a:gd name="T15" fmla="*/ 2147483647 h 1102"/>
                <a:gd name="T16" fmla="*/ 2147483647 w 1348"/>
                <a:gd name="T17" fmla="*/ 2147483647 h 1102"/>
                <a:gd name="T18" fmla="*/ 2147483647 w 1348"/>
                <a:gd name="T19" fmla="*/ 2147483647 h 1102"/>
                <a:gd name="T20" fmla="*/ 2147483647 w 1348"/>
                <a:gd name="T21" fmla="*/ 2147483647 h 1102"/>
                <a:gd name="T22" fmla="*/ 2147483647 w 1348"/>
                <a:gd name="T23" fmla="*/ 2147483647 h 1102"/>
                <a:gd name="T24" fmla="*/ 2147483647 w 1348"/>
                <a:gd name="T25" fmla="*/ 2147483647 h 1102"/>
                <a:gd name="T26" fmla="*/ 2147483647 w 1348"/>
                <a:gd name="T27" fmla="*/ 2147483647 h 1102"/>
                <a:gd name="T28" fmla="*/ 2147483647 w 1348"/>
                <a:gd name="T29" fmla="*/ 2147483647 h 1102"/>
                <a:gd name="T30" fmla="*/ 2147483647 w 1348"/>
                <a:gd name="T31" fmla="*/ 2147483647 h 1102"/>
                <a:gd name="T32" fmla="*/ 2147483647 w 1348"/>
                <a:gd name="T33" fmla="*/ 2147483647 h 1102"/>
                <a:gd name="T34" fmla="*/ 2147483647 w 1348"/>
                <a:gd name="T35" fmla="*/ 2147483647 h 1102"/>
                <a:gd name="T36" fmla="*/ 2147483647 w 1348"/>
                <a:gd name="T37" fmla="*/ 2147483647 h 1102"/>
                <a:gd name="T38" fmla="*/ 2147483647 w 1348"/>
                <a:gd name="T39" fmla="*/ 2147483647 h 1102"/>
                <a:gd name="T40" fmla="*/ 2147483647 w 1348"/>
                <a:gd name="T41" fmla="*/ 2147483647 h 1102"/>
                <a:gd name="T42" fmla="*/ 2147483647 w 1348"/>
                <a:gd name="T43" fmla="*/ 2147483647 h 1102"/>
                <a:gd name="T44" fmla="*/ 2147483647 w 1348"/>
                <a:gd name="T45" fmla="*/ 2147483647 h 1102"/>
                <a:gd name="T46" fmla="*/ 2147483647 w 1348"/>
                <a:gd name="T47" fmla="*/ 2147483647 h 1102"/>
                <a:gd name="T48" fmla="*/ 2147483647 w 1348"/>
                <a:gd name="T49" fmla="*/ 2147483647 h 1102"/>
                <a:gd name="T50" fmla="*/ 2147483647 w 1348"/>
                <a:gd name="T51" fmla="*/ 2147483647 h 1102"/>
                <a:gd name="T52" fmla="*/ 2147483647 w 1348"/>
                <a:gd name="T53" fmla="*/ 2147483647 h 1102"/>
                <a:gd name="T54" fmla="*/ 2147483647 w 1348"/>
                <a:gd name="T55" fmla="*/ 2147483647 h 1102"/>
                <a:gd name="T56" fmla="*/ 2147483647 w 1348"/>
                <a:gd name="T57" fmla="*/ 2147483647 h 1102"/>
                <a:gd name="T58" fmla="*/ 2147483647 w 1348"/>
                <a:gd name="T59" fmla="*/ 2147483647 h 1102"/>
                <a:gd name="T60" fmla="*/ 2147483647 w 1348"/>
                <a:gd name="T61" fmla="*/ 2147483647 h 1102"/>
                <a:gd name="T62" fmla="*/ 2147483647 w 1348"/>
                <a:gd name="T63" fmla="*/ 2147483647 h 1102"/>
                <a:gd name="T64" fmla="*/ 2147483647 w 1348"/>
                <a:gd name="T65" fmla="*/ 2147483647 h 1102"/>
                <a:gd name="T66" fmla="*/ 0 w 1348"/>
                <a:gd name="T67" fmla="*/ 0 h 1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48"/>
                <a:gd name="T103" fmla="*/ 0 h 1102"/>
                <a:gd name="T104" fmla="*/ 1348 w 1348"/>
                <a:gd name="T105" fmla="*/ 1102 h 1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48" h="1102">
                  <a:moveTo>
                    <a:pt x="1348" y="1102"/>
                  </a:moveTo>
                  <a:lnTo>
                    <a:pt x="1327" y="1043"/>
                  </a:lnTo>
                  <a:lnTo>
                    <a:pt x="1304" y="986"/>
                  </a:lnTo>
                  <a:lnTo>
                    <a:pt x="1279" y="929"/>
                  </a:lnTo>
                  <a:lnTo>
                    <a:pt x="1253" y="874"/>
                  </a:lnTo>
                  <a:lnTo>
                    <a:pt x="1226" y="819"/>
                  </a:lnTo>
                  <a:lnTo>
                    <a:pt x="1196" y="766"/>
                  </a:lnTo>
                  <a:lnTo>
                    <a:pt x="1166" y="715"/>
                  </a:lnTo>
                  <a:lnTo>
                    <a:pt x="1134" y="664"/>
                  </a:lnTo>
                  <a:lnTo>
                    <a:pt x="1100" y="615"/>
                  </a:lnTo>
                  <a:lnTo>
                    <a:pt x="1065" y="568"/>
                  </a:lnTo>
                  <a:lnTo>
                    <a:pt x="1029" y="521"/>
                  </a:lnTo>
                  <a:lnTo>
                    <a:pt x="991" y="477"/>
                  </a:lnTo>
                  <a:lnTo>
                    <a:pt x="952" y="435"/>
                  </a:lnTo>
                  <a:lnTo>
                    <a:pt x="913" y="394"/>
                  </a:lnTo>
                  <a:lnTo>
                    <a:pt x="872" y="355"/>
                  </a:lnTo>
                  <a:lnTo>
                    <a:pt x="830" y="318"/>
                  </a:lnTo>
                  <a:lnTo>
                    <a:pt x="785" y="283"/>
                  </a:lnTo>
                  <a:lnTo>
                    <a:pt x="741" y="249"/>
                  </a:lnTo>
                  <a:lnTo>
                    <a:pt x="697" y="217"/>
                  </a:lnTo>
                  <a:lnTo>
                    <a:pt x="650" y="187"/>
                  </a:lnTo>
                  <a:lnTo>
                    <a:pt x="604" y="160"/>
                  </a:lnTo>
                  <a:lnTo>
                    <a:pt x="556" y="135"/>
                  </a:lnTo>
                  <a:lnTo>
                    <a:pt x="507" y="112"/>
                  </a:lnTo>
                  <a:lnTo>
                    <a:pt x="459" y="90"/>
                  </a:lnTo>
                  <a:lnTo>
                    <a:pt x="410" y="72"/>
                  </a:lnTo>
                  <a:lnTo>
                    <a:pt x="360" y="55"/>
                  </a:lnTo>
                  <a:lnTo>
                    <a:pt x="309" y="40"/>
                  </a:lnTo>
                  <a:lnTo>
                    <a:pt x="258" y="28"/>
                  </a:lnTo>
                  <a:lnTo>
                    <a:pt x="207" y="18"/>
                  </a:lnTo>
                  <a:lnTo>
                    <a:pt x="156" y="10"/>
                  </a:lnTo>
                  <a:lnTo>
                    <a:pt x="105" y="4"/>
                  </a:lnTo>
                  <a:lnTo>
                    <a:pt x="52" y="1"/>
                  </a:ln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0" name="Freeform 18"/>
            <p:cNvSpPr>
              <a:spLocks/>
            </p:cNvSpPr>
            <p:nvPr/>
          </p:nvSpPr>
          <p:spPr bwMode="auto">
            <a:xfrm>
              <a:off x="3987800" y="2925763"/>
              <a:ext cx="177800" cy="306387"/>
            </a:xfrm>
            <a:custGeom>
              <a:avLst/>
              <a:gdLst>
                <a:gd name="T0" fmla="*/ 0 w 562"/>
                <a:gd name="T1" fmla="*/ 2147483647 h 963"/>
                <a:gd name="T2" fmla="*/ 2147483647 w 562"/>
                <a:gd name="T3" fmla="*/ 2147483647 h 963"/>
                <a:gd name="T4" fmla="*/ 2147483647 w 562"/>
                <a:gd name="T5" fmla="*/ 0 h 963"/>
                <a:gd name="T6" fmla="*/ 2147483647 w 562"/>
                <a:gd name="T7" fmla="*/ 2147483647 h 963"/>
                <a:gd name="T8" fmla="*/ 0 w 562"/>
                <a:gd name="T9" fmla="*/ 2147483647 h 963"/>
                <a:gd name="T10" fmla="*/ 0 60000 65536"/>
                <a:gd name="T11" fmla="*/ 0 60000 65536"/>
                <a:gd name="T12" fmla="*/ 0 60000 65536"/>
                <a:gd name="T13" fmla="*/ 0 60000 65536"/>
                <a:gd name="T14" fmla="*/ 0 60000 65536"/>
                <a:gd name="T15" fmla="*/ 0 w 562"/>
                <a:gd name="T16" fmla="*/ 0 h 963"/>
                <a:gd name="T17" fmla="*/ 562 w 562"/>
                <a:gd name="T18" fmla="*/ 963 h 963"/>
              </a:gdLst>
              <a:ahLst/>
              <a:cxnLst>
                <a:cxn ang="T10">
                  <a:pos x="T0" y="T1"/>
                </a:cxn>
                <a:cxn ang="T11">
                  <a:pos x="T2" y="T3"/>
                </a:cxn>
                <a:cxn ang="T12">
                  <a:pos x="T4" y="T5"/>
                </a:cxn>
                <a:cxn ang="T13">
                  <a:pos x="T6" y="T7"/>
                </a:cxn>
                <a:cxn ang="T14">
                  <a:pos x="T8" y="T9"/>
                </a:cxn>
              </a:cxnLst>
              <a:rect l="T15" t="T16" r="T17" b="T18"/>
              <a:pathLst>
                <a:path w="562" h="963">
                  <a:moveTo>
                    <a:pt x="0" y="107"/>
                  </a:moveTo>
                  <a:lnTo>
                    <a:pt x="304" y="167"/>
                  </a:lnTo>
                  <a:lnTo>
                    <a:pt x="562" y="0"/>
                  </a:lnTo>
                  <a:lnTo>
                    <a:pt x="456" y="963"/>
                  </a:lnTo>
                  <a:lnTo>
                    <a:pt x="0" y="107"/>
                  </a:lnTo>
                  <a:close/>
                </a:path>
              </a:pathLst>
            </a:custGeom>
            <a:solidFill>
              <a:schemeClr val="tx1"/>
            </a:solidFill>
            <a:ln w="9525">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1" name="Freeform 19"/>
            <p:cNvSpPr>
              <a:spLocks/>
            </p:cNvSpPr>
            <p:nvPr/>
          </p:nvSpPr>
          <p:spPr bwMode="auto">
            <a:xfrm>
              <a:off x="4400550" y="2654300"/>
              <a:ext cx="320675" cy="349250"/>
            </a:xfrm>
            <a:custGeom>
              <a:avLst/>
              <a:gdLst>
                <a:gd name="T0" fmla="*/ 2147483647 w 1010"/>
                <a:gd name="T1" fmla="*/ 0 h 1101"/>
                <a:gd name="T2" fmla="*/ 2147483647 w 1010"/>
                <a:gd name="T3" fmla="*/ 2147483647 h 1101"/>
                <a:gd name="T4" fmla="*/ 2147483647 w 1010"/>
                <a:gd name="T5" fmla="*/ 2147483647 h 1101"/>
                <a:gd name="T6" fmla="*/ 2147483647 w 1010"/>
                <a:gd name="T7" fmla="*/ 2147483647 h 1101"/>
                <a:gd name="T8" fmla="*/ 2147483647 w 1010"/>
                <a:gd name="T9" fmla="*/ 2147483647 h 1101"/>
                <a:gd name="T10" fmla="*/ 2147483647 w 1010"/>
                <a:gd name="T11" fmla="*/ 2147483647 h 1101"/>
                <a:gd name="T12" fmla="*/ 2147483647 w 1010"/>
                <a:gd name="T13" fmla="*/ 2147483647 h 1101"/>
                <a:gd name="T14" fmla="*/ 2147483647 w 1010"/>
                <a:gd name="T15" fmla="*/ 2147483647 h 1101"/>
                <a:gd name="T16" fmla="*/ 2147483647 w 1010"/>
                <a:gd name="T17" fmla="*/ 2147483647 h 1101"/>
                <a:gd name="T18" fmla="*/ 2147483647 w 1010"/>
                <a:gd name="T19" fmla="*/ 2147483647 h 1101"/>
                <a:gd name="T20" fmla="*/ 2147483647 w 1010"/>
                <a:gd name="T21" fmla="*/ 2147483647 h 1101"/>
                <a:gd name="T22" fmla="*/ 2147483647 w 1010"/>
                <a:gd name="T23" fmla="*/ 2147483647 h 1101"/>
                <a:gd name="T24" fmla="*/ 2147483647 w 1010"/>
                <a:gd name="T25" fmla="*/ 2147483647 h 1101"/>
                <a:gd name="T26" fmla="*/ 2147483647 w 1010"/>
                <a:gd name="T27" fmla="*/ 2147483647 h 1101"/>
                <a:gd name="T28" fmla="*/ 2147483647 w 1010"/>
                <a:gd name="T29" fmla="*/ 2147483647 h 1101"/>
                <a:gd name="T30" fmla="*/ 2147483647 w 1010"/>
                <a:gd name="T31" fmla="*/ 2147483647 h 1101"/>
                <a:gd name="T32" fmla="*/ 2147483647 w 1010"/>
                <a:gd name="T33" fmla="*/ 2147483647 h 1101"/>
                <a:gd name="T34" fmla="*/ 2147483647 w 1010"/>
                <a:gd name="T35" fmla="*/ 2147483647 h 1101"/>
                <a:gd name="T36" fmla="*/ 2147483647 w 1010"/>
                <a:gd name="T37" fmla="*/ 2147483647 h 1101"/>
                <a:gd name="T38" fmla="*/ 2147483647 w 1010"/>
                <a:gd name="T39" fmla="*/ 2147483647 h 1101"/>
                <a:gd name="T40" fmla="*/ 2147483647 w 1010"/>
                <a:gd name="T41" fmla="*/ 2147483647 h 1101"/>
                <a:gd name="T42" fmla="*/ 2147483647 w 1010"/>
                <a:gd name="T43" fmla="*/ 2147483647 h 1101"/>
                <a:gd name="T44" fmla="*/ 2147483647 w 1010"/>
                <a:gd name="T45" fmla="*/ 2147483647 h 1101"/>
                <a:gd name="T46" fmla="*/ 2147483647 w 1010"/>
                <a:gd name="T47" fmla="*/ 2147483647 h 1101"/>
                <a:gd name="T48" fmla="*/ 2147483647 w 1010"/>
                <a:gd name="T49" fmla="*/ 2147483647 h 1101"/>
                <a:gd name="T50" fmla="*/ 2147483647 w 1010"/>
                <a:gd name="T51" fmla="*/ 2147483647 h 1101"/>
                <a:gd name="T52" fmla="*/ 2147483647 w 1010"/>
                <a:gd name="T53" fmla="*/ 2147483647 h 1101"/>
                <a:gd name="T54" fmla="*/ 2147483647 w 1010"/>
                <a:gd name="T55" fmla="*/ 2147483647 h 1101"/>
                <a:gd name="T56" fmla="*/ 2147483647 w 1010"/>
                <a:gd name="T57" fmla="*/ 2147483647 h 1101"/>
                <a:gd name="T58" fmla="*/ 2147483647 w 1010"/>
                <a:gd name="T59" fmla="*/ 2147483647 h 1101"/>
                <a:gd name="T60" fmla="*/ 2147483647 w 1010"/>
                <a:gd name="T61" fmla="*/ 2147483647 h 1101"/>
                <a:gd name="T62" fmla="*/ 2147483647 w 1010"/>
                <a:gd name="T63" fmla="*/ 2147483647 h 1101"/>
                <a:gd name="T64" fmla="*/ 2147483647 w 1010"/>
                <a:gd name="T65" fmla="*/ 2147483647 h 1101"/>
                <a:gd name="T66" fmla="*/ 0 w 1010"/>
                <a:gd name="T67" fmla="*/ 2147483647 h 1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0"/>
                <a:gd name="T103" fmla="*/ 0 h 1101"/>
                <a:gd name="T104" fmla="*/ 1010 w 1010"/>
                <a:gd name="T105" fmla="*/ 1101 h 1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0" h="1101">
                  <a:moveTo>
                    <a:pt x="1010" y="0"/>
                  </a:moveTo>
                  <a:lnTo>
                    <a:pt x="971" y="1"/>
                  </a:lnTo>
                  <a:lnTo>
                    <a:pt x="931" y="4"/>
                  </a:lnTo>
                  <a:lnTo>
                    <a:pt x="893" y="10"/>
                  </a:lnTo>
                  <a:lnTo>
                    <a:pt x="854" y="18"/>
                  </a:lnTo>
                  <a:lnTo>
                    <a:pt x="817" y="28"/>
                  </a:lnTo>
                  <a:lnTo>
                    <a:pt x="778" y="40"/>
                  </a:lnTo>
                  <a:lnTo>
                    <a:pt x="741" y="55"/>
                  </a:lnTo>
                  <a:lnTo>
                    <a:pt x="703" y="72"/>
                  </a:lnTo>
                  <a:lnTo>
                    <a:pt x="666" y="91"/>
                  </a:lnTo>
                  <a:lnTo>
                    <a:pt x="630" y="112"/>
                  </a:lnTo>
                  <a:lnTo>
                    <a:pt x="593" y="135"/>
                  </a:lnTo>
                  <a:lnTo>
                    <a:pt x="557" y="160"/>
                  </a:lnTo>
                  <a:lnTo>
                    <a:pt x="522" y="189"/>
                  </a:lnTo>
                  <a:lnTo>
                    <a:pt x="488" y="218"/>
                  </a:lnTo>
                  <a:lnTo>
                    <a:pt x="454" y="249"/>
                  </a:lnTo>
                  <a:lnTo>
                    <a:pt x="421" y="283"/>
                  </a:lnTo>
                  <a:lnTo>
                    <a:pt x="389" y="318"/>
                  </a:lnTo>
                  <a:lnTo>
                    <a:pt x="357" y="355"/>
                  </a:lnTo>
                  <a:lnTo>
                    <a:pt x="325" y="394"/>
                  </a:lnTo>
                  <a:lnTo>
                    <a:pt x="296" y="435"/>
                  </a:lnTo>
                  <a:lnTo>
                    <a:pt x="266" y="477"/>
                  </a:lnTo>
                  <a:lnTo>
                    <a:pt x="239" y="521"/>
                  </a:lnTo>
                  <a:lnTo>
                    <a:pt x="212" y="568"/>
                  </a:lnTo>
                  <a:lnTo>
                    <a:pt x="186" y="614"/>
                  </a:lnTo>
                  <a:lnTo>
                    <a:pt x="161" y="664"/>
                  </a:lnTo>
                  <a:lnTo>
                    <a:pt x="136" y="714"/>
                  </a:lnTo>
                  <a:lnTo>
                    <a:pt x="113" y="766"/>
                  </a:lnTo>
                  <a:lnTo>
                    <a:pt x="92" y="818"/>
                  </a:lnTo>
                  <a:lnTo>
                    <a:pt x="70" y="873"/>
                  </a:lnTo>
                  <a:lnTo>
                    <a:pt x="51" y="928"/>
                  </a:lnTo>
                  <a:lnTo>
                    <a:pt x="33" y="985"/>
                  </a:lnTo>
                  <a:lnTo>
                    <a:pt x="16" y="1042"/>
                  </a:lnTo>
                  <a:lnTo>
                    <a:pt x="0" y="1101"/>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2" name="Freeform 20"/>
            <p:cNvSpPr>
              <a:spLocks/>
            </p:cNvSpPr>
            <p:nvPr/>
          </p:nvSpPr>
          <p:spPr bwMode="auto">
            <a:xfrm>
              <a:off x="4335463" y="2928938"/>
              <a:ext cx="180975" cy="303212"/>
            </a:xfrm>
            <a:custGeom>
              <a:avLst/>
              <a:gdLst>
                <a:gd name="T0" fmla="*/ 0 w 569"/>
                <a:gd name="T1" fmla="*/ 0 h 955"/>
                <a:gd name="T2" fmla="*/ 2147483647 w 569"/>
                <a:gd name="T3" fmla="*/ 2147483647 h 955"/>
                <a:gd name="T4" fmla="*/ 2147483647 w 569"/>
                <a:gd name="T5" fmla="*/ 2147483647 h 955"/>
                <a:gd name="T6" fmla="*/ 2147483647 w 569"/>
                <a:gd name="T7" fmla="*/ 2147483647 h 955"/>
                <a:gd name="T8" fmla="*/ 0 w 569"/>
                <a:gd name="T9" fmla="*/ 0 h 955"/>
                <a:gd name="T10" fmla="*/ 0 60000 65536"/>
                <a:gd name="T11" fmla="*/ 0 60000 65536"/>
                <a:gd name="T12" fmla="*/ 0 60000 65536"/>
                <a:gd name="T13" fmla="*/ 0 60000 65536"/>
                <a:gd name="T14" fmla="*/ 0 60000 65536"/>
                <a:gd name="T15" fmla="*/ 0 w 569"/>
                <a:gd name="T16" fmla="*/ 0 h 955"/>
                <a:gd name="T17" fmla="*/ 569 w 569"/>
                <a:gd name="T18" fmla="*/ 955 h 955"/>
              </a:gdLst>
              <a:ahLst/>
              <a:cxnLst>
                <a:cxn ang="T10">
                  <a:pos x="T0" y="T1"/>
                </a:cxn>
                <a:cxn ang="T11">
                  <a:pos x="T2" y="T3"/>
                </a:cxn>
                <a:cxn ang="T12">
                  <a:pos x="T4" y="T5"/>
                </a:cxn>
                <a:cxn ang="T13">
                  <a:pos x="T6" y="T7"/>
                </a:cxn>
                <a:cxn ang="T14">
                  <a:pos x="T8" y="T9"/>
                </a:cxn>
              </a:cxnLst>
              <a:rect l="T15" t="T16" r="T17" b="T18"/>
              <a:pathLst>
                <a:path w="569" h="955">
                  <a:moveTo>
                    <a:pt x="0" y="0"/>
                  </a:moveTo>
                  <a:lnTo>
                    <a:pt x="274" y="152"/>
                  </a:lnTo>
                  <a:lnTo>
                    <a:pt x="569" y="84"/>
                  </a:lnTo>
                  <a:lnTo>
                    <a:pt x="152" y="955"/>
                  </a:lnTo>
                  <a:lnTo>
                    <a:pt x="0" y="0"/>
                  </a:lnTo>
                  <a:close/>
                </a:path>
              </a:pathLst>
            </a:custGeom>
            <a:solidFill>
              <a:schemeClr val="tx1"/>
            </a:solidFill>
            <a:ln w="9525">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3" name="Freeform 21"/>
            <p:cNvSpPr>
              <a:spLocks/>
            </p:cNvSpPr>
            <p:nvPr/>
          </p:nvSpPr>
          <p:spPr bwMode="auto">
            <a:xfrm>
              <a:off x="4721225" y="2654300"/>
              <a:ext cx="465138" cy="461963"/>
            </a:xfrm>
            <a:custGeom>
              <a:avLst/>
              <a:gdLst>
                <a:gd name="T0" fmla="*/ 2147483647 w 1466"/>
                <a:gd name="T1" fmla="*/ 2147483647 h 1452"/>
                <a:gd name="T2" fmla="*/ 2147483647 w 1466"/>
                <a:gd name="T3" fmla="*/ 2147483647 h 1452"/>
                <a:gd name="T4" fmla="*/ 2147483647 w 1466"/>
                <a:gd name="T5" fmla="*/ 2147483647 h 1452"/>
                <a:gd name="T6" fmla="*/ 2147483647 w 1466"/>
                <a:gd name="T7" fmla="*/ 2147483647 h 1452"/>
                <a:gd name="T8" fmla="*/ 2147483647 w 1466"/>
                <a:gd name="T9" fmla="*/ 2147483647 h 1452"/>
                <a:gd name="T10" fmla="*/ 2147483647 w 1466"/>
                <a:gd name="T11" fmla="*/ 2147483647 h 1452"/>
                <a:gd name="T12" fmla="*/ 2147483647 w 1466"/>
                <a:gd name="T13" fmla="*/ 2147483647 h 1452"/>
                <a:gd name="T14" fmla="*/ 2147483647 w 1466"/>
                <a:gd name="T15" fmla="*/ 2147483647 h 1452"/>
                <a:gd name="T16" fmla="*/ 2147483647 w 1466"/>
                <a:gd name="T17" fmla="*/ 2147483647 h 1452"/>
                <a:gd name="T18" fmla="*/ 2147483647 w 1466"/>
                <a:gd name="T19" fmla="*/ 2147483647 h 1452"/>
                <a:gd name="T20" fmla="*/ 2147483647 w 1466"/>
                <a:gd name="T21" fmla="*/ 2147483647 h 1452"/>
                <a:gd name="T22" fmla="*/ 2147483647 w 1466"/>
                <a:gd name="T23" fmla="*/ 2147483647 h 1452"/>
                <a:gd name="T24" fmla="*/ 2147483647 w 1466"/>
                <a:gd name="T25" fmla="*/ 2147483647 h 1452"/>
                <a:gd name="T26" fmla="*/ 2147483647 w 1466"/>
                <a:gd name="T27" fmla="*/ 2147483647 h 1452"/>
                <a:gd name="T28" fmla="*/ 2147483647 w 1466"/>
                <a:gd name="T29" fmla="*/ 2147483647 h 1452"/>
                <a:gd name="T30" fmla="*/ 2147483647 w 1466"/>
                <a:gd name="T31" fmla="*/ 2147483647 h 1452"/>
                <a:gd name="T32" fmla="*/ 2147483647 w 1466"/>
                <a:gd name="T33" fmla="*/ 2147483647 h 1452"/>
                <a:gd name="T34" fmla="*/ 2147483647 w 1466"/>
                <a:gd name="T35" fmla="*/ 2147483647 h 1452"/>
                <a:gd name="T36" fmla="*/ 2147483647 w 1466"/>
                <a:gd name="T37" fmla="*/ 2147483647 h 1452"/>
                <a:gd name="T38" fmla="*/ 2147483647 w 1466"/>
                <a:gd name="T39" fmla="*/ 2147483647 h 1452"/>
                <a:gd name="T40" fmla="*/ 2147483647 w 1466"/>
                <a:gd name="T41" fmla="*/ 2147483647 h 1452"/>
                <a:gd name="T42" fmla="*/ 2147483647 w 1466"/>
                <a:gd name="T43" fmla="*/ 2147483647 h 1452"/>
                <a:gd name="T44" fmla="*/ 2147483647 w 1466"/>
                <a:gd name="T45" fmla="*/ 2147483647 h 1452"/>
                <a:gd name="T46" fmla="*/ 2147483647 w 1466"/>
                <a:gd name="T47" fmla="*/ 2147483647 h 1452"/>
                <a:gd name="T48" fmla="*/ 2147483647 w 1466"/>
                <a:gd name="T49" fmla="*/ 2147483647 h 1452"/>
                <a:gd name="T50" fmla="*/ 2147483647 w 1466"/>
                <a:gd name="T51" fmla="*/ 2147483647 h 1452"/>
                <a:gd name="T52" fmla="*/ 2147483647 w 1466"/>
                <a:gd name="T53" fmla="*/ 2147483647 h 1452"/>
                <a:gd name="T54" fmla="*/ 2147483647 w 1466"/>
                <a:gd name="T55" fmla="*/ 2147483647 h 1452"/>
                <a:gd name="T56" fmla="*/ 2147483647 w 1466"/>
                <a:gd name="T57" fmla="*/ 2147483647 h 1452"/>
                <a:gd name="T58" fmla="*/ 2147483647 w 1466"/>
                <a:gd name="T59" fmla="*/ 2147483647 h 1452"/>
                <a:gd name="T60" fmla="*/ 2147483647 w 1466"/>
                <a:gd name="T61" fmla="*/ 2147483647 h 1452"/>
                <a:gd name="T62" fmla="*/ 2147483647 w 1466"/>
                <a:gd name="T63" fmla="*/ 2147483647 h 1452"/>
                <a:gd name="T64" fmla="*/ 2147483647 w 1466"/>
                <a:gd name="T65" fmla="*/ 2147483647 h 1452"/>
                <a:gd name="T66" fmla="*/ 2147483647 w 1466"/>
                <a:gd name="T67" fmla="*/ 2147483647 h 1452"/>
                <a:gd name="T68" fmla="*/ 2147483647 w 1466"/>
                <a:gd name="T69" fmla="*/ 2147483647 h 1452"/>
                <a:gd name="T70" fmla="*/ 2147483647 w 1466"/>
                <a:gd name="T71" fmla="*/ 2147483647 h 1452"/>
                <a:gd name="T72" fmla="*/ 2147483647 w 1466"/>
                <a:gd name="T73" fmla="*/ 2147483647 h 1452"/>
                <a:gd name="T74" fmla="*/ 2147483647 w 1466"/>
                <a:gd name="T75" fmla="*/ 2147483647 h 1452"/>
                <a:gd name="T76" fmla="*/ 2147483647 w 1466"/>
                <a:gd name="T77" fmla="*/ 2147483647 h 1452"/>
                <a:gd name="T78" fmla="*/ 2147483647 w 1466"/>
                <a:gd name="T79" fmla="*/ 2147483647 h 1452"/>
                <a:gd name="T80" fmla="*/ 0 w 1466"/>
                <a:gd name="T81" fmla="*/ 0 h 14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66"/>
                <a:gd name="T124" fmla="*/ 0 h 1452"/>
                <a:gd name="T125" fmla="*/ 1466 w 1466"/>
                <a:gd name="T126" fmla="*/ 1452 h 14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66" h="1452">
                  <a:moveTo>
                    <a:pt x="1466" y="1452"/>
                  </a:moveTo>
                  <a:lnTo>
                    <a:pt x="1465" y="1396"/>
                  </a:lnTo>
                  <a:lnTo>
                    <a:pt x="1461" y="1339"/>
                  </a:lnTo>
                  <a:lnTo>
                    <a:pt x="1456" y="1281"/>
                  </a:lnTo>
                  <a:lnTo>
                    <a:pt x="1448" y="1225"/>
                  </a:lnTo>
                  <a:lnTo>
                    <a:pt x="1438" y="1169"/>
                  </a:lnTo>
                  <a:lnTo>
                    <a:pt x="1425" y="1114"/>
                  </a:lnTo>
                  <a:lnTo>
                    <a:pt x="1410" y="1058"/>
                  </a:lnTo>
                  <a:lnTo>
                    <a:pt x="1393" y="1004"/>
                  </a:lnTo>
                  <a:lnTo>
                    <a:pt x="1375" y="950"/>
                  </a:lnTo>
                  <a:lnTo>
                    <a:pt x="1354" y="896"/>
                  </a:lnTo>
                  <a:lnTo>
                    <a:pt x="1331" y="844"/>
                  </a:lnTo>
                  <a:lnTo>
                    <a:pt x="1306" y="792"/>
                  </a:lnTo>
                  <a:lnTo>
                    <a:pt x="1279" y="742"/>
                  </a:lnTo>
                  <a:lnTo>
                    <a:pt x="1249" y="692"/>
                  </a:lnTo>
                  <a:lnTo>
                    <a:pt x="1219" y="645"/>
                  </a:lnTo>
                  <a:lnTo>
                    <a:pt x="1186" y="598"/>
                  </a:lnTo>
                  <a:lnTo>
                    <a:pt x="1151" y="552"/>
                  </a:lnTo>
                  <a:lnTo>
                    <a:pt x="1114" y="508"/>
                  </a:lnTo>
                  <a:lnTo>
                    <a:pt x="1076" y="466"/>
                  </a:lnTo>
                  <a:lnTo>
                    <a:pt x="1036" y="424"/>
                  </a:lnTo>
                  <a:lnTo>
                    <a:pt x="994" y="386"/>
                  </a:lnTo>
                  <a:lnTo>
                    <a:pt x="952" y="347"/>
                  </a:lnTo>
                  <a:lnTo>
                    <a:pt x="907" y="311"/>
                  </a:lnTo>
                  <a:lnTo>
                    <a:pt x="861" y="277"/>
                  </a:lnTo>
                  <a:lnTo>
                    <a:pt x="813" y="244"/>
                  </a:lnTo>
                  <a:lnTo>
                    <a:pt x="766" y="214"/>
                  </a:lnTo>
                  <a:lnTo>
                    <a:pt x="716" y="184"/>
                  </a:lnTo>
                  <a:lnTo>
                    <a:pt x="665" y="158"/>
                  </a:lnTo>
                  <a:lnTo>
                    <a:pt x="614" y="133"/>
                  </a:lnTo>
                  <a:lnTo>
                    <a:pt x="560" y="109"/>
                  </a:lnTo>
                  <a:lnTo>
                    <a:pt x="507" y="89"/>
                  </a:lnTo>
                  <a:lnTo>
                    <a:pt x="453" y="71"/>
                  </a:lnTo>
                  <a:lnTo>
                    <a:pt x="398" y="54"/>
                  </a:lnTo>
                  <a:lnTo>
                    <a:pt x="342" y="39"/>
                  </a:lnTo>
                  <a:lnTo>
                    <a:pt x="286" y="28"/>
                  </a:lnTo>
                  <a:lnTo>
                    <a:pt x="229" y="18"/>
                  </a:lnTo>
                  <a:lnTo>
                    <a:pt x="172" y="10"/>
                  </a:lnTo>
                  <a:lnTo>
                    <a:pt x="114" y="4"/>
                  </a:lnTo>
                  <a:lnTo>
                    <a:pt x="58" y="1"/>
                  </a:ln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4" name="Freeform 22"/>
            <p:cNvSpPr>
              <a:spLocks/>
            </p:cNvSpPr>
            <p:nvPr/>
          </p:nvSpPr>
          <p:spPr bwMode="auto">
            <a:xfrm>
              <a:off x="4491038" y="3344863"/>
              <a:ext cx="1735137" cy="1735137"/>
            </a:xfrm>
            <a:custGeom>
              <a:avLst/>
              <a:gdLst>
                <a:gd name="T0" fmla="*/ 2147483647 w 5464"/>
                <a:gd name="T1" fmla="*/ 2147483647 h 5461"/>
                <a:gd name="T2" fmla="*/ 2147483647 w 5464"/>
                <a:gd name="T3" fmla="*/ 2147483647 h 5461"/>
                <a:gd name="T4" fmla="*/ 2147483647 w 5464"/>
                <a:gd name="T5" fmla="*/ 2147483647 h 5461"/>
                <a:gd name="T6" fmla="*/ 2147483647 w 5464"/>
                <a:gd name="T7" fmla="*/ 2147483647 h 5461"/>
                <a:gd name="T8" fmla="*/ 2147483647 w 5464"/>
                <a:gd name="T9" fmla="*/ 2147483647 h 5461"/>
                <a:gd name="T10" fmla="*/ 2147483647 w 5464"/>
                <a:gd name="T11" fmla="*/ 2147483647 h 5461"/>
                <a:gd name="T12" fmla="*/ 2147483647 w 5464"/>
                <a:gd name="T13" fmla="*/ 2147483647 h 5461"/>
                <a:gd name="T14" fmla="*/ 2147483647 w 5464"/>
                <a:gd name="T15" fmla="*/ 2147483647 h 5461"/>
                <a:gd name="T16" fmla="*/ 2147483647 w 5464"/>
                <a:gd name="T17" fmla="*/ 2147483647 h 5461"/>
                <a:gd name="T18" fmla="*/ 2147483647 w 5464"/>
                <a:gd name="T19" fmla="*/ 2147483647 h 5461"/>
                <a:gd name="T20" fmla="*/ 2147483647 w 5464"/>
                <a:gd name="T21" fmla="*/ 2147483647 h 5461"/>
                <a:gd name="T22" fmla="*/ 2147483647 w 5464"/>
                <a:gd name="T23" fmla="*/ 2147483647 h 5461"/>
                <a:gd name="T24" fmla="*/ 2147483647 w 5464"/>
                <a:gd name="T25" fmla="*/ 2147483647 h 5461"/>
                <a:gd name="T26" fmla="*/ 2147483647 w 5464"/>
                <a:gd name="T27" fmla="*/ 2147483647 h 5461"/>
                <a:gd name="T28" fmla="*/ 2147483647 w 5464"/>
                <a:gd name="T29" fmla="*/ 2147483647 h 5461"/>
                <a:gd name="T30" fmla="*/ 2147483647 w 5464"/>
                <a:gd name="T31" fmla="*/ 2147483647 h 5461"/>
                <a:gd name="T32" fmla="*/ 2147483647 w 5464"/>
                <a:gd name="T33" fmla="*/ 2147483647 h 5461"/>
                <a:gd name="T34" fmla="*/ 2147483647 w 5464"/>
                <a:gd name="T35" fmla="*/ 2147483647 h 5461"/>
                <a:gd name="T36" fmla="*/ 2147483647 w 5464"/>
                <a:gd name="T37" fmla="*/ 2147483647 h 5461"/>
                <a:gd name="T38" fmla="*/ 2147483647 w 5464"/>
                <a:gd name="T39" fmla="*/ 2147483647 h 5461"/>
                <a:gd name="T40" fmla="*/ 2147483647 w 5464"/>
                <a:gd name="T41" fmla="*/ 2147483647 h 5461"/>
                <a:gd name="T42" fmla="*/ 2147483647 w 5464"/>
                <a:gd name="T43" fmla="*/ 2147483647 h 5461"/>
                <a:gd name="T44" fmla="*/ 2147483647 w 5464"/>
                <a:gd name="T45" fmla="*/ 2147483647 h 5461"/>
                <a:gd name="T46" fmla="*/ 2147483647 w 5464"/>
                <a:gd name="T47" fmla="*/ 2147483647 h 5461"/>
                <a:gd name="T48" fmla="*/ 2147483647 w 5464"/>
                <a:gd name="T49" fmla="*/ 2147483647 h 5461"/>
                <a:gd name="T50" fmla="*/ 2147483647 w 5464"/>
                <a:gd name="T51" fmla="*/ 2147483647 h 5461"/>
                <a:gd name="T52" fmla="*/ 2147483647 w 5464"/>
                <a:gd name="T53" fmla="*/ 2147483647 h 5461"/>
                <a:gd name="T54" fmla="*/ 2147483647 w 5464"/>
                <a:gd name="T55" fmla="*/ 2147483647 h 5461"/>
                <a:gd name="T56" fmla="*/ 2147483647 w 5464"/>
                <a:gd name="T57" fmla="*/ 2147483647 h 5461"/>
                <a:gd name="T58" fmla="*/ 2147483647 w 5464"/>
                <a:gd name="T59" fmla="*/ 2147483647 h 5461"/>
                <a:gd name="T60" fmla="*/ 2147483647 w 5464"/>
                <a:gd name="T61" fmla="*/ 2147483647 h 5461"/>
                <a:gd name="T62" fmla="*/ 2147483647 w 5464"/>
                <a:gd name="T63" fmla="*/ 2147483647 h 5461"/>
                <a:gd name="T64" fmla="*/ 2147483647 w 5464"/>
                <a:gd name="T65" fmla="*/ 2147483647 h 5461"/>
                <a:gd name="T66" fmla="*/ 2147483647 w 5464"/>
                <a:gd name="T67" fmla="*/ 2147483647 h 5461"/>
                <a:gd name="T68" fmla="*/ 2147483647 w 5464"/>
                <a:gd name="T69" fmla="*/ 2147483647 h 5461"/>
                <a:gd name="T70" fmla="*/ 2147483647 w 5464"/>
                <a:gd name="T71" fmla="*/ 2147483647 h 5461"/>
                <a:gd name="T72" fmla="*/ 2147483647 w 5464"/>
                <a:gd name="T73" fmla="*/ 2147483647 h 5461"/>
                <a:gd name="T74" fmla="*/ 2147483647 w 5464"/>
                <a:gd name="T75" fmla="*/ 2147483647 h 5461"/>
                <a:gd name="T76" fmla="*/ 2147483647 w 5464"/>
                <a:gd name="T77" fmla="*/ 0 h 54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464"/>
                <a:gd name="T118" fmla="*/ 0 h 5461"/>
                <a:gd name="T119" fmla="*/ 5464 w 5464"/>
                <a:gd name="T120" fmla="*/ 5461 h 54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464" h="5461">
                  <a:moveTo>
                    <a:pt x="0" y="5461"/>
                  </a:moveTo>
                  <a:lnTo>
                    <a:pt x="112" y="5460"/>
                  </a:lnTo>
                  <a:lnTo>
                    <a:pt x="223" y="5456"/>
                  </a:lnTo>
                  <a:lnTo>
                    <a:pt x="335" y="5451"/>
                  </a:lnTo>
                  <a:lnTo>
                    <a:pt x="446" y="5443"/>
                  </a:lnTo>
                  <a:lnTo>
                    <a:pt x="558" y="5431"/>
                  </a:lnTo>
                  <a:lnTo>
                    <a:pt x="668" y="5419"/>
                  </a:lnTo>
                  <a:lnTo>
                    <a:pt x="779" y="5404"/>
                  </a:lnTo>
                  <a:lnTo>
                    <a:pt x="889" y="5387"/>
                  </a:lnTo>
                  <a:lnTo>
                    <a:pt x="999" y="5368"/>
                  </a:lnTo>
                  <a:lnTo>
                    <a:pt x="1108" y="5347"/>
                  </a:lnTo>
                  <a:lnTo>
                    <a:pt x="1217" y="5323"/>
                  </a:lnTo>
                  <a:lnTo>
                    <a:pt x="1326" y="5297"/>
                  </a:lnTo>
                  <a:lnTo>
                    <a:pt x="1434" y="5268"/>
                  </a:lnTo>
                  <a:lnTo>
                    <a:pt x="1542" y="5238"/>
                  </a:lnTo>
                  <a:lnTo>
                    <a:pt x="1648" y="5205"/>
                  </a:lnTo>
                  <a:lnTo>
                    <a:pt x="1754" y="5171"/>
                  </a:lnTo>
                  <a:lnTo>
                    <a:pt x="1859" y="5134"/>
                  </a:lnTo>
                  <a:lnTo>
                    <a:pt x="1964" y="5095"/>
                  </a:lnTo>
                  <a:lnTo>
                    <a:pt x="2067" y="5053"/>
                  </a:lnTo>
                  <a:lnTo>
                    <a:pt x="2170" y="5010"/>
                  </a:lnTo>
                  <a:lnTo>
                    <a:pt x="2272" y="4965"/>
                  </a:lnTo>
                  <a:lnTo>
                    <a:pt x="2373" y="4917"/>
                  </a:lnTo>
                  <a:lnTo>
                    <a:pt x="2473" y="4868"/>
                  </a:lnTo>
                  <a:lnTo>
                    <a:pt x="2572" y="4817"/>
                  </a:lnTo>
                  <a:lnTo>
                    <a:pt x="2670" y="4763"/>
                  </a:lnTo>
                  <a:lnTo>
                    <a:pt x="2767" y="4708"/>
                  </a:lnTo>
                  <a:lnTo>
                    <a:pt x="2863" y="4650"/>
                  </a:lnTo>
                  <a:lnTo>
                    <a:pt x="2957" y="4591"/>
                  </a:lnTo>
                  <a:lnTo>
                    <a:pt x="3050" y="4530"/>
                  </a:lnTo>
                  <a:lnTo>
                    <a:pt x="3142" y="4467"/>
                  </a:lnTo>
                  <a:lnTo>
                    <a:pt x="3233" y="4402"/>
                  </a:lnTo>
                  <a:lnTo>
                    <a:pt x="3322" y="4335"/>
                  </a:lnTo>
                  <a:lnTo>
                    <a:pt x="3410" y="4266"/>
                  </a:lnTo>
                  <a:lnTo>
                    <a:pt x="3496" y="4196"/>
                  </a:lnTo>
                  <a:lnTo>
                    <a:pt x="3581" y="4124"/>
                  </a:lnTo>
                  <a:lnTo>
                    <a:pt x="3665" y="4050"/>
                  </a:lnTo>
                  <a:lnTo>
                    <a:pt x="3747" y="3974"/>
                  </a:lnTo>
                  <a:lnTo>
                    <a:pt x="3827" y="3897"/>
                  </a:lnTo>
                  <a:lnTo>
                    <a:pt x="3906" y="3819"/>
                  </a:lnTo>
                  <a:lnTo>
                    <a:pt x="3983" y="3739"/>
                  </a:lnTo>
                  <a:lnTo>
                    <a:pt x="4059" y="3656"/>
                  </a:lnTo>
                  <a:lnTo>
                    <a:pt x="4133" y="3573"/>
                  </a:lnTo>
                  <a:lnTo>
                    <a:pt x="4204" y="3488"/>
                  </a:lnTo>
                  <a:lnTo>
                    <a:pt x="4274" y="3401"/>
                  </a:lnTo>
                  <a:lnTo>
                    <a:pt x="4344" y="3314"/>
                  </a:lnTo>
                  <a:lnTo>
                    <a:pt x="4411" y="3225"/>
                  </a:lnTo>
                  <a:lnTo>
                    <a:pt x="4475" y="3134"/>
                  </a:lnTo>
                  <a:lnTo>
                    <a:pt x="4538" y="3042"/>
                  </a:lnTo>
                  <a:lnTo>
                    <a:pt x="4599" y="2949"/>
                  </a:lnTo>
                  <a:lnTo>
                    <a:pt x="4658" y="2855"/>
                  </a:lnTo>
                  <a:lnTo>
                    <a:pt x="4716" y="2759"/>
                  </a:lnTo>
                  <a:lnTo>
                    <a:pt x="4771" y="2663"/>
                  </a:lnTo>
                  <a:lnTo>
                    <a:pt x="4825" y="2566"/>
                  </a:lnTo>
                  <a:lnTo>
                    <a:pt x="4876" y="2466"/>
                  </a:lnTo>
                  <a:lnTo>
                    <a:pt x="4925" y="2366"/>
                  </a:lnTo>
                  <a:lnTo>
                    <a:pt x="4972" y="2266"/>
                  </a:lnTo>
                  <a:lnTo>
                    <a:pt x="5018" y="2164"/>
                  </a:lnTo>
                  <a:lnTo>
                    <a:pt x="5061" y="2062"/>
                  </a:lnTo>
                  <a:lnTo>
                    <a:pt x="5102" y="1958"/>
                  </a:lnTo>
                  <a:lnTo>
                    <a:pt x="5140" y="1853"/>
                  </a:lnTo>
                  <a:lnTo>
                    <a:pt x="5178" y="1748"/>
                  </a:lnTo>
                  <a:lnTo>
                    <a:pt x="5212" y="1643"/>
                  </a:lnTo>
                  <a:lnTo>
                    <a:pt x="5245" y="1536"/>
                  </a:lnTo>
                  <a:lnTo>
                    <a:pt x="5274" y="1429"/>
                  </a:lnTo>
                  <a:lnTo>
                    <a:pt x="5303" y="1321"/>
                  </a:lnTo>
                  <a:lnTo>
                    <a:pt x="5329" y="1214"/>
                  </a:lnTo>
                  <a:lnTo>
                    <a:pt x="5351" y="1105"/>
                  </a:lnTo>
                  <a:lnTo>
                    <a:pt x="5373" y="995"/>
                  </a:lnTo>
                  <a:lnTo>
                    <a:pt x="5392" y="885"/>
                  </a:lnTo>
                  <a:lnTo>
                    <a:pt x="5409" y="775"/>
                  </a:lnTo>
                  <a:lnTo>
                    <a:pt x="5424" y="666"/>
                  </a:lnTo>
                  <a:lnTo>
                    <a:pt x="5437" y="555"/>
                  </a:lnTo>
                  <a:lnTo>
                    <a:pt x="5447" y="444"/>
                  </a:lnTo>
                  <a:lnTo>
                    <a:pt x="5455" y="333"/>
                  </a:lnTo>
                  <a:lnTo>
                    <a:pt x="5459" y="222"/>
                  </a:lnTo>
                  <a:lnTo>
                    <a:pt x="5463" y="111"/>
                  </a:lnTo>
                  <a:lnTo>
                    <a:pt x="546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5" name="Freeform 25"/>
            <p:cNvSpPr>
              <a:spLocks/>
            </p:cNvSpPr>
            <p:nvPr/>
          </p:nvSpPr>
          <p:spPr bwMode="auto">
            <a:xfrm>
              <a:off x="5443538" y="2654300"/>
              <a:ext cx="374650" cy="354013"/>
            </a:xfrm>
            <a:custGeom>
              <a:avLst/>
              <a:gdLst>
                <a:gd name="T0" fmla="*/ 2147483647 w 1180"/>
                <a:gd name="T1" fmla="*/ 0 h 1114"/>
                <a:gd name="T2" fmla="*/ 2147483647 w 1180"/>
                <a:gd name="T3" fmla="*/ 2147483647 h 1114"/>
                <a:gd name="T4" fmla="*/ 2147483647 w 1180"/>
                <a:gd name="T5" fmla="*/ 2147483647 h 1114"/>
                <a:gd name="T6" fmla="*/ 2147483647 w 1180"/>
                <a:gd name="T7" fmla="*/ 2147483647 h 1114"/>
                <a:gd name="T8" fmla="*/ 2147483647 w 1180"/>
                <a:gd name="T9" fmla="*/ 2147483647 h 1114"/>
                <a:gd name="T10" fmla="*/ 2147483647 w 1180"/>
                <a:gd name="T11" fmla="*/ 2147483647 h 1114"/>
                <a:gd name="T12" fmla="*/ 2147483647 w 1180"/>
                <a:gd name="T13" fmla="*/ 2147483647 h 1114"/>
                <a:gd name="T14" fmla="*/ 2147483647 w 1180"/>
                <a:gd name="T15" fmla="*/ 2147483647 h 1114"/>
                <a:gd name="T16" fmla="*/ 2147483647 w 1180"/>
                <a:gd name="T17" fmla="*/ 2147483647 h 1114"/>
                <a:gd name="T18" fmla="*/ 2147483647 w 1180"/>
                <a:gd name="T19" fmla="*/ 2147483647 h 1114"/>
                <a:gd name="T20" fmla="*/ 2147483647 w 1180"/>
                <a:gd name="T21" fmla="*/ 2147483647 h 1114"/>
                <a:gd name="T22" fmla="*/ 2147483647 w 1180"/>
                <a:gd name="T23" fmla="*/ 2147483647 h 1114"/>
                <a:gd name="T24" fmla="*/ 2147483647 w 1180"/>
                <a:gd name="T25" fmla="*/ 2147483647 h 1114"/>
                <a:gd name="T26" fmla="*/ 2147483647 w 1180"/>
                <a:gd name="T27" fmla="*/ 2147483647 h 1114"/>
                <a:gd name="T28" fmla="*/ 2147483647 w 1180"/>
                <a:gd name="T29" fmla="*/ 2147483647 h 1114"/>
                <a:gd name="T30" fmla="*/ 2147483647 w 1180"/>
                <a:gd name="T31" fmla="*/ 2147483647 h 1114"/>
                <a:gd name="T32" fmla="*/ 2147483647 w 1180"/>
                <a:gd name="T33" fmla="*/ 2147483647 h 1114"/>
                <a:gd name="T34" fmla="*/ 2147483647 w 1180"/>
                <a:gd name="T35" fmla="*/ 2147483647 h 1114"/>
                <a:gd name="T36" fmla="*/ 2147483647 w 1180"/>
                <a:gd name="T37" fmla="*/ 2147483647 h 1114"/>
                <a:gd name="T38" fmla="*/ 2147483647 w 1180"/>
                <a:gd name="T39" fmla="*/ 2147483647 h 1114"/>
                <a:gd name="T40" fmla="*/ 2147483647 w 1180"/>
                <a:gd name="T41" fmla="*/ 2147483647 h 1114"/>
                <a:gd name="T42" fmla="*/ 2147483647 w 1180"/>
                <a:gd name="T43" fmla="*/ 2147483647 h 1114"/>
                <a:gd name="T44" fmla="*/ 2147483647 w 1180"/>
                <a:gd name="T45" fmla="*/ 2147483647 h 1114"/>
                <a:gd name="T46" fmla="*/ 2147483647 w 1180"/>
                <a:gd name="T47" fmla="*/ 2147483647 h 1114"/>
                <a:gd name="T48" fmla="*/ 2147483647 w 1180"/>
                <a:gd name="T49" fmla="*/ 2147483647 h 1114"/>
                <a:gd name="T50" fmla="*/ 2147483647 w 1180"/>
                <a:gd name="T51" fmla="*/ 2147483647 h 1114"/>
                <a:gd name="T52" fmla="*/ 2147483647 w 1180"/>
                <a:gd name="T53" fmla="*/ 2147483647 h 1114"/>
                <a:gd name="T54" fmla="*/ 2147483647 w 1180"/>
                <a:gd name="T55" fmla="*/ 2147483647 h 1114"/>
                <a:gd name="T56" fmla="*/ 2147483647 w 1180"/>
                <a:gd name="T57" fmla="*/ 2147483647 h 1114"/>
                <a:gd name="T58" fmla="*/ 2147483647 w 1180"/>
                <a:gd name="T59" fmla="*/ 2147483647 h 1114"/>
                <a:gd name="T60" fmla="*/ 2147483647 w 1180"/>
                <a:gd name="T61" fmla="*/ 2147483647 h 1114"/>
                <a:gd name="T62" fmla="*/ 2147483647 w 1180"/>
                <a:gd name="T63" fmla="*/ 2147483647 h 1114"/>
                <a:gd name="T64" fmla="*/ 2147483647 w 1180"/>
                <a:gd name="T65" fmla="*/ 2147483647 h 1114"/>
                <a:gd name="T66" fmla="*/ 0 w 1180"/>
                <a:gd name="T67" fmla="*/ 2147483647 h 11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0"/>
                <a:gd name="T103" fmla="*/ 0 h 1114"/>
                <a:gd name="T104" fmla="*/ 1180 w 1180"/>
                <a:gd name="T105" fmla="*/ 1114 h 11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0" h="1114">
                  <a:moveTo>
                    <a:pt x="1180" y="0"/>
                  </a:moveTo>
                  <a:lnTo>
                    <a:pt x="1135" y="1"/>
                  </a:lnTo>
                  <a:lnTo>
                    <a:pt x="1089" y="4"/>
                  </a:lnTo>
                  <a:lnTo>
                    <a:pt x="1044" y="10"/>
                  </a:lnTo>
                  <a:lnTo>
                    <a:pt x="998" y="18"/>
                  </a:lnTo>
                  <a:lnTo>
                    <a:pt x="954" y="29"/>
                  </a:lnTo>
                  <a:lnTo>
                    <a:pt x="909" y="41"/>
                  </a:lnTo>
                  <a:lnTo>
                    <a:pt x="865" y="56"/>
                  </a:lnTo>
                  <a:lnTo>
                    <a:pt x="821" y="73"/>
                  </a:lnTo>
                  <a:lnTo>
                    <a:pt x="777" y="92"/>
                  </a:lnTo>
                  <a:lnTo>
                    <a:pt x="734" y="114"/>
                  </a:lnTo>
                  <a:lnTo>
                    <a:pt x="692" y="138"/>
                  </a:lnTo>
                  <a:lnTo>
                    <a:pt x="650" y="163"/>
                  </a:lnTo>
                  <a:lnTo>
                    <a:pt x="609" y="191"/>
                  </a:lnTo>
                  <a:lnTo>
                    <a:pt x="568" y="220"/>
                  </a:lnTo>
                  <a:lnTo>
                    <a:pt x="530" y="252"/>
                  </a:lnTo>
                  <a:lnTo>
                    <a:pt x="490" y="286"/>
                  </a:lnTo>
                  <a:lnTo>
                    <a:pt x="453" y="322"/>
                  </a:lnTo>
                  <a:lnTo>
                    <a:pt x="415" y="360"/>
                  </a:lnTo>
                  <a:lnTo>
                    <a:pt x="380" y="399"/>
                  </a:lnTo>
                  <a:lnTo>
                    <a:pt x="345" y="440"/>
                  </a:lnTo>
                  <a:lnTo>
                    <a:pt x="311" y="483"/>
                  </a:lnTo>
                  <a:lnTo>
                    <a:pt x="278" y="528"/>
                  </a:lnTo>
                  <a:lnTo>
                    <a:pt x="246" y="575"/>
                  </a:lnTo>
                  <a:lnTo>
                    <a:pt x="215" y="622"/>
                  </a:lnTo>
                  <a:lnTo>
                    <a:pt x="186" y="672"/>
                  </a:lnTo>
                  <a:lnTo>
                    <a:pt x="158" y="723"/>
                  </a:lnTo>
                  <a:lnTo>
                    <a:pt x="131" y="775"/>
                  </a:lnTo>
                  <a:lnTo>
                    <a:pt x="105" y="828"/>
                  </a:lnTo>
                  <a:lnTo>
                    <a:pt x="81" y="884"/>
                  </a:lnTo>
                  <a:lnTo>
                    <a:pt x="59" y="939"/>
                  </a:lnTo>
                  <a:lnTo>
                    <a:pt x="37" y="997"/>
                  </a:lnTo>
                  <a:lnTo>
                    <a:pt x="18" y="1055"/>
                  </a:lnTo>
                  <a:lnTo>
                    <a:pt x="0" y="111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6" name="Freeform 26"/>
            <p:cNvSpPr>
              <a:spLocks/>
            </p:cNvSpPr>
            <p:nvPr/>
          </p:nvSpPr>
          <p:spPr bwMode="auto">
            <a:xfrm>
              <a:off x="5383213" y="2925763"/>
              <a:ext cx="179387" cy="306387"/>
            </a:xfrm>
            <a:custGeom>
              <a:avLst/>
              <a:gdLst>
                <a:gd name="T0" fmla="*/ 0 w 561"/>
                <a:gd name="T1" fmla="*/ 0 h 963"/>
                <a:gd name="T2" fmla="*/ 2147483647 w 561"/>
                <a:gd name="T3" fmla="*/ 2147483647 h 963"/>
                <a:gd name="T4" fmla="*/ 2147483647 w 561"/>
                <a:gd name="T5" fmla="*/ 2147483647 h 963"/>
                <a:gd name="T6" fmla="*/ 2147483647 w 561"/>
                <a:gd name="T7" fmla="*/ 2147483647 h 963"/>
                <a:gd name="T8" fmla="*/ 0 w 561"/>
                <a:gd name="T9" fmla="*/ 0 h 963"/>
                <a:gd name="T10" fmla="*/ 0 60000 65536"/>
                <a:gd name="T11" fmla="*/ 0 60000 65536"/>
                <a:gd name="T12" fmla="*/ 0 60000 65536"/>
                <a:gd name="T13" fmla="*/ 0 60000 65536"/>
                <a:gd name="T14" fmla="*/ 0 60000 65536"/>
                <a:gd name="T15" fmla="*/ 0 w 561"/>
                <a:gd name="T16" fmla="*/ 0 h 963"/>
                <a:gd name="T17" fmla="*/ 561 w 561"/>
                <a:gd name="T18" fmla="*/ 963 h 963"/>
              </a:gdLst>
              <a:ahLst/>
              <a:cxnLst>
                <a:cxn ang="T10">
                  <a:pos x="T0" y="T1"/>
                </a:cxn>
                <a:cxn ang="T11">
                  <a:pos x="T2" y="T3"/>
                </a:cxn>
                <a:cxn ang="T12">
                  <a:pos x="T4" y="T5"/>
                </a:cxn>
                <a:cxn ang="T13">
                  <a:pos x="T6" y="T7"/>
                </a:cxn>
                <a:cxn ang="T14">
                  <a:pos x="T8" y="T9"/>
                </a:cxn>
              </a:cxnLst>
              <a:rect l="T15" t="T16" r="T17" b="T18"/>
              <a:pathLst>
                <a:path w="561" h="963">
                  <a:moveTo>
                    <a:pt x="0" y="0"/>
                  </a:moveTo>
                  <a:lnTo>
                    <a:pt x="265" y="160"/>
                  </a:lnTo>
                  <a:lnTo>
                    <a:pt x="561" y="99"/>
                  </a:lnTo>
                  <a:lnTo>
                    <a:pt x="129" y="963"/>
                  </a:lnTo>
                  <a:lnTo>
                    <a:pt x="0" y="0"/>
                  </a:lnTo>
                  <a:close/>
                </a:path>
              </a:pathLst>
            </a:custGeom>
            <a:solidFill>
              <a:schemeClr val="tx1"/>
            </a:solidFill>
            <a:ln w="9525">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7" name="Freeform 27"/>
            <p:cNvSpPr>
              <a:spLocks/>
            </p:cNvSpPr>
            <p:nvPr/>
          </p:nvSpPr>
          <p:spPr bwMode="auto">
            <a:xfrm>
              <a:off x="5818188" y="2654300"/>
              <a:ext cx="407987" cy="692150"/>
            </a:xfrm>
            <a:custGeom>
              <a:avLst/>
              <a:gdLst>
                <a:gd name="T0" fmla="*/ 2147483647 w 1285"/>
                <a:gd name="T1" fmla="*/ 2147483647 h 2181"/>
                <a:gd name="T2" fmla="*/ 2147483647 w 1285"/>
                <a:gd name="T3" fmla="*/ 2147483647 h 2181"/>
                <a:gd name="T4" fmla="*/ 2147483647 w 1285"/>
                <a:gd name="T5" fmla="*/ 2147483647 h 2181"/>
                <a:gd name="T6" fmla="*/ 2147483647 w 1285"/>
                <a:gd name="T7" fmla="*/ 2147483647 h 2181"/>
                <a:gd name="T8" fmla="*/ 2147483647 w 1285"/>
                <a:gd name="T9" fmla="*/ 2147483647 h 2181"/>
                <a:gd name="T10" fmla="*/ 2147483647 w 1285"/>
                <a:gd name="T11" fmla="*/ 2147483647 h 2181"/>
                <a:gd name="T12" fmla="*/ 2147483647 w 1285"/>
                <a:gd name="T13" fmla="*/ 2147483647 h 2181"/>
                <a:gd name="T14" fmla="*/ 2147483647 w 1285"/>
                <a:gd name="T15" fmla="*/ 2147483647 h 2181"/>
                <a:gd name="T16" fmla="*/ 2147483647 w 1285"/>
                <a:gd name="T17" fmla="*/ 2147483647 h 2181"/>
                <a:gd name="T18" fmla="*/ 2147483647 w 1285"/>
                <a:gd name="T19" fmla="*/ 2147483647 h 2181"/>
                <a:gd name="T20" fmla="*/ 2147483647 w 1285"/>
                <a:gd name="T21" fmla="*/ 2147483647 h 2181"/>
                <a:gd name="T22" fmla="*/ 2147483647 w 1285"/>
                <a:gd name="T23" fmla="*/ 2147483647 h 2181"/>
                <a:gd name="T24" fmla="*/ 2147483647 w 1285"/>
                <a:gd name="T25" fmla="*/ 2147483647 h 2181"/>
                <a:gd name="T26" fmla="*/ 2147483647 w 1285"/>
                <a:gd name="T27" fmla="*/ 2147483647 h 2181"/>
                <a:gd name="T28" fmla="*/ 2147483647 w 1285"/>
                <a:gd name="T29" fmla="*/ 2147483647 h 2181"/>
                <a:gd name="T30" fmla="*/ 2147483647 w 1285"/>
                <a:gd name="T31" fmla="*/ 2147483647 h 2181"/>
                <a:gd name="T32" fmla="*/ 2147483647 w 1285"/>
                <a:gd name="T33" fmla="*/ 2147483647 h 2181"/>
                <a:gd name="T34" fmla="*/ 2147483647 w 1285"/>
                <a:gd name="T35" fmla="*/ 2147483647 h 2181"/>
                <a:gd name="T36" fmla="*/ 2147483647 w 1285"/>
                <a:gd name="T37" fmla="*/ 2147483647 h 2181"/>
                <a:gd name="T38" fmla="*/ 2147483647 w 1285"/>
                <a:gd name="T39" fmla="*/ 2147483647 h 2181"/>
                <a:gd name="T40" fmla="*/ 2147483647 w 1285"/>
                <a:gd name="T41" fmla="*/ 2147483647 h 2181"/>
                <a:gd name="T42" fmla="*/ 2147483647 w 1285"/>
                <a:gd name="T43" fmla="*/ 2147483647 h 2181"/>
                <a:gd name="T44" fmla="*/ 2147483647 w 1285"/>
                <a:gd name="T45" fmla="*/ 2147483647 h 2181"/>
                <a:gd name="T46" fmla="*/ 2147483647 w 1285"/>
                <a:gd name="T47" fmla="*/ 2147483647 h 2181"/>
                <a:gd name="T48" fmla="*/ 2147483647 w 1285"/>
                <a:gd name="T49" fmla="*/ 2147483647 h 2181"/>
                <a:gd name="T50" fmla="*/ 2147483647 w 1285"/>
                <a:gd name="T51" fmla="*/ 2147483647 h 2181"/>
                <a:gd name="T52" fmla="*/ 2147483647 w 1285"/>
                <a:gd name="T53" fmla="*/ 2147483647 h 2181"/>
                <a:gd name="T54" fmla="*/ 2147483647 w 1285"/>
                <a:gd name="T55" fmla="*/ 2147483647 h 2181"/>
                <a:gd name="T56" fmla="*/ 2147483647 w 1285"/>
                <a:gd name="T57" fmla="*/ 2147483647 h 2181"/>
                <a:gd name="T58" fmla="*/ 2147483647 w 1285"/>
                <a:gd name="T59" fmla="*/ 2147483647 h 2181"/>
                <a:gd name="T60" fmla="*/ 2147483647 w 1285"/>
                <a:gd name="T61" fmla="*/ 2147483647 h 2181"/>
                <a:gd name="T62" fmla="*/ 2147483647 w 1285"/>
                <a:gd name="T63" fmla="*/ 2147483647 h 2181"/>
                <a:gd name="T64" fmla="*/ 2147483647 w 1285"/>
                <a:gd name="T65" fmla="*/ 2147483647 h 2181"/>
                <a:gd name="T66" fmla="*/ 2147483647 w 1285"/>
                <a:gd name="T67" fmla="*/ 2147483647 h 2181"/>
                <a:gd name="T68" fmla="*/ 2147483647 w 1285"/>
                <a:gd name="T69" fmla="*/ 2147483647 h 2181"/>
                <a:gd name="T70" fmla="*/ 2147483647 w 1285"/>
                <a:gd name="T71" fmla="*/ 2147483647 h 2181"/>
                <a:gd name="T72" fmla="*/ 2147483647 w 1285"/>
                <a:gd name="T73" fmla="*/ 2147483647 h 2181"/>
                <a:gd name="T74" fmla="*/ 2147483647 w 1285"/>
                <a:gd name="T75" fmla="*/ 2147483647 h 2181"/>
                <a:gd name="T76" fmla="*/ 2147483647 w 1285"/>
                <a:gd name="T77" fmla="*/ 2147483647 h 2181"/>
                <a:gd name="T78" fmla="*/ 2147483647 w 1285"/>
                <a:gd name="T79" fmla="*/ 2147483647 h 2181"/>
                <a:gd name="T80" fmla="*/ 2147483647 w 1285"/>
                <a:gd name="T81" fmla="*/ 2147483647 h 2181"/>
                <a:gd name="T82" fmla="*/ 2147483647 w 1285"/>
                <a:gd name="T83" fmla="*/ 2147483647 h 2181"/>
                <a:gd name="T84" fmla="*/ 2147483647 w 1285"/>
                <a:gd name="T85" fmla="*/ 2147483647 h 2181"/>
                <a:gd name="T86" fmla="*/ 2147483647 w 1285"/>
                <a:gd name="T87" fmla="*/ 2147483647 h 2181"/>
                <a:gd name="T88" fmla="*/ 2147483647 w 1285"/>
                <a:gd name="T89" fmla="*/ 2147483647 h 2181"/>
                <a:gd name="T90" fmla="*/ 2147483647 w 1285"/>
                <a:gd name="T91" fmla="*/ 2147483647 h 2181"/>
                <a:gd name="T92" fmla="*/ 2147483647 w 1285"/>
                <a:gd name="T93" fmla="*/ 2147483647 h 2181"/>
                <a:gd name="T94" fmla="*/ 2147483647 w 1285"/>
                <a:gd name="T95" fmla="*/ 2147483647 h 2181"/>
                <a:gd name="T96" fmla="*/ 2147483647 w 1285"/>
                <a:gd name="T97" fmla="*/ 2147483647 h 2181"/>
                <a:gd name="T98" fmla="*/ 0 w 1285"/>
                <a:gd name="T99" fmla="*/ 0 h 2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85"/>
                <a:gd name="T151" fmla="*/ 0 h 2181"/>
                <a:gd name="T152" fmla="*/ 1285 w 1285"/>
                <a:gd name="T153" fmla="*/ 2181 h 2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85" h="2181">
                  <a:moveTo>
                    <a:pt x="1285" y="2181"/>
                  </a:moveTo>
                  <a:lnTo>
                    <a:pt x="1285" y="2112"/>
                  </a:lnTo>
                  <a:lnTo>
                    <a:pt x="1282" y="2042"/>
                  </a:lnTo>
                  <a:lnTo>
                    <a:pt x="1279" y="1972"/>
                  </a:lnTo>
                  <a:lnTo>
                    <a:pt x="1275" y="1903"/>
                  </a:lnTo>
                  <a:lnTo>
                    <a:pt x="1269" y="1834"/>
                  </a:lnTo>
                  <a:lnTo>
                    <a:pt x="1261" y="1765"/>
                  </a:lnTo>
                  <a:lnTo>
                    <a:pt x="1253" y="1696"/>
                  </a:lnTo>
                  <a:lnTo>
                    <a:pt x="1243" y="1628"/>
                  </a:lnTo>
                  <a:lnTo>
                    <a:pt x="1231" y="1561"/>
                  </a:lnTo>
                  <a:lnTo>
                    <a:pt x="1219" y="1494"/>
                  </a:lnTo>
                  <a:lnTo>
                    <a:pt x="1205" y="1428"/>
                  </a:lnTo>
                  <a:lnTo>
                    <a:pt x="1191" y="1363"/>
                  </a:lnTo>
                  <a:lnTo>
                    <a:pt x="1175" y="1298"/>
                  </a:lnTo>
                  <a:lnTo>
                    <a:pt x="1158" y="1235"/>
                  </a:lnTo>
                  <a:lnTo>
                    <a:pt x="1138" y="1173"/>
                  </a:lnTo>
                  <a:lnTo>
                    <a:pt x="1119" y="1110"/>
                  </a:lnTo>
                  <a:lnTo>
                    <a:pt x="1099" y="1050"/>
                  </a:lnTo>
                  <a:lnTo>
                    <a:pt x="1076" y="991"/>
                  </a:lnTo>
                  <a:lnTo>
                    <a:pt x="1053" y="934"/>
                  </a:lnTo>
                  <a:lnTo>
                    <a:pt x="1029" y="876"/>
                  </a:lnTo>
                  <a:lnTo>
                    <a:pt x="1004" y="822"/>
                  </a:lnTo>
                  <a:lnTo>
                    <a:pt x="978" y="767"/>
                  </a:lnTo>
                  <a:lnTo>
                    <a:pt x="951" y="714"/>
                  </a:lnTo>
                  <a:lnTo>
                    <a:pt x="923" y="663"/>
                  </a:lnTo>
                  <a:lnTo>
                    <a:pt x="893" y="614"/>
                  </a:lnTo>
                  <a:lnTo>
                    <a:pt x="864" y="566"/>
                  </a:lnTo>
                  <a:lnTo>
                    <a:pt x="833" y="520"/>
                  </a:lnTo>
                  <a:lnTo>
                    <a:pt x="801" y="475"/>
                  </a:lnTo>
                  <a:lnTo>
                    <a:pt x="768" y="433"/>
                  </a:lnTo>
                  <a:lnTo>
                    <a:pt x="734" y="391"/>
                  </a:lnTo>
                  <a:lnTo>
                    <a:pt x="700" y="353"/>
                  </a:lnTo>
                  <a:lnTo>
                    <a:pt x="666" y="315"/>
                  </a:lnTo>
                  <a:lnTo>
                    <a:pt x="630" y="280"/>
                  </a:lnTo>
                  <a:lnTo>
                    <a:pt x="594" y="246"/>
                  </a:lnTo>
                  <a:lnTo>
                    <a:pt x="557" y="216"/>
                  </a:lnTo>
                  <a:lnTo>
                    <a:pt x="520" y="186"/>
                  </a:lnTo>
                  <a:lnTo>
                    <a:pt x="482" y="159"/>
                  </a:lnTo>
                  <a:lnTo>
                    <a:pt x="444" y="134"/>
                  </a:lnTo>
                  <a:lnTo>
                    <a:pt x="405" y="110"/>
                  </a:lnTo>
                  <a:lnTo>
                    <a:pt x="366" y="90"/>
                  </a:lnTo>
                  <a:lnTo>
                    <a:pt x="326" y="71"/>
                  </a:lnTo>
                  <a:lnTo>
                    <a:pt x="286" y="54"/>
                  </a:lnTo>
                  <a:lnTo>
                    <a:pt x="246" y="40"/>
                  </a:lnTo>
                  <a:lnTo>
                    <a:pt x="205" y="28"/>
                  </a:lnTo>
                  <a:lnTo>
                    <a:pt x="165" y="18"/>
                  </a:lnTo>
                  <a:lnTo>
                    <a:pt x="124" y="10"/>
                  </a:lnTo>
                  <a:lnTo>
                    <a:pt x="83" y="4"/>
                  </a:lnTo>
                  <a:lnTo>
                    <a:pt x="42" y="1"/>
                  </a:ln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8" name="Line 28"/>
            <p:cNvSpPr>
              <a:spLocks noChangeShapeType="1"/>
            </p:cNvSpPr>
            <p:nvPr/>
          </p:nvSpPr>
          <p:spPr bwMode="auto">
            <a:xfrm>
              <a:off x="3795713" y="4265613"/>
              <a:ext cx="1587" cy="250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Freeform 30"/>
            <p:cNvSpPr>
              <a:spLocks/>
            </p:cNvSpPr>
            <p:nvPr/>
          </p:nvSpPr>
          <p:spPr bwMode="auto">
            <a:xfrm>
              <a:off x="2405063" y="2654300"/>
              <a:ext cx="644525" cy="357188"/>
            </a:xfrm>
            <a:custGeom>
              <a:avLst/>
              <a:gdLst>
                <a:gd name="T0" fmla="*/ 2147483647 w 2029"/>
                <a:gd name="T1" fmla="*/ 2147483647 h 1123"/>
                <a:gd name="T2" fmla="*/ 2147483647 w 2029"/>
                <a:gd name="T3" fmla="*/ 2147483647 h 1123"/>
                <a:gd name="T4" fmla="*/ 2147483647 w 2029"/>
                <a:gd name="T5" fmla="*/ 2147483647 h 1123"/>
                <a:gd name="T6" fmla="*/ 2147483647 w 2029"/>
                <a:gd name="T7" fmla="*/ 2147483647 h 1123"/>
                <a:gd name="T8" fmla="*/ 2147483647 w 2029"/>
                <a:gd name="T9" fmla="*/ 2147483647 h 1123"/>
                <a:gd name="T10" fmla="*/ 2147483647 w 2029"/>
                <a:gd name="T11" fmla="*/ 2147483647 h 1123"/>
                <a:gd name="T12" fmla="*/ 2147483647 w 2029"/>
                <a:gd name="T13" fmla="*/ 2147483647 h 1123"/>
                <a:gd name="T14" fmla="*/ 2147483647 w 2029"/>
                <a:gd name="T15" fmla="*/ 2147483647 h 1123"/>
                <a:gd name="T16" fmla="*/ 2147483647 w 2029"/>
                <a:gd name="T17" fmla="*/ 2147483647 h 1123"/>
                <a:gd name="T18" fmla="*/ 2147483647 w 2029"/>
                <a:gd name="T19" fmla="*/ 2147483647 h 1123"/>
                <a:gd name="T20" fmla="*/ 2147483647 w 2029"/>
                <a:gd name="T21" fmla="*/ 2147483647 h 1123"/>
                <a:gd name="T22" fmla="*/ 2147483647 w 2029"/>
                <a:gd name="T23" fmla="*/ 2147483647 h 1123"/>
                <a:gd name="T24" fmla="*/ 2147483647 w 2029"/>
                <a:gd name="T25" fmla="*/ 2147483647 h 1123"/>
                <a:gd name="T26" fmla="*/ 2147483647 w 2029"/>
                <a:gd name="T27" fmla="*/ 2147483647 h 1123"/>
                <a:gd name="T28" fmla="*/ 2147483647 w 2029"/>
                <a:gd name="T29" fmla="*/ 2147483647 h 1123"/>
                <a:gd name="T30" fmla="*/ 2147483647 w 2029"/>
                <a:gd name="T31" fmla="*/ 2147483647 h 1123"/>
                <a:gd name="T32" fmla="*/ 2147483647 w 2029"/>
                <a:gd name="T33" fmla="*/ 2147483647 h 1123"/>
                <a:gd name="T34" fmla="*/ 2147483647 w 2029"/>
                <a:gd name="T35" fmla="*/ 2147483647 h 1123"/>
                <a:gd name="T36" fmla="*/ 2147483647 w 2029"/>
                <a:gd name="T37" fmla="*/ 2147483647 h 1123"/>
                <a:gd name="T38" fmla="*/ 2147483647 w 2029"/>
                <a:gd name="T39" fmla="*/ 2147483647 h 1123"/>
                <a:gd name="T40" fmla="*/ 2147483647 w 2029"/>
                <a:gd name="T41" fmla="*/ 2147483647 h 1123"/>
                <a:gd name="T42" fmla="*/ 2147483647 w 2029"/>
                <a:gd name="T43" fmla="*/ 2147483647 h 1123"/>
                <a:gd name="T44" fmla="*/ 2147483647 w 2029"/>
                <a:gd name="T45" fmla="*/ 2147483647 h 1123"/>
                <a:gd name="T46" fmla="*/ 2147483647 w 2029"/>
                <a:gd name="T47" fmla="*/ 2147483647 h 1123"/>
                <a:gd name="T48" fmla="*/ 2147483647 w 2029"/>
                <a:gd name="T49" fmla="*/ 2147483647 h 1123"/>
                <a:gd name="T50" fmla="*/ 2147483647 w 2029"/>
                <a:gd name="T51" fmla="*/ 2147483647 h 1123"/>
                <a:gd name="T52" fmla="*/ 2147483647 w 2029"/>
                <a:gd name="T53" fmla="*/ 2147483647 h 1123"/>
                <a:gd name="T54" fmla="*/ 2147483647 w 2029"/>
                <a:gd name="T55" fmla="*/ 2147483647 h 1123"/>
                <a:gd name="T56" fmla="*/ 2147483647 w 2029"/>
                <a:gd name="T57" fmla="*/ 2147483647 h 1123"/>
                <a:gd name="T58" fmla="*/ 2147483647 w 2029"/>
                <a:gd name="T59" fmla="*/ 2147483647 h 1123"/>
                <a:gd name="T60" fmla="*/ 2147483647 w 2029"/>
                <a:gd name="T61" fmla="*/ 2147483647 h 1123"/>
                <a:gd name="T62" fmla="*/ 2147483647 w 2029"/>
                <a:gd name="T63" fmla="*/ 2147483647 h 1123"/>
                <a:gd name="T64" fmla="*/ 2147483647 w 2029"/>
                <a:gd name="T65" fmla="*/ 2147483647 h 1123"/>
                <a:gd name="T66" fmla="*/ 2147483647 w 2029"/>
                <a:gd name="T67" fmla="*/ 2147483647 h 1123"/>
                <a:gd name="T68" fmla="*/ 2147483647 w 2029"/>
                <a:gd name="T69" fmla="*/ 2147483647 h 1123"/>
                <a:gd name="T70" fmla="*/ 2147483647 w 2029"/>
                <a:gd name="T71" fmla="*/ 2147483647 h 1123"/>
                <a:gd name="T72" fmla="*/ 2147483647 w 2029"/>
                <a:gd name="T73" fmla="*/ 2147483647 h 1123"/>
                <a:gd name="T74" fmla="*/ 0 w 2029"/>
                <a:gd name="T75" fmla="*/ 0 h 1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29"/>
                <a:gd name="T115" fmla="*/ 0 h 1123"/>
                <a:gd name="T116" fmla="*/ 2029 w 2029"/>
                <a:gd name="T117" fmla="*/ 1123 h 11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29" h="1123">
                  <a:moveTo>
                    <a:pt x="2029" y="1123"/>
                  </a:moveTo>
                  <a:lnTo>
                    <a:pt x="2002" y="1070"/>
                  </a:lnTo>
                  <a:lnTo>
                    <a:pt x="1971" y="1017"/>
                  </a:lnTo>
                  <a:lnTo>
                    <a:pt x="1939" y="965"/>
                  </a:lnTo>
                  <a:lnTo>
                    <a:pt x="1906" y="916"/>
                  </a:lnTo>
                  <a:lnTo>
                    <a:pt x="1870" y="866"/>
                  </a:lnTo>
                  <a:lnTo>
                    <a:pt x="1833" y="816"/>
                  </a:lnTo>
                  <a:lnTo>
                    <a:pt x="1793" y="768"/>
                  </a:lnTo>
                  <a:lnTo>
                    <a:pt x="1752" y="722"/>
                  </a:lnTo>
                  <a:lnTo>
                    <a:pt x="1709" y="675"/>
                  </a:lnTo>
                  <a:lnTo>
                    <a:pt x="1665" y="631"/>
                  </a:lnTo>
                  <a:lnTo>
                    <a:pt x="1618" y="588"/>
                  </a:lnTo>
                  <a:lnTo>
                    <a:pt x="1569" y="546"/>
                  </a:lnTo>
                  <a:lnTo>
                    <a:pt x="1519" y="506"/>
                  </a:lnTo>
                  <a:lnTo>
                    <a:pt x="1468" y="466"/>
                  </a:lnTo>
                  <a:lnTo>
                    <a:pt x="1416" y="428"/>
                  </a:lnTo>
                  <a:lnTo>
                    <a:pt x="1362" y="391"/>
                  </a:lnTo>
                  <a:lnTo>
                    <a:pt x="1306" y="356"/>
                  </a:lnTo>
                  <a:lnTo>
                    <a:pt x="1249" y="322"/>
                  </a:lnTo>
                  <a:lnTo>
                    <a:pt x="1191" y="291"/>
                  </a:lnTo>
                  <a:lnTo>
                    <a:pt x="1132" y="259"/>
                  </a:lnTo>
                  <a:lnTo>
                    <a:pt x="1071" y="230"/>
                  </a:lnTo>
                  <a:lnTo>
                    <a:pt x="1010" y="203"/>
                  </a:lnTo>
                  <a:lnTo>
                    <a:pt x="947" y="177"/>
                  </a:lnTo>
                  <a:lnTo>
                    <a:pt x="884" y="152"/>
                  </a:lnTo>
                  <a:lnTo>
                    <a:pt x="819" y="131"/>
                  </a:lnTo>
                  <a:lnTo>
                    <a:pt x="753" y="109"/>
                  </a:lnTo>
                  <a:lnTo>
                    <a:pt x="688" y="91"/>
                  </a:lnTo>
                  <a:lnTo>
                    <a:pt x="621" y="73"/>
                  </a:lnTo>
                  <a:lnTo>
                    <a:pt x="554" y="58"/>
                  </a:lnTo>
                  <a:lnTo>
                    <a:pt x="486" y="45"/>
                  </a:lnTo>
                  <a:lnTo>
                    <a:pt x="417" y="32"/>
                  </a:lnTo>
                  <a:lnTo>
                    <a:pt x="348" y="22"/>
                  </a:lnTo>
                  <a:lnTo>
                    <a:pt x="279" y="14"/>
                  </a:lnTo>
                  <a:lnTo>
                    <a:pt x="210" y="7"/>
                  </a:lnTo>
                  <a:lnTo>
                    <a:pt x="141" y="3"/>
                  </a:lnTo>
                  <a:lnTo>
                    <a:pt x="70" y="1"/>
                  </a:ln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30" name="Freeform 31"/>
            <p:cNvSpPr>
              <a:spLocks/>
            </p:cNvSpPr>
            <p:nvPr/>
          </p:nvSpPr>
          <p:spPr bwMode="auto">
            <a:xfrm>
              <a:off x="2922588" y="2924175"/>
              <a:ext cx="173037" cy="307975"/>
            </a:xfrm>
            <a:custGeom>
              <a:avLst/>
              <a:gdLst>
                <a:gd name="T0" fmla="*/ 0 w 547"/>
                <a:gd name="T1" fmla="*/ 2147483647 h 969"/>
                <a:gd name="T2" fmla="*/ 2147483647 w 547"/>
                <a:gd name="T3" fmla="*/ 2147483647 h 969"/>
                <a:gd name="T4" fmla="*/ 2147483647 w 547"/>
                <a:gd name="T5" fmla="*/ 0 h 969"/>
                <a:gd name="T6" fmla="*/ 2147483647 w 547"/>
                <a:gd name="T7" fmla="*/ 2147483647 h 969"/>
                <a:gd name="T8" fmla="*/ 0 w 547"/>
                <a:gd name="T9" fmla="*/ 2147483647 h 969"/>
                <a:gd name="T10" fmla="*/ 0 60000 65536"/>
                <a:gd name="T11" fmla="*/ 0 60000 65536"/>
                <a:gd name="T12" fmla="*/ 0 60000 65536"/>
                <a:gd name="T13" fmla="*/ 0 60000 65536"/>
                <a:gd name="T14" fmla="*/ 0 60000 65536"/>
                <a:gd name="T15" fmla="*/ 0 w 547"/>
                <a:gd name="T16" fmla="*/ 0 h 969"/>
                <a:gd name="T17" fmla="*/ 547 w 547"/>
                <a:gd name="T18" fmla="*/ 969 h 969"/>
              </a:gdLst>
              <a:ahLst/>
              <a:cxnLst>
                <a:cxn ang="T10">
                  <a:pos x="T0" y="T1"/>
                </a:cxn>
                <a:cxn ang="T11">
                  <a:pos x="T2" y="T3"/>
                </a:cxn>
                <a:cxn ang="T12">
                  <a:pos x="T4" y="T5"/>
                </a:cxn>
                <a:cxn ang="T13">
                  <a:pos x="T6" y="T7"/>
                </a:cxn>
                <a:cxn ang="T14">
                  <a:pos x="T8" y="T9"/>
                </a:cxn>
              </a:cxnLst>
              <a:rect l="T15" t="T16" r="T17" b="T18"/>
              <a:pathLst>
                <a:path w="547" h="969">
                  <a:moveTo>
                    <a:pt x="0" y="158"/>
                  </a:moveTo>
                  <a:lnTo>
                    <a:pt x="304" y="189"/>
                  </a:lnTo>
                  <a:lnTo>
                    <a:pt x="547" y="0"/>
                  </a:lnTo>
                  <a:lnTo>
                    <a:pt x="533" y="969"/>
                  </a:lnTo>
                  <a:lnTo>
                    <a:pt x="0" y="158"/>
                  </a:lnTo>
                  <a:close/>
                </a:path>
              </a:pathLst>
            </a:custGeom>
            <a:solidFill>
              <a:schemeClr val="tx1"/>
            </a:solidFill>
            <a:ln w="9525">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31" name="Rectangle 32"/>
            <p:cNvSpPr>
              <a:spLocks noChangeArrowheads="1"/>
            </p:cNvSpPr>
            <p:nvPr/>
          </p:nvSpPr>
          <p:spPr bwMode="auto">
            <a:xfrm>
              <a:off x="2290763" y="3443287"/>
              <a:ext cx="357187" cy="334963"/>
            </a:xfrm>
            <a:prstGeom prst="rect">
              <a:avLst/>
            </a:prstGeom>
            <a:noFill/>
            <a:ln w="9525">
              <a:noFill/>
              <a:miter lim="800000"/>
              <a:headEnd/>
              <a:tailEnd/>
            </a:ln>
          </p:spPr>
          <p:txBody>
            <a:bodyPr wrap="none" lIns="0" tIns="0" rIns="0" bIns="0">
              <a:spAutoFit/>
            </a:bodyPr>
            <a:lstStyle/>
            <a:p>
              <a:pPr latinLnBrk="1">
                <a:defRPr/>
              </a:pPr>
              <a:r>
                <a:rPr kumimoji="1" lang="en-US" altLang="ko-KR" sz="2200" b="1">
                  <a:effectLst>
                    <a:outerShdw blurRad="38100" dist="38100" dir="2700000" algn="tl">
                      <a:srgbClr val="C0C0C0"/>
                    </a:outerShdw>
                  </a:effectLst>
                  <a:latin typeface="Times New Roman" pitchFamily="18" charset="0"/>
                  <a:ea typeface="Gulim" pitchFamily="34" charset="-127"/>
                  <a:cs typeface="Arial" pitchFamily="34" charset="0"/>
                </a:rPr>
                <a:t>for</a:t>
              </a:r>
              <a:endParaRPr kumimoji="1" lang="en-US" altLang="ko-KR" sz="2400" b="1">
                <a:effectLst>
                  <a:outerShdw blurRad="38100" dist="38100" dir="2700000" algn="tl">
                    <a:srgbClr val="C0C0C0"/>
                  </a:outerShdw>
                </a:effectLst>
                <a:latin typeface="Times New Roman" pitchFamily="18" charset="0"/>
                <a:ea typeface="Gulim" pitchFamily="34" charset="-127"/>
                <a:cs typeface="Arial" pitchFamily="34" charset="0"/>
              </a:endParaRPr>
            </a:p>
          </p:txBody>
        </p:sp>
        <p:sp>
          <p:nvSpPr>
            <p:cNvPr id="32" name="Rectangle 34"/>
            <p:cNvSpPr>
              <a:spLocks noChangeArrowheads="1"/>
            </p:cNvSpPr>
            <p:nvPr/>
          </p:nvSpPr>
          <p:spPr bwMode="auto">
            <a:xfrm>
              <a:off x="2830513" y="3443287"/>
              <a:ext cx="163512" cy="334963"/>
            </a:xfrm>
            <a:prstGeom prst="rect">
              <a:avLst/>
            </a:prstGeom>
            <a:noFill/>
            <a:ln w="9525">
              <a:noFill/>
              <a:miter lim="800000"/>
              <a:headEnd/>
              <a:tailEnd/>
            </a:ln>
          </p:spPr>
          <p:txBody>
            <a:bodyPr wrap="none" lIns="0" tIns="0" rIns="0" bIns="0">
              <a:spAutoFit/>
            </a:bodyPr>
            <a:lstStyle/>
            <a:p>
              <a:pPr latinLnBrk="1">
                <a:defRPr/>
              </a:pPr>
              <a:r>
                <a:rPr kumimoji="1" lang="en-US" altLang="ko-KR" sz="2200" b="1">
                  <a:effectLst>
                    <a:outerShdw blurRad="38100" dist="38100" dir="2700000" algn="tl">
                      <a:srgbClr val="C0C0C0"/>
                    </a:outerShdw>
                  </a:effectLst>
                  <a:latin typeface="Times New Roman" pitchFamily="18" charset="0"/>
                  <a:ea typeface="Gulim" pitchFamily="34" charset="-127"/>
                  <a:cs typeface="Arial" pitchFamily="34" charset="0"/>
                </a:rPr>
                <a:t>( </a:t>
              </a:r>
              <a:endParaRPr kumimoji="1" lang="en-US" altLang="ko-KR" sz="2400" b="1">
                <a:effectLst>
                  <a:outerShdw blurRad="38100" dist="38100" dir="2700000" algn="tl">
                    <a:srgbClr val="C0C0C0"/>
                  </a:outerShdw>
                </a:effectLst>
                <a:latin typeface="Times New Roman" pitchFamily="18" charset="0"/>
                <a:ea typeface="Gulim" pitchFamily="34" charset="-127"/>
                <a:cs typeface="Arial" pitchFamily="34" charset="0"/>
              </a:endParaRPr>
            </a:p>
          </p:txBody>
        </p:sp>
        <p:sp>
          <p:nvSpPr>
            <p:cNvPr id="33" name="Rectangle 35"/>
            <p:cNvSpPr>
              <a:spLocks noChangeArrowheads="1"/>
            </p:cNvSpPr>
            <p:nvPr/>
          </p:nvSpPr>
          <p:spPr bwMode="auto">
            <a:xfrm>
              <a:off x="2971800" y="3484562"/>
              <a:ext cx="722955" cy="246221"/>
            </a:xfrm>
            <a:prstGeom prst="rect">
              <a:avLst/>
            </a:prstGeom>
            <a:noFill/>
            <a:ln w="9525">
              <a:noFill/>
              <a:miter lim="800000"/>
              <a:headEnd/>
              <a:tailEnd/>
            </a:ln>
          </p:spPr>
          <p:txBody>
            <a:bodyPr wrap="none" lIns="0" tIns="0" rIns="0" bIns="0">
              <a:spAutoFit/>
            </a:bodyPr>
            <a:lstStyle/>
            <a:p>
              <a:pPr latinLnBrk="1">
                <a:defRPr/>
              </a:pPr>
              <a:r>
                <a:rPr kumimoji="1" lang="en-US" altLang="ko-KR" sz="1600" dirty="0" smtClean="0">
                  <a:effectLst>
                    <a:outerShdw blurRad="38100" dist="38100" dir="2700000" algn="tl">
                      <a:srgbClr val="C0C0C0"/>
                    </a:outerShdw>
                  </a:effectLst>
                  <a:latin typeface="Times New Roman" pitchFamily="18" charset="0"/>
                  <a:ea typeface="Dotum" pitchFamily="34" charset="-127"/>
                  <a:cs typeface="Arial" pitchFamily="34" charset="0"/>
                </a:rPr>
                <a:t>initialize</a:t>
              </a:r>
              <a:endParaRPr kumimoji="1" lang="en-US" altLang="ko-KR" sz="1600" dirty="0">
                <a:effectLst>
                  <a:outerShdw blurRad="38100" dist="38100" dir="2700000" algn="tl">
                    <a:srgbClr val="C0C0C0"/>
                  </a:outerShdw>
                </a:effectLst>
                <a:latin typeface="Times New Roman" pitchFamily="18" charset="0"/>
                <a:ea typeface="Gulim" pitchFamily="34" charset="-127"/>
                <a:cs typeface="Arial" pitchFamily="34" charset="0"/>
              </a:endParaRPr>
            </a:p>
          </p:txBody>
        </p:sp>
        <p:sp>
          <p:nvSpPr>
            <p:cNvPr id="34" name="Rectangle 36"/>
            <p:cNvSpPr>
              <a:spLocks noChangeArrowheads="1"/>
            </p:cNvSpPr>
            <p:nvPr/>
          </p:nvSpPr>
          <p:spPr bwMode="auto">
            <a:xfrm>
              <a:off x="5557838" y="3443287"/>
              <a:ext cx="163512" cy="334963"/>
            </a:xfrm>
            <a:prstGeom prst="rect">
              <a:avLst/>
            </a:prstGeom>
            <a:noFill/>
            <a:ln w="9525">
              <a:noFill/>
              <a:miter lim="800000"/>
              <a:headEnd/>
              <a:tailEnd/>
            </a:ln>
          </p:spPr>
          <p:txBody>
            <a:bodyPr wrap="none" lIns="0" tIns="0" rIns="0" bIns="0">
              <a:spAutoFit/>
            </a:bodyPr>
            <a:lstStyle/>
            <a:p>
              <a:pPr latinLnBrk="1">
                <a:defRPr/>
              </a:pPr>
              <a:r>
                <a:rPr kumimoji="1" lang="en-US" altLang="ko-KR" sz="2200" b="1" dirty="0">
                  <a:effectLst>
                    <a:outerShdw blurRad="38100" dist="38100" dir="2700000" algn="tl">
                      <a:srgbClr val="C0C0C0"/>
                    </a:outerShdw>
                  </a:effectLst>
                  <a:latin typeface="Times New Roman" pitchFamily="18" charset="0"/>
                  <a:ea typeface="Gulim" pitchFamily="34" charset="-127"/>
                  <a:cs typeface="Arial" pitchFamily="34" charset="0"/>
                </a:rPr>
                <a:t> </a:t>
              </a:r>
              <a:r>
                <a:rPr kumimoji="1" lang="en-US" altLang="ko-KR" sz="2200" b="1" dirty="0" smtClean="0">
                  <a:effectLst>
                    <a:outerShdw blurRad="38100" dist="38100" dir="2700000" algn="tl">
                      <a:srgbClr val="C0C0C0"/>
                    </a:outerShdw>
                  </a:effectLst>
                  <a:latin typeface="Times New Roman" pitchFamily="18" charset="0"/>
                  <a:ea typeface="Gulim" pitchFamily="34" charset="-127"/>
                  <a:cs typeface="Arial" pitchFamily="34" charset="0"/>
                </a:rPr>
                <a:t>)</a:t>
              </a:r>
              <a:endParaRPr kumimoji="1" lang="en-US" altLang="ko-KR" sz="2400" b="1" dirty="0">
                <a:effectLst>
                  <a:outerShdw blurRad="38100" dist="38100" dir="2700000" algn="tl">
                    <a:srgbClr val="C0C0C0"/>
                  </a:outerShdw>
                </a:effectLst>
                <a:latin typeface="Times New Roman" pitchFamily="18" charset="0"/>
                <a:ea typeface="Gulim" pitchFamily="34" charset="-127"/>
                <a:cs typeface="Arial" pitchFamily="34" charset="0"/>
              </a:endParaRPr>
            </a:p>
          </p:txBody>
        </p:sp>
        <p:sp>
          <p:nvSpPr>
            <p:cNvPr id="35" name="Rectangle 37"/>
            <p:cNvSpPr>
              <a:spLocks noChangeArrowheads="1"/>
            </p:cNvSpPr>
            <p:nvPr/>
          </p:nvSpPr>
          <p:spPr bwMode="auto">
            <a:xfrm>
              <a:off x="4811713" y="2209800"/>
              <a:ext cx="1841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endParaRPr kumimoji="1" lang="en-US" altLang="en-US" sz="2500">
                <a:solidFill>
                  <a:srgbClr val="FFFF00"/>
                </a:solidFill>
                <a:latin typeface="Monotype Sorts" pitchFamily="2" charset="2"/>
                <a:ea typeface="굴림" pitchFamily="50" charset="-127"/>
              </a:endParaRPr>
            </a:p>
          </p:txBody>
        </p:sp>
        <p:sp>
          <p:nvSpPr>
            <p:cNvPr id="36" name="Rectangle 38"/>
            <p:cNvSpPr>
              <a:spLocks noChangeArrowheads="1"/>
            </p:cNvSpPr>
            <p:nvPr/>
          </p:nvSpPr>
          <p:spPr bwMode="auto">
            <a:xfrm>
              <a:off x="3876675" y="3489325"/>
              <a:ext cx="777457" cy="246221"/>
            </a:xfrm>
            <a:prstGeom prst="rect">
              <a:avLst/>
            </a:prstGeom>
            <a:noFill/>
            <a:ln w="9525">
              <a:noFill/>
              <a:miter lim="800000"/>
              <a:headEnd/>
              <a:tailEnd/>
            </a:ln>
          </p:spPr>
          <p:txBody>
            <a:bodyPr wrap="none" lIns="0" tIns="0" rIns="0" bIns="0">
              <a:spAutoFit/>
            </a:bodyPr>
            <a:lstStyle/>
            <a:p>
              <a:pPr latinLnBrk="1">
                <a:defRPr/>
              </a:pPr>
              <a:r>
                <a:rPr kumimoji="1" lang="en-US" altLang="ko-KR" sz="1600" dirty="0" smtClean="0">
                  <a:effectLst>
                    <a:outerShdw blurRad="38100" dist="38100" dir="2700000" algn="tl">
                      <a:srgbClr val="C0C0C0"/>
                    </a:outerShdw>
                  </a:effectLst>
                  <a:latin typeface="Times New Roman" pitchFamily="18" charset="0"/>
                  <a:ea typeface="Dotum" pitchFamily="34" charset="-127"/>
                  <a:cs typeface="Arial" pitchFamily="34" charset="0"/>
                </a:rPr>
                <a:t>condition</a:t>
              </a:r>
              <a:endParaRPr kumimoji="1" lang="en-US" altLang="ko-KR" sz="1600" dirty="0">
                <a:effectLst>
                  <a:outerShdw blurRad="38100" dist="38100" dir="2700000" algn="tl">
                    <a:srgbClr val="C0C0C0"/>
                  </a:outerShdw>
                </a:effectLst>
                <a:latin typeface="Times New Roman" pitchFamily="18" charset="0"/>
                <a:ea typeface="Gulim" pitchFamily="34" charset="-127"/>
                <a:cs typeface="Arial" pitchFamily="34" charset="0"/>
              </a:endParaRPr>
            </a:p>
          </p:txBody>
        </p:sp>
        <p:sp>
          <p:nvSpPr>
            <p:cNvPr id="37" name="Rectangle 39"/>
            <p:cNvSpPr>
              <a:spLocks noChangeArrowheads="1"/>
            </p:cNvSpPr>
            <p:nvPr/>
          </p:nvSpPr>
          <p:spPr bwMode="auto">
            <a:xfrm>
              <a:off x="4779963" y="3489325"/>
              <a:ext cx="735779" cy="246221"/>
            </a:xfrm>
            <a:prstGeom prst="rect">
              <a:avLst/>
            </a:prstGeom>
            <a:noFill/>
            <a:ln w="9525">
              <a:noFill/>
              <a:miter lim="800000"/>
              <a:headEnd/>
              <a:tailEnd/>
            </a:ln>
          </p:spPr>
          <p:txBody>
            <a:bodyPr wrap="none" lIns="0" tIns="0" rIns="0" bIns="0">
              <a:spAutoFit/>
            </a:bodyPr>
            <a:lstStyle/>
            <a:p>
              <a:pPr latinLnBrk="1">
                <a:defRPr/>
              </a:pPr>
              <a:r>
                <a:rPr kumimoji="1" lang="en-US" altLang="ko-KR" sz="1600" dirty="0" smtClean="0">
                  <a:effectLst>
                    <a:outerShdw blurRad="38100" dist="38100" dir="2700000" algn="tl">
                      <a:srgbClr val="C0C0C0"/>
                    </a:outerShdw>
                  </a:effectLst>
                  <a:latin typeface="Times New Roman" pitchFamily="18" charset="0"/>
                  <a:ea typeface="Dotum" pitchFamily="34" charset="-127"/>
                  <a:cs typeface="Arial" pitchFamily="34" charset="0"/>
                </a:rPr>
                <a:t>   change</a:t>
              </a:r>
              <a:endParaRPr kumimoji="1" lang="en-US" altLang="ko-KR" sz="1600" dirty="0">
                <a:effectLst>
                  <a:outerShdw blurRad="38100" dist="38100" dir="2700000" algn="tl">
                    <a:srgbClr val="C0C0C0"/>
                  </a:outerShdw>
                </a:effectLst>
                <a:latin typeface="Times New Roman" pitchFamily="18" charset="0"/>
                <a:ea typeface="Gulim" pitchFamily="34" charset="-127"/>
                <a:cs typeface="Arial" pitchFamily="34" charset="0"/>
              </a:endParaRPr>
            </a:p>
          </p:txBody>
        </p:sp>
      </p:grpSp>
      <p:sp>
        <p:nvSpPr>
          <p:cNvPr id="38" name="Rectangle 5"/>
          <p:cNvSpPr>
            <a:spLocks noChangeArrowheads="1"/>
          </p:cNvSpPr>
          <p:nvPr/>
        </p:nvSpPr>
        <p:spPr bwMode="auto">
          <a:xfrm rot="10800000" flipV="1">
            <a:off x="5639594" y="2513013"/>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dirty="0">
                <a:ea typeface="굴림" pitchFamily="50" charset="-127"/>
              </a:rPr>
              <a:t>4</a:t>
            </a:r>
            <a:r>
              <a:rPr kumimoji="1" lang="en-US" altLang="ko-KR" sz="2500" dirty="0" smtClean="0">
                <a:ea typeface="굴림" pitchFamily="50" charset="-127"/>
              </a:rPr>
              <a:t> </a:t>
            </a:r>
            <a:endParaRPr kumimoji="1" lang="en-US" altLang="ko-KR" sz="2400" dirty="0">
              <a:latin typeface="Times New Roman" pitchFamily="18" charset="0"/>
              <a:ea typeface="굴림" pitchFamily="50" charset="-127"/>
            </a:endParaRPr>
          </a:p>
        </p:txBody>
      </p:sp>
      <p:sp>
        <p:nvSpPr>
          <p:cNvPr id="40"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Statements And Flow Control</a:t>
            </a:r>
            <a:endParaRPr lang="en-US" dirty="0"/>
          </a:p>
        </p:txBody>
      </p:sp>
      <p:sp>
        <p:nvSpPr>
          <p:cNvPr id="39"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74</a:t>
            </a:fld>
            <a:endParaRPr lang="en-GB" altLang="en-US"/>
          </a:p>
        </p:txBody>
      </p:sp>
    </p:spTree>
    <p:extLst>
      <p:ext uri="{BB962C8B-B14F-4D97-AF65-F5344CB8AC3E}">
        <p14:creationId xmlns:p14="http://schemas.microsoft.com/office/powerpoint/2010/main" val="3428734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1032" y="914400"/>
            <a:ext cx="8229600" cy="685800"/>
          </a:xfrm>
        </p:spPr>
        <p:txBody>
          <a:bodyPr>
            <a:normAutofit/>
          </a:bodyPr>
          <a:lstStyle/>
          <a:p>
            <a:r>
              <a:rPr lang="en-US" altLang="en-US" sz="2000" b="1" dirty="0">
                <a:solidFill>
                  <a:schemeClr val="tx1"/>
                </a:solidFill>
              </a:rPr>
              <a:t>WHILE STATEMENT</a:t>
            </a:r>
          </a:p>
        </p:txBody>
      </p:sp>
      <p:sp>
        <p:nvSpPr>
          <p:cNvPr id="5" name="Content Placeholder 2"/>
          <p:cNvSpPr>
            <a:spLocks noGrp="1"/>
          </p:cNvSpPr>
          <p:nvPr>
            <p:ph idx="1"/>
          </p:nvPr>
        </p:nvSpPr>
        <p:spPr>
          <a:xfrm>
            <a:off x="442498" y="990600"/>
            <a:ext cx="8229600" cy="4883150"/>
          </a:xfrm>
        </p:spPr>
        <p:txBody>
          <a:bodyPr>
            <a:normAutofit/>
          </a:bodyPr>
          <a:lstStyle/>
          <a:p>
            <a:endParaRPr lang="en-US" altLang="en-US" sz="2000" b="1" dirty="0">
              <a:solidFill>
                <a:schemeClr val="bg2">
                  <a:lumMod val="25000"/>
                </a:schemeClr>
              </a:solidFill>
              <a:effectLst>
                <a:outerShdw blurRad="38100" dist="38100" dir="2700000" algn="tl">
                  <a:srgbClr val="000000">
                    <a:alpha val="43137"/>
                  </a:srgbClr>
                </a:outerShdw>
              </a:effectLst>
              <a:latin typeface="+mj-lt"/>
              <a:ea typeface="+mj-ea"/>
              <a:cs typeface="+mj-cs"/>
            </a:endParaRPr>
          </a:p>
          <a:p>
            <a:r>
              <a:rPr lang="en-US" altLang="en-US" sz="2200" dirty="0" smtClean="0"/>
              <a:t>Form </a:t>
            </a:r>
            <a:r>
              <a:rPr lang="en-US" altLang="en-US" sz="2200" dirty="0"/>
              <a:t>of while statement</a:t>
            </a:r>
          </a:p>
          <a:p>
            <a:pPr lvl="1"/>
            <a:r>
              <a:rPr lang="en-US" altLang="en-US" sz="2200" dirty="0"/>
              <a:t> while ( </a:t>
            </a:r>
            <a:r>
              <a:rPr lang="en-US" altLang="en-US" sz="2200" dirty="0" smtClean="0"/>
              <a:t>condition </a:t>
            </a:r>
            <a:r>
              <a:rPr lang="en-US" altLang="en-US" sz="2200" dirty="0"/>
              <a:t>) &lt;</a:t>
            </a:r>
            <a:r>
              <a:rPr lang="en-US" altLang="en-US" sz="2200" dirty="0" smtClean="0"/>
              <a:t>Statements&gt;</a:t>
            </a:r>
            <a:endParaRPr lang="en-US" altLang="en-US" sz="2200" dirty="0"/>
          </a:p>
          <a:p>
            <a:pPr lvl="1"/>
            <a:endParaRPr lang="en-US" altLang="en-US" sz="2200" dirty="0"/>
          </a:p>
          <a:p>
            <a:pPr lvl="1"/>
            <a:endParaRPr lang="en-US" altLang="en-US" sz="2200" dirty="0"/>
          </a:p>
          <a:p>
            <a:pPr>
              <a:buFont typeface="Arial" panose="020B0604020202020204" pitchFamily="34" charset="0"/>
              <a:buNone/>
            </a:pPr>
            <a:endParaRPr lang="en-US" altLang="en-US" sz="2200" dirty="0"/>
          </a:p>
          <a:p>
            <a:endParaRPr lang="en-US" altLang="en-US" sz="2200" dirty="0"/>
          </a:p>
          <a:p>
            <a:pPr>
              <a:buFont typeface="Arial" panose="020B0604020202020204" pitchFamily="34" charset="0"/>
              <a:buNone/>
            </a:pPr>
            <a:endParaRPr lang="en-US" altLang="en-US" sz="2200" dirty="0" smtClean="0"/>
          </a:p>
          <a:p>
            <a:pPr>
              <a:buFont typeface="Arial" panose="020B0604020202020204" pitchFamily="34" charset="0"/>
              <a:buNone/>
            </a:pPr>
            <a:endParaRPr lang="en-US" altLang="en-US" sz="2200" dirty="0"/>
          </a:p>
          <a:p>
            <a:pPr>
              <a:buNone/>
            </a:pPr>
            <a:r>
              <a:rPr lang="en-US" altLang="en-US" sz="2200" dirty="0"/>
              <a:t>Order of Execution </a:t>
            </a:r>
          </a:p>
          <a:p>
            <a:pPr>
              <a:buFont typeface="Arial" panose="020B0604020202020204" pitchFamily="34" charset="0"/>
              <a:buNone/>
            </a:pPr>
            <a:r>
              <a:rPr lang="en-US" altLang="en-US" sz="2200" dirty="0" smtClean="0"/>
              <a:t>                                                                ( condition)</a:t>
            </a:r>
            <a:endParaRPr lang="en-US" altLang="en-US" sz="2200" dirty="0"/>
          </a:p>
        </p:txBody>
      </p:sp>
      <p:sp>
        <p:nvSpPr>
          <p:cNvPr id="8" name="Rectangle 4"/>
          <p:cNvSpPr>
            <a:spLocks noChangeArrowheads="1"/>
          </p:cNvSpPr>
          <p:nvPr/>
        </p:nvSpPr>
        <p:spPr bwMode="auto">
          <a:xfrm>
            <a:off x="1509195" y="2362200"/>
            <a:ext cx="5691188" cy="1752600"/>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spcAft>
                <a:spcPts val="0"/>
              </a:spcAft>
              <a:defRPr/>
            </a:pPr>
            <a:r>
              <a:rPr kumimoji="1" lang="en-US" altLang="ko-KR" sz="1600"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 1;  </a:t>
            </a:r>
            <a:r>
              <a:rPr kumimoji="1" lang="en-US" altLang="ko-KR" sz="1600" b="1" dirty="0" smtClean="0">
                <a:latin typeface="Courier New" pitchFamily="49" charset="0"/>
                <a:ea typeface="Gulim" pitchFamily="34" charset="-127"/>
                <a:cs typeface="Courier New" pitchFamily="49" charset="0"/>
              </a:rPr>
              <a:t>result </a:t>
            </a:r>
            <a:r>
              <a:rPr kumimoji="1" lang="en-US" altLang="ko-KR" sz="1600" b="1" dirty="0">
                <a:latin typeface="Courier New" pitchFamily="49" charset="0"/>
                <a:ea typeface="Gulim" pitchFamily="34" charset="-127"/>
                <a:cs typeface="Courier New" pitchFamily="49" charset="0"/>
              </a:rPr>
              <a:t>= 0</a:t>
            </a:r>
            <a:r>
              <a:rPr kumimoji="1" lang="en-US" altLang="ko-KR" sz="1600" b="1" dirty="0" smtClean="0">
                <a:latin typeface="Courier New" pitchFamily="49" charset="0"/>
                <a:ea typeface="Gulim" pitchFamily="34" charset="-127"/>
                <a:cs typeface="Courier New" pitchFamily="49" charset="0"/>
              </a:rPr>
              <a:t>;</a:t>
            </a:r>
          </a:p>
          <a:p>
            <a:pPr latinLnBrk="1">
              <a:defRPr/>
            </a:pP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add numbers </a:t>
            </a:r>
            <a:r>
              <a:rPr kumimoji="1" lang="en-US" altLang="ko-KR" sz="1600" b="1" dirty="0">
                <a:latin typeface="Courier New" pitchFamily="49" charset="0"/>
                <a:ea typeface="Gulim" pitchFamily="34" charset="-127"/>
                <a:cs typeface="Courier New" pitchFamily="49" charset="0"/>
              </a:rPr>
              <a:t>from 1 to limit</a:t>
            </a:r>
          </a:p>
          <a:p>
            <a:pPr latinLnBrk="1">
              <a:spcAft>
                <a:spcPts val="0"/>
              </a:spcAft>
              <a:defRPr/>
            </a:pPr>
            <a:r>
              <a:rPr kumimoji="1" lang="en-US" altLang="ko-KR" sz="1600" b="1" dirty="0" smtClean="0">
                <a:latin typeface="Courier New" pitchFamily="49" charset="0"/>
                <a:ea typeface="Gulim" pitchFamily="34" charset="-127"/>
                <a:cs typeface="Courier New" pitchFamily="49" charset="0"/>
              </a:rPr>
              <a:t>   </a:t>
            </a:r>
            <a:r>
              <a:rPr kumimoji="1" lang="en-US" altLang="ko-KR" sz="1600" b="1" dirty="0">
                <a:latin typeface="Courier New" pitchFamily="49" charset="0"/>
                <a:ea typeface="Gulim" pitchFamily="34" charset="-127"/>
                <a:cs typeface="Courier New" pitchFamily="49" charset="0"/>
              </a:rPr>
              <a:t>while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&lt;= </a:t>
            </a:r>
            <a:r>
              <a:rPr kumimoji="1" lang="en-US" altLang="ko-KR" sz="1600" b="1" dirty="0" smtClean="0">
                <a:latin typeface="Courier New" pitchFamily="49" charset="0"/>
                <a:ea typeface="Gulim" pitchFamily="34" charset="-127"/>
                <a:cs typeface="Courier New" pitchFamily="49" charset="0"/>
              </a:rPr>
              <a:t>limit) {</a:t>
            </a:r>
          </a:p>
          <a:p>
            <a:pPr latinLnBrk="1">
              <a:spcAft>
                <a:spcPts val="0"/>
              </a:spcAft>
              <a:defRPr/>
            </a:pPr>
            <a:r>
              <a:rPr kumimoji="1" lang="en-US" altLang="ko-KR" sz="1600" b="1" dirty="0" smtClean="0">
                <a:latin typeface="Courier New" pitchFamily="49" charset="0"/>
                <a:ea typeface="Gulim" pitchFamily="34" charset="-127"/>
                <a:cs typeface="Courier New" pitchFamily="49" charset="0"/>
              </a:rPr>
              <a:t>result </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a:t>
            </a:r>
            <a:r>
              <a:rPr kumimoji="1" lang="en-US" altLang="ko-KR" sz="1600" b="1" dirty="0" smtClean="0">
                <a:latin typeface="Courier New" pitchFamily="49" charset="0"/>
                <a:ea typeface="Gulim" pitchFamily="34" charset="-127"/>
                <a:cs typeface="Courier New" pitchFamily="49" charset="0"/>
              </a:rPr>
              <a:t>index;</a:t>
            </a:r>
            <a:endParaRPr kumimoji="1" lang="en-US" altLang="ko-KR" sz="1600" b="1" dirty="0">
              <a:latin typeface="Courier New" pitchFamily="49" charset="0"/>
              <a:ea typeface="Gulim" pitchFamily="34" charset="-127"/>
              <a:cs typeface="Courier New" pitchFamily="49" charset="0"/>
            </a:endParaRPr>
          </a:p>
          <a:p>
            <a:pPr latinLnBrk="1">
              <a:spcAft>
                <a:spcPts val="0"/>
              </a:spcAft>
              <a:defRPr/>
            </a:pPr>
            <a:r>
              <a:rPr kumimoji="1" lang="en-US" altLang="ko-KR" sz="1600" b="1" dirty="0">
                <a:latin typeface="Courier New" pitchFamily="49" charset="0"/>
                <a:ea typeface="Gulim" pitchFamily="34" charset="-127"/>
                <a:cs typeface="Courier New" pitchFamily="49" charset="0"/>
              </a:rPr>
              <a:t>   }</a:t>
            </a:r>
          </a:p>
        </p:txBody>
      </p:sp>
      <p:grpSp>
        <p:nvGrpSpPr>
          <p:cNvPr id="9" name="Group 5"/>
          <p:cNvGrpSpPr>
            <a:grpSpLocks/>
          </p:cNvGrpSpPr>
          <p:nvPr/>
        </p:nvGrpSpPr>
        <p:grpSpPr bwMode="auto">
          <a:xfrm>
            <a:off x="3378110" y="4243244"/>
            <a:ext cx="2771458" cy="1855787"/>
            <a:chOff x="636" y="2417"/>
            <a:chExt cx="2639" cy="1654"/>
          </a:xfrm>
        </p:grpSpPr>
        <p:sp>
          <p:nvSpPr>
            <p:cNvPr id="10" name="Rectangle 6"/>
            <p:cNvSpPr>
              <a:spLocks noChangeArrowheads="1"/>
            </p:cNvSpPr>
            <p:nvPr/>
          </p:nvSpPr>
          <p:spPr bwMode="auto">
            <a:xfrm>
              <a:off x="3051" y="3552"/>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a:latin typeface="Times New Roman" pitchFamily="18" charset="0"/>
                  <a:ea typeface="굴림" pitchFamily="50" charset="-127"/>
                  <a:sym typeface="Wingdings" pitchFamily="2" charset="2"/>
                </a:rPr>
                <a:t>(3)</a:t>
              </a:r>
            </a:p>
          </p:txBody>
        </p:sp>
        <p:sp>
          <p:nvSpPr>
            <p:cNvPr id="11" name="Rectangle 7"/>
            <p:cNvSpPr>
              <a:spLocks noChangeArrowheads="1"/>
            </p:cNvSpPr>
            <p:nvPr/>
          </p:nvSpPr>
          <p:spPr bwMode="auto">
            <a:xfrm>
              <a:off x="1491" y="3809"/>
              <a:ext cx="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600">
                  <a:ea typeface="굴림" pitchFamily="50" charset="-127"/>
                </a:rPr>
                <a:t>&lt;</a:t>
              </a:r>
              <a:endParaRPr kumimoji="1" lang="en-US" altLang="ko-KR" sz="2400">
                <a:latin typeface="Times New Roman" pitchFamily="18" charset="0"/>
                <a:ea typeface="굴림" pitchFamily="50" charset="-127"/>
              </a:endParaRPr>
            </a:p>
          </p:txBody>
        </p:sp>
        <p:sp>
          <p:nvSpPr>
            <p:cNvPr id="12" name="Rectangle 8"/>
            <p:cNvSpPr>
              <a:spLocks noChangeArrowheads="1"/>
            </p:cNvSpPr>
            <p:nvPr/>
          </p:nvSpPr>
          <p:spPr bwMode="auto">
            <a:xfrm>
              <a:off x="1596" y="3815"/>
              <a:ext cx="5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600" b="1" dirty="0">
                  <a:latin typeface="Times New Roman" pitchFamily="18" charset="0"/>
                  <a:ea typeface="Dotum" pitchFamily="34" charset="-127"/>
                </a:rPr>
                <a:t>Statement</a:t>
              </a:r>
              <a:endParaRPr kumimoji="1" lang="en-US" altLang="ko-KR" sz="2400" dirty="0">
                <a:latin typeface="Times New Roman" pitchFamily="18" charset="0"/>
                <a:ea typeface="굴림" pitchFamily="50" charset="-127"/>
              </a:endParaRPr>
            </a:p>
          </p:txBody>
        </p:sp>
        <p:sp>
          <p:nvSpPr>
            <p:cNvPr id="13" name="Rectangle 9"/>
            <p:cNvSpPr>
              <a:spLocks noChangeArrowheads="1"/>
            </p:cNvSpPr>
            <p:nvPr/>
          </p:nvSpPr>
          <p:spPr bwMode="auto">
            <a:xfrm>
              <a:off x="1959" y="3809"/>
              <a:ext cx="3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600">
                  <a:ea typeface="굴림" pitchFamily="50" charset="-127"/>
                </a:rPr>
                <a:t>       &gt;</a:t>
              </a:r>
              <a:endParaRPr kumimoji="1" lang="en-US" altLang="ko-KR" sz="2400">
                <a:latin typeface="Times New Roman" pitchFamily="18" charset="0"/>
                <a:ea typeface="굴림" pitchFamily="50" charset="-127"/>
              </a:endParaRPr>
            </a:p>
          </p:txBody>
        </p:sp>
        <p:sp>
          <p:nvSpPr>
            <p:cNvPr id="14" name="Rectangle 10"/>
            <p:cNvSpPr>
              <a:spLocks noChangeArrowheads="1"/>
            </p:cNvSpPr>
            <p:nvPr/>
          </p:nvSpPr>
          <p:spPr bwMode="auto">
            <a:xfrm>
              <a:off x="1962" y="2417"/>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a:latin typeface="Times New Roman" pitchFamily="18" charset="0"/>
                  <a:ea typeface="굴림" pitchFamily="50" charset="-127"/>
                  <a:sym typeface="Wingdings" pitchFamily="2" charset="2"/>
                </a:rPr>
                <a:t>(1)</a:t>
              </a:r>
              <a:endParaRPr kumimoji="1" lang="en-US" altLang="ko-KR" sz="2400">
                <a:latin typeface="Times New Roman" pitchFamily="18" charset="0"/>
                <a:ea typeface="굴림" pitchFamily="50" charset="-127"/>
              </a:endParaRPr>
            </a:p>
          </p:txBody>
        </p:sp>
        <p:sp>
          <p:nvSpPr>
            <p:cNvPr id="15" name="Rectangle 11"/>
            <p:cNvSpPr>
              <a:spLocks noChangeArrowheads="1"/>
            </p:cNvSpPr>
            <p:nvPr/>
          </p:nvSpPr>
          <p:spPr bwMode="auto">
            <a:xfrm>
              <a:off x="1880" y="3493"/>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a:latin typeface="Times New Roman" pitchFamily="18" charset="0"/>
                  <a:ea typeface="굴림" pitchFamily="50" charset="-127"/>
                  <a:sym typeface="Wingdings" pitchFamily="2" charset="2"/>
                </a:rPr>
                <a:t>(2)</a:t>
              </a:r>
            </a:p>
          </p:txBody>
        </p:sp>
        <p:sp>
          <p:nvSpPr>
            <p:cNvPr id="16" name="Rectangle 12"/>
            <p:cNvSpPr>
              <a:spLocks noChangeArrowheads="1"/>
            </p:cNvSpPr>
            <p:nvPr/>
          </p:nvSpPr>
          <p:spPr bwMode="auto">
            <a:xfrm>
              <a:off x="2063" y="3476"/>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100">
                  <a:solidFill>
                    <a:srgbClr val="000000"/>
                  </a:solidFill>
                  <a:ea typeface="굴림" pitchFamily="50" charset="-127"/>
                </a:rPr>
                <a:t> </a:t>
              </a:r>
              <a:endParaRPr kumimoji="1" lang="en-US" altLang="ko-KR" sz="2400">
                <a:latin typeface="Times New Roman" pitchFamily="18" charset="0"/>
                <a:ea typeface="굴림" pitchFamily="50" charset="-127"/>
              </a:endParaRPr>
            </a:p>
          </p:txBody>
        </p:sp>
        <p:sp>
          <p:nvSpPr>
            <p:cNvPr id="17" name="Freeform 13"/>
            <p:cNvSpPr>
              <a:spLocks/>
            </p:cNvSpPr>
            <p:nvPr/>
          </p:nvSpPr>
          <p:spPr bwMode="auto">
            <a:xfrm>
              <a:off x="947" y="3147"/>
              <a:ext cx="1166" cy="722"/>
            </a:xfrm>
            <a:custGeom>
              <a:avLst/>
              <a:gdLst>
                <a:gd name="T0" fmla="*/ 0 w 5832"/>
                <a:gd name="T1" fmla="*/ 0 h 4331"/>
                <a:gd name="T2" fmla="*/ 0 w 5832"/>
                <a:gd name="T3" fmla="*/ 0 h 4331"/>
                <a:gd name="T4" fmla="*/ 0 w 5832"/>
                <a:gd name="T5" fmla="*/ 0 h 4331"/>
                <a:gd name="T6" fmla="*/ 0 w 5832"/>
                <a:gd name="T7" fmla="*/ 0 h 4331"/>
                <a:gd name="T8" fmla="*/ 0 60000 65536"/>
                <a:gd name="T9" fmla="*/ 0 60000 65536"/>
                <a:gd name="T10" fmla="*/ 0 60000 65536"/>
                <a:gd name="T11" fmla="*/ 0 60000 65536"/>
                <a:gd name="T12" fmla="*/ 0 w 5832"/>
                <a:gd name="T13" fmla="*/ 0 h 4331"/>
                <a:gd name="T14" fmla="*/ 5832 w 5832"/>
                <a:gd name="T15" fmla="*/ 4331 h 4331"/>
              </a:gdLst>
              <a:ahLst/>
              <a:cxnLst>
                <a:cxn ang="T8">
                  <a:pos x="T0" y="T1"/>
                </a:cxn>
                <a:cxn ang="T9">
                  <a:pos x="T2" y="T3"/>
                </a:cxn>
                <a:cxn ang="T10">
                  <a:pos x="T4" y="T5"/>
                </a:cxn>
                <a:cxn ang="T11">
                  <a:pos x="T6" y="T7"/>
                </a:cxn>
              </a:cxnLst>
              <a:rect l="T12" t="T13" r="T14" b="T15"/>
              <a:pathLst>
                <a:path w="5832" h="4331">
                  <a:moveTo>
                    <a:pt x="5832" y="0"/>
                  </a:moveTo>
                  <a:lnTo>
                    <a:pt x="5832" y="1434"/>
                  </a:lnTo>
                  <a:lnTo>
                    <a:pt x="0" y="1434"/>
                  </a:lnTo>
                  <a:lnTo>
                    <a:pt x="0" y="4331"/>
                  </a:lnTo>
                </a:path>
              </a:pathLst>
            </a:custGeom>
            <a:noFill/>
            <a:ln w="2063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8" name="Freeform 14"/>
            <p:cNvSpPr>
              <a:spLocks/>
            </p:cNvSpPr>
            <p:nvPr/>
          </p:nvSpPr>
          <p:spPr bwMode="auto">
            <a:xfrm>
              <a:off x="885" y="3831"/>
              <a:ext cx="123" cy="152"/>
            </a:xfrm>
            <a:custGeom>
              <a:avLst/>
              <a:gdLst>
                <a:gd name="T0" fmla="*/ 0 w 616"/>
                <a:gd name="T1" fmla="*/ 0 h 911"/>
                <a:gd name="T2" fmla="*/ 0 w 616"/>
                <a:gd name="T3" fmla="*/ 0 h 911"/>
                <a:gd name="T4" fmla="*/ 0 w 616"/>
                <a:gd name="T5" fmla="*/ 0 h 911"/>
                <a:gd name="T6" fmla="*/ 0 w 616"/>
                <a:gd name="T7" fmla="*/ 0 h 911"/>
                <a:gd name="T8" fmla="*/ 0 w 616"/>
                <a:gd name="T9" fmla="*/ 0 h 911"/>
                <a:gd name="T10" fmla="*/ 0 60000 65536"/>
                <a:gd name="T11" fmla="*/ 0 60000 65536"/>
                <a:gd name="T12" fmla="*/ 0 60000 65536"/>
                <a:gd name="T13" fmla="*/ 0 60000 65536"/>
                <a:gd name="T14" fmla="*/ 0 60000 65536"/>
                <a:gd name="T15" fmla="*/ 0 w 616"/>
                <a:gd name="T16" fmla="*/ 0 h 911"/>
                <a:gd name="T17" fmla="*/ 616 w 616"/>
                <a:gd name="T18" fmla="*/ 911 h 911"/>
              </a:gdLst>
              <a:ahLst/>
              <a:cxnLst>
                <a:cxn ang="T10">
                  <a:pos x="T0" y="T1"/>
                </a:cxn>
                <a:cxn ang="T11">
                  <a:pos x="T2" y="T3"/>
                </a:cxn>
                <a:cxn ang="T12">
                  <a:pos x="T4" y="T5"/>
                </a:cxn>
                <a:cxn ang="T13">
                  <a:pos x="T6" y="T7"/>
                </a:cxn>
                <a:cxn ang="T14">
                  <a:pos x="T8" y="T9"/>
                </a:cxn>
              </a:cxnLst>
              <a:rect l="T15" t="T16" r="T17" b="T18"/>
              <a:pathLst>
                <a:path w="616" h="911">
                  <a:moveTo>
                    <a:pt x="0" y="0"/>
                  </a:moveTo>
                  <a:lnTo>
                    <a:pt x="308" y="113"/>
                  </a:lnTo>
                  <a:lnTo>
                    <a:pt x="616" y="0"/>
                  </a:lnTo>
                  <a:lnTo>
                    <a:pt x="308" y="91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19" name="Line 15"/>
            <p:cNvSpPr>
              <a:spLocks noChangeShapeType="1"/>
            </p:cNvSpPr>
            <p:nvPr/>
          </p:nvSpPr>
          <p:spPr bwMode="auto">
            <a:xfrm>
              <a:off x="1724" y="3383"/>
              <a:ext cx="1" cy="19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Freeform 16"/>
            <p:cNvSpPr>
              <a:spLocks/>
            </p:cNvSpPr>
            <p:nvPr/>
          </p:nvSpPr>
          <p:spPr bwMode="auto">
            <a:xfrm>
              <a:off x="1663" y="3533"/>
              <a:ext cx="123" cy="151"/>
            </a:xfrm>
            <a:custGeom>
              <a:avLst/>
              <a:gdLst>
                <a:gd name="T0" fmla="*/ 0 w 615"/>
                <a:gd name="T1" fmla="*/ 0 h 910"/>
                <a:gd name="T2" fmla="*/ 0 w 615"/>
                <a:gd name="T3" fmla="*/ 0 h 910"/>
                <a:gd name="T4" fmla="*/ 0 w 615"/>
                <a:gd name="T5" fmla="*/ 0 h 910"/>
                <a:gd name="T6" fmla="*/ 0 w 615"/>
                <a:gd name="T7" fmla="*/ 0 h 910"/>
                <a:gd name="T8" fmla="*/ 0 w 615"/>
                <a:gd name="T9" fmla="*/ 0 h 910"/>
                <a:gd name="T10" fmla="*/ 0 60000 65536"/>
                <a:gd name="T11" fmla="*/ 0 60000 65536"/>
                <a:gd name="T12" fmla="*/ 0 60000 65536"/>
                <a:gd name="T13" fmla="*/ 0 60000 65536"/>
                <a:gd name="T14" fmla="*/ 0 60000 65536"/>
                <a:gd name="T15" fmla="*/ 0 w 615"/>
                <a:gd name="T16" fmla="*/ 0 h 910"/>
                <a:gd name="T17" fmla="*/ 615 w 615"/>
                <a:gd name="T18" fmla="*/ 910 h 910"/>
              </a:gdLst>
              <a:ahLst/>
              <a:cxnLst>
                <a:cxn ang="T10">
                  <a:pos x="T0" y="T1"/>
                </a:cxn>
                <a:cxn ang="T11">
                  <a:pos x="T2" y="T3"/>
                </a:cxn>
                <a:cxn ang="T12">
                  <a:pos x="T4" y="T5"/>
                </a:cxn>
                <a:cxn ang="T13">
                  <a:pos x="T6" y="T7"/>
                </a:cxn>
                <a:cxn ang="T14">
                  <a:pos x="T8" y="T9"/>
                </a:cxn>
              </a:cxnLst>
              <a:rect l="T15" t="T16" r="T17" b="T18"/>
              <a:pathLst>
                <a:path w="615" h="910">
                  <a:moveTo>
                    <a:pt x="0" y="0"/>
                  </a:moveTo>
                  <a:lnTo>
                    <a:pt x="308" y="112"/>
                  </a:lnTo>
                  <a:lnTo>
                    <a:pt x="615" y="0"/>
                  </a:lnTo>
                  <a:lnTo>
                    <a:pt x="308" y="910"/>
                  </a:lnTo>
                  <a:lnTo>
                    <a:pt x="0" y="0"/>
                  </a:lnTo>
                  <a:close/>
                </a:path>
              </a:pathLst>
            </a:custGeom>
            <a:solidFill>
              <a:schemeClr val="tx1"/>
            </a:solidFill>
            <a:ln w="9525">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1" name="Rectangle 17"/>
            <p:cNvSpPr>
              <a:spLocks noChangeArrowheads="1"/>
            </p:cNvSpPr>
            <p:nvPr/>
          </p:nvSpPr>
          <p:spPr bwMode="auto">
            <a:xfrm>
              <a:off x="2113" y="3516"/>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a:latin typeface="Times New Roman" pitchFamily="18" charset="0"/>
                  <a:ea typeface="굴림" pitchFamily="50" charset="-127"/>
                </a:rPr>
                <a:t>True</a:t>
              </a:r>
            </a:p>
          </p:txBody>
        </p:sp>
        <p:sp>
          <p:nvSpPr>
            <p:cNvPr id="22" name="Rectangle 18"/>
            <p:cNvSpPr>
              <a:spLocks noChangeArrowheads="1"/>
            </p:cNvSpPr>
            <p:nvPr/>
          </p:nvSpPr>
          <p:spPr bwMode="auto">
            <a:xfrm>
              <a:off x="811" y="3917"/>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600" dirty="0">
                  <a:solidFill>
                    <a:srgbClr val="F8F8F8"/>
                  </a:solidFill>
                  <a:latin typeface="Times New Roman" pitchFamily="18" charset="0"/>
                  <a:ea typeface="Dotum" pitchFamily="34" charset="-127"/>
                </a:rPr>
                <a:t>False</a:t>
              </a:r>
              <a:endParaRPr kumimoji="1" lang="en-US" altLang="ko-KR" sz="2400" dirty="0">
                <a:solidFill>
                  <a:srgbClr val="F8F8F8"/>
                </a:solidFill>
                <a:latin typeface="Times New Roman" pitchFamily="18" charset="0"/>
                <a:ea typeface="굴림" pitchFamily="50" charset="-127"/>
              </a:endParaRPr>
            </a:p>
          </p:txBody>
        </p:sp>
        <p:sp>
          <p:nvSpPr>
            <p:cNvPr id="23" name="Rectangle 19"/>
            <p:cNvSpPr>
              <a:spLocks noChangeArrowheads="1"/>
            </p:cNvSpPr>
            <p:nvPr/>
          </p:nvSpPr>
          <p:spPr bwMode="auto">
            <a:xfrm>
              <a:off x="636" y="3612"/>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2400">
                  <a:latin typeface="Times New Roman" pitchFamily="18" charset="0"/>
                  <a:ea typeface="굴림" pitchFamily="50" charset="-127"/>
                  <a:sym typeface="Wingdings" pitchFamily="2" charset="2"/>
                </a:rPr>
                <a:t>(4)</a:t>
              </a:r>
            </a:p>
          </p:txBody>
        </p:sp>
        <p:sp>
          <p:nvSpPr>
            <p:cNvPr id="24" name="Freeform 20"/>
            <p:cNvSpPr>
              <a:spLocks/>
            </p:cNvSpPr>
            <p:nvPr/>
          </p:nvSpPr>
          <p:spPr bwMode="auto">
            <a:xfrm>
              <a:off x="1573" y="2490"/>
              <a:ext cx="433" cy="185"/>
            </a:xfrm>
            <a:custGeom>
              <a:avLst/>
              <a:gdLst>
                <a:gd name="T0" fmla="*/ 0 w 2166"/>
                <a:gd name="T1" fmla="*/ 0 h 1107"/>
                <a:gd name="T2" fmla="*/ 0 w 2166"/>
                <a:gd name="T3" fmla="*/ 0 h 1107"/>
                <a:gd name="T4" fmla="*/ 0 w 2166"/>
                <a:gd name="T5" fmla="*/ 0 h 1107"/>
                <a:gd name="T6" fmla="*/ 0 w 2166"/>
                <a:gd name="T7" fmla="*/ 0 h 1107"/>
                <a:gd name="T8" fmla="*/ 0 w 2166"/>
                <a:gd name="T9" fmla="*/ 0 h 1107"/>
                <a:gd name="T10" fmla="*/ 0 w 2166"/>
                <a:gd name="T11" fmla="*/ 0 h 1107"/>
                <a:gd name="T12" fmla="*/ 0 w 2166"/>
                <a:gd name="T13" fmla="*/ 0 h 1107"/>
                <a:gd name="T14" fmla="*/ 0 w 2166"/>
                <a:gd name="T15" fmla="*/ 0 h 1107"/>
                <a:gd name="T16" fmla="*/ 0 w 2166"/>
                <a:gd name="T17" fmla="*/ 0 h 1107"/>
                <a:gd name="T18" fmla="*/ 0 w 2166"/>
                <a:gd name="T19" fmla="*/ 0 h 1107"/>
                <a:gd name="T20" fmla="*/ 0 w 2166"/>
                <a:gd name="T21" fmla="*/ 0 h 1107"/>
                <a:gd name="T22" fmla="*/ 0 w 2166"/>
                <a:gd name="T23" fmla="*/ 0 h 1107"/>
                <a:gd name="T24" fmla="*/ 0 w 2166"/>
                <a:gd name="T25" fmla="*/ 0 h 1107"/>
                <a:gd name="T26" fmla="*/ 0 w 2166"/>
                <a:gd name="T27" fmla="*/ 0 h 1107"/>
                <a:gd name="T28" fmla="*/ 0 w 2166"/>
                <a:gd name="T29" fmla="*/ 0 h 1107"/>
                <a:gd name="T30" fmla="*/ 0 w 2166"/>
                <a:gd name="T31" fmla="*/ 0 h 1107"/>
                <a:gd name="T32" fmla="*/ 0 w 2166"/>
                <a:gd name="T33" fmla="*/ 0 h 1107"/>
                <a:gd name="T34" fmla="*/ 0 w 2166"/>
                <a:gd name="T35" fmla="*/ 0 h 1107"/>
                <a:gd name="T36" fmla="*/ 0 w 2166"/>
                <a:gd name="T37" fmla="*/ 0 h 1107"/>
                <a:gd name="T38" fmla="*/ 0 w 2166"/>
                <a:gd name="T39" fmla="*/ 0 h 1107"/>
                <a:gd name="T40" fmla="*/ 0 w 2166"/>
                <a:gd name="T41" fmla="*/ 0 h 1107"/>
                <a:gd name="T42" fmla="*/ 0 w 2166"/>
                <a:gd name="T43" fmla="*/ 0 h 1107"/>
                <a:gd name="T44" fmla="*/ 0 w 2166"/>
                <a:gd name="T45" fmla="*/ 0 h 1107"/>
                <a:gd name="T46" fmla="*/ 0 w 2166"/>
                <a:gd name="T47" fmla="*/ 0 h 1107"/>
                <a:gd name="T48" fmla="*/ 0 w 2166"/>
                <a:gd name="T49" fmla="*/ 0 h 1107"/>
                <a:gd name="T50" fmla="*/ 0 w 2166"/>
                <a:gd name="T51" fmla="*/ 0 h 1107"/>
                <a:gd name="T52" fmla="*/ 0 w 2166"/>
                <a:gd name="T53" fmla="*/ 0 h 1107"/>
                <a:gd name="T54" fmla="*/ 0 w 2166"/>
                <a:gd name="T55" fmla="*/ 0 h 1107"/>
                <a:gd name="T56" fmla="*/ 0 w 2166"/>
                <a:gd name="T57" fmla="*/ 0 h 1107"/>
                <a:gd name="T58" fmla="*/ 0 w 2166"/>
                <a:gd name="T59" fmla="*/ 0 h 1107"/>
                <a:gd name="T60" fmla="*/ 0 w 2166"/>
                <a:gd name="T61" fmla="*/ 0 h 1107"/>
                <a:gd name="T62" fmla="*/ 0 w 2166"/>
                <a:gd name="T63" fmla="*/ 0 h 1107"/>
                <a:gd name="T64" fmla="*/ 0 w 2166"/>
                <a:gd name="T65" fmla="*/ 0 h 1107"/>
                <a:gd name="T66" fmla="*/ 0 w 2166"/>
                <a:gd name="T67" fmla="*/ 0 h 1107"/>
                <a:gd name="T68" fmla="*/ 0 w 2166"/>
                <a:gd name="T69" fmla="*/ 0 h 1107"/>
                <a:gd name="T70" fmla="*/ 0 w 2166"/>
                <a:gd name="T71" fmla="*/ 0 h 1107"/>
                <a:gd name="T72" fmla="*/ 0 w 2166"/>
                <a:gd name="T73" fmla="*/ 0 h 1107"/>
                <a:gd name="T74" fmla="*/ 0 w 2166"/>
                <a:gd name="T75" fmla="*/ 0 h 1107"/>
                <a:gd name="T76" fmla="*/ 0 w 2166"/>
                <a:gd name="T77" fmla="*/ 0 h 11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66"/>
                <a:gd name="T118" fmla="*/ 0 h 1107"/>
                <a:gd name="T119" fmla="*/ 2166 w 2166"/>
                <a:gd name="T120" fmla="*/ 1107 h 110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66" h="1107">
                  <a:moveTo>
                    <a:pt x="2166" y="1107"/>
                  </a:moveTo>
                  <a:lnTo>
                    <a:pt x="2136" y="1057"/>
                  </a:lnTo>
                  <a:lnTo>
                    <a:pt x="2106" y="1006"/>
                  </a:lnTo>
                  <a:lnTo>
                    <a:pt x="2073" y="957"/>
                  </a:lnTo>
                  <a:lnTo>
                    <a:pt x="2038" y="908"/>
                  </a:lnTo>
                  <a:lnTo>
                    <a:pt x="2001" y="859"/>
                  </a:lnTo>
                  <a:lnTo>
                    <a:pt x="1963" y="812"/>
                  </a:lnTo>
                  <a:lnTo>
                    <a:pt x="1922" y="767"/>
                  </a:lnTo>
                  <a:lnTo>
                    <a:pt x="1879" y="722"/>
                  </a:lnTo>
                  <a:lnTo>
                    <a:pt x="1835" y="678"/>
                  </a:lnTo>
                  <a:lnTo>
                    <a:pt x="1789" y="634"/>
                  </a:lnTo>
                  <a:lnTo>
                    <a:pt x="1742" y="592"/>
                  </a:lnTo>
                  <a:lnTo>
                    <a:pt x="1692" y="551"/>
                  </a:lnTo>
                  <a:lnTo>
                    <a:pt x="1641" y="513"/>
                  </a:lnTo>
                  <a:lnTo>
                    <a:pt x="1588" y="474"/>
                  </a:lnTo>
                  <a:lnTo>
                    <a:pt x="1534" y="437"/>
                  </a:lnTo>
                  <a:lnTo>
                    <a:pt x="1478" y="401"/>
                  </a:lnTo>
                  <a:lnTo>
                    <a:pt x="1421" y="367"/>
                  </a:lnTo>
                  <a:lnTo>
                    <a:pt x="1362" y="334"/>
                  </a:lnTo>
                  <a:lnTo>
                    <a:pt x="1303" y="302"/>
                  </a:lnTo>
                  <a:lnTo>
                    <a:pt x="1242" y="272"/>
                  </a:lnTo>
                  <a:lnTo>
                    <a:pt x="1179" y="243"/>
                  </a:lnTo>
                  <a:lnTo>
                    <a:pt x="1116" y="216"/>
                  </a:lnTo>
                  <a:lnTo>
                    <a:pt x="1051" y="190"/>
                  </a:lnTo>
                  <a:lnTo>
                    <a:pt x="987" y="166"/>
                  </a:lnTo>
                  <a:lnTo>
                    <a:pt x="920" y="144"/>
                  </a:lnTo>
                  <a:lnTo>
                    <a:pt x="853" y="123"/>
                  </a:lnTo>
                  <a:lnTo>
                    <a:pt x="785" y="103"/>
                  </a:lnTo>
                  <a:lnTo>
                    <a:pt x="716" y="86"/>
                  </a:lnTo>
                  <a:lnTo>
                    <a:pt x="647" y="70"/>
                  </a:lnTo>
                  <a:lnTo>
                    <a:pt x="576" y="55"/>
                  </a:lnTo>
                  <a:lnTo>
                    <a:pt x="505" y="42"/>
                  </a:lnTo>
                  <a:lnTo>
                    <a:pt x="434" y="31"/>
                  </a:lnTo>
                  <a:lnTo>
                    <a:pt x="362" y="22"/>
                  </a:lnTo>
                  <a:lnTo>
                    <a:pt x="291" y="14"/>
                  </a:lnTo>
                  <a:lnTo>
                    <a:pt x="218" y="8"/>
                  </a:lnTo>
                  <a:lnTo>
                    <a:pt x="146" y="4"/>
                  </a:lnTo>
                  <a:lnTo>
                    <a:pt x="73" y="1"/>
                  </a:lnTo>
                  <a:lnTo>
                    <a:pt x="0" y="0"/>
                  </a:lnTo>
                </a:path>
              </a:pathLst>
            </a:custGeom>
            <a:noFill/>
            <a:ln w="2063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5" name="Freeform 21"/>
            <p:cNvSpPr>
              <a:spLocks/>
            </p:cNvSpPr>
            <p:nvPr/>
          </p:nvSpPr>
          <p:spPr bwMode="auto">
            <a:xfrm>
              <a:off x="1920" y="2629"/>
              <a:ext cx="117" cy="159"/>
            </a:xfrm>
            <a:custGeom>
              <a:avLst/>
              <a:gdLst>
                <a:gd name="T0" fmla="*/ 0 w 584"/>
                <a:gd name="T1" fmla="*/ 0 h 956"/>
                <a:gd name="T2" fmla="*/ 0 w 584"/>
                <a:gd name="T3" fmla="*/ 0 h 956"/>
                <a:gd name="T4" fmla="*/ 0 w 584"/>
                <a:gd name="T5" fmla="*/ 0 h 956"/>
                <a:gd name="T6" fmla="*/ 0 w 584"/>
                <a:gd name="T7" fmla="*/ 0 h 956"/>
                <a:gd name="T8" fmla="*/ 0 w 584"/>
                <a:gd name="T9" fmla="*/ 0 h 956"/>
                <a:gd name="T10" fmla="*/ 0 60000 65536"/>
                <a:gd name="T11" fmla="*/ 0 60000 65536"/>
                <a:gd name="T12" fmla="*/ 0 60000 65536"/>
                <a:gd name="T13" fmla="*/ 0 60000 65536"/>
                <a:gd name="T14" fmla="*/ 0 60000 65536"/>
                <a:gd name="T15" fmla="*/ 0 w 584"/>
                <a:gd name="T16" fmla="*/ 0 h 956"/>
                <a:gd name="T17" fmla="*/ 584 w 584"/>
                <a:gd name="T18" fmla="*/ 956 h 956"/>
              </a:gdLst>
              <a:ahLst/>
              <a:cxnLst>
                <a:cxn ang="T10">
                  <a:pos x="T0" y="T1"/>
                </a:cxn>
                <a:cxn ang="T11">
                  <a:pos x="T2" y="T3"/>
                </a:cxn>
                <a:cxn ang="T12">
                  <a:pos x="T4" y="T5"/>
                </a:cxn>
                <a:cxn ang="T13">
                  <a:pos x="T6" y="T7"/>
                </a:cxn>
                <a:cxn ang="T14">
                  <a:pos x="T8" y="T9"/>
                </a:cxn>
              </a:cxnLst>
              <a:rect l="T15" t="T16" r="T17" b="T18"/>
              <a:pathLst>
                <a:path w="584" h="956">
                  <a:moveTo>
                    <a:pt x="0" y="157"/>
                  </a:moveTo>
                  <a:lnTo>
                    <a:pt x="324" y="187"/>
                  </a:lnTo>
                  <a:lnTo>
                    <a:pt x="584" y="0"/>
                  </a:lnTo>
                  <a:lnTo>
                    <a:pt x="567" y="956"/>
                  </a:lnTo>
                  <a:lnTo>
                    <a:pt x="0" y="157"/>
                  </a:lnTo>
                  <a:close/>
                </a:path>
              </a:pathLst>
            </a:custGeom>
            <a:solidFill>
              <a:schemeClr val="tx1"/>
            </a:solidFill>
            <a:ln w="9525">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6" name="Freeform 22"/>
            <p:cNvSpPr>
              <a:spLocks/>
            </p:cNvSpPr>
            <p:nvPr/>
          </p:nvSpPr>
          <p:spPr bwMode="auto">
            <a:xfrm>
              <a:off x="2451" y="2490"/>
              <a:ext cx="288" cy="183"/>
            </a:xfrm>
            <a:custGeom>
              <a:avLst/>
              <a:gdLst>
                <a:gd name="T0" fmla="*/ 0 w 1440"/>
                <a:gd name="T1" fmla="*/ 0 h 1099"/>
                <a:gd name="T2" fmla="*/ 0 w 1440"/>
                <a:gd name="T3" fmla="*/ 0 h 1099"/>
                <a:gd name="T4" fmla="*/ 0 w 1440"/>
                <a:gd name="T5" fmla="*/ 0 h 1099"/>
                <a:gd name="T6" fmla="*/ 0 w 1440"/>
                <a:gd name="T7" fmla="*/ 0 h 1099"/>
                <a:gd name="T8" fmla="*/ 0 w 1440"/>
                <a:gd name="T9" fmla="*/ 0 h 1099"/>
                <a:gd name="T10" fmla="*/ 0 w 1440"/>
                <a:gd name="T11" fmla="*/ 0 h 1099"/>
                <a:gd name="T12" fmla="*/ 0 w 1440"/>
                <a:gd name="T13" fmla="*/ 0 h 1099"/>
                <a:gd name="T14" fmla="*/ 0 w 1440"/>
                <a:gd name="T15" fmla="*/ 0 h 1099"/>
                <a:gd name="T16" fmla="*/ 0 w 1440"/>
                <a:gd name="T17" fmla="*/ 0 h 1099"/>
                <a:gd name="T18" fmla="*/ 0 w 1440"/>
                <a:gd name="T19" fmla="*/ 0 h 1099"/>
                <a:gd name="T20" fmla="*/ 0 w 1440"/>
                <a:gd name="T21" fmla="*/ 0 h 1099"/>
                <a:gd name="T22" fmla="*/ 0 w 1440"/>
                <a:gd name="T23" fmla="*/ 0 h 1099"/>
                <a:gd name="T24" fmla="*/ 0 w 1440"/>
                <a:gd name="T25" fmla="*/ 0 h 1099"/>
                <a:gd name="T26" fmla="*/ 0 w 1440"/>
                <a:gd name="T27" fmla="*/ 0 h 1099"/>
                <a:gd name="T28" fmla="*/ 0 w 1440"/>
                <a:gd name="T29" fmla="*/ 0 h 1099"/>
                <a:gd name="T30" fmla="*/ 0 w 1440"/>
                <a:gd name="T31" fmla="*/ 0 h 1099"/>
                <a:gd name="T32" fmla="*/ 0 w 1440"/>
                <a:gd name="T33" fmla="*/ 0 h 1099"/>
                <a:gd name="T34" fmla="*/ 0 w 1440"/>
                <a:gd name="T35" fmla="*/ 0 h 1099"/>
                <a:gd name="T36" fmla="*/ 0 w 1440"/>
                <a:gd name="T37" fmla="*/ 0 h 1099"/>
                <a:gd name="T38" fmla="*/ 0 w 1440"/>
                <a:gd name="T39" fmla="*/ 0 h 1099"/>
                <a:gd name="T40" fmla="*/ 0 w 1440"/>
                <a:gd name="T41" fmla="*/ 0 h 1099"/>
                <a:gd name="T42" fmla="*/ 0 w 1440"/>
                <a:gd name="T43" fmla="*/ 0 h 1099"/>
                <a:gd name="T44" fmla="*/ 0 w 1440"/>
                <a:gd name="T45" fmla="*/ 0 h 1099"/>
                <a:gd name="T46" fmla="*/ 0 w 1440"/>
                <a:gd name="T47" fmla="*/ 0 h 1099"/>
                <a:gd name="T48" fmla="*/ 0 w 1440"/>
                <a:gd name="T49" fmla="*/ 0 h 1099"/>
                <a:gd name="T50" fmla="*/ 0 w 1440"/>
                <a:gd name="T51" fmla="*/ 0 h 1099"/>
                <a:gd name="T52" fmla="*/ 0 w 1440"/>
                <a:gd name="T53" fmla="*/ 0 h 1099"/>
                <a:gd name="T54" fmla="*/ 0 w 1440"/>
                <a:gd name="T55" fmla="*/ 0 h 1099"/>
                <a:gd name="T56" fmla="*/ 0 w 1440"/>
                <a:gd name="T57" fmla="*/ 0 h 1099"/>
                <a:gd name="T58" fmla="*/ 0 w 1440"/>
                <a:gd name="T59" fmla="*/ 0 h 1099"/>
                <a:gd name="T60" fmla="*/ 0 w 1440"/>
                <a:gd name="T61" fmla="*/ 0 h 1099"/>
                <a:gd name="T62" fmla="*/ 0 w 1440"/>
                <a:gd name="T63" fmla="*/ 0 h 1099"/>
                <a:gd name="T64" fmla="*/ 0 w 1440"/>
                <a:gd name="T65" fmla="*/ 0 h 1099"/>
                <a:gd name="T66" fmla="*/ 0 w 1440"/>
                <a:gd name="T67" fmla="*/ 0 h 1099"/>
                <a:gd name="T68" fmla="*/ 0 w 1440"/>
                <a:gd name="T69" fmla="*/ 0 h 10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0"/>
                <a:gd name="T106" fmla="*/ 0 h 1099"/>
                <a:gd name="T107" fmla="*/ 1440 w 1440"/>
                <a:gd name="T108" fmla="*/ 1099 h 10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0" h="1099">
                  <a:moveTo>
                    <a:pt x="1440" y="0"/>
                  </a:moveTo>
                  <a:lnTo>
                    <a:pt x="1386" y="2"/>
                  </a:lnTo>
                  <a:lnTo>
                    <a:pt x="1332" y="5"/>
                  </a:lnTo>
                  <a:lnTo>
                    <a:pt x="1278" y="11"/>
                  </a:lnTo>
                  <a:lnTo>
                    <a:pt x="1225" y="18"/>
                  </a:lnTo>
                  <a:lnTo>
                    <a:pt x="1171" y="27"/>
                  </a:lnTo>
                  <a:lnTo>
                    <a:pt x="1119" y="39"/>
                  </a:lnTo>
                  <a:lnTo>
                    <a:pt x="1066" y="53"/>
                  </a:lnTo>
                  <a:lnTo>
                    <a:pt x="1014" y="69"/>
                  </a:lnTo>
                  <a:lnTo>
                    <a:pt x="963" y="87"/>
                  </a:lnTo>
                  <a:lnTo>
                    <a:pt x="912" y="107"/>
                  </a:lnTo>
                  <a:lnTo>
                    <a:pt x="861" y="129"/>
                  </a:lnTo>
                  <a:lnTo>
                    <a:pt x="812" y="153"/>
                  </a:lnTo>
                  <a:lnTo>
                    <a:pt x="762" y="179"/>
                  </a:lnTo>
                  <a:lnTo>
                    <a:pt x="714" y="206"/>
                  </a:lnTo>
                  <a:lnTo>
                    <a:pt x="667" y="236"/>
                  </a:lnTo>
                  <a:lnTo>
                    <a:pt x="620" y="267"/>
                  </a:lnTo>
                  <a:lnTo>
                    <a:pt x="575" y="301"/>
                  </a:lnTo>
                  <a:lnTo>
                    <a:pt x="531" y="335"/>
                  </a:lnTo>
                  <a:lnTo>
                    <a:pt x="488" y="373"/>
                  </a:lnTo>
                  <a:lnTo>
                    <a:pt x="446" y="410"/>
                  </a:lnTo>
                  <a:lnTo>
                    <a:pt x="405" y="451"/>
                  </a:lnTo>
                  <a:lnTo>
                    <a:pt x="365" y="493"/>
                  </a:lnTo>
                  <a:lnTo>
                    <a:pt x="327" y="536"/>
                  </a:lnTo>
                  <a:lnTo>
                    <a:pt x="289" y="581"/>
                  </a:lnTo>
                  <a:lnTo>
                    <a:pt x="254" y="627"/>
                  </a:lnTo>
                  <a:lnTo>
                    <a:pt x="219" y="675"/>
                  </a:lnTo>
                  <a:lnTo>
                    <a:pt x="186" y="724"/>
                  </a:lnTo>
                  <a:lnTo>
                    <a:pt x="156" y="774"/>
                  </a:lnTo>
                  <a:lnTo>
                    <a:pt x="125" y="825"/>
                  </a:lnTo>
                  <a:lnTo>
                    <a:pt x="97" y="878"/>
                  </a:lnTo>
                  <a:lnTo>
                    <a:pt x="71" y="932"/>
                  </a:lnTo>
                  <a:lnTo>
                    <a:pt x="46" y="986"/>
                  </a:lnTo>
                  <a:lnTo>
                    <a:pt x="22" y="1042"/>
                  </a:lnTo>
                  <a:lnTo>
                    <a:pt x="0" y="1099"/>
                  </a:lnTo>
                </a:path>
              </a:pathLst>
            </a:custGeom>
            <a:noFill/>
            <a:ln w="2063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7" name="Freeform 23"/>
            <p:cNvSpPr>
              <a:spLocks/>
            </p:cNvSpPr>
            <p:nvPr/>
          </p:nvSpPr>
          <p:spPr bwMode="auto">
            <a:xfrm>
              <a:off x="2413" y="2630"/>
              <a:ext cx="120" cy="158"/>
            </a:xfrm>
            <a:custGeom>
              <a:avLst/>
              <a:gdLst>
                <a:gd name="T0" fmla="*/ 0 w 600"/>
                <a:gd name="T1" fmla="*/ 0 h 948"/>
                <a:gd name="T2" fmla="*/ 0 w 600"/>
                <a:gd name="T3" fmla="*/ 0 h 948"/>
                <a:gd name="T4" fmla="*/ 0 w 600"/>
                <a:gd name="T5" fmla="*/ 0 h 948"/>
                <a:gd name="T6" fmla="*/ 0 w 600"/>
                <a:gd name="T7" fmla="*/ 0 h 948"/>
                <a:gd name="T8" fmla="*/ 0 w 600"/>
                <a:gd name="T9" fmla="*/ 0 h 948"/>
                <a:gd name="T10" fmla="*/ 0 60000 65536"/>
                <a:gd name="T11" fmla="*/ 0 60000 65536"/>
                <a:gd name="T12" fmla="*/ 0 60000 65536"/>
                <a:gd name="T13" fmla="*/ 0 60000 65536"/>
                <a:gd name="T14" fmla="*/ 0 60000 65536"/>
                <a:gd name="T15" fmla="*/ 0 w 600"/>
                <a:gd name="T16" fmla="*/ 0 h 948"/>
                <a:gd name="T17" fmla="*/ 600 w 600"/>
                <a:gd name="T18" fmla="*/ 948 h 948"/>
              </a:gdLst>
              <a:ahLst/>
              <a:cxnLst>
                <a:cxn ang="T10">
                  <a:pos x="T0" y="T1"/>
                </a:cxn>
                <a:cxn ang="T11">
                  <a:pos x="T2" y="T3"/>
                </a:cxn>
                <a:cxn ang="T12">
                  <a:pos x="T4" y="T5"/>
                </a:cxn>
                <a:cxn ang="T13">
                  <a:pos x="T6" y="T7"/>
                </a:cxn>
                <a:cxn ang="T14">
                  <a:pos x="T8" y="T9"/>
                </a:cxn>
              </a:cxnLst>
              <a:rect l="T15" t="T16" r="T17" b="T18"/>
              <a:pathLst>
                <a:path w="600" h="948">
                  <a:moveTo>
                    <a:pt x="0" y="0"/>
                  </a:moveTo>
                  <a:lnTo>
                    <a:pt x="276" y="165"/>
                  </a:lnTo>
                  <a:lnTo>
                    <a:pt x="600" y="104"/>
                  </a:lnTo>
                  <a:lnTo>
                    <a:pt x="114" y="948"/>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28" name="Rectangle 24"/>
            <p:cNvSpPr>
              <a:spLocks noChangeArrowheads="1"/>
            </p:cNvSpPr>
            <p:nvPr/>
          </p:nvSpPr>
          <p:spPr bwMode="auto">
            <a:xfrm>
              <a:off x="1089" y="2919"/>
              <a:ext cx="402" cy="174"/>
            </a:xfrm>
            <a:prstGeom prst="rect">
              <a:avLst/>
            </a:prstGeom>
            <a:noFill/>
            <a:ln w="9525">
              <a:noFill/>
              <a:miter lim="800000"/>
              <a:headEnd/>
              <a:tailEnd/>
            </a:ln>
          </p:spPr>
          <p:txBody>
            <a:bodyPr wrap="none" lIns="0" tIns="0" rIns="0" bIns="0">
              <a:spAutoFit/>
            </a:bodyPr>
            <a:lstStyle/>
            <a:p>
              <a:pPr latinLnBrk="1">
                <a:defRPr/>
              </a:pPr>
              <a:r>
                <a:rPr kumimoji="1" lang="en-US" altLang="ko-KR" b="1" dirty="0">
                  <a:effectLst>
                    <a:outerShdw blurRad="38100" dist="38100" dir="2700000" algn="tl">
                      <a:srgbClr val="C0C0C0"/>
                    </a:outerShdw>
                  </a:effectLst>
                  <a:latin typeface="Times New Roman" pitchFamily="18" charset="0"/>
                  <a:ea typeface="Gulim" pitchFamily="34" charset="-127"/>
                  <a:cs typeface="Arial" pitchFamily="34" charset="0"/>
                </a:rPr>
                <a:t>while  </a:t>
              </a:r>
              <a:endParaRPr kumimoji="1" lang="en-US" altLang="ko-KR" sz="2400" b="1" dirty="0">
                <a:effectLst>
                  <a:outerShdw blurRad="38100" dist="38100" dir="2700000" algn="tl">
                    <a:srgbClr val="C0C0C0"/>
                  </a:outerShdw>
                </a:effectLst>
                <a:latin typeface="Times New Roman" pitchFamily="18" charset="0"/>
                <a:ea typeface="Gulim" pitchFamily="34" charset="-127"/>
                <a:cs typeface="Arial" pitchFamily="34" charset="0"/>
              </a:endParaRPr>
            </a:p>
          </p:txBody>
        </p:sp>
        <p:sp>
          <p:nvSpPr>
            <p:cNvPr id="32" name="Freeform 28"/>
            <p:cNvSpPr>
              <a:spLocks/>
            </p:cNvSpPr>
            <p:nvPr/>
          </p:nvSpPr>
          <p:spPr bwMode="auto">
            <a:xfrm>
              <a:off x="2739" y="2490"/>
              <a:ext cx="391" cy="597"/>
            </a:xfrm>
            <a:custGeom>
              <a:avLst/>
              <a:gdLst>
                <a:gd name="T0" fmla="*/ 0 w 1955"/>
                <a:gd name="T1" fmla="*/ 0 h 3584"/>
                <a:gd name="T2" fmla="*/ 0 w 1955"/>
                <a:gd name="T3" fmla="*/ 0 h 3584"/>
                <a:gd name="T4" fmla="*/ 0 w 1955"/>
                <a:gd name="T5" fmla="*/ 0 h 3584"/>
                <a:gd name="T6" fmla="*/ 0 w 1955"/>
                <a:gd name="T7" fmla="*/ 0 h 3584"/>
                <a:gd name="T8" fmla="*/ 0 w 1955"/>
                <a:gd name="T9" fmla="*/ 0 h 3584"/>
                <a:gd name="T10" fmla="*/ 0 w 1955"/>
                <a:gd name="T11" fmla="*/ 0 h 3584"/>
                <a:gd name="T12" fmla="*/ 0 w 1955"/>
                <a:gd name="T13" fmla="*/ 0 h 3584"/>
                <a:gd name="T14" fmla="*/ 0 w 1955"/>
                <a:gd name="T15" fmla="*/ 0 h 3584"/>
                <a:gd name="T16" fmla="*/ 0 w 1955"/>
                <a:gd name="T17" fmla="*/ 0 h 3584"/>
                <a:gd name="T18" fmla="*/ 0 w 1955"/>
                <a:gd name="T19" fmla="*/ 0 h 3584"/>
                <a:gd name="T20" fmla="*/ 0 w 1955"/>
                <a:gd name="T21" fmla="*/ 0 h 3584"/>
                <a:gd name="T22" fmla="*/ 0 w 1955"/>
                <a:gd name="T23" fmla="*/ 0 h 3584"/>
                <a:gd name="T24" fmla="*/ 0 w 1955"/>
                <a:gd name="T25" fmla="*/ 0 h 3584"/>
                <a:gd name="T26" fmla="*/ 0 w 1955"/>
                <a:gd name="T27" fmla="*/ 0 h 3584"/>
                <a:gd name="T28" fmla="*/ 0 w 1955"/>
                <a:gd name="T29" fmla="*/ 0 h 3584"/>
                <a:gd name="T30" fmla="*/ 0 w 1955"/>
                <a:gd name="T31" fmla="*/ 0 h 3584"/>
                <a:gd name="T32" fmla="*/ 0 w 1955"/>
                <a:gd name="T33" fmla="*/ 0 h 3584"/>
                <a:gd name="T34" fmla="*/ 0 w 1955"/>
                <a:gd name="T35" fmla="*/ 0 h 3584"/>
                <a:gd name="T36" fmla="*/ 0 w 1955"/>
                <a:gd name="T37" fmla="*/ 0 h 3584"/>
                <a:gd name="T38" fmla="*/ 0 w 1955"/>
                <a:gd name="T39" fmla="*/ 0 h 3584"/>
                <a:gd name="T40" fmla="*/ 0 w 1955"/>
                <a:gd name="T41" fmla="*/ 0 h 3584"/>
                <a:gd name="T42" fmla="*/ 0 w 1955"/>
                <a:gd name="T43" fmla="*/ 0 h 3584"/>
                <a:gd name="T44" fmla="*/ 0 w 1955"/>
                <a:gd name="T45" fmla="*/ 0 h 3584"/>
                <a:gd name="T46" fmla="*/ 0 w 1955"/>
                <a:gd name="T47" fmla="*/ 0 h 3584"/>
                <a:gd name="T48" fmla="*/ 0 w 1955"/>
                <a:gd name="T49" fmla="*/ 0 h 3584"/>
                <a:gd name="T50" fmla="*/ 0 w 1955"/>
                <a:gd name="T51" fmla="*/ 0 h 3584"/>
                <a:gd name="T52" fmla="*/ 0 w 1955"/>
                <a:gd name="T53" fmla="*/ 0 h 3584"/>
                <a:gd name="T54" fmla="*/ 0 w 1955"/>
                <a:gd name="T55" fmla="*/ 0 h 3584"/>
                <a:gd name="T56" fmla="*/ 0 w 1955"/>
                <a:gd name="T57" fmla="*/ 0 h 3584"/>
                <a:gd name="T58" fmla="*/ 0 w 1955"/>
                <a:gd name="T59" fmla="*/ 0 h 3584"/>
                <a:gd name="T60" fmla="*/ 0 w 1955"/>
                <a:gd name="T61" fmla="*/ 0 h 3584"/>
                <a:gd name="T62" fmla="*/ 0 w 1955"/>
                <a:gd name="T63" fmla="*/ 0 h 3584"/>
                <a:gd name="T64" fmla="*/ 0 w 1955"/>
                <a:gd name="T65" fmla="*/ 0 h 35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5"/>
                <a:gd name="T100" fmla="*/ 0 h 3584"/>
                <a:gd name="T101" fmla="*/ 1955 w 1955"/>
                <a:gd name="T102" fmla="*/ 3584 h 35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5" h="3584">
                  <a:moveTo>
                    <a:pt x="1955" y="3584"/>
                  </a:moveTo>
                  <a:lnTo>
                    <a:pt x="1955" y="3497"/>
                  </a:lnTo>
                  <a:lnTo>
                    <a:pt x="1953" y="3410"/>
                  </a:lnTo>
                  <a:lnTo>
                    <a:pt x="1951" y="3324"/>
                  </a:lnTo>
                  <a:lnTo>
                    <a:pt x="1946" y="3238"/>
                  </a:lnTo>
                  <a:lnTo>
                    <a:pt x="1940" y="3152"/>
                  </a:lnTo>
                  <a:lnTo>
                    <a:pt x="1935" y="3066"/>
                  </a:lnTo>
                  <a:lnTo>
                    <a:pt x="1927" y="2980"/>
                  </a:lnTo>
                  <a:lnTo>
                    <a:pt x="1919" y="2895"/>
                  </a:lnTo>
                  <a:lnTo>
                    <a:pt x="1909" y="2810"/>
                  </a:lnTo>
                  <a:lnTo>
                    <a:pt x="1899" y="2725"/>
                  </a:lnTo>
                  <a:lnTo>
                    <a:pt x="1886" y="2642"/>
                  </a:lnTo>
                  <a:lnTo>
                    <a:pt x="1874" y="2558"/>
                  </a:lnTo>
                  <a:lnTo>
                    <a:pt x="1859" y="2476"/>
                  </a:lnTo>
                  <a:lnTo>
                    <a:pt x="1844" y="2394"/>
                  </a:lnTo>
                  <a:lnTo>
                    <a:pt x="1827" y="2313"/>
                  </a:lnTo>
                  <a:lnTo>
                    <a:pt x="1810" y="2233"/>
                  </a:lnTo>
                  <a:lnTo>
                    <a:pt x="1792" y="2152"/>
                  </a:lnTo>
                  <a:lnTo>
                    <a:pt x="1773" y="2074"/>
                  </a:lnTo>
                  <a:lnTo>
                    <a:pt x="1752" y="1996"/>
                  </a:lnTo>
                  <a:lnTo>
                    <a:pt x="1731" y="1918"/>
                  </a:lnTo>
                  <a:lnTo>
                    <a:pt x="1708" y="1842"/>
                  </a:lnTo>
                  <a:lnTo>
                    <a:pt x="1684" y="1767"/>
                  </a:lnTo>
                  <a:lnTo>
                    <a:pt x="1660" y="1693"/>
                  </a:lnTo>
                  <a:lnTo>
                    <a:pt x="1634" y="1620"/>
                  </a:lnTo>
                  <a:lnTo>
                    <a:pt x="1608" y="1548"/>
                  </a:lnTo>
                  <a:lnTo>
                    <a:pt x="1581" y="1478"/>
                  </a:lnTo>
                  <a:lnTo>
                    <a:pt x="1553" y="1408"/>
                  </a:lnTo>
                  <a:lnTo>
                    <a:pt x="1523" y="1340"/>
                  </a:lnTo>
                  <a:lnTo>
                    <a:pt x="1494" y="1273"/>
                  </a:lnTo>
                  <a:lnTo>
                    <a:pt x="1462" y="1207"/>
                  </a:lnTo>
                  <a:lnTo>
                    <a:pt x="1430" y="1144"/>
                  </a:lnTo>
                  <a:lnTo>
                    <a:pt x="1399" y="1081"/>
                  </a:lnTo>
                  <a:lnTo>
                    <a:pt x="1365" y="1019"/>
                  </a:lnTo>
                  <a:lnTo>
                    <a:pt x="1331" y="960"/>
                  </a:lnTo>
                  <a:lnTo>
                    <a:pt x="1295" y="901"/>
                  </a:lnTo>
                  <a:lnTo>
                    <a:pt x="1260" y="845"/>
                  </a:lnTo>
                  <a:lnTo>
                    <a:pt x="1223" y="790"/>
                  </a:lnTo>
                  <a:lnTo>
                    <a:pt x="1187" y="736"/>
                  </a:lnTo>
                  <a:lnTo>
                    <a:pt x="1148" y="685"/>
                  </a:lnTo>
                  <a:lnTo>
                    <a:pt x="1110" y="635"/>
                  </a:lnTo>
                  <a:lnTo>
                    <a:pt x="1071" y="586"/>
                  </a:lnTo>
                  <a:lnTo>
                    <a:pt x="1031" y="540"/>
                  </a:lnTo>
                  <a:lnTo>
                    <a:pt x="990" y="495"/>
                  </a:lnTo>
                  <a:lnTo>
                    <a:pt x="950" y="452"/>
                  </a:lnTo>
                  <a:lnTo>
                    <a:pt x="908" y="410"/>
                  </a:lnTo>
                  <a:lnTo>
                    <a:pt x="866" y="372"/>
                  </a:lnTo>
                  <a:lnTo>
                    <a:pt x="823" y="334"/>
                  </a:lnTo>
                  <a:lnTo>
                    <a:pt x="780" y="299"/>
                  </a:lnTo>
                  <a:lnTo>
                    <a:pt x="737" y="265"/>
                  </a:lnTo>
                  <a:lnTo>
                    <a:pt x="692" y="233"/>
                  </a:lnTo>
                  <a:lnTo>
                    <a:pt x="648" y="204"/>
                  </a:lnTo>
                  <a:lnTo>
                    <a:pt x="604" y="176"/>
                  </a:lnTo>
                  <a:lnTo>
                    <a:pt x="559" y="150"/>
                  </a:lnTo>
                  <a:lnTo>
                    <a:pt x="513" y="126"/>
                  </a:lnTo>
                  <a:lnTo>
                    <a:pt x="468" y="105"/>
                  </a:lnTo>
                  <a:lnTo>
                    <a:pt x="421" y="85"/>
                  </a:lnTo>
                  <a:lnTo>
                    <a:pt x="375" y="67"/>
                  </a:lnTo>
                  <a:lnTo>
                    <a:pt x="328" y="51"/>
                  </a:lnTo>
                  <a:lnTo>
                    <a:pt x="282" y="38"/>
                  </a:lnTo>
                  <a:lnTo>
                    <a:pt x="235" y="26"/>
                  </a:lnTo>
                  <a:lnTo>
                    <a:pt x="189" y="17"/>
                  </a:lnTo>
                  <a:lnTo>
                    <a:pt x="141" y="9"/>
                  </a:lnTo>
                  <a:lnTo>
                    <a:pt x="95" y="4"/>
                  </a:lnTo>
                  <a:lnTo>
                    <a:pt x="47" y="1"/>
                  </a:lnTo>
                  <a:lnTo>
                    <a:pt x="0" y="0"/>
                  </a:lnTo>
                </a:path>
              </a:pathLst>
            </a:custGeom>
            <a:noFill/>
            <a:ln w="2063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sp>
          <p:nvSpPr>
            <p:cNvPr id="33" name="Freeform 29"/>
            <p:cNvSpPr>
              <a:spLocks/>
            </p:cNvSpPr>
            <p:nvPr/>
          </p:nvSpPr>
          <p:spPr bwMode="auto">
            <a:xfrm>
              <a:off x="2430" y="3087"/>
              <a:ext cx="700" cy="777"/>
            </a:xfrm>
            <a:custGeom>
              <a:avLst/>
              <a:gdLst>
                <a:gd name="T0" fmla="*/ 0 w 3500"/>
                <a:gd name="T1" fmla="*/ 0 h 4657"/>
                <a:gd name="T2" fmla="*/ 0 w 3500"/>
                <a:gd name="T3" fmla="*/ 0 h 4657"/>
                <a:gd name="T4" fmla="*/ 0 w 3500"/>
                <a:gd name="T5" fmla="*/ 0 h 4657"/>
                <a:gd name="T6" fmla="*/ 0 w 3500"/>
                <a:gd name="T7" fmla="*/ 0 h 4657"/>
                <a:gd name="T8" fmla="*/ 0 w 3500"/>
                <a:gd name="T9" fmla="*/ 0 h 4657"/>
                <a:gd name="T10" fmla="*/ 0 w 3500"/>
                <a:gd name="T11" fmla="*/ 0 h 4657"/>
                <a:gd name="T12" fmla="*/ 0 w 3500"/>
                <a:gd name="T13" fmla="*/ 0 h 4657"/>
                <a:gd name="T14" fmla="*/ 0 w 3500"/>
                <a:gd name="T15" fmla="*/ 0 h 4657"/>
                <a:gd name="T16" fmla="*/ 0 w 3500"/>
                <a:gd name="T17" fmla="*/ 0 h 4657"/>
                <a:gd name="T18" fmla="*/ 0 w 3500"/>
                <a:gd name="T19" fmla="*/ 0 h 4657"/>
                <a:gd name="T20" fmla="*/ 0 w 3500"/>
                <a:gd name="T21" fmla="*/ 0 h 4657"/>
                <a:gd name="T22" fmla="*/ 0 w 3500"/>
                <a:gd name="T23" fmla="*/ 0 h 4657"/>
                <a:gd name="T24" fmla="*/ 0 w 3500"/>
                <a:gd name="T25" fmla="*/ 0 h 4657"/>
                <a:gd name="T26" fmla="*/ 0 w 3500"/>
                <a:gd name="T27" fmla="*/ 0 h 4657"/>
                <a:gd name="T28" fmla="*/ 0 w 3500"/>
                <a:gd name="T29" fmla="*/ 0 h 4657"/>
                <a:gd name="T30" fmla="*/ 0 w 3500"/>
                <a:gd name="T31" fmla="*/ 0 h 4657"/>
                <a:gd name="T32" fmla="*/ 0 w 3500"/>
                <a:gd name="T33" fmla="*/ 0 h 4657"/>
                <a:gd name="T34" fmla="*/ 0 w 3500"/>
                <a:gd name="T35" fmla="*/ 0 h 4657"/>
                <a:gd name="T36" fmla="*/ 0 w 3500"/>
                <a:gd name="T37" fmla="*/ 0 h 4657"/>
                <a:gd name="T38" fmla="*/ 0 w 3500"/>
                <a:gd name="T39" fmla="*/ 0 h 4657"/>
                <a:gd name="T40" fmla="*/ 0 w 3500"/>
                <a:gd name="T41" fmla="*/ 0 h 4657"/>
                <a:gd name="T42" fmla="*/ 0 w 3500"/>
                <a:gd name="T43" fmla="*/ 0 h 4657"/>
                <a:gd name="T44" fmla="*/ 0 w 3500"/>
                <a:gd name="T45" fmla="*/ 0 h 4657"/>
                <a:gd name="T46" fmla="*/ 0 w 3500"/>
                <a:gd name="T47" fmla="*/ 0 h 4657"/>
                <a:gd name="T48" fmla="*/ 0 w 3500"/>
                <a:gd name="T49" fmla="*/ 0 h 4657"/>
                <a:gd name="T50" fmla="*/ 0 w 3500"/>
                <a:gd name="T51" fmla="*/ 0 h 4657"/>
                <a:gd name="T52" fmla="*/ 0 w 3500"/>
                <a:gd name="T53" fmla="*/ 0 h 4657"/>
                <a:gd name="T54" fmla="*/ 0 w 3500"/>
                <a:gd name="T55" fmla="*/ 0 h 4657"/>
                <a:gd name="T56" fmla="*/ 0 w 3500"/>
                <a:gd name="T57" fmla="*/ 0 h 4657"/>
                <a:gd name="T58" fmla="*/ 0 w 3500"/>
                <a:gd name="T59" fmla="*/ 0 h 4657"/>
                <a:gd name="T60" fmla="*/ 0 w 3500"/>
                <a:gd name="T61" fmla="*/ 0 h 4657"/>
                <a:gd name="T62" fmla="*/ 0 w 3500"/>
                <a:gd name="T63" fmla="*/ 0 h 4657"/>
                <a:gd name="T64" fmla="*/ 0 w 3500"/>
                <a:gd name="T65" fmla="*/ 0 h 4657"/>
                <a:gd name="T66" fmla="*/ 0 w 3500"/>
                <a:gd name="T67" fmla="*/ 0 h 4657"/>
                <a:gd name="T68" fmla="*/ 0 w 3500"/>
                <a:gd name="T69" fmla="*/ 0 h 4657"/>
                <a:gd name="T70" fmla="*/ 0 w 3500"/>
                <a:gd name="T71" fmla="*/ 0 h 4657"/>
                <a:gd name="T72" fmla="*/ 0 w 3500"/>
                <a:gd name="T73" fmla="*/ 0 h 46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00"/>
                <a:gd name="T112" fmla="*/ 0 h 4657"/>
                <a:gd name="T113" fmla="*/ 3500 w 3500"/>
                <a:gd name="T114" fmla="*/ 4657 h 4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00" h="4657">
                  <a:moveTo>
                    <a:pt x="0" y="4657"/>
                  </a:moveTo>
                  <a:lnTo>
                    <a:pt x="73" y="4656"/>
                  </a:lnTo>
                  <a:lnTo>
                    <a:pt x="148" y="4653"/>
                  </a:lnTo>
                  <a:lnTo>
                    <a:pt x="223" y="4648"/>
                  </a:lnTo>
                  <a:lnTo>
                    <a:pt x="297" y="4640"/>
                  </a:lnTo>
                  <a:lnTo>
                    <a:pt x="370" y="4631"/>
                  </a:lnTo>
                  <a:lnTo>
                    <a:pt x="444" y="4619"/>
                  </a:lnTo>
                  <a:lnTo>
                    <a:pt x="518" y="4606"/>
                  </a:lnTo>
                  <a:lnTo>
                    <a:pt x="591" y="4590"/>
                  </a:lnTo>
                  <a:lnTo>
                    <a:pt x="665" y="4572"/>
                  </a:lnTo>
                  <a:lnTo>
                    <a:pt x="738" y="4553"/>
                  </a:lnTo>
                  <a:lnTo>
                    <a:pt x="810" y="4531"/>
                  </a:lnTo>
                  <a:lnTo>
                    <a:pt x="883" y="4507"/>
                  </a:lnTo>
                  <a:lnTo>
                    <a:pt x="954" y="4480"/>
                  </a:lnTo>
                  <a:lnTo>
                    <a:pt x="1025" y="4452"/>
                  </a:lnTo>
                  <a:lnTo>
                    <a:pt x="1096" y="4422"/>
                  </a:lnTo>
                  <a:lnTo>
                    <a:pt x="1167" y="4391"/>
                  </a:lnTo>
                  <a:lnTo>
                    <a:pt x="1236" y="4356"/>
                  </a:lnTo>
                  <a:lnTo>
                    <a:pt x="1305" y="4321"/>
                  </a:lnTo>
                  <a:lnTo>
                    <a:pt x="1375" y="4282"/>
                  </a:lnTo>
                  <a:lnTo>
                    <a:pt x="1443" y="4242"/>
                  </a:lnTo>
                  <a:lnTo>
                    <a:pt x="1510" y="4201"/>
                  </a:lnTo>
                  <a:lnTo>
                    <a:pt x="1576" y="4158"/>
                  </a:lnTo>
                  <a:lnTo>
                    <a:pt x="1643" y="4112"/>
                  </a:lnTo>
                  <a:lnTo>
                    <a:pt x="1708" y="4065"/>
                  </a:lnTo>
                  <a:lnTo>
                    <a:pt x="1773" y="4016"/>
                  </a:lnTo>
                  <a:lnTo>
                    <a:pt x="1836" y="3965"/>
                  </a:lnTo>
                  <a:lnTo>
                    <a:pt x="1900" y="3911"/>
                  </a:lnTo>
                  <a:lnTo>
                    <a:pt x="1961" y="3857"/>
                  </a:lnTo>
                  <a:lnTo>
                    <a:pt x="2022" y="3801"/>
                  </a:lnTo>
                  <a:lnTo>
                    <a:pt x="2082" y="3743"/>
                  </a:lnTo>
                  <a:lnTo>
                    <a:pt x="2142" y="3684"/>
                  </a:lnTo>
                  <a:lnTo>
                    <a:pt x="2200" y="3622"/>
                  </a:lnTo>
                  <a:lnTo>
                    <a:pt x="2258" y="3559"/>
                  </a:lnTo>
                  <a:lnTo>
                    <a:pt x="2313" y="3495"/>
                  </a:lnTo>
                  <a:lnTo>
                    <a:pt x="2369" y="3429"/>
                  </a:lnTo>
                  <a:lnTo>
                    <a:pt x="2423" y="3361"/>
                  </a:lnTo>
                  <a:lnTo>
                    <a:pt x="2477" y="3292"/>
                  </a:lnTo>
                  <a:lnTo>
                    <a:pt x="2529" y="3221"/>
                  </a:lnTo>
                  <a:lnTo>
                    <a:pt x="2580" y="3149"/>
                  </a:lnTo>
                  <a:lnTo>
                    <a:pt x="2628" y="3075"/>
                  </a:lnTo>
                  <a:lnTo>
                    <a:pt x="2677" y="3001"/>
                  </a:lnTo>
                  <a:lnTo>
                    <a:pt x="2725" y="2925"/>
                  </a:lnTo>
                  <a:lnTo>
                    <a:pt x="2771" y="2846"/>
                  </a:lnTo>
                  <a:lnTo>
                    <a:pt x="2816" y="2768"/>
                  </a:lnTo>
                  <a:lnTo>
                    <a:pt x="2859" y="2688"/>
                  </a:lnTo>
                  <a:lnTo>
                    <a:pt x="2902" y="2606"/>
                  </a:lnTo>
                  <a:lnTo>
                    <a:pt x="2942" y="2524"/>
                  </a:lnTo>
                  <a:lnTo>
                    <a:pt x="2982" y="2440"/>
                  </a:lnTo>
                  <a:lnTo>
                    <a:pt x="3021" y="2356"/>
                  </a:lnTo>
                  <a:lnTo>
                    <a:pt x="3057" y="2270"/>
                  </a:lnTo>
                  <a:lnTo>
                    <a:pt x="3092" y="2183"/>
                  </a:lnTo>
                  <a:lnTo>
                    <a:pt x="3127" y="2096"/>
                  </a:lnTo>
                  <a:lnTo>
                    <a:pt x="3159" y="2007"/>
                  </a:lnTo>
                  <a:lnTo>
                    <a:pt x="3191" y="1917"/>
                  </a:lnTo>
                  <a:lnTo>
                    <a:pt x="3220" y="1826"/>
                  </a:lnTo>
                  <a:lnTo>
                    <a:pt x="3249" y="1735"/>
                  </a:lnTo>
                  <a:lnTo>
                    <a:pt x="3276" y="1643"/>
                  </a:lnTo>
                  <a:lnTo>
                    <a:pt x="3302" y="1550"/>
                  </a:lnTo>
                  <a:lnTo>
                    <a:pt x="3326" y="1456"/>
                  </a:lnTo>
                  <a:lnTo>
                    <a:pt x="3348" y="1362"/>
                  </a:lnTo>
                  <a:lnTo>
                    <a:pt x="3369" y="1267"/>
                  </a:lnTo>
                  <a:lnTo>
                    <a:pt x="3388" y="1172"/>
                  </a:lnTo>
                  <a:lnTo>
                    <a:pt x="3406" y="1076"/>
                  </a:lnTo>
                  <a:lnTo>
                    <a:pt x="3422" y="980"/>
                  </a:lnTo>
                  <a:lnTo>
                    <a:pt x="3438" y="883"/>
                  </a:lnTo>
                  <a:lnTo>
                    <a:pt x="3450" y="786"/>
                  </a:lnTo>
                  <a:lnTo>
                    <a:pt x="3463" y="689"/>
                  </a:lnTo>
                  <a:lnTo>
                    <a:pt x="3473" y="591"/>
                  </a:lnTo>
                  <a:lnTo>
                    <a:pt x="3481" y="493"/>
                  </a:lnTo>
                  <a:lnTo>
                    <a:pt x="3488" y="395"/>
                  </a:lnTo>
                  <a:lnTo>
                    <a:pt x="3493" y="295"/>
                  </a:lnTo>
                  <a:lnTo>
                    <a:pt x="3498" y="197"/>
                  </a:lnTo>
                  <a:lnTo>
                    <a:pt x="3500" y="98"/>
                  </a:lnTo>
                  <a:lnTo>
                    <a:pt x="3500" y="0"/>
                  </a:lnTo>
                </a:path>
              </a:pathLst>
            </a:custGeom>
            <a:noFill/>
            <a:ln w="2063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hangingPunct="1"/>
              <a:endParaRPr lang="en-US" altLang="en-US"/>
            </a:p>
          </p:txBody>
        </p:sp>
      </p:grpSp>
      <p:sp>
        <p:nvSpPr>
          <p:cNvPr id="29" name="Rectangle 15"/>
          <p:cNvSpPr>
            <a:spLocks noChangeArrowheads="1"/>
          </p:cNvSpPr>
          <p:nvPr/>
        </p:nvSpPr>
        <p:spPr bwMode="auto">
          <a:xfrm>
            <a:off x="3260782" y="5954568"/>
            <a:ext cx="508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6pPr>
            <a:lvl7pPr marL="29718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7pPr>
            <a:lvl8pPr marL="34290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8pPr>
            <a:lvl9pPr marL="3886200" indent="-228600" eaLnBrk="0" fontAlgn="base" hangingPunct="0">
              <a:spcBef>
                <a:spcPct val="0"/>
              </a:spcBef>
              <a:spcAft>
                <a:spcPct val="50000"/>
              </a:spcAft>
              <a:buClr>
                <a:schemeClr val="accent1"/>
              </a:buClr>
              <a:buFont typeface="Wingdings" pitchFamily="2" charset="2"/>
              <a:defRPr>
                <a:solidFill>
                  <a:schemeClr val="tx1"/>
                </a:solidFill>
                <a:latin typeface="Arial" charset="0"/>
                <a:cs typeface="Arial" charset="0"/>
              </a:defRPr>
            </a:lvl9pPr>
          </a:lstStyle>
          <a:p>
            <a:pPr eaLnBrk="1" latinLnBrk="1" hangingPunct="1"/>
            <a:r>
              <a:rPr kumimoji="1" lang="en-US" altLang="ko-KR" sz="1900" dirty="0">
                <a:latin typeface="Times New Roman" pitchFamily="18" charset="0"/>
                <a:ea typeface="Dotum" pitchFamily="34" charset="-127"/>
              </a:rPr>
              <a:t>False</a:t>
            </a:r>
            <a:endParaRPr kumimoji="1" lang="en-US" altLang="ko-KR" sz="2400" dirty="0">
              <a:latin typeface="Times New Roman" pitchFamily="18" charset="0"/>
              <a:ea typeface="굴림" pitchFamily="50" charset="-127"/>
            </a:endParaRPr>
          </a:p>
        </p:txBody>
      </p:sp>
      <p:sp>
        <p:nvSpPr>
          <p:cNvPr id="31"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Statements And Flow Control</a:t>
            </a:r>
            <a:endParaRPr lang="en-US" dirty="0"/>
          </a:p>
        </p:txBody>
      </p:sp>
      <p:sp>
        <p:nvSpPr>
          <p:cNvPr id="30"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75</a:t>
            </a:fld>
            <a:endParaRPr lang="en-GB" altLang="en-US"/>
          </a:p>
        </p:txBody>
      </p:sp>
    </p:spTree>
    <p:extLst>
      <p:ext uri="{BB962C8B-B14F-4D97-AF65-F5344CB8AC3E}">
        <p14:creationId xmlns:p14="http://schemas.microsoft.com/office/powerpoint/2010/main" val="810511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0999" y="838200"/>
            <a:ext cx="8229600" cy="838200"/>
          </a:xfrm>
        </p:spPr>
        <p:txBody>
          <a:bodyPr>
            <a:normAutofit/>
          </a:bodyPr>
          <a:lstStyle/>
          <a:p>
            <a:r>
              <a:rPr lang="en-US" altLang="en-US" sz="2000" b="1" dirty="0">
                <a:solidFill>
                  <a:schemeClr val="tx1"/>
                </a:solidFill>
              </a:rPr>
              <a:t>CONTINUE AND BREAK STATEMENT</a:t>
            </a:r>
          </a:p>
        </p:txBody>
      </p:sp>
      <p:sp>
        <p:nvSpPr>
          <p:cNvPr id="5" name="Content Placeholder 2"/>
          <p:cNvSpPr>
            <a:spLocks noGrp="1"/>
          </p:cNvSpPr>
          <p:nvPr>
            <p:ph idx="1"/>
          </p:nvPr>
        </p:nvSpPr>
        <p:spPr>
          <a:xfrm>
            <a:off x="457200" y="1371600"/>
            <a:ext cx="8229600" cy="5257800"/>
          </a:xfrm>
        </p:spPr>
        <p:txBody>
          <a:bodyPr/>
          <a:lstStyle/>
          <a:p>
            <a:endParaRPr lang="en-US" altLang="en-US" sz="2200" dirty="0" smtClean="0"/>
          </a:p>
          <a:p>
            <a:r>
              <a:rPr lang="en-US" altLang="en-US" sz="2200" dirty="0" smtClean="0"/>
              <a:t>To </a:t>
            </a:r>
            <a:r>
              <a:rPr lang="en-US" altLang="en-US" sz="2200" dirty="0"/>
              <a:t>move control to the start of next </a:t>
            </a:r>
            <a:r>
              <a:rPr lang="en-US" altLang="en-US" sz="2200" dirty="0" smtClean="0"/>
              <a:t>repetition :continue</a:t>
            </a:r>
            <a:endParaRPr lang="en-US" altLang="en-US" sz="2200" dirty="0"/>
          </a:p>
          <a:p>
            <a:r>
              <a:rPr lang="en-US" altLang="en-US" sz="2200" dirty="0" smtClean="0"/>
              <a:t>To terminate  the loop on particular condition  : break  </a:t>
            </a:r>
            <a:endParaRPr lang="en-US" altLang="en-US" sz="2200" dirty="0"/>
          </a:p>
          <a:p>
            <a:endParaRPr lang="en-US" altLang="en-US" sz="2200" dirty="0"/>
          </a:p>
          <a:p>
            <a:endParaRPr lang="en-US" altLang="en-US" sz="1800" dirty="0" smtClean="0"/>
          </a:p>
          <a:p>
            <a:endParaRPr lang="en-US" altLang="en-US" sz="1800" dirty="0" smtClean="0"/>
          </a:p>
        </p:txBody>
      </p:sp>
      <p:sp>
        <p:nvSpPr>
          <p:cNvPr id="9" name="Rectangle 4"/>
          <p:cNvSpPr>
            <a:spLocks noChangeArrowheads="1"/>
          </p:cNvSpPr>
          <p:nvPr/>
        </p:nvSpPr>
        <p:spPr bwMode="auto">
          <a:xfrm>
            <a:off x="609600" y="2667000"/>
            <a:ext cx="8077198" cy="1627084"/>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defRPr/>
            </a:pPr>
            <a:endParaRPr kumimoji="1" lang="en-US" altLang="ko-KR" dirty="0">
              <a:ea typeface="Gulim" pitchFamily="34" charset="-127"/>
            </a:endParaRPr>
          </a:p>
          <a:p>
            <a:pPr latinLnBrk="1">
              <a:spcAft>
                <a:spcPts val="0"/>
              </a:spcAft>
              <a:defRPr/>
            </a:pPr>
            <a:r>
              <a:rPr kumimoji="1" lang="en-US" altLang="ko-KR" dirty="0">
                <a:ea typeface="Gulim" pitchFamily="34" charset="-127"/>
              </a:rPr>
              <a:t>   </a:t>
            </a:r>
            <a:r>
              <a:rPr kumimoji="1" lang="en-US" altLang="ko-KR" sz="1600" b="1" dirty="0">
                <a:latin typeface="Courier New" pitchFamily="49" charset="0"/>
                <a:ea typeface="Gulim" pitchFamily="34" charset="-127"/>
                <a:cs typeface="Courier New" pitchFamily="49" charset="0"/>
              </a:rPr>
              <a:t>for (</a:t>
            </a:r>
            <a:r>
              <a:rPr kumimoji="1" lang="en-US" altLang="ko-KR" sz="1600" b="1" dirty="0" smtClean="0">
                <a:latin typeface="Courier New" pitchFamily="49" charset="0"/>
                <a:ea typeface="Gulim" pitchFamily="34" charset="-127"/>
                <a:cs typeface="Courier New" pitchFamily="49" charset="0"/>
              </a:rPr>
              <a:t>index=0</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index&lt;=</a:t>
            </a:r>
            <a:r>
              <a:rPr kumimoji="1" lang="en-US" altLang="ko-KR" sz="1600" b="1" dirty="0">
                <a:latin typeface="Courier New" pitchFamily="49" charset="0"/>
                <a:ea typeface="Gulim" pitchFamily="34" charset="-127"/>
                <a:cs typeface="Courier New" pitchFamily="49" charset="0"/>
              </a:rPr>
              <a:t>5;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a:t>
            </a:r>
          </a:p>
          <a:p>
            <a:pPr latinLnBrk="1">
              <a:spcAft>
                <a:spcPts val="0"/>
              </a:spcAft>
              <a:defRPr/>
            </a:pPr>
            <a:r>
              <a:rPr kumimoji="1" lang="en-US" altLang="ko-KR" sz="1600" b="1" dirty="0">
                <a:latin typeface="Courier New" pitchFamily="49" charset="0"/>
                <a:ea typeface="Gulim" pitchFamily="34" charset="-127"/>
                <a:cs typeface="Courier New" pitchFamily="49" charset="0"/>
              </a:rPr>
              <a:t>          if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 2 == 0)</a:t>
            </a:r>
          </a:p>
          <a:p>
            <a:pPr latinLnBrk="1">
              <a:spcAft>
                <a:spcPts val="0"/>
              </a:spcAft>
              <a:defRPr/>
            </a:pPr>
            <a:r>
              <a:rPr kumimoji="1" lang="en-US" altLang="ko-KR" sz="1600" b="1" dirty="0">
                <a:latin typeface="Courier New" pitchFamily="49" charset="0"/>
                <a:ea typeface="Gulim" pitchFamily="34" charset="-127"/>
                <a:cs typeface="Courier New" pitchFamily="49" charset="0"/>
              </a:rPr>
              <a:t>                  continue;</a:t>
            </a:r>
          </a:p>
          <a:p>
            <a:pPr latinLnBrk="1">
              <a:spcAft>
                <a:spcPts val="0"/>
              </a:spcAft>
              <a:defRPr/>
            </a:pPr>
            <a:r>
              <a:rPr kumimoji="1" lang="en-US" altLang="ko-KR" sz="1600" b="1" dirty="0">
                <a:latin typeface="Courier New" pitchFamily="49" charset="0"/>
                <a:ea typeface="Gulim" pitchFamily="34" charset="-127"/>
                <a:cs typeface="Courier New" pitchFamily="49" charset="0"/>
              </a:rPr>
              <a:t>  </a:t>
            </a:r>
            <a:r>
              <a:rPr kumimoji="1" lang="en-US" altLang="ko-KR" sz="1600" b="1" dirty="0" err="1" smtClean="0">
                <a:latin typeface="Courier New" pitchFamily="49" charset="0"/>
                <a:ea typeface="Gulim" pitchFamily="34" charset="-127"/>
                <a:cs typeface="Courier New" pitchFamily="49" charset="0"/>
              </a:rPr>
              <a:t>System.out.println</a:t>
            </a:r>
            <a:r>
              <a:rPr kumimoji="1" lang="en-US" altLang="ko-KR" sz="1600" b="1" dirty="0" smtClean="0">
                <a:latin typeface="Courier New" pitchFamily="49" charset="0"/>
                <a:ea typeface="Gulim" pitchFamily="34" charset="-127"/>
                <a:cs typeface="Courier New" pitchFamily="49" charset="0"/>
              </a:rPr>
              <a:t>(“statement executed" </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 " </a:t>
            </a:r>
            <a:r>
              <a:rPr kumimoji="1" lang="en-US" altLang="ko-KR" sz="1600" b="1" dirty="0" smtClean="0">
                <a:latin typeface="Courier New" pitchFamily="49" charset="0"/>
                <a:ea typeface="Gulim" pitchFamily="34" charset="-127"/>
                <a:cs typeface="Courier New" pitchFamily="49" charset="0"/>
              </a:rPr>
              <a:t>time’s</a:t>
            </a:r>
            <a:r>
              <a:rPr kumimoji="1" lang="en-US" altLang="ko-KR" sz="1600" b="1" dirty="0">
                <a:latin typeface="Courier New" pitchFamily="49" charset="0"/>
                <a:ea typeface="Gulim" pitchFamily="34" charset="-127"/>
                <a:cs typeface="Courier New" pitchFamily="49" charset="0"/>
              </a:rPr>
              <a:t>"); </a:t>
            </a:r>
          </a:p>
          <a:p>
            <a:pPr latinLnBrk="1">
              <a:defRPr/>
            </a:pPr>
            <a:r>
              <a:rPr kumimoji="1" lang="en-US" altLang="ko-KR" dirty="0">
                <a:ea typeface="Gulim" pitchFamily="34" charset="-127"/>
              </a:rPr>
              <a:t>   }</a:t>
            </a:r>
          </a:p>
        </p:txBody>
      </p:sp>
      <p:sp>
        <p:nvSpPr>
          <p:cNvPr id="11" name="Rectangle 4"/>
          <p:cNvSpPr>
            <a:spLocks noChangeArrowheads="1"/>
          </p:cNvSpPr>
          <p:nvPr/>
        </p:nvSpPr>
        <p:spPr bwMode="auto">
          <a:xfrm>
            <a:off x="594575" y="4495800"/>
            <a:ext cx="8382000" cy="1524000"/>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spcAft>
                <a:spcPts val="0"/>
              </a:spcAft>
              <a:defRPr/>
            </a:pPr>
            <a:r>
              <a:rPr kumimoji="1" lang="en-US" altLang="ko-KR" sz="1600" b="1" dirty="0">
                <a:latin typeface="Courier New" pitchFamily="49" charset="0"/>
                <a:ea typeface="Gulim" pitchFamily="34" charset="-127"/>
                <a:cs typeface="Courier New" pitchFamily="49" charset="0"/>
              </a:rPr>
              <a:t>   for (</a:t>
            </a:r>
            <a:r>
              <a:rPr kumimoji="1" lang="en-US" altLang="ko-KR" sz="1600" b="1" dirty="0" smtClean="0">
                <a:latin typeface="Courier New" pitchFamily="49" charset="0"/>
                <a:ea typeface="Gulim" pitchFamily="34" charset="-127"/>
                <a:cs typeface="Courier New" pitchFamily="49" charset="0"/>
              </a:rPr>
              <a:t>index=0</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index&lt;=</a:t>
            </a:r>
            <a:r>
              <a:rPr kumimoji="1" lang="en-US" altLang="ko-KR" sz="1600" b="1" dirty="0">
                <a:latin typeface="Courier New" pitchFamily="49" charset="0"/>
                <a:ea typeface="Gulim" pitchFamily="34" charset="-127"/>
                <a:cs typeface="Courier New" pitchFamily="49" charset="0"/>
              </a:rPr>
              <a:t>5;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a:t>
            </a:r>
          </a:p>
          <a:p>
            <a:pPr latinLnBrk="1">
              <a:spcAft>
                <a:spcPts val="0"/>
              </a:spcAft>
              <a:defRPr/>
            </a:pPr>
            <a:r>
              <a:rPr kumimoji="1" lang="en-US" altLang="ko-KR" sz="1600" b="1" dirty="0">
                <a:latin typeface="Courier New" pitchFamily="49" charset="0"/>
                <a:ea typeface="Gulim" pitchFamily="34" charset="-127"/>
                <a:cs typeface="Courier New" pitchFamily="49" charset="0"/>
              </a:rPr>
              <a:t>          if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 2 == 0)</a:t>
            </a:r>
          </a:p>
          <a:p>
            <a:pPr latinLnBrk="1">
              <a:spcAft>
                <a:spcPts val="0"/>
              </a:spcAft>
              <a:defRPr/>
            </a:pP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break;</a:t>
            </a:r>
            <a:endParaRPr kumimoji="1" lang="en-US" altLang="ko-KR" sz="1600" b="1" dirty="0">
              <a:latin typeface="Courier New" pitchFamily="49" charset="0"/>
              <a:ea typeface="Gulim" pitchFamily="34" charset="-127"/>
              <a:cs typeface="Courier New" pitchFamily="49" charset="0"/>
            </a:endParaRPr>
          </a:p>
          <a:p>
            <a:pPr latinLnBrk="1">
              <a:spcAft>
                <a:spcPts val="0"/>
              </a:spcAft>
              <a:defRPr/>
            </a:pP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 </a:t>
            </a:r>
            <a:r>
              <a:rPr kumimoji="1" lang="en-US" altLang="ko-KR" sz="1600" b="1" dirty="0" err="1">
                <a:latin typeface="Courier New" pitchFamily="49" charset="0"/>
                <a:ea typeface="Gulim" pitchFamily="34" charset="-127"/>
                <a:cs typeface="Courier New" pitchFamily="49" charset="0"/>
              </a:rPr>
              <a:t>System.out.println</a:t>
            </a:r>
            <a:r>
              <a:rPr kumimoji="1" lang="en-US" altLang="ko-KR" sz="1600" b="1" dirty="0" smtClean="0">
                <a:latin typeface="Courier New" pitchFamily="49" charset="0"/>
                <a:ea typeface="Gulim" pitchFamily="34" charset="-127"/>
                <a:cs typeface="Courier New" pitchFamily="49" charset="0"/>
              </a:rPr>
              <a:t>(“statement executed" </a:t>
            </a:r>
            <a:r>
              <a:rPr kumimoji="1" lang="en-US" altLang="ko-KR" sz="1600" b="1" dirty="0">
                <a:latin typeface="Courier New" pitchFamily="49" charset="0"/>
                <a:ea typeface="Gulim" pitchFamily="34" charset="-127"/>
                <a:cs typeface="Courier New" pitchFamily="49" charset="0"/>
              </a:rPr>
              <a:t>+ </a:t>
            </a:r>
            <a:r>
              <a:rPr kumimoji="1" lang="en-US" altLang="ko-KR" sz="1600" b="1" dirty="0" smtClean="0">
                <a:latin typeface="Courier New" pitchFamily="49" charset="0"/>
                <a:ea typeface="Gulim" pitchFamily="34" charset="-127"/>
                <a:cs typeface="Courier New" pitchFamily="49" charset="0"/>
              </a:rPr>
              <a:t>index </a:t>
            </a:r>
            <a:r>
              <a:rPr kumimoji="1" lang="en-US" altLang="ko-KR" sz="1600" b="1" dirty="0">
                <a:latin typeface="Courier New" pitchFamily="49" charset="0"/>
                <a:ea typeface="Gulim" pitchFamily="34" charset="-127"/>
                <a:cs typeface="Courier New" pitchFamily="49" charset="0"/>
              </a:rPr>
              <a:t>+ " </a:t>
            </a:r>
            <a:r>
              <a:rPr kumimoji="1" lang="en-US" altLang="ko-KR" sz="1600" b="1" dirty="0" smtClean="0">
                <a:latin typeface="Courier New" pitchFamily="49" charset="0"/>
                <a:ea typeface="Gulim" pitchFamily="34" charset="-127"/>
                <a:cs typeface="Courier New" pitchFamily="49" charset="0"/>
              </a:rPr>
              <a:t>time’s</a:t>
            </a:r>
            <a:r>
              <a:rPr kumimoji="1" lang="en-US" altLang="ko-KR" sz="1600" b="1" dirty="0">
                <a:latin typeface="Courier New" pitchFamily="49" charset="0"/>
                <a:ea typeface="Gulim" pitchFamily="34" charset="-127"/>
                <a:cs typeface="Courier New" pitchFamily="49" charset="0"/>
              </a:rPr>
              <a:t>"); </a:t>
            </a:r>
          </a:p>
          <a:p>
            <a:pPr latinLnBrk="1">
              <a:defRPr/>
            </a:pPr>
            <a:r>
              <a:rPr kumimoji="1" lang="en-US" altLang="ko-KR" sz="1600" dirty="0">
                <a:ea typeface="Gulim" pitchFamily="34" charset="-127"/>
              </a:rPr>
              <a:t>   }</a:t>
            </a:r>
          </a:p>
        </p:txBody>
      </p:sp>
      <p:sp>
        <p:nvSpPr>
          <p:cNvPr id="10"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rPr>
              <a:t>Statements And Flow Control</a:t>
            </a:r>
            <a:endParaRPr lang="en-US" dirty="0"/>
          </a:p>
        </p:txBody>
      </p:sp>
      <p:sp>
        <p:nvSpPr>
          <p:cNvPr id="7" name="Date Placeholder 3"/>
          <p:cNvSpPr txBox="1">
            <a:spLocks/>
          </p:cNvSpPr>
          <p:nvPr/>
        </p:nvSpPr>
        <p:spPr>
          <a:xfrm>
            <a:off x="5410200" y="6248400"/>
            <a:ext cx="1919288"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763597C2-4B6F-4C13-B7EA-739726B3989F}" type="datetime1">
              <a:rPr lang="en-US" smtClean="0"/>
              <a:pPr/>
              <a:t>04/02/2017</a:t>
            </a:fld>
            <a:endParaRPr lang="en-US" dirty="0"/>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76</a:t>
            </a:fld>
            <a:endParaRPr lang="en-GB" altLang="en-US"/>
          </a:p>
        </p:txBody>
      </p:sp>
    </p:spTree>
    <p:extLst>
      <p:ext uri="{BB962C8B-B14F-4D97-AF65-F5344CB8AC3E}">
        <p14:creationId xmlns:p14="http://schemas.microsoft.com/office/powerpoint/2010/main" val="213712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9600" y="16764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pPr>
            <a:endParaRPr lang="en-US" altLang="en-US" sz="2000" dirty="0">
              <a:latin typeface="Verdana" pitchFamily="34" charset="0"/>
            </a:endParaRPr>
          </a:p>
          <a:p>
            <a:pPr>
              <a:spcBef>
                <a:spcPct val="20000"/>
              </a:spcBef>
              <a:buFont typeface="Arial" panose="020B0604020202020204" pitchFamily="34" charset="0"/>
              <a:buChar char="•"/>
            </a:pPr>
            <a:r>
              <a:rPr lang="en-US" altLang="en-US" sz="2000" dirty="0" smtClean="0">
                <a:latin typeface="Verdana" pitchFamily="34" charset="0"/>
                <a:cs typeface="Times New Roman" pitchFamily="18" charset="0"/>
              </a:rPr>
              <a:t>Abstraction </a:t>
            </a:r>
          </a:p>
          <a:p>
            <a:pPr>
              <a:spcBef>
                <a:spcPct val="20000"/>
              </a:spcBef>
              <a:buFont typeface="Arial" panose="020B0604020202020204" pitchFamily="34" charset="0"/>
              <a:buChar char="•"/>
            </a:pPr>
            <a:endParaRPr lang="en-US" altLang="en-US" sz="2000" dirty="0">
              <a:latin typeface="Verdana" pitchFamily="34" charset="0"/>
              <a:cs typeface="Times New Roman" pitchFamily="18" charset="0"/>
            </a:endParaRPr>
          </a:p>
          <a:p>
            <a:pPr>
              <a:spcBef>
                <a:spcPct val="20000"/>
              </a:spcBef>
              <a:buClr>
                <a:schemeClr val="accent1"/>
              </a:buClr>
              <a:buSzPct val="125000"/>
              <a:buFontTx/>
              <a:buChar char="•"/>
            </a:pPr>
            <a:r>
              <a:rPr lang="en-US" altLang="en-US" sz="2000" dirty="0">
                <a:latin typeface="Arial" charset="0"/>
                <a:cs typeface="Times New Roman" pitchFamily="18" charset="0"/>
              </a:rPr>
              <a:t>Encapsulation </a:t>
            </a:r>
          </a:p>
          <a:p>
            <a:pPr>
              <a:spcBef>
                <a:spcPct val="20000"/>
              </a:spcBef>
              <a:buClr>
                <a:schemeClr val="accent1"/>
              </a:buClr>
              <a:buSzPct val="125000"/>
              <a:buFontTx/>
              <a:buChar char="•"/>
            </a:pPr>
            <a:endParaRPr lang="en-US" altLang="en-US" sz="2000" dirty="0">
              <a:latin typeface="Arial" charset="0"/>
              <a:cs typeface="Times New Roman" pitchFamily="18" charset="0"/>
            </a:endParaRPr>
          </a:p>
          <a:p>
            <a:pPr>
              <a:spcBef>
                <a:spcPct val="20000"/>
              </a:spcBef>
              <a:buClr>
                <a:schemeClr val="accent1"/>
              </a:buClr>
              <a:buSzPct val="125000"/>
              <a:buFontTx/>
              <a:buChar char="•"/>
            </a:pPr>
            <a:r>
              <a:rPr lang="en-US" altLang="en-US" sz="2000" dirty="0">
                <a:latin typeface="Arial" charset="0"/>
                <a:cs typeface="Times New Roman" pitchFamily="18" charset="0"/>
              </a:rPr>
              <a:t>Inheritance </a:t>
            </a:r>
          </a:p>
          <a:p>
            <a:pPr>
              <a:spcBef>
                <a:spcPct val="20000"/>
              </a:spcBef>
              <a:buClr>
                <a:schemeClr val="accent1"/>
              </a:buClr>
              <a:buSzPct val="125000"/>
              <a:buFontTx/>
              <a:buChar char="•"/>
            </a:pPr>
            <a:endParaRPr lang="en-US" altLang="en-US" sz="2000" dirty="0">
              <a:latin typeface="Arial" charset="0"/>
              <a:cs typeface="Times New Roman" pitchFamily="18" charset="0"/>
            </a:endParaRPr>
          </a:p>
          <a:p>
            <a:pPr>
              <a:spcBef>
                <a:spcPct val="20000"/>
              </a:spcBef>
              <a:buClr>
                <a:schemeClr val="accent1"/>
              </a:buClr>
              <a:buSzPct val="125000"/>
              <a:buFontTx/>
              <a:buChar char="•"/>
            </a:pPr>
            <a:r>
              <a:rPr lang="en-US" altLang="en-US" sz="2000" dirty="0">
                <a:latin typeface="Arial" charset="0"/>
                <a:cs typeface="Times New Roman" pitchFamily="18" charset="0"/>
              </a:rPr>
              <a:t>Polymorphism  </a:t>
            </a:r>
          </a:p>
          <a:p>
            <a:pPr lvl="2">
              <a:spcBef>
                <a:spcPct val="20000"/>
              </a:spcBef>
              <a:buSzPct val="140000"/>
            </a:pPr>
            <a:endParaRPr lang="en-US" altLang="en-US" sz="2000" dirty="0">
              <a:latin typeface="Arial" charset="0"/>
              <a:cs typeface="Times New Roman" pitchFamily="18" charset="0"/>
            </a:endParaRPr>
          </a:p>
        </p:txBody>
      </p:sp>
      <p:sp>
        <p:nvSpPr>
          <p:cNvPr id="6" name="Rectangle 3"/>
          <p:cNvSpPr>
            <a:spLocks noGrp="1" noChangeArrowheads="1"/>
          </p:cNvSpPr>
          <p:nvPr>
            <p:ph type="title"/>
          </p:nvPr>
        </p:nvSpPr>
        <p:spPr>
          <a:xfrm>
            <a:off x="441325" y="1177925"/>
            <a:ext cx="8245475" cy="498475"/>
          </a:xfrm>
          <a:noFill/>
          <a:ln/>
        </p:spPr>
        <p:txBody>
          <a:bodyPr>
            <a:normAutofit/>
          </a:bodyPr>
          <a:lstStyle/>
          <a:p>
            <a:r>
              <a:rPr lang="en-US" altLang="en-US" sz="2200" dirty="0" smtClean="0"/>
              <a:t>FEATURES OF </a:t>
            </a:r>
            <a:r>
              <a:rPr lang="en-US" altLang="en-US" sz="2200" dirty="0"/>
              <a:t>OOPS</a:t>
            </a:r>
          </a:p>
        </p:txBody>
      </p:sp>
      <p:sp>
        <p:nvSpPr>
          <p:cNvPr id="7"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2" name="Slide Number Placeholder 1"/>
          <p:cNvSpPr>
            <a:spLocks noGrp="1"/>
          </p:cNvSpPr>
          <p:nvPr>
            <p:ph type="sldNum" sz="quarter" idx="10"/>
          </p:nvPr>
        </p:nvSpPr>
        <p:spPr/>
        <p:txBody>
          <a:bodyPr/>
          <a:lstStyle/>
          <a:p>
            <a:pPr>
              <a:defRPr/>
            </a:pPr>
            <a:fld id="{44B9FEE3-E93D-4A7C-9E09-A1B054A48AC1}" type="slidenum">
              <a:rPr lang="en-GB" altLang="en-US" smtClean="0"/>
              <a:pPr>
                <a:defRPr/>
              </a:pPr>
              <a:t>8</a:t>
            </a:fld>
            <a:endParaRPr lang="en-GB" altLang="en-US"/>
          </a:p>
        </p:txBody>
      </p:sp>
    </p:spTree>
    <p:extLst>
      <p:ext uri="{BB962C8B-B14F-4D97-AF65-F5344CB8AC3E}">
        <p14:creationId xmlns:p14="http://schemas.microsoft.com/office/powerpoint/2010/main" val="201616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9600" y="1600200"/>
            <a:ext cx="8077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2000" dirty="0">
                <a:latin typeface="Arial" charset="0"/>
                <a:cs typeface="Times New Roman" pitchFamily="18" charset="0"/>
              </a:rPr>
              <a:t>   </a:t>
            </a:r>
            <a:endParaRPr lang="en-US" altLang="en-US" sz="2000" dirty="0">
              <a:solidFill>
                <a:srgbClr val="006666"/>
              </a:solidFill>
              <a:latin typeface="Arial" charset="0"/>
              <a:cs typeface="Times New Roman" pitchFamily="18" charset="0"/>
            </a:endParaRPr>
          </a:p>
          <a:p>
            <a:pPr lvl="1">
              <a:spcBef>
                <a:spcPct val="20000"/>
              </a:spcBef>
              <a:buSzPct val="140000"/>
              <a:buFontTx/>
              <a:buChar char="•"/>
            </a:pPr>
            <a:endParaRPr lang="en-US" altLang="en-US" sz="2000" dirty="0">
              <a:solidFill>
                <a:srgbClr val="006666"/>
              </a:solidFill>
              <a:latin typeface="Arial" charset="0"/>
              <a:cs typeface="Times New Roman" pitchFamily="18" charset="0"/>
            </a:endParaRPr>
          </a:p>
          <a:p>
            <a:pPr lvl="2">
              <a:spcBef>
                <a:spcPct val="20000"/>
              </a:spcBef>
              <a:buClr>
                <a:schemeClr val="accent2"/>
              </a:buClr>
              <a:buSzPct val="125000"/>
            </a:pPr>
            <a:r>
              <a:rPr lang="en-US" altLang="en-US" sz="2000" i="1" dirty="0">
                <a:latin typeface="Arial" charset="0"/>
                <a:cs typeface="Times New Roman" pitchFamily="18" charset="0"/>
              </a:rPr>
              <a:t>“An Abstraction denotes the essential characteristics of an object that distinguishes it from all other kinds of objects and thus provides crisply defined conceptual boundaries, relative to the perspective of the viewer.” </a:t>
            </a:r>
          </a:p>
          <a:p>
            <a:pPr lvl="2">
              <a:spcBef>
                <a:spcPct val="20000"/>
              </a:spcBef>
              <a:buClr>
                <a:schemeClr val="accent2"/>
              </a:buClr>
              <a:buSzPct val="125000"/>
              <a:buFontTx/>
              <a:buChar char="•"/>
            </a:pPr>
            <a:endParaRPr lang="en-US" altLang="en-US" sz="2000" i="1" dirty="0">
              <a:latin typeface="Arial" charset="0"/>
              <a:cs typeface="Times New Roman" pitchFamily="18" charset="0"/>
            </a:endParaRPr>
          </a:p>
          <a:p>
            <a:pPr lvl="2">
              <a:spcBef>
                <a:spcPct val="20000"/>
              </a:spcBef>
              <a:buClr>
                <a:schemeClr val="accent2"/>
              </a:buClr>
              <a:buSzPct val="125000"/>
              <a:buFontTx/>
              <a:buChar char="•"/>
            </a:pPr>
            <a:endParaRPr lang="en-US" altLang="en-US" sz="2000" dirty="0">
              <a:latin typeface="Arial" charset="0"/>
              <a:cs typeface="Times New Roman" pitchFamily="18" charset="0"/>
            </a:endParaRPr>
          </a:p>
          <a:p>
            <a:pPr lvl="2">
              <a:spcBef>
                <a:spcPct val="20000"/>
              </a:spcBef>
              <a:buSzPct val="140000"/>
            </a:pPr>
            <a:endParaRPr lang="en-US" altLang="en-US" sz="2000" dirty="0">
              <a:latin typeface="Arial" charset="0"/>
              <a:cs typeface="Times New Roman" pitchFamily="18" charset="0"/>
            </a:endParaRPr>
          </a:p>
          <a:p>
            <a:pPr lvl="3">
              <a:spcBef>
                <a:spcPct val="20000"/>
              </a:spcBef>
              <a:buSzPct val="140000"/>
            </a:pPr>
            <a:endParaRPr lang="en-US" altLang="en-US" sz="2000" dirty="0">
              <a:solidFill>
                <a:srgbClr val="006666"/>
              </a:solidFill>
              <a:latin typeface="Arial" charset="0"/>
              <a:cs typeface="Times New Roman" pitchFamily="18" charset="0"/>
            </a:endParaRPr>
          </a:p>
        </p:txBody>
      </p:sp>
      <p:sp>
        <p:nvSpPr>
          <p:cNvPr id="6" name="Rectangle 3"/>
          <p:cNvSpPr>
            <a:spLocks noGrp="1" noChangeArrowheads="1"/>
          </p:cNvSpPr>
          <p:nvPr>
            <p:ph type="title"/>
          </p:nvPr>
        </p:nvSpPr>
        <p:spPr>
          <a:xfrm>
            <a:off x="525462" y="1136069"/>
            <a:ext cx="8245475" cy="498475"/>
          </a:xfrm>
          <a:noFill/>
          <a:ln/>
        </p:spPr>
        <p:txBody>
          <a:bodyPr>
            <a:normAutofit/>
          </a:bodyPr>
          <a:lstStyle/>
          <a:p>
            <a:r>
              <a:rPr lang="en-US" altLang="en-US" sz="2200" dirty="0" smtClean="0"/>
              <a:t>ABSTRACTION</a:t>
            </a:r>
            <a:endParaRPr lang="en-US" altLang="en-US" sz="2200" dirty="0"/>
          </a:p>
        </p:txBody>
      </p:sp>
      <p:sp>
        <p:nvSpPr>
          <p:cNvPr id="8" name="Title 1"/>
          <p:cNvSpPr txBox="1">
            <a:spLocks/>
          </p:cNvSpPr>
          <p:nvPr/>
        </p:nvSpPr>
        <p:spPr>
          <a:xfrm>
            <a:off x="457200" y="427038"/>
            <a:ext cx="7848600" cy="71596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3600" b="1" kern="1200">
                <a:solidFill>
                  <a:schemeClr val="bg2">
                    <a:lumMod val="25000"/>
                  </a:schemeClr>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Introduction to OOP</a:t>
            </a:r>
          </a:p>
        </p:txBody>
      </p:sp>
      <p:sp>
        <p:nvSpPr>
          <p:cNvPr id="2" name="Rounded Rectangle 1"/>
          <p:cNvSpPr/>
          <p:nvPr/>
        </p:nvSpPr>
        <p:spPr>
          <a:xfrm>
            <a:off x="1295400" y="3962400"/>
            <a:ext cx="67056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en-US" b="1" dirty="0">
                <a:solidFill>
                  <a:schemeClr val="tx1"/>
                </a:solidFill>
              </a:rPr>
              <a:t>Encapsulation</a:t>
            </a:r>
            <a:r>
              <a:rPr lang="en-US" altLang="en-US" dirty="0">
                <a:solidFill>
                  <a:schemeClr val="tx1"/>
                </a:solidFill>
              </a:rPr>
              <a:t> hides the irrelevant details of an object and </a:t>
            </a:r>
            <a:r>
              <a:rPr lang="en-US" altLang="en-US" b="1" dirty="0">
                <a:solidFill>
                  <a:schemeClr val="tx1"/>
                </a:solidFill>
              </a:rPr>
              <a:t>Abstraction</a:t>
            </a:r>
            <a:r>
              <a:rPr lang="en-US" altLang="en-US" dirty="0">
                <a:solidFill>
                  <a:schemeClr val="tx1"/>
                </a:solidFill>
              </a:rPr>
              <a:t> makes only the relevant details of an </a:t>
            </a:r>
            <a:r>
              <a:rPr lang="en-US" altLang="en-US" dirty="0" smtClean="0">
                <a:solidFill>
                  <a:schemeClr val="tx1"/>
                </a:solidFill>
              </a:rPr>
              <a:t>object visible</a:t>
            </a:r>
            <a:r>
              <a:rPr lang="en-US" altLang="en-US" dirty="0">
                <a:solidFill>
                  <a:schemeClr val="tx1"/>
                </a:solidFill>
              </a:rPr>
              <a:t>. </a:t>
            </a:r>
          </a:p>
          <a:p>
            <a:pPr algn="ctr"/>
            <a:endParaRPr lang="en-US" dirty="0"/>
          </a:p>
        </p:txBody>
      </p:sp>
      <p:sp>
        <p:nvSpPr>
          <p:cNvPr id="3" name="Slide Number Placeholder 2"/>
          <p:cNvSpPr>
            <a:spLocks noGrp="1"/>
          </p:cNvSpPr>
          <p:nvPr>
            <p:ph type="sldNum" sz="quarter" idx="10"/>
          </p:nvPr>
        </p:nvSpPr>
        <p:spPr/>
        <p:txBody>
          <a:bodyPr/>
          <a:lstStyle/>
          <a:p>
            <a:pPr>
              <a:defRPr/>
            </a:pPr>
            <a:fld id="{44B9FEE3-E93D-4A7C-9E09-A1B054A48AC1}" type="slidenum">
              <a:rPr lang="en-GB" altLang="en-US" smtClean="0"/>
              <a:pPr>
                <a:defRPr/>
              </a:pPr>
              <a:t>9</a:t>
            </a:fld>
            <a:endParaRPr lang="en-GB" altLang="en-US"/>
          </a:p>
        </p:txBody>
      </p:sp>
    </p:spTree>
    <p:extLst>
      <p:ext uri="{BB962C8B-B14F-4D97-AF65-F5344CB8AC3E}">
        <p14:creationId xmlns:p14="http://schemas.microsoft.com/office/powerpoint/2010/main" val="1543920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6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6_Concourse">
      <a:majorFont>
        <a:latin typeface="Arial"/>
        <a:ea typeface=""/>
        <a:cs typeface=""/>
      </a:majorFont>
      <a:minorFont>
        <a:latin typeface="Arial"/>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7450</TotalTime>
  <Words>3835</Words>
  <Application>Microsoft Office PowerPoint</Application>
  <PresentationFormat>On-screen Show (4:3)</PresentationFormat>
  <Paragraphs>998</Paragraphs>
  <Slides>76</Slides>
  <Notes>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6_Concourse</vt:lpstr>
      <vt:lpstr>PowerPoint Presentation</vt:lpstr>
      <vt:lpstr>Introduction to OOP</vt:lpstr>
      <vt:lpstr>Learning Objectives</vt:lpstr>
      <vt:lpstr>History of Object Oriented Programming.</vt:lpstr>
      <vt:lpstr>BENEFITES OF OBJECT ORIENTED PROGRAMMINE</vt:lpstr>
      <vt:lpstr>WHAT IS AN OBJECT?</vt:lpstr>
      <vt:lpstr>ADVANTAGES OF OOP</vt:lpstr>
      <vt:lpstr>FEATURES OF OOPS</vt:lpstr>
      <vt:lpstr>ABSTRACTION</vt:lpstr>
      <vt:lpstr>ENCAPSULATION</vt:lpstr>
      <vt:lpstr>INHERITANCE</vt:lpstr>
      <vt:lpstr>POLYMORPHISM</vt:lpstr>
      <vt:lpstr> Overview of Java</vt:lpstr>
      <vt:lpstr>  HISTORY OF JAVA </vt:lpstr>
      <vt:lpstr>PowerPoint Presentation</vt:lpstr>
      <vt:lpstr>PowerPoint Presentation</vt:lpstr>
      <vt:lpstr>PowerPoint Presentation</vt:lpstr>
      <vt:lpstr>WHAT IS JAVA</vt:lpstr>
      <vt:lpstr>WHAT IS JAVA</vt:lpstr>
      <vt:lpstr>JAVA DEVELOPMENT PLATFORM</vt:lpstr>
      <vt:lpstr>JAVA  ARCHITECTURE </vt:lpstr>
      <vt:lpstr>PowerPoint Presentation</vt:lpstr>
      <vt:lpstr>TYPES OF JAVA  PROGRAM </vt:lpstr>
      <vt:lpstr>WHY JAVA?</vt:lpstr>
      <vt:lpstr>ECLIPSE CONFIGURATION</vt:lpstr>
      <vt:lpstr>SETTING UP JAVA  ENVIRONMENT  VARIABLES</vt:lpstr>
      <vt:lpstr>SETTING UP AND CONFIGURING ECLIPSE </vt:lpstr>
      <vt:lpstr>SELECTING WORKSPACE</vt:lpstr>
      <vt:lpstr>PowerPoint Presentation</vt:lpstr>
      <vt:lpstr>CONFIGURING JDK  window-&gt;preferences</vt:lpstr>
      <vt:lpstr>CONFIGURING JDK select java</vt:lpstr>
      <vt:lpstr>CONFIGURING JDK SELECT COMPILER      set as  1.7</vt:lpstr>
      <vt:lpstr>CONFIGURING JDK SELECT INSTALLED JRE</vt:lpstr>
      <vt:lpstr>CONFIGURING JDK -&gt;EDIT OR ADD NEW JRE PATH</vt:lpstr>
      <vt:lpstr>SELECTING JAVA ENVIRONMENT</vt:lpstr>
      <vt:lpstr> A  JAVA  HELLO  WORLD  PROGRAM</vt:lpstr>
      <vt:lpstr>CREATING JAVA APPLICATION  WITH HelloWord PROGRAM</vt:lpstr>
      <vt:lpstr>KEYWORDS</vt:lpstr>
      <vt:lpstr>KEYWORDS</vt:lpstr>
      <vt:lpstr>JAVA  IDENTIFIERS </vt:lpstr>
      <vt:lpstr>COMPILING AND RUNNING JAVA PROGRAM</vt:lpstr>
      <vt:lpstr>PowerPoint Presentation</vt:lpstr>
      <vt:lpstr> CREATING JAVA PROJECT FILE-&gt;NEW -&gt;JAVA PROJECT</vt:lpstr>
      <vt:lpstr> CREATING JAVA PROJECT</vt:lpstr>
      <vt:lpstr>  CREATING CLASS IN JAVA PROJECT  NEW -&gt; CLASS</vt:lpstr>
      <vt:lpstr> IMPLEMENTING CLASS CODE</vt:lpstr>
      <vt:lpstr> EXECUTING CLASS IN ECLIPSE RUN-&gt;RUN AS-&gt; JAVA APPLICATION</vt:lpstr>
      <vt:lpstr>PowerPoint Presentation</vt:lpstr>
      <vt:lpstr>COMMENTS IN JAVA </vt:lpstr>
      <vt:lpstr> Data Types </vt:lpstr>
      <vt:lpstr>   DECLARING AND ASSIGNING VARIABLES </vt:lpstr>
      <vt:lpstr>VARIABLES</vt:lpstr>
      <vt:lpstr>JAVA LITERALS</vt:lpstr>
      <vt:lpstr>JAVA DATA TYPES</vt:lpstr>
      <vt:lpstr>PRIMITIVE DATA TYPES IN JAVA</vt:lpstr>
      <vt:lpstr>PowerPoint Presentation</vt:lpstr>
      <vt:lpstr>REFERENCE DATA TYPES</vt:lpstr>
      <vt:lpstr>REFERENCE DATA TYPES</vt:lpstr>
      <vt:lpstr>TYPECASTING PRIMITIVE DATA TYPES</vt:lpstr>
      <vt:lpstr>ARRAY IN JAVA</vt:lpstr>
      <vt:lpstr>ARRAY STRUCTURE IN JAVA</vt:lpstr>
      <vt:lpstr>REFERRING JAVA DOCUMENT</vt:lpstr>
      <vt:lpstr>STRING CLASS</vt:lpstr>
      <vt:lpstr>STRING CLASS</vt:lpstr>
      <vt:lpstr> OPERATORS IN JAVA</vt:lpstr>
      <vt:lpstr>OPERATORS</vt:lpstr>
      <vt:lpstr>ARITHMETIC OPERATORS</vt:lpstr>
      <vt:lpstr>COMPARISON OPERATORS</vt:lpstr>
      <vt:lpstr>CONDITIONAL  OPERATORS</vt:lpstr>
      <vt:lpstr> STATEMENTS AND FLOW CONTROL</vt:lpstr>
      <vt:lpstr>CONDITIONAL STATEMENTS</vt:lpstr>
      <vt:lpstr>SWITCH STATEMENT</vt:lpstr>
      <vt:lpstr>REPETAE STATEMENT: FOR STATEMENT</vt:lpstr>
      <vt:lpstr>FOR STATEMENT</vt:lpstr>
      <vt:lpstr>WHILE STATEMENT</vt:lpstr>
      <vt:lpstr>CONTINUE AND BREAK STATEMENT</vt:lpstr>
    </vt:vector>
  </TitlesOfParts>
  <Company>DSRC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Positioning DSRC</dc:title>
  <dc:creator>Daniel R. Manoharan</dc:creator>
  <cp:lastModifiedBy>java</cp:lastModifiedBy>
  <cp:revision>706</cp:revision>
  <dcterms:created xsi:type="dcterms:W3CDTF">2008-02-25T12:57:25Z</dcterms:created>
  <dcterms:modified xsi:type="dcterms:W3CDTF">2017-02-04T10:24:45Z</dcterms:modified>
</cp:coreProperties>
</file>