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1" r:id="rId4"/>
    <p:sldId id="262" r:id="rId5"/>
    <p:sldId id="263" r:id="rId6"/>
    <p:sldId id="270" r:id="rId7"/>
    <p:sldId id="275" r:id="rId8"/>
    <p:sldId id="264" r:id="rId9"/>
    <p:sldId id="271" r:id="rId10"/>
    <p:sldId id="267" r:id="rId11"/>
    <p:sldId id="273" r:id="rId12"/>
    <p:sldId id="274"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DF1EE2-D93E-47FC-A32F-2755729500B3}" v="6" dt="2025-04-21T14:23:52.522"/>
    <p1510:client id="{51348ED1-789D-9385-B7E2-9C7FC3A65469}" v="75" dt="2025-04-21T14:27:05.7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showGuides="1">
      <p:cViewPr varScale="1">
        <p:scale>
          <a:sx n="76" d="100"/>
          <a:sy n="76" d="100"/>
        </p:scale>
        <p:origin x="77"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C4CA9-F544-80E2-0AEF-584237A9FF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B1A967-34A4-2618-00E3-BC6F37B5B9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F15EC1-63CC-DA02-62C2-32139B3BC05E}"/>
              </a:ext>
            </a:extLst>
          </p:cNvPr>
          <p:cNvSpPr>
            <a:spLocks noGrp="1"/>
          </p:cNvSpPr>
          <p:nvPr>
            <p:ph type="dt" sz="half" idx="10"/>
          </p:nvPr>
        </p:nvSpPr>
        <p:spPr/>
        <p:txBody>
          <a:bodyPr/>
          <a:lstStyle/>
          <a:p>
            <a:fld id="{F6F456CC-5201-4E80-B631-6520DCE1DD54}" type="datetimeFigureOut">
              <a:rPr lang="en-IN" smtClean="0"/>
              <a:t>21-04-2025</a:t>
            </a:fld>
            <a:endParaRPr lang="en-IN"/>
          </a:p>
        </p:txBody>
      </p:sp>
      <p:sp>
        <p:nvSpPr>
          <p:cNvPr id="5" name="Footer Placeholder 4">
            <a:extLst>
              <a:ext uri="{FF2B5EF4-FFF2-40B4-BE49-F238E27FC236}">
                <a16:creationId xmlns:a16="http://schemas.microsoft.com/office/drawing/2014/main" id="{07A908A6-E5B5-9130-1DE3-D762B697C0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4E87B7-BA42-0CCC-48A5-12676D7EA19B}"/>
              </a:ext>
            </a:extLst>
          </p:cNvPr>
          <p:cNvSpPr>
            <a:spLocks noGrp="1"/>
          </p:cNvSpPr>
          <p:nvPr>
            <p:ph type="sldNum" sz="quarter" idx="12"/>
          </p:nvPr>
        </p:nvSpPr>
        <p:spPr/>
        <p:txBody>
          <a:bodyPr/>
          <a:lstStyle/>
          <a:p>
            <a:fld id="{CDF87AEF-5BFA-4B3D-86ED-7DB91654657D}" type="slidenum">
              <a:rPr lang="en-IN" smtClean="0"/>
              <a:t>‹#›</a:t>
            </a:fld>
            <a:endParaRPr lang="en-IN"/>
          </a:p>
        </p:txBody>
      </p:sp>
    </p:spTree>
    <p:extLst>
      <p:ext uri="{BB962C8B-B14F-4D97-AF65-F5344CB8AC3E}">
        <p14:creationId xmlns:p14="http://schemas.microsoft.com/office/powerpoint/2010/main" val="43327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70A21-B7BC-D14F-18F3-1E8E708CF51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CC89A8-9A2F-7485-C999-DEBB215214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1EB285-6FA6-C5EB-0719-792C95D74AE0}"/>
              </a:ext>
            </a:extLst>
          </p:cNvPr>
          <p:cNvSpPr>
            <a:spLocks noGrp="1"/>
          </p:cNvSpPr>
          <p:nvPr>
            <p:ph type="dt" sz="half" idx="10"/>
          </p:nvPr>
        </p:nvSpPr>
        <p:spPr/>
        <p:txBody>
          <a:bodyPr/>
          <a:lstStyle/>
          <a:p>
            <a:fld id="{F6F456CC-5201-4E80-B631-6520DCE1DD54}" type="datetimeFigureOut">
              <a:rPr lang="en-IN" smtClean="0"/>
              <a:t>21-04-2025</a:t>
            </a:fld>
            <a:endParaRPr lang="en-IN"/>
          </a:p>
        </p:txBody>
      </p:sp>
      <p:sp>
        <p:nvSpPr>
          <p:cNvPr id="5" name="Footer Placeholder 4">
            <a:extLst>
              <a:ext uri="{FF2B5EF4-FFF2-40B4-BE49-F238E27FC236}">
                <a16:creationId xmlns:a16="http://schemas.microsoft.com/office/drawing/2014/main" id="{AA2C7AC3-46DC-BA91-1E61-7A622AC3C6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D9BA43-EC5A-40BD-331F-61C17BFFAE75}"/>
              </a:ext>
            </a:extLst>
          </p:cNvPr>
          <p:cNvSpPr>
            <a:spLocks noGrp="1"/>
          </p:cNvSpPr>
          <p:nvPr>
            <p:ph type="sldNum" sz="quarter" idx="12"/>
          </p:nvPr>
        </p:nvSpPr>
        <p:spPr/>
        <p:txBody>
          <a:bodyPr/>
          <a:lstStyle/>
          <a:p>
            <a:fld id="{CDF87AEF-5BFA-4B3D-86ED-7DB91654657D}" type="slidenum">
              <a:rPr lang="en-IN" smtClean="0"/>
              <a:t>‹#›</a:t>
            </a:fld>
            <a:endParaRPr lang="en-IN"/>
          </a:p>
        </p:txBody>
      </p:sp>
    </p:spTree>
    <p:extLst>
      <p:ext uri="{BB962C8B-B14F-4D97-AF65-F5344CB8AC3E}">
        <p14:creationId xmlns:p14="http://schemas.microsoft.com/office/powerpoint/2010/main" val="2773996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447BC5-6154-B9D6-612B-2CBD3A3906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608A51-A15E-7E63-F2BA-D51B791DB6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EE5E6A-50A6-4DC2-E344-1D985273243A}"/>
              </a:ext>
            </a:extLst>
          </p:cNvPr>
          <p:cNvSpPr>
            <a:spLocks noGrp="1"/>
          </p:cNvSpPr>
          <p:nvPr>
            <p:ph type="dt" sz="half" idx="10"/>
          </p:nvPr>
        </p:nvSpPr>
        <p:spPr/>
        <p:txBody>
          <a:bodyPr/>
          <a:lstStyle/>
          <a:p>
            <a:fld id="{F6F456CC-5201-4E80-B631-6520DCE1DD54}" type="datetimeFigureOut">
              <a:rPr lang="en-IN" smtClean="0"/>
              <a:t>21-04-2025</a:t>
            </a:fld>
            <a:endParaRPr lang="en-IN"/>
          </a:p>
        </p:txBody>
      </p:sp>
      <p:sp>
        <p:nvSpPr>
          <p:cNvPr id="5" name="Footer Placeholder 4">
            <a:extLst>
              <a:ext uri="{FF2B5EF4-FFF2-40B4-BE49-F238E27FC236}">
                <a16:creationId xmlns:a16="http://schemas.microsoft.com/office/drawing/2014/main" id="{5871D44F-A48F-5D9D-11EC-9EBE22E2D1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07973F-747C-848A-75FB-45B26A6E0729}"/>
              </a:ext>
            </a:extLst>
          </p:cNvPr>
          <p:cNvSpPr>
            <a:spLocks noGrp="1"/>
          </p:cNvSpPr>
          <p:nvPr>
            <p:ph type="sldNum" sz="quarter" idx="12"/>
          </p:nvPr>
        </p:nvSpPr>
        <p:spPr/>
        <p:txBody>
          <a:bodyPr/>
          <a:lstStyle/>
          <a:p>
            <a:fld id="{CDF87AEF-5BFA-4B3D-86ED-7DB91654657D}" type="slidenum">
              <a:rPr lang="en-IN" smtClean="0"/>
              <a:t>‹#›</a:t>
            </a:fld>
            <a:endParaRPr lang="en-IN"/>
          </a:p>
        </p:txBody>
      </p:sp>
    </p:spTree>
    <p:extLst>
      <p:ext uri="{BB962C8B-B14F-4D97-AF65-F5344CB8AC3E}">
        <p14:creationId xmlns:p14="http://schemas.microsoft.com/office/powerpoint/2010/main" val="448414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4FD66-D730-2A15-C912-ABDD1B6A38A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0BB975-F62A-0F59-17C6-A6D547C18B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CD8C11-F22B-1672-0817-3EA715D1BAF8}"/>
              </a:ext>
            </a:extLst>
          </p:cNvPr>
          <p:cNvSpPr>
            <a:spLocks noGrp="1"/>
          </p:cNvSpPr>
          <p:nvPr>
            <p:ph type="dt" sz="half" idx="10"/>
          </p:nvPr>
        </p:nvSpPr>
        <p:spPr/>
        <p:txBody>
          <a:bodyPr/>
          <a:lstStyle/>
          <a:p>
            <a:fld id="{F6F456CC-5201-4E80-B631-6520DCE1DD54}" type="datetimeFigureOut">
              <a:rPr lang="en-IN" smtClean="0"/>
              <a:t>21-04-2025</a:t>
            </a:fld>
            <a:endParaRPr lang="en-IN"/>
          </a:p>
        </p:txBody>
      </p:sp>
      <p:sp>
        <p:nvSpPr>
          <p:cNvPr id="5" name="Footer Placeholder 4">
            <a:extLst>
              <a:ext uri="{FF2B5EF4-FFF2-40B4-BE49-F238E27FC236}">
                <a16:creationId xmlns:a16="http://schemas.microsoft.com/office/drawing/2014/main" id="{76401A98-699A-8203-81AD-50A080AE69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12DC12-3ACE-2182-E153-6D0DC3C3EAF3}"/>
              </a:ext>
            </a:extLst>
          </p:cNvPr>
          <p:cNvSpPr>
            <a:spLocks noGrp="1"/>
          </p:cNvSpPr>
          <p:nvPr>
            <p:ph type="sldNum" sz="quarter" idx="12"/>
          </p:nvPr>
        </p:nvSpPr>
        <p:spPr/>
        <p:txBody>
          <a:bodyPr/>
          <a:lstStyle/>
          <a:p>
            <a:fld id="{CDF87AEF-5BFA-4B3D-86ED-7DB91654657D}" type="slidenum">
              <a:rPr lang="en-IN" smtClean="0"/>
              <a:t>‹#›</a:t>
            </a:fld>
            <a:endParaRPr lang="en-IN"/>
          </a:p>
        </p:txBody>
      </p:sp>
    </p:spTree>
    <p:extLst>
      <p:ext uri="{BB962C8B-B14F-4D97-AF65-F5344CB8AC3E}">
        <p14:creationId xmlns:p14="http://schemas.microsoft.com/office/powerpoint/2010/main" val="1784594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E4704-6B41-3064-A57B-8427527D9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9640C7F-FC0E-16C6-89EB-A218E22E98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4194DB-09DA-4D42-155D-012D31ACF7AF}"/>
              </a:ext>
            </a:extLst>
          </p:cNvPr>
          <p:cNvSpPr>
            <a:spLocks noGrp="1"/>
          </p:cNvSpPr>
          <p:nvPr>
            <p:ph type="dt" sz="half" idx="10"/>
          </p:nvPr>
        </p:nvSpPr>
        <p:spPr/>
        <p:txBody>
          <a:bodyPr/>
          <a:lstStyle/>
          <a:p>
            <a:fld id="{F6F456CC-5201-4E80-B631-6520DCE1DD54}" type="datetimeFigureOut">
              <a:rPr lang="en-IN" smtClean="0"/>
              <a:t>21-04-2025</a:t>
            </a:fld>
            <a:endParaRPr lang="en-IN"/>
          </a:p>
        </p:txBody>
      </p:sp>
      <p:sp>
        <p:nvSpPr>
          <p:cNvPr id="5" name="Footer Placeholder 4">
            <a:extLst>
              <a:ext uri="{FF2B5EF4-FFF2-40B4-BE49-F238E27FC236}">
                <a16:creationId xmlns:a16="http://schemas.microsoft.com/office/drawing/2014/main" id="{C8B9435E-A211-CBB8-0DE2-C0B84194502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78550C-066E-58AA-8835-12E187E157C1}"/>
              </a:ext>
            </a:extLst>
          </p:cNvPr>
          <p:cNvSpPr>
            <a:spLocks noGrp="1"/>
          </p:cNvSpPr>
          <p:nvPr>
            <p:ph type="sldNum" sz="quarter" idx="12"/>
          </p:nvPr>
        </p:nvSpPr>
        <p:spPr/>
        <p:txBody>
          <a:bodyPr/>
          <a:lstStyle/>
          <a:p>
            <a:fld id="{CDF87AEF-5BFA-4B3D-86ED-7DB91654657D}" type="slidenum">
              <a:rPr lang="en-IN" smtClean="0"/>
              <a:t>‹#›</a:t>
            </a:fld>
            <a:endParaRPr lang="en-IN"/>
          </a:p>
        </p:txBody>
      </p:sp>
    </p:spTree>
    <p:extLst>
      <p:ext uri="{BB962C8B-B14F-4D97-AF65-F5344CB8AC3E}">
        <p14:creationId xmlns:p14="http://schemas.microsoft.com/office/powerpoint/2010/main" val="671335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9278F-A663-FF57-8AF9-C170D84445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409F8F-DED6-B1C0-BF31-83365CFCE1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38AA9CB-0970-1ECD-FD78-083452741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B0B76C7-994E-31CC-18BA-4F567BE20EEA}"/>
              </a:ext>
            </a:extLst>
          </p:cNvPr>
          <p:cNvSpPr>
            <a:spLocks noGrp="1"/>
          </p:cNvSpPr>
          <p:nvPr>
            <p:ph type="dt" sz="half" idx="10"/>
          </p:nvPr>
        </p:nvSpPr>
        <p:spPr/>
        <p:txBody>
          <a:bodyPr/>
          <a:lstStyle/>
          <a:p>
            <a:fld id="{F6F456CC-5201-4E80-B631-6520DCE1DD54}" type="datetimeFigureOut">
              <a:rPr lang="en-IN" smtClean="0"/>
              <a:t>21-04-2025</a:t>
            </a:fld>
            <a:endParaRPr lang="en-IN"/>
          </a:p>
        </p:txBody>
      </p:sp>
      <p:sp>
        <p:nvSpPr>
          <p:cNvPr id="6" name="Footer Placeholder 5">
            <a:extLst>
              <a:ext uri="{FF2B5EF4-FFF2-40B4-BE49-F238E27FC236}">
                <a16:creationId xmlns:a16="http://schemas.microsoft.com/office/drawing/2014/main" id="{F06DE486-91F1-840A-6BDF-F80E86217A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694265-DEEA-514B-0CEA-D9FF1FB7FAB6}"/>
              </a:ext>
            </a:extLst>
          </p:cNvPr>
          <p:cNvSpPr>
            <a:spLocks noGrp="1"/>
          </p:cNvSpPr>
          <p:nvPr>
            <p:ph type="sldNum" sz="quarter" idx="12"/>
          </p:nvPr>
        </p:nvSpPr>
        <p:spPr/>
        <p:txBody>
          <a:bodyPr/>
          <a:lstStyle/>
          <a:p>
            <a:fld id="{CDF87AEF-5BFA-4B3D-86ED-7DB91654657D}" type="slidenum">
              <a:rPr lang="en-IN" smtClean="0"/>
              <a:t>‹#›</a:t>
            </a:fld>
            <a:endParaRPr lang="en-IN"/>
          </a:p>
        </p:txBody>
      </p:sp>
    </p:spTree>
    <p:extLst>
      <p:ext uri="{BB962C8B-B14F-4D97-AF65-F5344CB8AC3E}">
        <p14:creationId xmlns:p14="http://schemas.microsoft.com/office/powerpoint/2010/main" val="241776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72F3-2965-9807-F1AC-75EE3A7E32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E29BEE-3FD0-36B3-B761-BB32E20D03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70F672-EB6C-57CA-C1AA-1A3DEFDCCD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101FC62-F05F-5648-9CFF-8C5EA492F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C005B7-7A4C-1754-BD25-ACEA4D0395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692B4D-C63A-1FE6-F319-D79F7ECB475D}"/>
              </a:ext>
            </a:extLst>
          </p:cNvPr>
          <p:cNvSpPr>
            <a:spLocks noGrp="1"/>
          </p:cNvSpPr>
          <p:nvPr>
            <p:ph type="dt" sz="half" idx="10"/>
          </p:nvPr>
        </p:nvSpPr>
        <p:spPr/>
        <p:txBody>
          <a:bodyPr/>
          <a:lstStyle/>
          <a:p>
            <a:fld id="{F6F456CC-5201-4E80-B631-6520DCE1DD54}" type="datetimeFigureOut">
              <a:rPr lang="en-IN" smtClean="0"/>
              <a:t>21-04-2025</a:t>
            </a:fld>
            <a:endParaRPr lang="en-IN"/>
          </a:p>
        </p:txBody>
      </p:sp>
      <p:sp>
        <p:nvSpPr>
          <p:cNvPr id="8" name="Footer Placeholder 7">
            <a:extLst>
              <a:ext uri="{FF2B5EF4-FFF2-40B4-BE49-F238E27FC236}">
                <a16:creationId xmlns:a16="http://schemas.microsoft.com/office/drawing/2014/main" id="{A1A5F467-3875-DFA5-9E6D-793703E077C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F1C346-5FAD-99A7-3688-2FC8D6F72AE5}"/>
              </a:ext>
            </a:extLst>
          </p:cNvPr>
          <p:cNvSpPr>
            <a:spLocks noGrp="1"/>
          </p:cNvSpPr>
          <p:nvPr>
            <p:ph type="sldNum" sz="quarter" idx="12"/>
          </p:nvPr>
        </p:nvSpPr>
        <p:spPr/>
        <p:txBody>
          <a:bodyPr/>
          <a:lstStyle/>
          <a:p>
            <a:fld id="{CDF87AEF-5BFA-4B3D-86ED-7DB91654657D}" type="slidenum">
              <a:rPr lang="en-IN" smtClean="0"/>
              <a:t>‹#›</a:t>
            </a:fld>
            <a:endParaRPr lang="en-IN"/>
          </a:p>
        </p:txBody>
      </p:sp>
    </p:spTree>
    <p:extLst>
      <p:ext uri="{BB962C8B-B14F-4D97-AF65-F5344CB8AC3E}">
        <p14:creationId xmlns:p14="http://schemas.microsoft.com/office/powerpoint/2010/main" val="1381377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04FC-2DB4-B10F-03BD-2FF1353F12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C5B5E6-2B0C-FB3E-5BD7-13C4466B882F}"/>
              </a:ext>
            </a:extLst>
          </p:cNvPr>
          <p:cNvSpPr>
            <a:spLocks noGrp="1"/>
          </p:cNvSpPr>
          <p:nvPr>
            <p:ph type="dt" sz="half" idx="10"/>
          </p:nvPr>
        </p:nvSpPr>
        <p:spPr/>
        <p:txBody>
          <a:bodyPr/>
          <a:lstStyle/>
          <a:p>
            <a:fld id="{F6F456CC-5201-4E80-B631-6520DCE1DD54}" type="datetimeFigureOut">
              <a:rPr lang="en-IN" smtClean="0"/>
              <a:t>21-04-2025</a:t>
            </a:fld>
            <a:endParaRPr lang="en-IN"/>
          </a:p>
        </p:txBody>
      </p:sp>
      <p:sp>
        <p:nvSpPr>
          <p:cNvPr id="4" name="Footer Placeholder 3">
            <a:extLst>
              <a:ext uri="{FF2B5EF4-FFF2-40B4-BE49-F238E27FC236}">
                <a16:creationId xmlns:a16="http://schemas.microsoft.com/office/drawing/2014/main" id="{5A102AA4-2D72-F8BD-7C93-89E51544776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DDCA89-5A3D-D99C-AEA2-EA1EBF132633}"/>
              </a:ext>
            </a:extLst>
          </p:cNvPr>
          <p:cNvSpPr>
            <a:spLocks noGrp="1"/>
          </p:cNvSpPr>
          <p:nvPr>
            <p:ph type="sldNum" sz="quarter" idx="12"/>
          </p:nvPr>
        </p:nvSpPr>
        <p:spPr/>
        <p:txBody>
          <a:bodyPr/>
          <a:lstStyle/>
          <a:p>
            <a:fld id="{CDF87AEF-5BFA-4B3D-86ED-7DB91654657D}" type="slidenum">
              <a:rPr lang="en-IN" smtClean="0"/>
              <a:t>‹#›</a:t>
            </a:fld>
            <a:endParaRPr lang="en-IN"/>
          </a:p>
        </p:txBody>
      </p:sp>
    </p:spTree>
    <p:extLst>
      <p:ext uri="{BB962C8B-B14F-4D97-AF65-F5344CB8AC3E}">
        <p14:creationId xmlns:p14="http://schemas.microsoft.com/office/powerpoint/2010/main" val="232804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B5403E-69B8-ADF4-B026-37CCA8AFFD53}"/>
              </a:ext>
            </a:extLst>
          </p:cNvPr>
          <p:cNvSpPr>
            <a:spLocks noGrp="1"/>
          </p:cNvSpPr>
          <p:nvPr>
            <p:ph type="dt" sz="half" idx="10"/>
          </p:nvPr>
        </p:nvSpPr>
        <p:spPr/>
        <p:txBody>
          <a:bodyPr/>
          <a:lstStyle/>
          <a:p>
            <a:fld id="{F6F456CC-5201-4E80-B631-6520DCE1DD54}" type="datetimeFigureOut">
              <a:rPr lang="en-IN" smtClean="0"/>
              <a:t>21-04-2025</a:t>
            </a:fld>
            <a:endParaRPr lang="en-IN"/>
          </a:p>
        </p:txBody>
      </p:sp>
      <p:sp>
        <p:nvSpPr>
          <p:cNvPr id="3" name="Footer Placeholder 2">
            <a:extLst>
              <a:ext uri="{FF2B5EF4-FFF2-40B4-BE49-F238E27FC236}">
                <a16:creationId xmlns:a16="http://schemas.microsoft.com/office/drawing/2014/main" id="{509B3369-8ED4-2D60-5C4A-23DB62CC0E9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0B190B-4885-2130-400E-903D6BED4CDE}"/>
              </a:ext>
            </a:extLst>
          </p:cNvPr>
          <p:cNvSpPr>
            <a:spLocks noGrp="1"/>
          </p:cNvSpPr>
          <p:nvPr>
            <p:ph type="sldNum" sz="quarter" idx="12"/>
          </p:nvPr>
        </p:nvSpPr>
        <p:spPr/>
        <p:txBody>
          <a:bodyPr/>
          <a:lstStyle/>
          <a:p>
            <a:fld id="{CDF87AEF-5BFA-4B3D-86ED-7DB91654657D}" type="slidenum">
              <a:rPr lang="en-IN" smtClean="0"/>
              <a:t>‹#›</a:t>
            </a:fld>
            <a:endParaRPr lang="en-IN"/>
          </a:p>
        </p:txBody>
      </p:sp>
    </p:spTree>
    <p:extLst>
      <p:ext uri="{BB962C8B-B14F-4D97-AF65-F5344CB8AC3E}">
        <p14:creationId xmlns:p14="http://schemas.microsoft.com/office/powerpoint/2010/main" val="2057954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CE1B-FEF9-BB3F-2202-2E6A6BBF4C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545529D-1F2A-66E7-9456-FD15E82926A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8D71E65-3F2E-52F2-0781-4E0B190D2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C52E4B-A475-406E-9398-BBA48A2624BD}"/>
              </a:ext>
            </a:extLst>
          </p:cNvPr>
          <p:cNvSpPr>
            <a:spLocks noGrp="1"/>
          </p:cNvSpPr>
          <p:nvPr>
            <p:ph type="dt" sz="half" idx="10"/>
          </p:nvPr>
        </p:nvSpPr>
        <p:spPr/>
        <p:txBody>
          <a:bodyPr/>
          <a:lstStyle/>
          <a:p>
            <a:fld id="{F6F456CC-5201-4E80-B631-6520DCE1DD54}" type="datetimeFigureOut">
              <a:rPr lang="en-IN" smtClean="0"/>
              <a:t>21-04-2025</a:t>
            </a:fld>
            <a:endParaRPr lang="en-IN"/>
          </a:p>
        </p:txBody>
      </p:sp>
      <p:sp>
        <p:nvSpPr>
          <p:cNvPr id="6" name="Footer Placeholder 5">
            <a:extLst>
              <a:ext uri="{FF2B5EF4-FFF2-40B4-BE49-F238E27FC236}">
                <a16:creationId xmlns:a16="http://schemas.microsoft.com/office/drawing/2014/main" id="{25AF7BF4-6501-5A5D-8AFD-2A0BDC1F83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43495C-AD0D-B38F-24A1-8ED9D71A7980}"/>
              </a:ext>
            </a:extLst>
          </p:cNvPr>
          <p:cNvSpPr>
            <a:spLocks noGrp="1"/>
          </p:cNvSpPr>
          <p:nvPr>
            <p:ph type="sldNum" sz="quarter" idx="12"/>
          </p:nvPr>
        </p:nvSpPr>
        <p:spPr/>
        <p:txBody>
          <a:bodyPr/>
          <a:lstStyle/>
          <a:p>
            <a:fld id="{CDF87AEF-5BFA-4B3D-86ED-7DB91654657D}" type="slidenum">
              <a:rPr lang="en-IN" smtClean="0"/>
              <a:t>‹#›</a:t>
            </a:fld>
            <a:endParaRPr lang="en-IN"/>
          </a:p>
        </p:txBody>
      </p:sp>
    </p:spTree>
    <p:extLst>
      <p:ext uri="{BB962C8B-B14F-4D97-AF65-F5344CB8AC3E}">
        <p14:creationId xmlns:p14="http://schemas.microsoft.com/office/powerpoint/2010/main" val="3203207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5931F-3FFE-5CD7-E9DF-3136C2C6A4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C013154-0A32-EE22-E234-02B5A26B67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0AF70B-DBFE-EF91-A9B0-FF8B913AB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C08FE6-62B8-3DBF-23AA-6462C5BCC5BF}"/>
              </a:ext>
            </a:extLst>
          </p:cNvPr>
          <p:cNvSpPr>
            <a:spLocks noGrp="1"/>
          </p:cNvSpPr>
          <p:nvPr>
            <p:ph type="dt" sz="half" idx="10"/>
          </p:nvPr>
        </p:nvSpPr>
        <p:spPr/>
        <p:txBody>
          <a:bodyPr/>
          <a:lstStyle/>
          <a:p>
            <a:fld id="{F6F456CC-5201-4E80-B631-6520DCE1DD54}" type="datetimeFigureOut">
              <a:rPr lang="en-IN" smtClean="0"/>
              <a:t>21-04-2025</a:t>
            </a:fld>
            <a:endParaRPr lang="en-IN"/>
          </a:p>
        </p:txBody>
      </p:sp>
      <p:sp>
        <p:nvSpPr>
          <p:cNvPr id="6" name="Footer Placeholder 5">
            <a:extLst>
              <a:ext uri="{FF2B5EF4-FFF2-40B4-BE49-F238E27FC236}">
                <a16:creationId xmlns:a16="http://schemas.microsoft.com/office/drawing/2014/main" id="{4B884F36-4500-B2AC-6C35-36F1C47DE3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FBB9AC-03C1-C39A-1A65-29D4A8706EB9}"/>
              </a:ext>
            </a:extLst>
          </p:cNvPr>
          <p:cNvSpPr>
            <a:spLocks noGrp="1"/>
          </p:cNvSpPr>
          <p:nvPr>
            <p:ph type="sldNum" sz="quarter" idx="12"/>
          </p:nvPr>
        </p:nvSpPr>
        <p:spPr/>
        <p:txBody>
          <a:bodyPr/>
          <a:lstStyle/>
          <a:p>
            <a:fld id="{CDF87AEF-5BFA-4B3D-86ED-7DB91654657D}" type="slidenum">
              <a:rPr lang="en-IN" smtClean="0"/>
              <a:t>‹#›</a:t>
            </a:fld>
            <a:endParaRPr lang="en-IN"/>
          </a:p>
        </p:txBody>
      </p:sp>
    </p:spTree>
    <p:extLst>
      <p:ext uri="{BB962C8B-B14F-4D97-AF65-F5344CB8AC3E}">
        <p14:creationId xmlns:p14="http://schemas.microsoft.com/office/powerpoint/2010/main" val="2536822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03BD06-607F-6DFF-04A6-466E3186D3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262E7C-67C0-0647-E910-A21564EA4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2BFCA7-BCC2-432A-6CF5-706B040662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456CC-5201-4E80-B631-6520DCE1DD54}" type="datetimeFigureOut">
              <a:rPr lang="en-IN" smtClean="0"/>
              <a:t>21-04-2025</a:t>
            </a:fld>
            <a:endParaRPr lang="en-IN"/>
          </a:p>
        </p:txBody>
      </p:sp>
      <p:sp>
        <p:nvSpPr>
          <p:cNvPr id="5" name="Footer Placeholder 4">
            <a:extLst>
              <a:ext uri="{FF2B5EF4-FFF2-40B4-BE49-F238E27FC236}">
                <a16:creationId xmlns:a16="http://schemas.microsoft.com/office/drawing/2014/main" id="{A14F5340-B172-0670-3748-C866E6D812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A9A143-E4D6-D31C-C3B3-893C75098D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F87AEF-5BFA-4B3D-86ED-7DB91654657D}" type="slidenum">
              <a:rPr lang="en-IN" smtClean="0"/>
              <a:t>‹#›</a:t>
            </a:fld>
            <a:endParaRPr lang="en-IN"/>
          </a:p>
        </p:txBody>
      </p:sp>
    </p:spTree>
    <p:extLst>
      <p:ext uri="{BB962C8B-B14F-4D97-AF65-F5344CB8AC3E}">
        <p14:creationId xmlns:p14="http://schemas.microsoft.com/office/powerpoint/2010/main" val="2022506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79952B-2735-0255-3B85-D8B1DE3A3E65}"/>
              </a:ext>
            </a:extLst>
          </p:cNvPr>
          <p:cNvSpPr txBox="1"/>
          <p:nvPr/>
        </p:nvSpPr>
        <p:spPr>
          <a:xfrm>
            <a:off x="4351867" y="1413933"/>
            <a:ext cx="3620991" cy="1754326"/>
          </a:xfrm>
          <a:prstGeom prst="rect">
            <a:avLst/>
          </a:prstGeom>
          <a:noFill/>
        </p:spPr>
        <p:txBody>
          <a:bodyPr wrap="none" lIns="91440" tIns="45720" rIns="91440" bIns="45720" rtlCol="0" anchor="t">
            <a:spAutoFit/>
          </a:bodyPr>
          <a:lstStyle/>
          <a:p>
            <a:r>
              <a:rPr lang="en-IN" sz="5400" dirty="0"/>
              <a:t>Job </a:t>
            </a:r>
            <a:r>
              <a:rPr lang="en-IN" sz="5400" dirty="0" err="1"/>
              <a:t>Conncet</a:t>
            </a:r>
          </a:p>
          <a:p>
            <a:endParaRPr lang="en-IN" sz="5400" dirty="0">
              <a:ea typeface="Calibri" panose="020F0502020204030204"/>
              <a:cs typeface="Calibri" panose="020F0502020204030204"/>
            </a:endParaRPr>
          </a:p>
        </p:txBody>
      </p:sp>
      <p:sp>
        <p:nvSpPr>
          <p:cNvPr id="4" name="TextBox 3">
            <a:extLst>
              <a:ext uri="{FF2B5EF4-FFF2-40B4-BE49-F238E27FC236}">
                <a16:creationId xmlns:a16="http://schemas.microsoft.com/office/drawing/2014/main" id="{9C4CF071-0310-A749-C908-1187B1BA2EE8}"/>
              </a:ext>
            </a:extLst>
          </p:cNvPr>
          <p:cNvSpPr txBox="1"/>
          <p:nvPr/>
        </p:nvSpPr>
        <p:spPr>
          <a:xfrm>
            <a:off x="4138005" y="2877233"/>
            <a:ext cx="516306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1F2328"/>
                </a:solidFill>
                <a:ea typeface="+mn-lt"/>
                <a:cs typeface="+mn-lt"/>
              </a:rPr>
              <a:t>This project is proudly developed by:</a:t>
            </a:r>
            <a:br>
              <a:rPr lang="en-US" sz="2000" dirty="0">
                <a:solidFill>
                  <a:srgbClr val="1F2328"/>
                </a:solidFill>
                <a:ea typeface="+mn-lt"/>
                <a:cs typeface="+mn-lt"/>
              </a:rPr>
            </a:br>
            <a:endParaRPr lang="en-US" sz="2000">
              <a:ea typeface="Calibri"/>
              <a:cs typeface="Calibri"/>
            </a:endParaRPr>
          </a:p>
          <a:p>
            <a:pPr marL="285750" indent="-285750">
              <a:buFont typeface="Arial"/>
              <a:buChar char="•"/>
            </a:pPr>
            <a:r>
              <a:rPr lang="en-US" sz="2000" b="1" dirty="0">
                <a:solidFill>
                  <a:srgbClr val="1F2328"/>
                </a:solidFill>
                <a:ea typeface="+mn-lt"/>
                <a:cs typeface="+mn-lt"/>
              </a:rPr>
              <a:t>Gowtham K</a:t>
            </a:r>
            <a:r>
              <a:rPr lang="en-US" sz="2000" dirty="0">
                <a:solidFill>
                  <a:srgbClr val="1F2328"/>
                </a:solidFill>
                <a:ea typeface="+mn-lt"/>
                <a:cs typeface="+mn-lt"/>
              </a:rPr>
              <a:t> - Team Representative</a:t>
            </a:r>
            <a:endParaRPr lang="en-US" sz="2000">
              <a:ea typeface="Calibri"/>
              <a:cs typeface="Calibri"/>
            </a:endParaRPr>
          </a:p>
          <a:p>
            <a:pPr marL="285750" indent="-285750">
              <a:buFont typeface="Arial"/>
              <a:buChar char="•"/>
            </a:pPr>
            <a:r>
              <a:rPr lang="en-US" sz="2000" b="1" dirty="0">
                <a:solidFill>
                  <a:srgbClr val="1F2328"/>
                </a:solidFill>
                <a:ea typeface="+mn-lt"/>
                <a:cs typeface="+mn-lt"/>
              </a:rPr>
              <a:t>Suthani K</a:t>
            </a:r>
            <a:endParaRPr lang="en-US" sz="2000">
              <a:ea typeface="Calibri"/>
              <a:cs typeface="Calibri"/>
            </a:endParaRPr>
          </a:p>
          <a:p>
            <a:pPr marL="285750" indent="-285750">
              <a:buFont typeface="Arial"/>
              <a:buChar char="•"/>
            </a:pPr>
            <a:r>
              <a:rPr lang="en-US" sz="2000" b="1" dirty="0">
                <a:solidFill>
                  <a:srgbClr val="1F2328"/>
                </a:solidFill>
                <a:ea typeface="+mn-lt"/>
                <a:cs typeface="+mn-lt"/>
              </a:rPr>
              <a:t>Akhil S T</a:t>
            </a:r>
            <a:endParaRPr lang="en-US" sz="2000">
              <a:ea typeface="Calibri"/>
              <a:cs typeface="Calibri"/>
            </a:endParaRPr>
          </a:p>
          <a:p>
            <a:pPr algn="l"/>
            <a:endParaRPr lang="en-US" sz="2000" dirty="0">
              <a:ea typeface="Calibri"/>
              <a:cs typeface="Calibri"/>
            </a:endParaRPr>
          </a:p>
        </p:txBody>
      </p:sp>
    </p:spTree>
    <p:extLst>
      <p:ext uri="{BB962C8B-B14F-4D97-AF65-F5344CB8AC3E}">
        <p14:creationId xmlns:p14="http://schemas.microsoft.com/office/powerpoint/2010/main" val="3219589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DCA26-0A4A-D540-0B50-DCC47DEE9D4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EBDF76D-BBC3-F145-6E4B-8F89B03270DB}"/>
              </a:ext>
            </a:extLst>
          </p:cNvPr>
          <p:cNvSpPr txBox="1"/>
          <p:nvPr/>
        </p:nvSpPr>
        <p:spPr>
          <a:xfrm>
            <a:off x="734786" y="619402"/>
            <a:ext cx="1399742" cy="400110"/>
          </a:xfrm>
          <a:prstGeom prst="rect">
            <a:avLst/>
          </a:prstGeom>
          <a:noFill/>
        </p:spPr>
        <p:txBody>
          <a:bodyPr wrap="none" rtlCol="0">
            <a:spAutoFit/>
          </a:bodyPr>
          <a:lstStyle/>
          <a:p>
            <a:r>
              <a:rPr lang="en-IN" sz="2000" dirty="0"/>
              <a:t>API Module</a:t>
            </a:r>
          </a:p>
        </p:txBody>
      </p:sp>
      <p:sp>
        <p:nvSpPr>
          <p:cNvPr id="4" name="Rectangle 1">
            <a:extLst>
              <a:ext uri="{FF2B5EF4-FFF2-40B4-BE49-F238E27FC236}">
                <a16:creationId xmlns:a16="http://schemas.microsoft.com/office/drawing/2014/main" id="{2DB57222-1534-7FDC-8511-F0B14C385178}"/>
              </a:ext>
            </a:extLst>
          </p:cNvPr>
          <p:cNvSpPr>
            <a:spLocks noChangeArrowheads="1"/>
          </p:cNvSpPr>
          <p:nvPr/>
        </p:nvSpPr>
        <p:spPr bwMode="auto">
          <a:xfrm>
            <a:off x="813707" y="1258133"/>
            <a:ext cx="10564585"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Job API Endpoints</a:t>
            </a:r>
            <a:r>
              <a:rPr kumimoji="0" lang="en-US" altLang="en-US" sz="2000" b="0" i="0" u="none" strike="noStrike" cap="none" normalizeH="0" baseline="0" dirty="0">
                <a:ln>
                  <a:noFill/>
                </a:ln>
                <a:solidFill>
                  <a:schemeClr val="tx1"/>
                </a:solidFill>
                <a:effectLst/>
                <a:latin typeface="+mj-lt"/>
              </a:rPr>
              <a:t>: Provides RESTful API endpoints to manage job listings, including creating, retrieving, updating, and deleting job posts.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Application API Endpoints</a:t>
            </a:r>
            <a:r>
              <a:rPr kumimoji="0" lang="en-US" altLang="en-US" sz="2000" b="0" i="0" u="none" strike="noStrike" cap="none" normalizeH="0" baseline="0" dirty="0">
                <a:ln>
                  <a:noFill/>
                </a:ln>
                <a:solidFill>
                  <a:schemeClr val="tx1"/>
                </a:solidFill>
                <a:effectLst/>
                <a:latin typeface="+mj-lt"/>
              </a:rPr>
              <a:t>: Allows job seekers to apply for jobs through dedicated endpoints, and enables employers to manage applications.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CRUD Operations</a:t>
            </a:r>
            <a:r>
              <a:rPr kumimoji="0" lang="en-US" altLang="en-US" sz="2000" b="0" i="0" u="none" strike="noStrike" cap="none" normalizeH="0" baseline="0" dirty="0">
                <a:ln>
                  <a:noFill/>
                </a:ln>
                <a:solidFill>
                  <a:schemeClr val="tx1"/>
                </a:solidFill>
                <a:effectLst/>
                <a:latin typeface="+mj-lt"/>
              </a:rPr>
              <a:t>: Supports all essential operations for job management (Create, Read, Update, Delete) and application submission.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Data Validation</a:t>
            </a:r>
            <a:r>
              <a:rPr kumimoji="0" lang="en-US" altLang="en-US" sz="2000" b="0" i="0" u="none" strike="noStrike" cap="none" normalizeH="0" baseline="0" dirty="0">
                <a:ln>
                  <a:noFill/>
                </a:ln>
                <a:solidFill>
                  <a:schemeClr val="tx1"/>
                </a:solidFill>
                <a:effectLst/>
                <a:latin typeface="+mj-lt"/>
              </a:rPr>
              <a:t>: Ensures all data passed through the API is validated (e.g., job fields, application form details).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Error Handling</a:t>
            </a:r>
            <a:r>
              <a:rPr kumimoji="0" lang="en-US" altLang="en-US" sz="2000" b="0" i="0" u="none" strike="noStrike" cap="none" normalizeH="0" baseline="0" dirty="0">
                <a:ln>
                  <a:noFill/>
                </a:ln>
                <a:solidFill>
                  <a:schemeClr val="tx1"/>
                </a:solidFill>
                <a:effectLst/>
                <a:latin typeface="+mj-lt"/>
              </a:rPr>
              <a:t>: Implements proper error handling and HTTP status codes to respond with meaningful messages (e.g., 400 for bad requests, 404 for not found).</a:t>
            </a:r>
          </a:p>
        </p:txBody>
      </p:sp>
    </p:spTree>
    <p:extLst>
      <p:ext uri="{BB962C8B-B14F-4D97-AF65-F5344CB8AC3E}">
        <p14:creationId xmlns:p14="http://schemas.microsoft.com/office/powerpoint/2010/main" val="2960650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DA4A-2673-4AA4-8491-DCD66F77B13B}"/>
              </a:ext>
            </a:extLst>
          </p:cNvPr>
          <p:cNvSpPr>
            <a:spLocks noGrp="1"/>
          </p:cNvSpPr>
          <p:nvPr>
            <p:ph type="title"/>
          </p:nvPr>
        </p:nvSpPr>
        <p:spPr>
          <a:xfrm>
            <a:off x="516207" y="328573"/>
            <a:ext cx="10515600" cy="1325563"/>
          </a:xfrm>
        </p:spPr>
        <p:txBody>
          <a:bodyPr>
            <a:normAutofit/>
          </a:bodyPr>
          <a:lstStyle/>
          <a:p>
            <a:r>
              <a:rPr lang="en-IN" sz="2400" b="1" dirty="0">
                <a:latin typeface="Algerian" panose="04020705040A02060702" pitchFamily="82" charset="0"/>
              </a:rPr>
              <a:t>Frontend Overview:</a:t>
            </a:r>
            <a:endParaRPr lang="en-IN" sz="2400" dirty="0">
              <a:latin typeface="Algerian" panose="04020705040A02060702" pitchFamily="82" charset="0"/>
            </a:endParaRPr>
          </a:p>
        </p:txBody>
      </p:sp>
      <p:sp>
        <p:nvSpPr>
          <p:cNvPr id="4" name="TextBox 3">
            <a:extLst>
              <a:ext uri="{FF2B5EF4-FFF2-40B4-BE49-F238E27FC236}">
                <a16:creationId xmlns:a16="http://schemas.microsoft.com/office/drawing/2014/main" id="{86E8152A-2E2F-A6FE-2759-19AB94CC93DF}"/>
              </a:ext>
            </a:extLst>
          </p:cNvPr>
          <p:cNvSpPr txBox="1"/>
          <p:nvPr/>
        </p:nvSpPr>
        <p:spPr>
          <a:xfrm rot="19379964" flipV="1">
            <a:off x="5148150" y="7303077"/>
            <a:ext cx="6352607" cy="45719"/>
          </a:xfrm>
          <a:prstGeom prst="rect">
            <a:avLst/>
          </a:prstGeom>
          <a:noFill/>
        </p:spPr>
        <p:txBody>
          <a:bodyPr wrap="square">
            <a:spAutoFit/>
          </a:bodyPr>
          <a:lstStyle/>
          <a:p>
            <a:endParaRPr lang="en-IN" dirty="0"/>
          </a:p>
        </p:txBody>
      </p:sp>
      <p:sp>
        <p:nvSpPr>
          <p:cNvPr id="7" name="Rectangle 1">
            <a:extLst>
              <a:ext uri="{FF2B5EF4-FFF2-40B4-BE49-F238E27FC236}">
                <a16:creationId xmlns:a16="http://schemas.microsoft.com/office/drawing/2014/main" id="{5E39EC5B-A814-AD66-FA11-801DBF109E99}"/>
              </a:ext>
            </a:extLst>
          </p:cNvPr>
          <p:cNvSpPr>
            <a:spLocks noChangeArrowheads="1"/>
          </p:cNvSpPr>
          <p:nvPr/>
        </p:nvSpPr>
        <p:spPr bwMode="auto">
          <a:xfrm>
            <a:off x="1708665" y="3434001"/>
            <a:ext cx="11139622" cy="2432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84D9C1A1-11FC-7870-2440-8D77A28F2789}"/>
              </a:ext>
            </a:extLst>
          </p:cNvPr>
          <p:cNvSpPr>
            <a:spLocks noChangeArrowheads="1"/>
          </p:cNvSpPr>
          <p:nvPr/>
        </p:nvSpPr>
        <p:spPr bwMode="auto">
          <a:xfrm>
            <a:off x="1524511" y="1654136"/>
            <a:ext cx="10151282"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sz="2400" b="1" dirty="0">
                <a:latin typeface="+mj-lt"/>
              </a:rPr>
              <a:t>Angular Material</a:t>
            </a:r>
            <a:r>
              <a:rPr lang="en-US" sz="2400" dirty="0">
                <a:latin typeface="+mj-lt"/>
              </a:rPr>
              <a:t>: Used to design a responsive and modern UI with pre-built components like buttons, forms, and cards.</a:t>
            </a:r>
            <a:endParaRPr lang="en-US" altLang="en-US" sz="2400" b="1" dirty="0">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Key Components</a:t>
            </a:r>
            <a:r>
              <a:rPr kumimoji="0" lang="en-US" altLang="en-US" sz="2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    </a:t>
            </a:r>
            <a:r>
              <a:rPr kumimoji="0" lang="en-US" altLang="en-US" sz="2400" b="0" i="0" u="none" strike="noStrike" cap="none" normalizeH="0" baseline="0" dirty="0" err="1">
                <a:ln>
                  <a:noFill/>
                </a:ln>
                <a:solidFill>
                  <a:schemeClr val="tx1"/>
                </a:solidFill>
                <a:effectLst/>
                <a:latin typeface="+mj-lt"/>
              </a:rPr>
              <a:t>JobList</a:t>
            </a:r>
            <a:r>
              <a:rPr kumimoji="0" lang="en-US" altLang="en-US" sz="2400" b="0" i="0" u="none" strike="noStrike" cap="none" normalizeH="0" baseline="0" dirty="0">
                <a:ln>
                  <a:noFill/>
                </a:ln>
                <a:solidFill>
                  <a:schemeClr val="tx1"/>
                </a:solidFill>
                <a:effectLst/>
                <a:latin typeface="+mj-lt"/>
              </a:rPr>
              <a:t>, </a:t>
            </a:r>
            <a:r>
              <a:rPr kumimoji="0" lang="en-US" altLang="en-US" sz="2400" b="0" i="0" u="none" strike="noStrike" cap="none" normalizeH="0" baseline="0" dirty="0" err="1">
                <a:ln>
                  <a:noFill/>
                </a:ln>
                <a:solidFill>
                  <a:schemeClr val="tx1"/>
                </a:solidFill>
                <a:effectLst/>
                <a:latin typeface="+mj-lt"/>
              </a:rPr>
              <a:t>JobDetails</a:t>
            </a:r>
            <a:r>
              <a:rPr kumimoji="0" lang="en-US" altLang="en-US" sz="2400" b="0" i="0" u="none" strike="noStrike" cap="none" normalizeH="0" baseline="0" dirty="0">
                <a:ln>
                  <a:noFill/>
                </a:ln>
                <a:solidFill>
                  <a:schemeClr val="tx1"/>
                </a:solidFill>
                <a:effectLst/>
                <a:latin typeface="+mj-lt"/>
              </a:rPr>
              <a:t>, </a:t>
            </a:r>
            <a:r>
              <a:rPr kumimoji="0" lang="en-US" altLang="en-US" sz="2400" b="0" i="0" u="none" strike="noStrike" cap="none" normalizeH="0" baseline="0" dirty="0" err="1">
                <a:ln>
                  <a:noFill/>
                </a:ln>
                <a:solidFill>
                  <a:schemeClr val="tx1"/>
                </a:solidFill>
                <a:effectLst/>
                <a:latin typeface="+mj-lt"/>
              </a:rPr>
              <a:t>JobForm</a:t>
            </a:r>
            <a:r>
              <a:rPr kumimoji="0" lang="en-US" altLang="en-US" sz="2400" b="0" i="0" u="none" strike="noStrike" cap="none" normalizeH="0" baseline="0" dirty="0">
                <a:ln>
                  <a:noFill/>
                </a:ln>
                <a:solidFill>
                  <a:schemeClr val="tx1"/>
                </a:solidFill>
                <a:effectLst/>
                <a:latin typeface="+mj-lt"/>
              </a:rPr>
              <a:t>, </a:t>
            </a:r>
            <a:r>
              <a:rPr kumimoji="0" lang="en-US" altLang="en-US" sz="2400" b="0" i="0" u="none" strike="noStrike" cap="none" normalizeH="0" baseline="0" dirty="0" err="1">
                <a:ln>
                  <a:noFill/>
                </a:ln>
                <a:solidFill>
                  <a:schemeClr val="tx1"/>
                </a:solidFill>
                <a:effectLst/>
                <a:latin typeface="+mj-lt"/>
              </a:rPr>
              <a:t>ApplicationForm</a:t>
            </a:r>
            <a:r>
              <a:rPr kumimoji="0" lang="en-US" altLang="en-US" sz="2400" b="0" i="0" u="none" strike="noStrike" cap="none" normalizeH="0" baseline="0" dirty="0">
                <a:ln>
                  <a:noFill/>
                </a:ln>
                <a:solidFill>
                  <a:schemeClr val="tx1"/>
                </a:solidFill>
                <a:effectLst/>
                <a:latin typeface="+mj-lt"/>
              </a:rPr>
              <a:t>, </a:t>
            </a:r>
            <a:r>
              <a:rPr kumimoji="0" lang="en-US" altLang="en-US" sz="2400" b="0" i="0" u="none" strike="noStrike" cap="none" normalizeH="0" baseline="0" dirty="0" err="1">
                <a:ln>
                  <a:noFill/>
                </a:ln>
                <a:solidFill>
                  <a:schemeClr val="tx1"/>
                </a:solidFill>
                <a:effectLst/>
                <a:latin typeface="+mj-lt"/>
              </a:rPr>
              <a:t>ApplicationsList</a:t>
            </a:r>
            <a:endParaRPr kumimoji="0" lang="en-US" altLang="en-US" sz="24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mj-lt"/>
              </a:rPr>
              <a:t>Routing</a:t>
            </a:r>
            <a:r>
              <a:rPr kumimoji="0" lang="en-US" altLang="en-US" sz="24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mj-lt"/>
              </a:rPr>
              <a:t>    /jobs, /jobs/:id, /jobs/new, /jobs/:id/apply</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764881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9BC72-2965-5DF3-21B1-45A3BC9D3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03935-D854-4A38-39BC-6EB17E5681E4}"/>
              </a:ext>
            </a:extLst>
          </p:cNvPr>
          <p:cNvSpPr>
            <a:spLocks noGrp="1"/>
          </p:cNvSpPr>
          <p:nvPr>
            <p:ph type="title"/>
          </p:nvPr>
        </p:nvSpPr>
        <p:spPr>
          <a:xfrm>
            <a:off x="516207" y="328573"/>
            <a:ext cx="10515600" cy="1325563"/>
          </a:xfrm>
        </p:spPr>
        <p:txBody>
          <a:bodyPr>
            <a:normAutofit/>
          </a:bodyPr>
          <a:lstStyle/>
          <a:p>
            <a:r>
              <a:rPr lang="en-IN" sz="2400" b="1" dirty="0">
                <a:latin typeface="Algerian" panose="04020705040A02060702" pitchFamily="82" charset="0"/>
              </a:rPr>
              <a:t>Backend Overview:</a:t>
            </a:r>
          </a:p>
        </p:txBody>
      </p:sp>
      <p:sp>
        <p:nvSpPr>
          <p:cNvPr id="4" name="TextBox 3">
            <a:extLst>
              <a:ext uri="{FF2B5EF4-FFF2-40B4-BE49-F238E27FC236}">
                <a16:creationId xmlns:a16="http://schemas.microsoft.com/office/drawing/2014/main" id="{119FBC50-8D1D-39DC-338A-490765BC6FBE}"/>
              </a:ext>
            </a:extLst>
          </p:cNvPr>
          <p:cNvSpPr txBox="1"/>
          <p:nvPr/>
        </p:nvSpPr>
        <p:spPr>
          <a:xfrm rot="19379964" flipV="1">
            <a:off x="5148150" y="7303077"/>
            <a:ext cx="6352607" cy="45719"/>
          </a:xfrm>
          <a:prstGeom prst="rect">
            <a:avLst/>
          </a:prstGeom>
          <a:noFill/>
        </p:spPr>
        <p:txBody>
          <a:bodyPr wrap="square">
            <a:spAutoFit/>
          </a:bodyPr>
          <a:lstStyle/>
          <a:p>
            <a:endParaRPr lang="en-IN" dirty="0"/>
          </a:p>
        </p:txBody>
      </p:sp>
      <p:sp>
        <p:nvSpPr>
          <p:cNvPr id="7" name="Rectangle 1">
            <a:extLst>
              <a:ext uri="{FF2B5EF4-FFF2-40B4-BE49-F238E27FC236}">
                <a16:creationId xmlns:a16="http://schemas.microsoft.com/office/drawing/2014/main" id="{01FE89EB-9318-1881-66D1-F294191E1DEC}"/>
              </a:ext>
            </a:extLst>
          </p:cNvPr>
          <p:cNvSpPr>
            <a:spLocks noChangeArrowheads="1"/>
          </p:cNvSpPr>
          <p:nvPr/>
        </p:nvSpPr>
        <p:spPr bwMode="auto">
          <a:xfrm>
            <a:off x="1708665" y="3434001"/>
            <a:ext cx="11139622" cy="2432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D009AEAA-B183-A9C3-DF68-B1F6E298A07A}"/>
              </a:ext>
            </a:extLst>
          </p:cNvPr>
          <p:cNvSpPr>
            <a:spLocks noChangeArrowheads="1"/>
          </p:cNvSpPr>
          <p:nvPr/>
        </p:nvSpPr>
        <p:spPr bwMode="auto">
          <a:xfrm>
            <a:off x="1160193" y="1551973"/>
            <a:ext cx="10515601" cy="4661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Node.js with TypeScript</a:t>
            </a:r>
            <a:r>
              <a:rPr kumimoji="0" lang="en-US" altLang="en-US" sz="2000" b="0" i="0" u="none" strike="noStrike" cap="none" normalizeH="0" baseline="0" dirty="0">
                <a:ln>
                  <a:noFill/>
                </a:ln>
                <a:solidFill>
                  <a:schemeClr val="tx1"/>
                </a:solidFill>
                <a:effectLst/>
                <a:latin typeface="+mj-lt"/>
              </a:rPr>
              <a:t>: Backend built using Node.js for non-blocking I/O and TypeScript for strong typing and maintainability.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Express Framework</a:t>
            </a:r>
            <a:r>
              <a:rPr kumimoji="0" lang="en-US" altLang="en-US" sz="2000" b="0" i="0" u="none" strike="noStrike" cap="none" normalizeH="0" baseline="0" dirty="0">
                <a:ln>
                  <a:noFill/>
                </a:ln>
                <a:solidFill>
                  <a:schemeClr val="tx1"/>
                </a:solidFill>
                <a:effectLst/>
                <a:latin typeface="+mj-lt"/>
              </a:rPr>
              <a:t>: Used to handle routing and middleware efficiently, making the API lightweight and scalable.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RESTful API Structure</a:t>
            </a:r>
            <a:r>
              <a:rPr kumimoji="0" lang="en-US" altLang="en-US" sz="20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Job routes for Create, Read, Update, Delete (/</a:t>
            </a:r>
            <a:r>
              <a:rPr kumimoji="0" lang="en-US" altLang="en-US" sz="2000" b="0" i="0" u="none" strike="noStrike" cap="none" normalizeH="0" baseline="0" dirty="0" err="1">
                <a:ln>
                  <a:noFill/>
                </a:ln>
                <a:solidFill>
                  <a:schemeClr val="tx1"/>
                </a:solidFill>
                <a:effectLst/>
                <a:latin typeface="+mj-lt"/>
              </a:rPr>
              <a:t>api</a:t>
            </a:r>
            <a:r>
              <a:rPr kumimoji="0" lang="en-US" altLang="en-US" sz="2000" b="0" i="0" u="none" strike="noStrike" cap="none" normalizeH="0" baseline="0" dirty="0">
                <a:ln>
                  <a:noFill/>
                </a:ln>
                <a:solidFill>
                  <a:schemeClr val="tx1"/>
                </a:solidFill>
                <a:effectLst/>
                <a:latin typeface="+mj-lt"/>
              </a:rPr>
              <a:t>/jobs)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Application routes for applying and viewing applications (/</a:t>
            </a:r>
            <a:r>
              <a:rPr kumimoji="0" lang="en-US" altLang="en-US" sz="2000" b="0" i="0" u="none" strike="noStrike" cap="none" normalizeH="0" baseline="0" dirty="0" err="1">
                <a:ln>
                  <a:noFill/>
                </a:ln>
                <a:solidFill>
                  <a:schemeClr val="tx1"/>
                </a:solidFill>
                <a:effectLst/>
                <a:latin typeface="+mj-lt"/>
              </a:rPr>
              <a:t>api</a:t>
            </a:r>
            <a:r>
              <a:rPr kumimoji="0" lang="en-US" altLang="en-US" sz="2000" b="0" i="0" u="none" strike="noStrike" cap="none" normalizeH="0" baseline="0" dirty="0">
                <a:ln>
                  <a:noFill/>
                </a:ln>
                <a:solidFill>
                  <a:schemeClr val="tx1"/>
                </a:solidFill>
                <a:effectLst/>
                <a:latin typeface="+mj-lt"/>
              </a:rPr>
              <a:t>/jobs/:id/apply, /</a:t>
            </a:r>
            <a:r>
              <a:rPr kumimoji="0" lang="en-US" altLang="en-US" sz="2000" b="0" i="0" u="none" strike="noStrike" cap="none" normalizeH="0" baseline="0" dirty="0" err="1">
                <a:ln>
                  <a:noFill/>
                </a:ln>
                <a:solidFill>
                  <a:schemeClr val="tx1"/>
                </a:solidFill>
                <a:effectLst/>
                <a:latin typeface="+mj-lt"/>
              </a:rPr>
              <a:t>api</a:t>
            </a:r>
            <a:r>
              <a:rPr kumimoji="0" lang="en-US" altLang="en-US" sz="2000" b="0" i="0" u="none" strike="noStrike" cap="none" normalizeH="0" baseline="0" dirty="0">
                <a:ln>
                  <a:noFill/>
                </a:ln>
                <a:solidFill>
                  <a:schemeClr val="tx1"/>
                </a:solidFill>
                <a:effectLst/>
                <a:latin typeface="+mj-lt"/>
              </a:rPr>
              <a:t>/applications)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Database Connection</a:t>
            </a:r>
            <a:r>
              <a:rPr kumimoji="0" lang="en-US" altLang="en-US" sz="2000" b="0" i="0" u="none" strike="noStrike" cap="none" normalizeH="0" baseline="0" dirty="0">
                <a:ln>
                  <a:noFill/>
                </a:ln>
                <a:solidFill>
                  <a:schemeClr val="tx1"/>
                </a:solidFill>
                <a:effectLst/>
                <a:latin typeface="+mj-l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mj-lt"/>
              </a:rPr>
              <a:t>MySQL is used to store job and application data.</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218072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06FBD-1F23-7643-30C8-C165BEDC4A2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8D5BF58-ED44-9DAC-7A95-D5C53782AB6E}"/>
              </a:ext>
            </a:extLst>
          </p:cNvPr>
          <p:cNvSpPr txBox="1"/>
          <p:nvPr/>
        </p:nvSpPr>
        <p:spPr>
          <a:xfrm>
            <a:off x="4394200" y="2556933"/>
            <a:ext cx="2917209" cy="769441"/>
          </a:xfrm>
          <a:prstGeom prst="rect">
            <a:avLst/>
          </a:prstGeom>
          <a:noFill/>
        </p:spPr>
        <p:txBody>
          <a:bodyPr wrap="none" rtlCol="0">
            <a:spAutoFit/>
          </a:bodyPr>
          <a:lstStyle/>
          <a:p>
            <a:r>
              <a:rPr lang="en-IN" sz="4400" dirty="0"/>
              <a:t>THANK YOU</a:t>
            </a:r>
          </a:p>
        </p:txBody>
      </p:sp>
    </p:spTree>
    <p:extLst>
      <p:ext uri="{BB962C8B-B14F-4D97-AF65-F5344CB8AC3E}">
        <p14:creationId xmlns:p14="http://schemas.microsoft.com/office/powerpoint/2010/main" val="3677059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6770-DD55-4D11-18F0-74059652A653}"/>
              </a:ext>
            </a:extLst>
          </p:cNvPr>
          <p:cNvSpPr>
            <a:spLocks noGrp="1"/>
          </p:cNvSpPr>
          <p:nvPr>
            <p:ph type="title"/>
          </p:nvPr>
        </p:nvSpPr>
        <p:spPr/>
        <p:txBody>
          <a:bodyPr>
            <a:normAutofit/>
          </a:bodyPr>
          <a:lstStyle/>
          <a:p>
            <a:r>
              <a:rPr lang="en-IN" sz="2400" b="1" dirty="0">
                <a:latin typeface="Algerian" panose="04020705040A02060702" pitchFamily="82" charset="0"/>
              </a:rPr>
              <a:t>Introduction:</a:t>
            </a:r>
          </a:p>
        </p:txBody>
      </p:sp>
      <p:sp>
        <p:nvSpPr>
          <p:cNvPr id="3" name="TextBox 2">
            <a:extLst>
              <a:ext uri="{FF2B5EF4-FFF2-40B4-BE49-F238E27FC236}">
                <a16:creationId xmlns:a16="http://schemas.microsoft.com/office/drawing/2014/main" id="{A57D9EE3-33BB-89DF-BC1E-2D8AB86F3E5A}"/>
              </a:ext>
            </a:extLst>
          </p:cNvPr>
          <p:cNvSpPr txBox="1"/>
          <p:nvPr/>
        </p:nvSpPr>
        <p:spPr>
          <a:xfrm>
            <a:off x="838200" y="1620728"/>
            <a:ext cx="10820400" cy="3359061"/>
          </a:xfrm>
          <a:prstGeom prst="rect">
            <a:avLst/>
          </a:prstGeom>
          <a:noFill/>
        </p:spPr>
        <p:txBody>
          <a:bodyPr wrap="square" rtlCol="0">
            <a:spAutoFit/>
          </a:bodyPr>
          <a:lstStyle/>
          <a:p>
            <a:pPr algn="just">
              <a:lnSpc>
                <a:spcPct val="150000"/>
              </a:lnSpc>
            </a:pPr>
            <a:r>
              <a:rPr lang="en-US" sz="2400" dirty="0"/>
              <a:t>                        The Job Portal is a web-based platform designed to streamline the job application process for both employers and job seekers. Built using Angular for the frontend, Node.js (with TypeScript) for the backend, and MySQL for the database, this application allows employers to post job listings and manage applications easily. Job seekers can browse available job opportunities, apply for jobs directly without needing authentication, and track their submissions.</a:t>
            </a:r>
            <a:endParaRPr lang="en-IN" sz="2400" dirty="0"/>
          </a:p>
        </p:txBody>
      </p:sp>
    </p:spTree>
    <p:extLst>
      <p:ext uri="{BB962C8B-B14F-4D97-AF65-F5344CB8AC3E}">
        <p14:creationId xmlns:p14="http://schemas.microsoft.com/office/powerpoint/2010/main" val="1226617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71BFF1-1A0F-0347-CFAE-4CF3410978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F8E36C-AE6A-F12E-FE20-3C5E6BC0C36E}"/>
              </a:ext>
            </a:extLst>
          </p:cNvPr>
          <p:cNvSpPr>
            <a:spLocks noGrp="1"/>
          </p:cNvSpPr>
          <p:nvPr>
            <p:ph type="title"/>
          </p:nvPr>
        </p:nvSpPr>
        <p:spPr/>
        <p:txBody>
          <a:bodyPr>
            <a:normAutofit/>
          </a:bodyPr>
          <a:lstStyle/>
          <a:p>
            <a:r>
              <a:rPr lang="en-IN" sz="2400" b="1" dirty="0">
                <a:latin typeface="Algerian" panose="04020705040A02060702" pitchFamily="82" charset="0"/>
              </a:rPr>
              <a:t>Problem Statement:</a:t>
            </a:r>
          </a:p>
        </p:txBody>
      </p:sp>
      <p:sp>
        <p:nvSpPr>
          <p:cNvPr id="3" name="TextBox 2">
            <a:extLst>
              <a:ext uri="{FF2B5EF4-FFF2-40B4-BE49-F238E27FC236}">
                <a16:creationId xmlns:a16="http://schemas.microsoft.com/office/drawing/2014/main" id="{6895DBC4-0866-D491-8EF2-F0DE1B65BDD1}"/>
              </a:ext>
            </a:extLst>
          </p:cNvPr>
          <p:cNvSpPr txBox="1"/>
          <p:nvPr/>
        </p:nvSpPr>
        <p:spPr>
          <a:xfrm>
            <a:off x="870706" y="1671109"/>
            <a:ext cx="10450588" cy="2610843"/>
          </a:xfrm>
          <a:prstGeom prst="rect">
            <a:avLst/>
          </a:prstGeom>
          <a:noFill/>
        </p:spPr>
        <p:txBody>
          <a:bodyPr wrap="square" rtlCol="0">
            <a:spAutoFit/>
          </a:bodyPr>
          <a:lstStyle/>
          <a:p>
            <a:pPr algn="just">
              <a:lnSpc>
                <a:spcPct val="150000"/>
              </a:lnSpc>
            </a:pPr>
            <a:r>
              <a:rPr lang="en-US" sz="2800" b="1" dirty="0"/>
              <a:t>                  Job portal website </a:t>
            </a:r>
            <a:r>
              <a:rPr lang="en-US" sz="2800" dirty="0"/>
              <a:t>- Employers to post job listings and applicants to apply without the need for authentication. Employers can manage their job posts, while applicants can browse and apply to available opportunities.</a:t>
            </a:r>
            <a:endParaRPr lang="en-IN" sz="2800" dirty="0"/>
          </a:p>
        </p:txBody>
      </p:sp>
    </p:spTree>
    <p:extLst>
      <p:ext uri="{BB962C8B-B14F-4D97-AF65-F5344CB8AC3E}">
        <p14:creationId xmlns:p14="http://schemas.microsoft.com/office/powerpoint/2010/main" val="2694146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24161-84BA-20EE-6E98-E997A19B7F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55F820-9F65-1272-C1EA-09829018702D}"/>
              </a:ext>
            </a:extLst>
          </p:cNvPr>
          <p:cNvSpPr>
            <a:spLocks noGrp="1"/>
          </p:cNvSpPr>
          <p:nvPr>
            <p:ph type="title"/>
          </p:nvPr>
        </p:nvSpPr>
        <p:spPr/>
        <p:txBody>
          <a:bodyPr>
            <a:normAutofit/>
          </a:bodyPr>
          <a:lstStyle/>
          <a:p>
            <a:r>
              <a:rPr lang="en-IN" sz="2400" b="1" dirty="0">
                <a:latin typeface="Algerian" panose="04020705040A02060702" pitchFamily="82" charset="0"/>
              </a:rPr>
              <a:t>Objectives:</a:t>
            </a:r>
          </a:p>
        </p:txBody>
      </p:sp>
      <p:sp>
        <p:nvSpPr>
          <p:cNvPr id="4" name="Rectangle 1">
            <a:extLst>
              <a:ext uri="{FF2B5EF4-FFF2-40B4-BE49-F238E27FC236}">
                <a16:creationId xmlns:a16="http://schemas.microsoft.com/office/drawing/2014/main" id="{D5532B0E-C988-542F-5CCE-A409376F76BD}"/>
              </a:ext>
            </a:extLst>
          </p:cNvPr>
          <p:cNvSpPr>
            <a:spLocks noChangeArrowheads="1"/>
          </p:cNvSpPr>
          <p:nvPr/>
        </p:nvSpPr>
        <p:spPr bwMode="auto">
          <a:xfrm>
            <a:off x="1159934" y="1472470"/>
            <a:ext cx="10253133" cy="3913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To develop a full-stack, web-based job portal for job seekers and employers.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To enable employers to post, edit, and manage job listings effortlessly.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To provide applicants with the ability to browse and apply for jobs without requiring authentication.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To create a simple, user-friendly interface using Angular, Node.js (TypeScript), and MySQL.</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j-lt"/>
              </a:rPr>
              <a:t>To streamline the job application process and make it more accessible for users.</a:t>
            </a:r>
          </a:p>
        </p:txBody>
      </p:sp>
    </p:spTree>
    <p:extLst>
      <p:ext uri="{BB962C8B-B14F-4D97-AF65-F5344CB8AC3E}">
        <p14:creationId xmlns:p14="http://schemas.microsoft.com/office/powerpoint/2010/main" val="3289273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59731-E668-D127-D4C2-1FB72B5452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D66DD7-8054-5095-9697-4DBC5411C01F}"/>
              </a:ext>
            </a:extLst>
          </p:cNvPr>
          <p:cNvSpPr>
            <a:spLocks noGrp="1"/>
          </p:cNvSpPr>
          <p:nvPr>
            <p:ph type="title"/>
          </p:nvPr>
        </p:nvSpPr>
        <p:spPr>
          <a:xfrm>
            <a:off x="413657" y="180459"/>
            <a:ext cx="10515600" cy="1325563"/>
          </a:xfrm>
        </p:spPr>
        <p:txBody>
          <a:bodyPr>
            <a:normAutofit/>
          </a:bodyPr>
          <a:lstStyle/>
          <a:p>
            <a:r>
              <a:rPr lang="en-IN" sz="2400" b="1" dirty="0">
                <a:latin typeface="Algerian" panose="04020705040A02060702" pitchFamily="82" charset="0"/>
              </a:rPr>
              <a:t>Module Descriptions:</a:t>
            </a:r>
          </a:p>
        </p:txBody>
      </p:sp>
      <p:sp>
        <p:nvSpPr>
          <p:cNvPr id="3" name="TextBox 2">
            <a:extLst>
              <a:ext uri="{FF2B5EF4-FFF2-40B4-BE49-F238E27FC236}">
                <a16:creationId xmlns:a16="http://schemas.microsoft.com/office/drawing/2014/main" id="{E31072BB-70AF-9D0E-29C4-6893F6886F6D}"/>
              </a:ext>
            </a:extLst>
          </p:cNvPr>
          <p:cNvSpPr txBox="1"/>
          <p:nvPr/>
        </p:nvSpPr>
        <p:spPr>
          <a:xfrm>
            <a:off x="685801" y="1395397"/>
            <a:ext cx="2863028" cy="400110"/>
          </a:xfrm>
          <a:prstGeom prst="rect">
            <a:avLst/>
          </a:prstGeom>
          <a:noFill/>
        </p:spPr>
        <p:txBody>
          <a:bodyPr wrap="none" rtlCol="0">
            <a:spAutoFit/>
          </a:bodyPr>
          <a:lstStyle/>
          <a:p>
            <a:r>
              <a:rPr lang="en-IN" sz="2000" dirty="0"/>
              <a:t>User Module (Job Seeker)</a:t>
            </a:r>
          </a:p>
        </p:txBody>
      </p:sp>
      <p:sp>
        <p:nvSpPr>
          <p:cNvPr id="6" name="Rectangle 1">
            <a:extLst>
              <a:ext uri="{FF2B5EF4-FFF2-40B4-BE49-F238E27FC236}">
                <a16:creationId xmlns:a16="http://schemas.microsoft.com/office/drawing/2014/main" id="{60D06D9D-3E1E-6D09-E973-0A4ACFDED032}"/>
              </a:ext>
            </a:extLst>
          </p:cNvPr>
          <p:cNvSpPr>
            <a:spLocks noChangeArrowheads="1"/>
          </p:cNvSpPr>
          <p:nvPr/>
        </p:nvSpPr>
        <p:spPr bwMode="auto">
          <a:xfrm>
            <a:off x="1028702" y="2080345"/>
            <a:ext cx="10443631" cy="327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Browse Job Listings</a:t>
            </a:r>
            <a:r>
              <a:rPr kumimoji="0" lang="en-US" altLang="en-US" sz="2000" b="0" i="0" u="none" strike="noStrike" cap="none" normalizeH="0" baseline="0" dirty="0">
                <a:ln>
                  <a:noFill/>
                </a:ln>
                <a:solidFill>
                  <a:schemeClr val="tx1"/>
                </a:solidFill>
                <a:effectLst/>
                <a:latin typeface="+mj-lt"/>
              </a:rPr>
              <a:t>: Job seekers can view a list of all available job openings.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View Job Details</a:t>
            </a:r>
            <a:r>
              <a:rPr kumimoji="0" lang="en-US" altLang="en-US" sz="2000" b="0" i="0" u="none" strike="noStrike" cap="none" normalizeH="0" baseline="0" dirty="0">
                <a:ln>
                  <a:noFill/>
                </a:ln>
                <a:solidFill>
                  <a:schemeClr val="tx1"/>
                </a:solidFill>
                <a:effectLst/>
                <a:latin typeface="+mj-lt"/>
              </a:rPr>
              <a:t>: Each job listing can be clicked to reveal more detailed information, including the job description, salary range, and application deadline.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Apply for Jobs</a:t>
            </a:r>
            <a:r>
              <a:rPr kumimoji="0" lang="en-US" altLang="en-US" sz="2000" b="0" i="0" u="none" strike="noStrike" cap="none" normalizeH="0" baseline="0" dirty="0">
                <a:ln>
                  <a:noFill/>
                </a:ln>
                <a:solidFill>
                  <a:schemeClr val="tx1"/>
                </a:solidFill>
                <a:effectLst/>
                <a:latin typeface="+mj-lt"/>
              </a:rPr>
              <a:t>: Job seekers can apply directly for any listed job by filling out an application form with their personal details (e.g., name, email).</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View Application Status</a:t>
            </a:r>
            <a:r>
              <a:rPr kumimoji="0" lang="en-US" altLang="en-US" sz="2000" b="0" i="0" u="none" strike="noStrike" cap="none" normalizeH="0" baseline="0" dirty="0">
                <a:ln>
                  <a:noFill/>
                </a:ln>
                <a:solidFill>
                  <a:schemeClr val="tx1"/>
                </a:solidFill>
                <a:effectLst/>
                <a:latin typeface="+mj-lt"/>
              </a:rPr>
              <a:t>: Applicants can view the status of their submitted applications to track progress.</a:t>
            </a:r>
          </a:p>
        </p:txBody>
      </p:sp>
    </p:spTree>
    <p:extLst>
      <p:ext uri="{BB962C8B-B14F-4D97-AF65-F5344CB8AC3E}">
        <p14:creationId xmlns:p14="http://schemas.microsoft.com/office/powerpoint/2010/main" val="4206940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919A07-57C9-E8E1-B87F-80A8AAF0F48A}"/>
              </a:ext>
            </a:extLst>
          </p:cNvPr>
          <p:cNvPicPr>
            <a:picLocks noChangeAspect="1"/>
          </p:cNvPicPr>
          <p:nvPr/>
        </p:nvPicPr>
        <p:blipFill>
          <a:blip r:embed="rId2"/>
          <a:stretch>
            <a:fillRect/>
          </a:stretch>
        </p:blipFill>
        <p:spPr>
          <a:xfrm>
            <a:off x="1469570" y="1665514"/>
            <a:ext cx="9388930" cy="4637315"/>
          </a:xfrm>
          <a:prstGeom prst="rect">
            <a:avLst/>
          </a:prstGeom>
        </p:spPr>
      </p:pic>
      <p:sp>
        <p:nvSpPr>
          <p:cNvPr id="4" name="TextBox 3">
            <a:extLst>
              <a:ext uri="{FF2B5EF4-FFF2-40B4-BE49-F238E27FC236}">
                <a16:creationId xmlns:a16="http://schemas.microsoft.com/office/drawing/2014/main" id="{7498EAFD-CE80-B32F-5AB4-3D6FA1A49F69}"/>
              </a:ext>
            </a:extLst>
          </p:cNvPr>
          <p:cNvSpPr txBox="1"/>
          <p:nvPr/>
        </p:nvSpPr>
        <p:spPr>
          <a:xfrm>
            <a:off x="898071" y="555171"/>
            <a:ext cx="2465614" cy="461665"/>
          </a:xfrm>
          <a:prstGeom prst="rect">
            <a:avLst/>
          </a:prstGeom>
          <a:noFill/>
        </p:spPr>
        <p:txBody>
          <a:bodyPr wrap="square" rtlCol="0">
            <a:spAutoFit/>
          </a:bodyPr>
          <a:lstStyle/>
          <a:p>
            <a:r>
              <a:rPr lang="en-IN" sz="2400" dirty="0"/>
              <a:t>Home page:</a:t>
            </a:r>
          </a:p>
        </p:txBody>
      </p:sp>
    </p:spTree>
    <p:extLst>
      <p:ext uri="{BB962C8B-B14F-4D97-AF65-F5344CB8AC3E}">
        <p14:creationId xmlns:p14="http://schemas.microsoft.com/office/powerpoint/2010/main" val="848840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E6303B4-098E-C5E8-38A0-63670BF477DC}"/>
              </a:ext>
            </a:extLst>
          </p:cNvPr>
          <p:cNvSpPr txBox="1"/>
          <p:nvPr/>
        </p:nvSpPr>
        <p:spPr>
          <a:xfrm>
            <a:off x="474134" y="914401"/>
            <a:ext cx="1981183" cy="461665"/>
          </a:xfrm>
          <a:prstGeom prst="rect">
            <a:avLst/>
          </a:prstGeom>
          <a:noFill/>
        </p:spPr>
        <p:txBody>
          <a:bodyPr wrap="none" rtlCol="0">
            <a:spAutoFit/>
          </a:bodyPr>
          <a:lstStyle/>
          <a:p>
            <a:r>
              <a:rPr lang="en-IN" sz="2400" dirty="0"/>
              <a:t>Available jobs:</a:t>
            </a:r>
          </a:p>
        </p:txBody>
      </p:sp>
      <p:sp>
        <p:nvSpPr>
          <p:cNvPr id="7" name="TextBox 6">
            <a:extLst>
              <a:ext uri="{FF2B5EF4-FFF2-40B4-BE49-F238E27FC236}">
                <a16:creationId xmlns:a16="http://schemas.microsoft.com/office/drawing/2014/main" id="{41D66554-CE1A-CB72-795D-A8B58C02BF5B}"/>
              </a:ext>
            </a:extLst>
          </p:cNvPr>
          <p:cNvSpPr txBox="1"/>
          <p:nvPr/>
        </p:nvSpPr>
        <p:spPr>
          <a:xfrm>
            <a:off x="6282267" y="914401"/>
            <a:ext cx="2158220" cy="461665"/>
          </a:xfrm>
          <a:prstGeom prst="rect">
            <a:avLst/>
          </a:prstGeom>
          <a:noFill/>
        </p:spPr>
        <p:txBody>
          <a:bodyPr wrap="none" rtlCol="0">
            <a:spAutoFit/>
          </a:bodyPr>
          <a:lstStyle/>
          <a:p>
            <a:r>
              <a:rPr lang="en-IN" sz="2400" dirty="0"/>
              <a:t>Job description:</a:t>
            </a:r>
          </a:p>
        </p:txBody>
      </p:sp>
      <p:pic>
        <p:nvPicPr>
          <p:cNvPr id="11" name="Picture 10" descr="A screenshot of a computer&#10;&#10;AI-generated content may be incorrect.">
            <a:extLst>
              <a:ext uri="{FF2B5EF4-FFF2-40B4-BE49-F238E27FC236}">
                <a16:creationId xmlns:a16="http://schemas.microsoft.com/office/drawing/2014/main" id="{3100A1FB-514E-F663-C03A-3467249B4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135" y="2049864"/>
            <a:ext cx="4951976" cy="3361233"/>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CAAB088B-A8A9-2402-663D-DE672CF397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5535" y="2049863"/>
            <a:ext cx="5872330" cy="3361233"/>
          </a:xfrm>
          <a:prstGeom prst="rect">
            <a:avLst/>
          </a:prstGeom>
        </p:spPr>
      </p:pic>
    </p:spTree>
    <p:extLst>
      <p:ext uri="{BB962C8B-B14F-4D97-AF65-F5344CB8AC3E}">
        <p14:creationId xmlns:p14="http://schemas.microsoft.com/office/powerpoint/2010/main" val="754924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EB21B-9800-D503-BF95-B75F55F7BA1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7D2AE6E-9ACB-593D-DE08-509FB4DC775A}"/>
              </a:ext>
            </a:extLst>
          </p:cNvPr>
          <p:cNvSpPr txBox="1"/>
          <p:nvPr/>
        </p:nvSpPr>
        <p:spPr>
          <a:xfrm>
            <a:off x="734786" y="619402"/>
            <a:ext cx="2041264" cy="400110"/>
          </a:xfrm>
          <a:prstGeom prst="rect">
            <a:avLst/>
          </a:prstGeom>
          <a:noFill/>
        </p:spPr>
        <p:txBody>
          <a:bodyPr wrap="none" rtlCol="0">
            <a:spAutoFit/>
          </a:bodyPr>
          <a:lstStyle/>
          <a:p>
            <a:r>
              <a:rPr lang="en-IN" sz="2000" dirty="0"/>
              <a:t>Employer Module</a:t>
            </a:r>
          </a:p>
        </p:txBody>
      </p:sp>
      <p:sp>
        <p:nvSpPr>
          <p:cNvPr id="7" name="Rectangle 1">
            <a:extLst>
              <a:ext uri="{FF2B5EF4-FFF2-40B4-BE49-F238E27FC236}">
                <a16:creationId xmlns:a16="http://schemas.microsoft.com/office/drawing/2014/main" id="{C400D171-44B8-B870-B046-E20463783365}"/>
              </a:ext>
            </a:extLst>
          </p:cNvPr>
          <p:cNvSpPr>
            <a:spLocks noChangeArrowheads="1"/>
          </p:cNvSpPr>
          <p:nvPr/>
        </p:nvSpPr>
        <p:spPr bwMode="auto">
          <a:xfrm rot="10800000" flipV="1">
            <a:off x="1221921" y="1355786"/>
            <a:ext cx="9748157"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Post Job Listings</a:t>
            </a:r>
            <a:r>
              <a:rPr kumimoji="0" lang="en-US" altLang="en-US" sz="2000" b="0" i="0" u="none" strike="noStrike" cap="none" normalizeH="0" baseline="0" dirty="0">
                <a:ln>
                  <a:noFill/>
                </a:ln>
                <a:solidFill>
                  <a:schemeClr val="tx1"/>
                </a:solidFill>
                <a:effectLst/>
                <a:latin typeface="+mj-lt"/>
              </a:rPr>
              <a:t>: Employers can create new job postings by providing job details such as title, description, location, salary range, and application deadline.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Edit Job Listings</a:t>
            </a:r>
            <a:r>
              <a:rPr kumimoji="0" lang="en-US" altLang="en-US" sz="2000" b="0" i="0" u="none" strike="noStrike" cap="none" normalizeH="0" baseline="0" dirty="0">
                <a:ln>
                  <a:noFill/>
                </a:ln>
                <a:solidFill>
                  <a:schemeClr val="tx1"/>
                </a:solidFill>
                <a:effectLst/>
                <a:latin typeface="+mj-lt"/>
              </a:rPr>
              <a:t>: Employers can modify existing job listings to update information or change the job status.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Delete Job Listings</a:t>
            </a:r>
            <a:r>
              <a:rPr kumimoji="0" lang="en-US" altLang="en-US" sz="2000" b="0" i="0" u="none" strike="noStrike" cap="none" normalizeH="0" baseline="0" dirty="0">
                <a:ln>
                  <a:noFill/>
                </a:ln>
                <a:solidFill>
                  <a:schemeClr val="tx1"/>
                </a:solidFill>
                <a:effectLst/>
                <a:latin typeface="+mj-lt"/>
              </a:rPr>
              <a:t>: Employers have the ability to remove job postings that are no longer relevant.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View Applications</a:t>
            </a:r>
            <a:r>
              <a:rPr kumimoji="0" lang="en-US" altLang="en-US" sz="2000" b="0" i="0" u="none" strike="noStrike" cap="none" normalizeH="0" baseline="0" dirty="0">
                <a:ln>
                  <a:noFill/>
                </a:ln>
                <a:solidFill>
                  <a:schemeClr val="tx1"/>
                </a:solidFill>
                <a:effectLst/>
                <a:latin typeface="+mj-lt"/>
              </a:rPr>
              <a:t>: Employers can view a list of applications received for each job listing, including applicant details and submission date.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mj-lt"/>
              </a:rPr>
              <a:t>Manage Job Posts</a:t>
            </a:r>
            <a:r>
              <a:rPr kumimoji="0" lang="en-US" altLang="en-US" sz="2000" b="0" i="0" u="none" strike="noStrike" cap="none" normalizeH="0" baseline="0" dirty="0">
                <a:ln>
                  <a:noFill/>
                </a:ln>
                <a:solidFill>
                  <a:schemeClr val="tx1"/>
                </a:solidFill>
                <a:effectLst/>
                <a:latin typeface="+mj-lt"/>
              </a:rPr>
              <a:t>: Employers can keep track of their active job postings and the status of applicants in an organized interface.</a:t>
            </a:r>
          </a:p>
        </p:txBody>
      </p:sp>
    </p:spTree>
    <p:extLst>
      <p:ext uri="{BB962C8B-B14F-4D97-AF65-F5344CB8AC3E}">
        <p14:creationId xmlns:p14="http://schemas.microsoft.com/office/powerpoint/2010/main" val="2118655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FEC45FD-93C6-C035-8091-5C7808FCEBD3}"/>
              </a:ext>
            </a:extLst>
          </p:cNvPr>
          <p:cNvSpPr txBox="1"/>
          <p:nvPr/>
        </p:nvSpPr>
        <p:spPr>
          <a:xfrm>
            <a:off x="863599" y="1041400"/>
            <a:ext cx="1905000" cy="461665"/>
          </a:xfrm>
          <a:prstGeom prst="rect">
            <a:avLst/>
          </a:prstGeom>
          <a:noFill/>
        </p:spPr>
        <p:txBody>
          <a:bodyPr wrap="square" rtlCol="0">
            <a:spAutoFit/>
          </a:bodyPr>
          <a:lstStyle/>
          <a:p>
            <a:r>
              <a:rPr lang="en-IN" sz="2400" dirty="0"/>
              <a:t>Post a job:</a:t>
            </a:r>
          </a:p>
        </p:txBody>
      </p:sp>
      <p:sp>
        <p:nvSpPr>
          <p:cNvPr id="6" name="TextBox 5">
            <a:extLst>
              <a:ext uri="{FF2B5EF4-FFF2-40B4-BE49-F238E27FC236}">
                <a16:creationId xmlns:a16="http://schemas.microsoft.com/office/drawing/2014/main" id="{8BADBC5E-C267-43B0-984E-5018723AE3B7}"/>
              </a:ext>
            </a:extLst>
          </p:cNvPr>
          <p:cNvSpPr txBox="1"/>
          <p:nvPr/>
        </p:nvSpPr>
        <p:spPr>
          <a:xfrm>
            <a:off x="6510866" y="1041400"/>
            <a:ext cx="3217333" cy="461665"/>
          </a:xfrm>
          <a:prstGeom prst="rect">
            <a:avLst/>
          </a:prstGeom>
          <a:noFill/>
        </p:spPr>
        <p:txBody>
          <a:bodyPr wrap="square" rtlCol="0">
            <a:spAutoFit/>
          </a:bodyPr>
          <a:lstStyle/>
          <a:p>
            <a:r>
              <a:rPr lang="en-IN" sz="2400" dirty="0"/>
              <a:t>Applications submitted:</a:t>
            </a:r>
          </a:p>
        </p:txBody>
      </p:sp>
      <p:pic>
        <p:nvPicPr>
          <p:cNvPr id="8" name="Picture 7" descr="A screenshot of a computer&#10;&#10;AI-generated content may be incorrect.">
            <a:extLst>
              <a:ext uri="{FF2B5EF4-FFF2-40B4-BE49-F238E27FC236}">
                <a16:creationId xmlns:a16="http://schemas.microsoft.com/office/drawing/2014/main" id="{2E237D77-1C03-DD05-26F3-5324493397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1815" y="1893572"/>
            <a:ext cx="5058232" cy="2832191"/>
          </a:xfrm>
          <a:prstGeom prst="rect">
            <a:avLst/>
          </a:prstGeom>
        </p:spPr>
      </p:pic>
      <p:pic>
        <p:nvPicPr>
          <p:cNvPr id="12" name="Picture 11" descr="A screenshot of a computer&#10;&#10;AI-generated content may be incorrect.">
            <a:extLst>
              <a:ext uri="{FF2B5EF4-FFF2-40B4-BE49-F238E27FC236}">
                <a16:creationId xmlns:a16="http://schemas.microsoft.com/office/drawing/2014/main" id="{F37482FA-4683-C5C3-818B-668E4946A1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851" y="1881794"/>
            <a:ext cx="4418485" cy="2843969"/>
          </a:xfrm>
          <a:prstGeom prst="rect">
            <a:avLst/>
          </a:prstGeom>
        </p:spPr>
      </p:pic>
    </p:spTree>
    <p:extLst>
      <p:ext uri="{BB962C8B-B14F-4D97-AF65-F5344CB8AC3E}">
        <p14:creationId xmlns:p14="http://schemas.microsoft.com/office/powerpoint/2010/main" val="838064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723</Words>
  <Application>Microsoft Office PowerPoint</Application>
  <PresentationFormat>Widescreen</PresentationFormat>
  <Paragraphs>49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Introduction:</vt:lpstr>
      <vt:lpstr>Problem Statement:</vt:lpstr>
      <vt:lpstr>Objectives:</vt:lpstr>
      <vt:lpstr>Module Descriptions:</vt:lpstr>
      <vt:lpstr>PowerPoint Presentation</vt:lpstr>
      <vt:lpstr>PowerPoint Presentation</vt:lpstr>
      <vt:lpstr>PowerPoint Presentation</vt:lpstr>
      <vt:lpstr>PowerPoint Presentation</vt:lpstr>
      <vt:lpstr>PowerPoint Presentation</vt:lpstr>
      <vt:lpstr>Frontend Overview:</vt:lpstr>
      <vt:lpstr>Backend Overview:</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Suthani Kumar</dc:creator>
  <cp:lastModifiedBy>pingtogowtham@outlook.com</cp:lastModifiedBy>
  <cp:revision>28</cp:revision>
  <dcterms:created xsi:type="dcterms:W3CDTF">2025-04-19T17:14:26Z</dcterms:created>
  <dcterms:modified xsi:type="dcterms:W3CDTF">2025-04-21T14:27:27Z</dcterms:modified>
</cp:coreProperties>
</file>