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8/21/2018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8/21/2018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8/21/2018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8/21/2018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8/21/2018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8/21/2018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8/21/2018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8/21/2018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8/21/2018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8/21/2018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8/21/2018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8/21/2018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stackify.com/csharp-exception-handling-best-practices/"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b="1" dirty="0" smtClean="0"/>
              <a:t>Destructor &amp; Exception Handling</a:t>
            </a:r>
            <a:endParaRPr lang="en-US" b="1"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403782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74" y="-466433"/>
            <a:ext cx="10058400" cy="1450757"/>
          </a:xfrm>
        </p:spPr>
        <p:txBody>
          <a:bodyPr/>
          <a:lstStyle/>
          <a:p>
            <a:r>
              <a:rPr lang="en-US" dirty="0" smtClean="0"/>
              <a:t>Destructor</a:t>
            </a:r>
            <a:endParaRPr lang="en-US" dirty="0"/>
          </a:p>
        </p:txBody>
      </p:sp>
      <p:sp>
        <p:nvSpPr>
          <p:cNvPr id="3" name="Content Placeholder 2"/>
          <p:cNvSpPr>
            <a:spLocks noGrp="1"/>
          </p:cNvSpPr>
          <p:nvPr>
            <p:ph idx="1"/>
          </p:nvPr>
        </p:nvSpPr>
        <p:spPr>
          <a:xfrm>
            <a:off x="1097280" y="1102659"/>
            <a:ext cx="10058400" cy="5244353"/>
          </a:xfrm>
        </p:spPr>
        <p:txBody>
          <a:bodyPr>
            <a:normAutofit fontScale="62500" lnSpcReduction="20000"/>
          </a:bodyPr>
          <a:lstStyle/>
          <a:p>
            <a:pPr algn="just"/>
            <a:r>
              <a:rPr lang="en-US" sz="2400" dirty="0" smtClean="0"/>
              <a:t>A Destructor function is complementary to a constructor. That is, it is invoked the moment any instance of a class ceases to exit.</a:t>
            </a:r>
          </a:p>
          <a:p>
            <a:pPr algn="just"/>
            <a:endParaRPr lang="en-US" sz="2400" dirty="0" smtClean="0"/>
          </a:p>
          <a:p>
            <a:pPr algn="just"/>
            <a:r>
              <a:rPr lang="en-US" sz="2400" dirty="0" smtClean="0"/>
              <a:t>Destructor function de-initialize the objects when the are destroyed. A destructor is automatically invoked when an object of a class goes out of scope. Therefore, a programmer relieved of the task of clearing the memory space occupied by a data member every time an object goes out of scope.</a:t>
            </a:r>
          </a:p>
          <a:p>
            <a:pPr algn="just"/>
            <a:r>
              <a:rPr lang="en-US" sz="2400" b="1" dirty="0" smtClean="0"/>
              <a:t>Declaration of Destructor:</a:t>
            </a:r>
          </a:p>
          <a:p>
            <a:pPr algn="just"/>
            <a:r>
              <a:rPr lang="en-US" sz="2400" dirty="0" smtClean="0"/>
              <a:t>A destructor function has the same name as its class but prefixed with a ~(tiled). A class have only one Destructor. It cannot specify a return value or explicitly return a value.</a:t>
            </a:r>
          </a:p>
          <a:p>
            <a:pPr algn="just"/>
            <a:r>
              <a:rPr lang="en-US" sz="2400" dirty="0" smtClean="0"/>
              <a:t>Ex:</a:t>
            </a:r>
          </a:p>
          <a:p>
            <a:pPr algn="just"/>
            <a:r>
              <a:rPr lang="en-US" sz="2400" dirty="0" smtClean="0"/>
              <a:t>class Student</a:t>
            </a:r>
          </a:p>
          <a:p>
            <a:pPr algn="just"/>
            <a:r>
              <a:rPr lang="en-US" sz="2400" dirty="0" smtClean="0"/>
              <a:t>{</a:t>
            </a:r>
          </a:p>
          <a:p>
            <a:pPr lvl="1" algn="just"/>
            <a:r>
              <a:rPr lang="en-US" sz="2200" dirty="0" err="1" smtClean="0"/>
              <a:t>Int</a:t>
            </a:r>
            <a:r>
              <a:rPr lang="en-US" sz="2200" dirty="0" smtClean="0"/>
              <a:t> </a:t>
            </a:r>
            <a:r>
              <a:rPr lang="en-US" sz="2200" dirty="0" err="1" smtClean="0"/>
              <a:t>rno,mark</a:t>
            </a:r>
            <a:r>
              <a:rPr lang="en-US" sz="2200" dirty="0" smtClean="0"/>
              <a:t>;</a:t>
            </a:r>
          </a:p>
          <a:p>
            <a:pPr lvl="1" algn="just"/>
            <a:r>
              <a:rPr lang="en-US" sz="2200" dirty="0" smtClean="0"/>
              <a:t>Public:</a:t>
            </a:r>
          </a:p>
          <a:p>
            <a:pPr lvl="1" algn="just"/>
            <a:r>
              <a:rPr lang="en-US" sz="2200" dirty="0" smtClean="0"/>
              <a:t>………….</a:t>
            </a:r>
          </a:p>
          <a:p>
            <a:pPr lvl="1" algn="just"/>
            <a:r>
              <a:rPr lang="en-US" sz="2200" dirty="0" smtClean="0"/>
              <a:t>~Student()</a:t>
            </a:r>
          </a:p>
          <a:p>
            <a:pPr lvl="1" algn="just"/>
            <a:r>
              <a:rPr lang="en-US" sz="2200" dirty="0" smtClean="0"/>
              <a:t>{</a:t>
            </a:r>
          </a:p>
          <a:p>
            <a:pPr lvl="1" algn="just"/>
            <a:r>
              <a:rPr lang="en-US" sz="2200" dirty="0" err="1" smtClean="0"/>
              <a:t>rno</a:t>
            </a:r>
            <a:r>
              <a:rPr lang="en-US" sz="2200" dirty="0" smtClean="0"/>
              <a:t>=mark=0;</a:t>
            </a:r>
            <a:endParaRPr lang="en-US" sz="2200" dirty="0"/>
          </a:p>
          <a:p>
            <a:pPr lvl="1" algn="just"/>
            <a:r>
              <a:rPr lang="en-US" sz="2200" dirty="0" smtClean="0"/>
              <a:t>}</a:t>
            </a:r>
          </a:p>
          <a:p>
            <a:pPr marL="201168" lvl="1" indent="0" algn="just">
              <a:buNone/>
            </a:pPr>
            <a:r>
              <a:rPr lang="en-US" sz="2200" dirty="0"/>
              <a:t>}</a:t>
            </a:r>
            <a:endParaRPr lang="en-US" sz="2200" dirty="0" smtClean="0"/>
          </a:p>
          <a:p>
            <a:pPr marL="201168" lvl="1" indent="0" algn="just">
              <a:buNone/>
            </a:pPr>
            <a:endParaRPr lang="en-US" sz="2200" dirty="0" smtClean="0"/>
          </a:p>
          <a:p>
            <a:pPr algn="just"/>
            <a:endParaRPr lang="en-US" sz="2400" dirty="0" smtClean="0"/>
          </a:p>
          <a:p>
            <a:pPr algn="just"/>
            <a:endParaRPr lang="en-US" sz="2400" dirty="0"/>
          </a:p>
        </p:txBody>
      </p:sp>
    </p:spTree>
    <p:extLst>
      <p:ext uri="{BB962C8B-B14F-4D97-AF65-F5344CB8AC3E}">
        <p14:creationId xmlns:p14="http://schemas.microsoft.com/office/powerpoint/2010/main" val="565869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559858" y="329302"/>
            <a:ext cx="10176760" cy="26161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212121"/>
                </a:solidFill>
                <a:effectLst/>
                <a:latin typeface="open sans"/>
              </a:rPr>
              <a:t>Destructor Real Time Example</a:t>
            </a:r>
            <a:br>
              <a:rPr kumimoji="0" lang="en-US" sz="1600" b="1" i="0" u="none" strike="noStrike" cap="none" normalizeH="0" baseline="0" dirty="0" smtClean="0">
                <a:ln>
                  <a:noFill/>
                </a:ln>
                <a:solidFill>
                  <a:srgbClr val="212121"/>
                </a:solidFill>
                <a:effectLst/>
                <a:latin typeface="open sans"/>
              </a:rPr>
            </a:br>
            <a:r>
              <a:rPr kumimoji="0" lang="en-US" sz="2000" b="0" i="0" u="none" strike="noStrike" cap="none" normalizeH="0" baseline="0" dirty="0" smtClean="0">
                <a:ln>
                  <a:noFill/>
                </a:ln>
                <a:solidFill>
                  <a:schemeClr val="tx1"/>
                </a:solidFill>
                <a:effectLst/>
              </a:rPr>
              <a:t/>
            </a:r>
            <a:br>
              <a:rPr kumimoji="0" lang="en-US" sz="2000" b="0" i="0" u="none" strike="noStrike" cap="none" normalizeH="0" baseline="0" dirty="0" smtClean="0">
                <a:ln>
                  <a:noFill/>
                </a:ln>
                <a:solidFill>
                  <a:schemeClr val="tx1"/>
                </a:solidFill>
                <a:effectLst/>
              </a:rPr>
            </a:br>
            <a:r>
              <a:rPr kumimoji="0" lang="en-US" sz="1600" b="0" i="0" u="none" strike="noStrike" cap="none" normalizeH="0" baseline="0" dirty="0" smtClean="0">
                <a:ln>
                  <a:noFill/>
                </a:ln>
                <a:solidFill>
                  <a:srgbClr val="212121"/>
                </a:solidFill>
                <a:effectLst/>
                <a:latin typeface="open sans"/>
              </a:rPr>
              <a:t>Now conclude Shri </a:t>
            </a:r>
            <a:r>
              <a:rPr kumimoji="0" lang="en-US" sz="1600" b="0" i="0" u="none" strike="noStrike" cap="none" normalizeH="0" baseline="0" dirty="0" err="1" smtClean="0">
                <a:ln>
                  <a:noFill/>
                </a:ln>
                <a:solidFill>
                  <a:srgbClr val="212121"/>
                </a:solidFill>
                <a:effectLst/>
                <a:latin typeface="open sans"/>
              </a:rPr>
              <a:t>Ganesha</a:t>
            </a:r>
            <a:r>
              <a:rPr kumimoji="0" lang="en-US" sz="1600" b="0" i="0" u="none" strike="noStrike" cap="none" normalizeH="0" baseline="0" dirty="0" smtClean="0">
                <a:ln>
                  <a:noFill/>
                </a:ln>
                <a:solidFill>
                  <a:srgbClr val="212121"/>
                </a:solidFill>
                <a:effectLst/>
                <a:latin typeface="open sans"/>
              </a:rPr>
              <a:t> Puja with </a:t>
            </a:r>
            <a:r>
              <a:rPr kumimoji="0" lang="en-US" sz="1600" b="0" i="0" u="none" strike="noStrike" cap="none" normalizeH="0" baseline="0" dirty="0" err="1" smtClean="0">
                <a:ln>
                  <a:noFill/>
                </a:ln>
                <a:solidFill>
                  <a:srgbClr val="212121"/>
                </a:solidFill>
                <a:effectLst/>
                <a:latin typeface="open sans"/>
              </a:rPr>
              <a:t>Visarjan</a:t>
            </a:r>
            <a:r>
              <a:rPr kumimoji="0" lang="en-US" sz="1600" b="0" i="0" u="none" strike="noStrike" cap="none" normalizeH="0" baseline="0" dirty="0" smtClean="0">
                <a:ln>
                  <a:noFill/>
                </a:ln>
                <a:solidFill>
                  <a:srgbClr val="212121"/>
                </a:solidFill>
                <a:effectLst/>
                <a:latin typeface="open sans"/>
              </a:rPr>
              <a:t> after 7 days or 10 days. This is called </a:t>
            </a:r>
            <a:r>
              <a:rPr kumimoji="0" lang="en-US" sz="1600" b="1" i="0" u="none" strike="noStrike" cap="none" normalizeH="0" baseline="0" dirty="0" smtClean="0">
                <a:ln>
                  <a:noFill/>
                </a:ln>
                <a:solidFill>
                  <a:srgbClr val="212121"/>
                </a:solidFill>
                <a:effectLst/>
                <a:latin typeface="open sans"/>
              </a:rPr>
              <a:t>Destructor</a:t>
            </a:r>
            <a:r>
              <a:rPr kumimoji="0" lang="en-US" sz="1600" b="0" i="0" u="none" strike="noStrike" cap="none" normalizeH="0" baseline="0" dirty="0" smtClean="0">
                <a:ln>
                  <a:noFill/>
                </a:ln>
                <a:solidFill>
                  <a:srgbClr val="212121"/>
                </a:solidFill>
                <a:effectLst/>
                <a:latin typeface="open sans"/>
              </a:rPr>
              <a:t> of an object.</a:t>
            </a:r>
            <a:r>
              <a:rPr kumimoji="0" lang="en-US" sz="2000" b="0" i="0" u="none" strike="noStrike" cap="none" normalizeH="0" baseline="0" dirty="0" smtClean="0">
                <a:ln>
                  <a:noFill/>
                </a:ln>
                <a:solidFill>
                  <a:schemeClr val="tx1"/>
                </a:solidFill>
                <a:effectLst/>
              </a:rPr>
              <a:t/>
            </a:r>
            <a:br>
              <a:rPr kumimoji="0" lang="en-US" sz="2000" b="0" i="0" u="none" strike="noStrike" cap="none" normalizeH="0" baseline="0" dirty="0" smtClean="0">
                <a:ln>
                  <a:noFill/>
                </a:ln>
                <a:solidFill>
                  <a:schemeClr val="tx1"/>
                </a:solidFill>
                <a:effectLst/>
              </a:rPr>
            </a:br>
            <a:r>
              <a:rPr kumimoji="0" lang="en-US" sz="3600" b="0" i="0" u="none" strike="noStrike" cap="none" normalizeH="0" baseline="0" dirty="0" smtClean="0">
                <a:ln>
                  <a:noFill/>
                </a:ln>
                <a:solidFill>
                  <a:schemeClr val="tx1"/>
                </a:solidFill>
                <a:effectLst/>
                <a:latin typeface="Arial" panose="020B0604020202020204" pitchFamily="34" charset="0"/>
              </a:rPr>
              <a:t/>
            </a:r>
            <a:br>
              <a:rPr kumimoji="0" lang="en-US" sz="3600" b="0" i="0" u="none" strike="noStrike" cap="none" normalizeH="0" baseline="0" dirty="0" smtClean="0">
                <a:ln>
                  <a:noFill/>
                </a:ln>
                <a:solidFill>
                  <a:schemeClr val="tx1"/>
                </a:solidFill>
                <a:effectLst/>
                <a:latin typeface="Arial" panose="020B0604020202020204" pitchFamily="34" charset="0"/>
              </a:rPr>
            </a:br>
            <a:r>
              <a:rPr kumimoji="0" lang="en-US" sz="3600" b="0" i="0" u="none" strike="noStrike" cap="none" normalizeH="0" baseline="0" dirty="0" smtClean="0">
                <a:ln>
                  <a:noFill/>
                </a:ln>
                <a:solidFill>
                  <a:schemeClr val="tx1"/>
                </a:solidFill>
                <a:effectLst/>
                <a:latin typeface="Arial" panose="020B0604020202020204" pitchFamily="34" charset="0"/>
              </a:rPr>
              <a:t>  </a:t>
            </a:r>
            <a:r>
              <a:rPr kumimoji="0" lang="en-US" sz="55200" b="0" i="0" u="none" strike="noStrike" cap="none" normalizeH="0" baseline="0" dirty="0" smtClean="0">
                <a:ln>
                  <a:noFill/>
                </a:ln>
                <a:solidFill>
                  <a:schemeClr val="tx1"/>
                </a:solidFill>
                <a:effectLst/>
                <a:latin typeface="Arial" panose="020B0604020202020204" pitchFamily="34" charset="0"/>
              </a:rPr>
              <a:t/>
            </a:r>
            <a:br>
              <a:rPr kumimoji="0" lang="en-US" sz="55200" b="0" i="0" u="none" strike="noStrike" cap="none" normalizeH="0" baseline="0" dirty="0" smtClean="0">
                <a:ln>
                  <a:noFill/>
                </a:ln>
                <a:solidFill>
                  <a:schemeClr val="tx1"/>
                </a:solidFill>
                <a:effectLst/>
                <a:latin typeface="Arial" panose="020B0604020202020204" pitchFamily="34" charset="0"/>
              </a:rPr>
            </a:br>
            <a:endParaRPr kumimoji="0" lang="en-US" sz="3600" b="0" i="0" u="none" strike="noStrike" cap="none" normalizeH="0" baseline="0" dirty="0" smtClean="0">
              <a:ln>
                <a:noFill/>
              </a:ln>
              <a:solidFill>
                <a:schemeClr val="tx1"/>
              </a:solidFill>
              <a:effectLst/>
              <a:latin typeface="Arial" panose="020B0604020202020204" pitchFamily="34" charset="0"/>
            </a:endParaRPr>
          </a:p>
        </p:txBody>
      </p:sp>
      <p:pic>
        <p:nvPicPr>
          <p:cNvPr id="1026" name="Picture 2" descr="Destru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5432" y="1737360"/>
            <a:ext cx="5707343" cy="4234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003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627797"/>
          </a:xfrm>
        </p:spPr>
        <p:txBody>
          <a:bodyPr>
            <a:normAutofit fontScale="90000"/>
          </a:bodyPr>
          <a:lstStyle/>
          <a:p>
            <a:r>
              <a:rPr lang="en-US" dirty="0" smtClean="0"/>
              <a:t>Exception Handling</a:t>
            </a:r>
            <a:endParaRPr lang="en-US" dirty="0"/>
          </a:p>
        </p:txBody>
      </p:sp>
      <p:sp>
        <p:nvSpPr>
          <p:cNvPr id="3" name="Content Placeholder 2"/>
          <p:cNvSpPr>
            <a:spLocks noGrp="1"/>
          </p:cNvSpPr>
          <p:nvPr>
            <p:ph idx="1"/>
          </p:nvPr>
        </p:nvSpPr>
        <p:spPr>
          <a:xfrm>
            <a:off x="1097279" y="806824"/>
            <a:ext cx="10574767" cy="5204011"/>
          </a:xfrm>
        </p:spPr>
        <p:txBody>
          <a:bodyPr>
            <a:normAutofit fontScale="77500" lnSpcReduction="20000"/>
          </a:bodyPr>
          <a:lstStyle/>
          <a:p>
            <a:r>
              <a:rPr lang="en-US" dirty="0" smtClean="0"/>
              <a:t>Exception Handling is a feature of C++ that provides a standard facility to deal with runtime exceptions. </a:t>
            </a:r>
          </a:p>
          <a:p>
            <a:endParaRPr lang="en-US" dirty="0"/>
          </a:p>
          <a:p>
            <a:r>
              <a:rPr lang="en-US" dirty="0" smtClean="0"/>
              <a:t>Some common exceptions are division by zero, an array overflow or underflow,  opening a file in an unknown mode, and de-referencing of the NULL Pointer.</a:t>
            </a:r>
          </a:p>
          <a:p>
            <a:r>
              <a:rPr lang="en-US" dirty="0" smtClean="0"/>
              <a:t>Exception Handling is implemented in </a:t>
            </a:r>
            <a:r>
              <a:rPr lang="en-US" dirty="0" err="1" smtClean="0"/>
              <a:t>c++</a:t>
            </a:r>
            <a:r>
              <a:rPr lang="en-US" dirty="0" smtClean="0"/>
              <a:t> using three distinct components try, catch and throw statements.</a:t>
            </a:r>
          </a:p>
          <a:p>
            <a:r>
              <a:rPr lang="en-US" dirty="0" smtClean="0"/>
              <a:t>Ex:</a:t>
            </a:r>
          </a:p>
          <a:p>
            <a:pPr lvl="1"/>
            <a:r>
              <a:rPr lang="en-US" dirty="0" smtClean="0"/>
              <a:t>try</a:t>
            </a:r>
          </a:p>
          <a:p>
            <a:pPr lvl="1"/>
            <a:r>
              <a:rPr lang="en-US" dirty="0" smtClean="0"/>
              <a:t>{</a:t>
            </a:r>
          </a:p>
          <a:p>
            <a:pPr lvl="2"/>
            <a:r>
              <a:rPr lang="en-US" dirty="0" err="1" smtClean="0"/>
              <a:t>Int</a:t>
            </a:r>
            <a:r>
              <a:rPr lang="en-US" dirty="0" smtClean="0"/>
              <a:t> age;</a:t>
            </a:r>
          </a:p>
          <a:p>
            <a:pPr lvl="2"/>
            <a:r>
              <a:rPr lang="en-US" dirty="0" err="1" smtClean="0"/>
              <a:t>Cout</a:t>
            </a:r>
            <a:r>
              <a:rPr lang="en-US" dirty="0" smtClean="0"/>
              <a:t>&lt;&lt;“Enter age:”; </a:t>
            </a:r>
            <a:r>
              <a:rPr lang="en-US" dirty="0" err="1" smtClean="0"/>
              <a:t>cin</a:t>
            </a:r>
            <a:r>
              <a:rPr lang="en-US" dirty="0" smtClean="0"/>
              <a:t>&gt;&gt;age;</a:t>
            </a:r>
          </a:p>
          <a:p>
            <a:pPr lvl="2"/>
            <a:r>
              <a:rPr lang="en-US" dirty="0" smtClean="0"/>
              <a:t>If(age&gt;100 || age&lt;1)</a:t>
            </a:r>
          </a:p>
          <a:p>
            <a:pPr lvl="3"/>
            <a:r>
              <a:rPr lang="en-US" dirty="0" smtClean="0"/>
              <a:t>throw “invalid age”;</a:t>
            </a:r>
          </a:p>
          <a:p>
            <a:pPr marL="566928" lvl="3" indent="0">
              <a:buNone/>
            </a:pPr>
            <a:r>
              <a:rPr lang="en-US" dirty="0" err="1" smtClean="0"/>
              <a:t>Cout</a:t>
            </a:r>
            <a:r>
              <a:rPr lang="en-US" dirty="0" smtClean="0"/>
              <a:t>&lt;&lt;“ age accept”;</a:t>
            </a:r>
          </a:p>
          <a:p>
            <a:pPr marL="566928" lvl="3" indent="0">
              <a:buNone/>
            </a:pPr>
            <a:r>
              <a:rPr lang="en-US" dirty="0" smtClean="0"/>
              <a:t>}</a:t>
            </a:r>
          </a:p>
          <a:p>
            <a:pPr marL="566928" lvl="3" indent="0">
              <a:buNone/>
            </a:pPr>
            <a:r>
              <a:rPr lang="en-US" dirty="0" smtClean="0"/>
              <a:t>catch(char *</a:t>
            </a:r>
            <a:r>
              <a:rPr lang="en-US" dirty="0" err="1" smtClean="0"/>
              <a:t>msg</a:t>
            </a:r>
            <a:r>
              <a:rPr lang="en-US" dirty="0" smtClean="0"/>
              <a:t>)</a:t>
            </a:r>
          </a:p>
          <a:p>
            <a:pPr marL="566928" lvl="3" indent="0">
              <a:buNone/>
            </a:pPr>
            <a:r>
              <a:rPr lang="en-US" dirty="0" smtClean="0"/>
              <a:t>{</a:t>
            </a:r>
          </a:p>
          <a:p>
            <a:pPr marL="566928" lvl="3" indent="0">
              <a:buNone/>
            </a:pPr>
            <a:r>
              <a:rPr lang="en-US" dirty="0" err="1" smtClean="0"/>
              <a:t>Cout</a:t>
            </a:r>
            <a:r>
              <a:rPr lang="en-US" dirty="0" smtClean="0"/>
              <a:t>&lt;&lt;“Error :” &lt;&lt; </a:t>
            </a:r>
            <a:r>
              <a:rPr lang="en-US" dirty="0" err="1" smtClean="0"/>
              <a:t>msg</a:t>
            </a:r>
            <a:r>
              <a:rPr lang="en-US" dirty="0" smtClean="0"/>
              <a:t>;</a:t>
            </a:r>
          </a:p>
          <a:p>
            <a:pPr marL="566928" lvl="3" indent="0">
              <a:buNone/>
            </a:pPr>
            <a:r>
              <a:rPr lang="en-US" dirty="0" smtClean="0"/>
              <a:t>}</a:t>
            </a:r>
          </a:p>
          <a:p>
            <a:pPr marL="566928" lvl="3" indent="0">
              <a:buNone/>
            </a:pPr>
            <a:r>
              <a:rPr lang="en-US" dirty="0" smtClean="0"/>
              <a:t>catch(…)</a:t>
            </a:r>
          </a:p>
          <a:p>
            <a:pPr marL="566928" lvl="3" indent="0">
              <a:buNone/>
            </a:pPr>
            <a:r>
              <a:rPr lang="en-US" dirty="0" smtClean="0"/>
              <a:t>{</a:t>
            </a:r>
          </a:p>
          <a:p>
            <a:pPr marL="566928" lvl="3" indent="0">
              <a:buNone/>
            </a:pPr>
            <a:r>
              <a:rPr lang="en-US" dirty="0" err="1" smtClean="0"/>
              <a:t>Cout</a:t>
            </a:r>
            <a:r>
              <a:rPr lang="en-US" smtClean="0"/>
              <a:t>&lt;&lt;“ unknown error “;</a:t>
            </a:r>
            <a:endParaRPr lang="en-US" dirty="0" smtClean="0"/>
          </a:p>
          <a:p>
            <a:pPr marL="566928" lvl="3" indent="0">
              <a:buNone/>
            </a:pPr>
            <a:r>
              <a:rPr lang="en-US" dirty="0"/>
              <a:t>}</a:t>
            </a:r>
            <a:endParaRPr lang="en-US" dirty="0" smtClean="0"/>
          </a:p>
          <a:p>
            <a:pPr marL="566928" lvl="3" indent="0">
              <a:buNone/>
            </a:pPr>
            <a:endParaRPr lang="en-US" dirty="0"/>
          </a:p>
          <a:p>
            <a:endParaRPr lang="en-US" dirty="0"/>
          </a:p>
        </p:txBody>
      </p:sp>
    </p:spTree>
    <p:extLst>
      <p:ext uri="{BB962C8B-B14F-4D97-AF65-F5344CB8AC3E}">
        <p14:creationId xmlns:p14="http://schemas.microsoft.com/office/powerpoint/2010/main" val="1378142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Real Time Example</a:t>
            </a:r>
            <a:endParaRPr lang="en-US" dirty="0"/>
          </a:p>
        </p:txBody>
      </p:sp>
      <p:sp>
        <p:nvSpPr>
          <p:cNvPr id="3" name="Content Placeholder 2"/>
          <p:cNvSpPr>
            <a:spLocks noGrp="1"/>
          </p:cNvSpPr>
          <p:nvPr>
            <p:ph idx="1"/>
          </p:nvPr>
        </p:nvSpPr>
        <p:spPr>
          <a:xfrm>
            <a:off x="2038985" y="7926150"/>
            <a:ext cx="7881391" cy="81026"/>
          </a:xfrm>
        </p:spPr>
        <p:txBody>
          <a:bodyPr>
            <a:normAutofit fontScale="25000" lnSpcReduction="20000"/>
          </a:bodyPr>
          <a:lstStyle/>
          <a:p>
            <a:pPr marL="0" indent="0">
              <a:buNone/>
            </a:pPr>
            <a:r>
              <a:rPr lang="en-US" dirty="0" smtClean="0"/>
              <a:t>Avoiding </a:t>
            </a:r>
            <a:r>
              <a:rPr lang="en-US" dirty="0"/>
              <a:t>a Car Crash</a:t>
            </a:r>
          </a:p>
          <a:p>
            <a:r>
              <a:rPr lang="en-US" dirty="0"/>
              <a:t>Let’s take this example of a Tesla crash. The software within the car was able to detect a stopped vehicle. The software was designed to recognize this as a known problem, or as</a:t>
            </a:r>
            <a:r>
              <a:rPr lang="en-US" b="1" dirty="0"/>
              <a:t> an exception to normal behavior</a:t>
            </a:r>
            <a:r>
              <a:rPr lang="en-US" dirty="0"/>
              <a:t>. The car was not able to completely prevent the crash. But, the developers were able to execute special logic to slow the car down to at least minimum the effect of the problem. </a:t>
            </a:r>
            <a:r>
              <a:rPr lang="en-US" dirty="0">
                <a:hlinkClick r:id="rId2"/>
              </a:rPr>
              <a:t>Exception handling</a:t>
            </a:r>
            <a:r>
              <a:rPr lang="en-US" dirty="0"/>
              <a:t> logic is key to good software. As developers, we have to anticipate the types of errors that may occur and handle them properly.</a:t>
            </a:r>
          </a:p>
          <a:p>
            <a:endParaRPr lang="en-US" dirty="0"/>
          </a:p>
        </p:txBody>
      </p:sp>
      <p:pic>
        <p:nvPicPr>
          <p:cNvPr id="2052" name="Picture 4" descr="Image result for car crash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480" y="3184254"/>
            <a:ext cx="4953896" cy="27865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65609" y="2324542"/>
            <a:ext cx="3163302" cy="369332"/>
          </a:xfrm>
          <a:prstGeom prst="rect">
            <a:avLst/>
          </a:prstGeom>
          <a:noFill/>
        </p:spPr>
        <p:txBody>
          <a:bodyPr wrap="none" rtlCol="0">
            <a:spAutoFit/>
          </a:bodyPr>
          <a:lstStyle/>
          <a:p>
            <a:r>
              <a:rPr lang="en-US" dirty="0" smtClean="0"/>
              <a:t>Using Exception Avoid Crashing </a:t>
            </a:r>
            <a:endParaRPr lang="en-US" dirty="0"/>
          </a:p>
        </p:txBody>
      </p:sp>
      <p:pic>
        <p:nvPicPr>
          <p:cNvPr id="2054" name="Picture 6" descr="Image result for train cras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111" y="3141954"/>
            <a:ext cx="5104298" cy="28711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016675" y="2288663"/>
            <a:ext cx="3173506" cy="646331"/>
          </a:xfrm>
          <a:prstGeom prst="rect">
            <a:avLst/>
          </a:prstGeom>
          <a:noFill/>
        </p:spPr>
        <p:txBody>
          <a:bodyPr wrap="square" rtlCol="0">
            <a:spAutoFit/>
          </a:bodyPr>
          <a:lstStyle/>
          <a:p>
            <a:r>
              <a:rPr lang="en-US" dirty="0" smtClean="0"/>
              <a:t>Without using exception Crashing</a:t>
            </a:r>
            <a:endParaRPr lang="en-US" dirty="0"/>
          </a:p>
        </p:txBody>
      </p:sp>
    </p:spTree>
    <p:extLst>
      <p:ext uri="{BB962C8B-B14F-4D97-AF65-F5344CB8AC3E}">
        <p14:creationId xmlns:p14="http://schemas.microsoft.com/office/powerpoint/2010/main" val="132979779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65</TotalTime>
  <Words>320</Words>
  <Application>Microsoft Office PowerPoint</Application>
  <PresentationFormat>Widescreen</PresentationFormat>
  <Paragraphs>47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open sans</vt:lpstr>
      <vt:lpstr>Retrospect</vt:lpstr>
      <vt:lpstr>Destructor &amp; Exception Handling</vt:lpstr>
      <vt:lpstr>Destructor</vt:lpstr>
      <vt:lpstr>PowerPoint Presentation</vt:lpstr>
      <vt:lpstr>Exception Handling</vt:lpstr>
      <vt:lpstr>Exception Real Time Example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Destructor &amp; Exception Handling</dc:title>
  <dc:creator>rajasekaran</dc:creator>
  <cp:lastModifiedBy>rajasekaran</cp:lastModifiedBy>
  <cp:revision>11</cp:revision>
  <dcterms:created xsi:type="dcterms:W3CDTF">2018-08-20T21:38:26Z</dcterms:created>
  <dcterms:modified xsi:type="dcterms:W3CDTF">2018-08-21T03:40:03Z</dcterms:modified>
</cp:coreProperties>
</file>