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9" r:id="rId23"/>
    <p:sldId id="280" r:id="rId24"/>
    <p:sldId id="281" r:id="rId25"/>
    <p:sldId id="283" r:id="rId26"/>
    <p:sldId id="284" r:id="rId27"/>
    <p:sldId id="285" r:id="rId28"/>
    <p:sldId id="286" r:id="rId29"/>
    <p:sldId id="287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64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0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8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43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26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99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91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8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2DB7B21-0D8F-4E00-AD59-5B55D4FCE6D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B2D9A2A-C614-4A9E-853D-EF7F47EE8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401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Java Fundamentals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06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518552"/>
              </p:ext>
            </p:extLst>
          </p:nvPr>
        </p:nvGraphicFramePr>
        <p:xfrm>
          <a:off x="925286" y="1555568"/>
          <a:ext cx="9872662" cy="384048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2022357575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4120907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3839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void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Specifies no return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93785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enum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set of named constants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06349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synchronized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Ensures thread-safe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6145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volatile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Tells the compiler a variable can change unexpectedly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45530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transient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Excludes a field from serialization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0443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assert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 debugging purposes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9618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instanceof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Tests if an object is an instance of a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3277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Specifies a method written in another language (like 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806811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37903" y="71891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981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1554" y="946947"/>
            <a:ext cx="111469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operators</a:t>
            </a:r>
            <a:r>
              <a:rPr lang="en-US" dirty="0" smtClean="0"/>
              <a:t> are special symbols used to </a:t>
            </a:r>
            <a:r>
              <a:rPr lang="en-US" b="1" dirty="0" smtClean="0"/>
              <a:t>perform operations</a:t>
            </a:r>
            <a:r>
              <a:rPr lang="en-US" dirty="0" smtClean="0"/>
              <a:t> on variables and values — like arithmetic, comparison, or logic.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" y="362172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Operators</a:t>
            </a:r>
            <a:endParaRPr lang="en-US" sz="32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81599"/>
              </p:ext>
            </p:extLst>
          </p:nvPr>
        </p:nvGraphicFramePr>
        <p:xfrm>
          <a:off x="1334589" y="1960339"/>
          <a:ext cx="9872664" cy="329184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361403080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994901299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1160688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4918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1. Arithmetic Operators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 basic math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+, -, *, /, 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885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2. Unary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 on a single operand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++, --, +, -, !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78418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3. Assignment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Assign values to variables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=, +=, -=, *=, /=, %=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843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4. Relational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Compare two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==, !=, &gt;, &lt;, &gt;=, &lt;=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0426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5. Logical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Combine multiple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&amp;&amp;, </a:t>
                      </a:r>
                      <a:r>
                        <a:rPr lang="en-US" sz="1800" dirty="0" smtClean="0"/>
                        <a:t>||</a:t>
                      </a:r>
                      <a:r>
                        <a:rPr lang="en-US" sz="1800" baseline="0" dirty="0" smtClean="0"/>
                        <a:t> ,!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9488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6. Bitwise Operators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 bit-level operations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&amp;, </a:t>
                      </a:r>
                      <a:r>
                        <a:rPr lang="en-US" sz="1800" dirty="0" smtClean="0"/>
                        <a:t>|</a:t>
                      </a:r>
                      <a:r>
                        <a:rPr lang="en-US" sz="1800" baseline="0" dirty="0" smtClean="0"/>
                        <a:t>  ^  &lt;&lt; &gt;&gt;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3662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7. Ternary Operator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Shorthand for if-else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?: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6213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8. Type Comparison Operator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 object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instanceof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420091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1554" y="165706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Operators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34589" y="57880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String name = "</a:t>
            </a:r>
            <a:r>
              <a:rPr lang="en-US" dirty="0" err="1" smtClean="0"/>
              <a:t>Gowthaman</a:t>
            </a:r>
            <a:r>
              <a:rPr lang="en-US" dirty="0" smtClean="0"/>
              <a:t>";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(name </a:t>
            </a:r>
            <a:r>
              <a:rPr lang="en-US" dirty="0" err="1" smtClean="0"/>
              <a:t>instanceof</a:t>
            </a:r>
            <a:r>
              <a:rPr lang="en-US" dirty="0" smtClean="0"/>
              <a:t> String); // true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0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94" y="0"/>
            <a:ext cx="9875520" cy="1356360"/>
          </a:xfrm>
        </p:spPr>
        <p:txBody>
          <a:bodyPr/>
          <a:lstStyle/>
          <a:p>
            <a:r>
              <a:rPr lang="en-US" dirty="0" smtClean="0"/>
              <a:t>expressions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9303" y="1190787"/>
            <a:ext cx="114082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an </a:t>
            </a:r>
            <a:r>
              <a:rPr lang="en-US" b="1" dirty="0" smtClean="0"/>
              <a:t>expression</a:t>
            </a:r>
            <a:r>
              <a:rPr lang="en-US" dirty="0" smtClean="0"/>
              <a:t> is a </a:t>
            </a:r>
            <a:r>
              <a:rPr lang="en-US" b="1" dirty="0" smtClean="0"/>
              <a:t>combination of variables, constants, operators, and method calls</a:t>
            </a:r>
            <a:r>
              <a:rPr lang="en-US" dirty="0" smtClean="0"/>
              <a:t> that produces a </a:t>
            </a:r>
            <a:r>
              <a:rPr lang="en-US" b="1" dirty="0" smtClean="0"/>
              <a:t>single value</a:t>
            </a:r>
            <a:r>
              <a:rPr lang="en-US" dirty="0" smtClean="0"/>
              <a:t> when evaluated.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52243"/>
              </p:ext>
            </p:extLst>
          </p:nvPr>
        </p:nvGraphicFramePr>
        <p:xfrm>
          <a:off x="1989801" y="2316730"/>
          <a:ext cx="7928049" cy="4038600"/>
        </p:xfrm>
        <a:graphic>
          <a:graphicData uri="http://schemas.openxmlformats.org/drawingml/2006/table">
            <a:tbl>
              <a:tblPr/>
              <a:tblGrid>
                <a:gridCol w="2642683">
                  <a:extLst>
                    <a:ext uri="{9D8B030D-6E8A-4147-A177-3AD203B41FA5}">
                      <a16:colId xmlns:a16="http://schemas.microsoft.com/office/drawing/2014/main" val="3062027804"/>
                    </a:ext>
                  </a:extLst>
                </a:gridCol>
                <a:gridCol w="2642683">
                  <a:extLst>
                    <a:ext uri="{9D8B030D-6E8A-4147-A177-3AD203B41FA5}">
                      <a16:colId xmlns:a16="http://schemas.microsoft.com/office/drawing/2014/main" val="1268957966"/>
                    </a:ext>
                  </a:extLst>
                </a:gridCol>
                <a:gridCol w="2642683">
                  <a:extLst>
                    <a:ext uri="{9D8B030D-6E8A-4147-A177-3AD203B41FA5}">
                      <a16:colId xmlns:a16="http://schemas.microsoft.com/office/drawing/2014/main" val="1039439870"/>
                    </a:ext>
                  </a:extLst>
                </a:gridCol>
              </a:tblGrid>
              <a:tr h="293716">
                <a:tc>
                  <a:txBody>
                    <a:bodyPr/>
                    <a:lstStyle/>
                    <a:p>
                      <a:r>
                        <a:rPr lang="en-US" sz="1400"/>
                        <a:t>Type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Example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Description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520438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1. Arithmetic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+ b - c * d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Performs mathematical operations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226597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 dirty="0"/>
                        <a:t>2. Relational Expression</a:t>
                      </a:r>
                      <a:endParaRPr lang="en-US" sz="1400" dirty="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&gt; b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Compares two values and returns true or false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8491016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3. Logical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(a &gt; b) &amp;&amp; (b &lt; c)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Combines two or more conditions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85726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4. Assignment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 = 10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Assigns a value to a variable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169744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5. Conditional (Ternary)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(a &gt; b) ? a : b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Returns one of two values based on a condition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16279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6. Bitwise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&amp; b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Operates on bits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3217201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7. Object Creation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new Student()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Creates a new object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665452"/>
                  </a:ext>
                </a:extLst>
              </a:tr>
              <a:tr h="514004">
                <a:tc>
                  <a:txBody>
                    <a:bodyPr/>
                    <a:lstStyle/>
                    <a:p>
                      <a:r>
                        <a:rPr lang="en-US" sz="1400" b="1"/>
                        <a:t>8. Method Call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sum(a, b)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Calls a method and returns its value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9115570"/>
                  </a:ext>
                </a:extLst>
              </a:tr>
              <a:tr h="293716">
                <a:tc>
                  <a:txBody>
                    <a:bodyPr/>
                    <a:lstStyle/>
                    <a:p>
                      <a:r>
                        <a:rPr lang="en-US" sz="1400" b="1"/>
                        <a:t>9. String Expression</a:t>
                      </a:r>
                      <a:endParaRPr lang="en-US" sz="1400"/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"Hello " + name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Concatenates strings</a:t>
                      </a:r>
                    </a:p>
                  </a:txBody>
                  <a:tcPr marL="73429" marR="73429" marT="36715" marB="3671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837883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4394" y="18595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Expressions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562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932" y="0"/>
            <a:ext cx="9875520" cy="1356360"/>
          </a:xfrm>
        </p:spPr>
        <p:txBody>
          <a:bodyPr/>
          <a:lstStyle/>
          <a:p>
            <a:r>
              <a:rPr lang="en-US" dirty="0" smtClean="0"/>
              <a:t>Control Statements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00594" y="1007906"/>
            <a:ext cx="113995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control statements</a:t>
            </a:r>
            <a:r>
              <a:rPr lang="en-US" dirty="0" smtClean="0"/>
              <a:t> are used to </a:t>
            </a:r>
            <a:r>
              <a:rPr lang="en-US" b="1" dirty="0" smtClean="0"/>
              <a:t>control the flow of execution</a:t>
            </a:r>
            <a:r>
              <a:rPr lang="en-US" dirty="0" smtClean="0"/>
              <a:t> in a program — deciding </a:t>
            </a:r>
            <a:r>
              <a:rPr lang="en-US" b="1" dirty="0" smtClean="0"/>
              <a:t>which statements to execute</a:t>
            </a:r>
            <a:r>
              <a:rPr lang="en-US" dirty="0" smtClean="0"/>
              <a:t>, </a:t>
            </a:r>
            <a:r>
              <a:rPr lang="en-US" b="1" dirty="0" smtClean="0"/>
              <a:t>how many times</a:t>
            </a:r>
            <a:r>
              <a:rPr lang="en-US" dirty="0" smtClean="0"/>
              <a:t>, and </a:t>
            </a:r>
            <a:r>
              <a:rPr lang="en-US" b="1" dirty="0" smtClean="0"/>
              <a:t>under what conditions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468717"/>
              </p:ext>
            </p:extLst>
          </p:nvPr>
        </p:nvGraphicFramePr>
        <p:xfrm>
          <a:off x="1073331" y="3360420"/>
          <a:ext cx="9872664" cy="228600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304663393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50759214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21544092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 Keywords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95076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1. Decision-making statements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 code blocks based on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if, if-else, nested if, switch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132455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2. Looping statements (Iteration)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Repeat a block of code multiple times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for, while, do-while, for-each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6955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 dirty="0"/>
                        <a:t>3. Jump statements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Transfer control to another part of code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break, continue, 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6815328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00593" y="1979545"/>
            <a:ext cx="8447315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Control Statements in Java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control statements are grouped into three main categories: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699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557349" y="55506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(age &gt;= 18)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("You are an adult.");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7349" y="22200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(age &gt;= 18)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("Eligible to vote.");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("Not eligible to vote.");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57349" y="428568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(marks &gt;= 90)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("Grade A");</a:t>
            </a:r>
          </a:p>
          <a:p>
            <a:r>
              <a:rPr lang="en-US" dirty="0" smtClean="0"/>
              <a:t>} else if (marks &gt;= 75)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("Grade B");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("Grade C");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939245" y="55506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if (</a:t>
            </a:r>
            <a:r>
              <a:rPr lang="en-US" dirty="0" err="1" smtClean="0"/>
              <a:t>num</a:t>
            </a:r>
            <a:r>
              <a:rPr lang="en-US" dirty="0" smtClean="0"/>
              <a:t> &gt; 0)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num</a:t>
            </a:r>
            <a:r>
              <a:rPr lang="en-US" dirty="0" smtClean="0"/>
              <a:t> % 2 == 0)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("Positive Even");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738949" y="206667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day = 3;</a:t>
            </a:r>
          </a:p>
          <a:p>
            <a:r>
              <a:rPr lang="en-US" dirty="0" smtClean="0"/>
              <a:t>switch (day) {</a:t>
            </a:r>
          </a:p>
          <a:p>
            <a:r>
              <a:rPr lang="en-US" dirty="0" smtClean="0"/>
              <a:t>    case 1: </a:t>
            </a:r>
            <a:r>
              <a:rPr lang="en-US" dirty="0" err="1" smtClean="0"/>
              <a:t>System.out.println</a:t>
            </a:r>
            <a:r>
              <a:rPr lang="en-US" dirty="0" smtClean="0"/>
              <a:t>("Monday"); break;</a:t>
            </a:r>
          </a:p>
          <a:p>
            <a:r>
              <a:rPr lang="en-US" dirty="0" smtClean="0"/>
              <a:t>    case 2: </a:t>
            </a:r>
            <a:r>
              <a:rPr lang="en-US" dirty="0" err="1" smtClean="0"/>
              <a:t>System.out.println</a:t>
            </a:r>
            <a:r>
              <a:rPr lang="en-US" dirty="0" smtClean="0"/>
              <a:t>("Tuesday"); break;</a:t>
            </a:r>
          </a:p>
          <a:p>
            <a:r>
              <a:rPr lang="en-US" dirty="0" smtClean="0"/>
              <a:t>    case 3: </a:t>
            </a:r>
            <a:r>
              <a:rPr lang="en-US" dirty="0" err="1" smtClean="0"/>
              <a:t>System.out.println</a:t>
            </a:r>
            <a:r>
              <a:rPr lang="en-US" dirty="0" smtClean="0"/>
              <a:t>("Wednesday"); break;</a:t>
            </a:r>
          </a:p>
          <a:p>
            <a:r>
              <a:rPr lang="en-US" dirty="0" smtClean="0"/>
              <a:t>    default: </a:t>
            </a:r>
            <a:r>
              <a:rPr lang="en-US" dirty="0" err="1" smtClean="0"/>
              <a:t>System.out.println</a:t>
            </a:r>
            <a:r>
              <a:rPr lang="en-US" dirty="0" smtClean="0"/>
              <a:t>("Invalid day");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5738949" y="4362624"/>
            <a:ext cx="5570756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Java 14 onward,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also use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switch expression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result = switch(day)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case 1 -&gt; "Monday";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case 2 -&gt; "Tuesday";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case 3 -&gt; "Wednesday";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default -&gt; "Invalid day";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};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461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0560" y="64214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("Count: " +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0560" y="173239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&lt;= 5)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" y="337663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do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 while (</a:t>
            </a:r>
            <a:r>
              <a:rPr lang="en-US" dirty="0" err="1" smtClean="0"/>
              <a:t>i</a:t>
            </a:r>
            <a:r>
              <a:rPr lang="en-US" dirty="0" smtClean="0"/>
              <a:t> &lt;= 5);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70560" y="525852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[] numbers = {10, 20, 30};</a:t>
            </a:r>
          </a:p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 : numbers)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num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18217" y="61499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/>
              <a:t>for (int i = 1; i &lt;= 5; i++) {</a:t>
            </a:r>
          </a:p>
          <a:p>
            <a:r>
              <a:rPr lang="en-US" smtClean="0"/>
              <a:t>    if (i == 3) break;</a:t>
            </a:r>
          </a:p>
          <a:p>
            <a:r>
              <a:rPr lang="en-US" smtClean="0"/>
              <a:t>    System.out.println(i);</a:t>
            </a:r>
          </a:p>
          <a:p>
            <a:r>
              <a:rPr lang="en-US" smtClean="0"/>
              <a:t>}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18217" y="200939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for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 == 3) continue;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18217" y="354210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</a:t>
            </a:r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 {</a:t>
            </a:r>
          </a:p>
          <a:p>
            <a:r>
              <a:rPr lang="en-US" dirty="0" smtClean="0"/>
              <a:t>    return a + b;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3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6389" y="547191"/>
            <a:ext cx="11033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What Is a Class in Java?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class</a:t>
            </a:r>
            <a:r>
              <a:rPr lang="en-US" dirty="0" smtClean="0"/>
              <a:t> is a </a:t>
            </a:r>
            <a:r>
              <a:rPr lang="en-US" b="1" dirty="0" smtClean="0"/>
              <a:t>blueprint</a:t>
            </a:r>
            <a:r>
              <a:rPr lang="en-US" dirty="0" smtClean="0"/>
              <a:t> or </a:t>
            </a:r>
            <a:r>
              <a:rPr lang="en-US" b="1" dirty="0" smtClean="0"/>
              <a:t>template</a:t>
            </a:r>
            <a:r>
              <a:rPr lang="en-US" dirty="0" smtClean="0"/>
              <a:t> for creating objects.</a:t>
            </a:r>
            <a:br>
              <a:rPr lang="en-US" dirty="0" smtClean="0"/>
            </a:br>
            <a:r>
              <a:rPr lang="en-US" dirty="0" smtClean="0"/>
              <a:t>It defines </a:t>
            </a:r>
            <a:r>
              <a:rPr lang="en-US" b="1" dirty="0" smtClean="0"/>
              <a:t>properties (variables)</a:t>
            </a:r>
            <a:r>
              <a:rPr lang="en-US" dirty="0" smtClean="0"/>
              <a:t> and </a:t>
            </a:r>
            <a:r>
              <a:rPr lang="en-US" b="1" dirty="0" smtClean="0"/>
              <a:t>behaviors (methods)</a:t>
            </a:r>
            <a:r>
              <a:rPr lang="en-US" dirty="0" smtClean="0"/>
              <a:t> that the objects will have.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308" y="1755674"/>
            <a:ext cx="947492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Car {</a:t>
            </a:r>
          </a:p>
          <a:p>
            <a:r>
              <a:rPr lang="en-US" dirty="0" smtClean="0"/>
              <a:t>    // Data members (fields or attributes)</a:t>
            </a:r>
          </a:p>
          <a:p>
            <a:r>
              <a:rPr lang="en-US" dirty="0" smtClean="0"/>
              <a:t>    String color;</a:t>
            </a:r>
          </a:p>
          <a:p>
            <a:r>
              <a:rPr lang="en-US" dirty="0" smtClean="0"/>
              <a:t>    String model;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year;</a:t>
            </a:r>
          </a:p>
          <a:p>
            <a:endParaRPr lang="en-US" dirty="0" smtClean="0"/>
          </a:p>
          <a:p>
            <a:r>
              <a:rPr lang="en-US" dirty="0" smtClean="0"/>
              <a:t>    // Method (behavior)</a:t>
            </a:r>
          </a:p>
          <a:p>
            <a:r>
              <a:rPr lang="en-US" dirty="0" smtClean="0"/>
              <a:t>    void </a:t>
            </a:r>
            <a:r>
              <a:rPr lang="en-US" dirty="0" err="1" smtClean="0"/>
              <a:t>displayInfo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("Model: " + model + ", Color: " + color + ", Year: " + year);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8828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9635" y="357091"/>
            <a:ext cx="7922746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an Object in Java?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 class.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class is defined, no memory is allocated until we create an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6354" y="1318240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// Creating objects of the Car class</a:t>
            </a:r>
          </a:p>
          <a:p>
            <a:r>
              <a:rPr lang="en-US" dirty="0" smtClean="0"/>
              <a:t>        Car car1 = new Car();</a:t>
            </a:r>
          </a:p>
          <a:p>
            <a:r>
              <a:rPr lang="en-US" dirty="0" smtClean="0"/>
              <a:t>        Car car2 = new Car();</a:t>
            </a:r>
          </a:p>
          <a:p>
            <a:endParaRPr lang="en-US" dirty="0" smtClean="0"/>
          </a:p>
          <a:p>
            <a:r>
              <a:rPr lang="en-US" dirty="0" smtClean="0"/>
              <a:t>        // Assigning values</a:t>
            </a:r>
          </a:p>
          <a:p>
            <a:r>
              <a:rPr lang="en-US" dirty="0" smtClean="0"/>
              <a:t>        car1.color = "Red";</a:t>
            </a:r>
          </a:p>
          <a:p>
            <a:r>
              <a:rPr lang="en-US" dirty="0" smtClean="0"/>
              <a:t>        car1.model = "Tesla";</a:t>
            </a:r>
          </a:p>
          <a:p>
            <a:r>
              <a:rPr lang="en-US" dirty="0" smtClean="0"/>
              <a:t>        car1.year = 2024;</a:t>
            </a:r>
          </a:p>
          <a:p>
            <a:endParaRPr lang="en-US" dirty="0" smtClean="0"/>
          </a:p>
          <a:p>
            <a:r>
              <a:rPr lang="en-US" dirty="0" smtClean="0"/>
              <a:t>        car2.color = "Blue";</a:t>
            </a:r>
          </a:p>
          <a:p>
            <a:r>
              <a:rPr lang="en-US" dirty="0" smtClean="0"/>
              <a:t>        car2.model = "BMW";</a:t>
            </a:r>
          </a:p>
          <a:p>
            <a:r>
              <a:rPr lang="en-US" dirty="0" smtClean="0"/>
              <a:t>        car2.year = 2023;</a:t>
            </a:r>
          </a:p>
          <a:p>
            <a:endParaRPr lang="en-US" dirty="0" smtClean="0"/>
          </a:p>
          <a:p>
            <a:r>
              <a:rPr lang="en-US" dirty="0" smtClean="0"/>
              <a:t>        // Calling method</a:t>
            </a:r>
          </a:p>
          <a:p>
            <a:r>
              <a:rPr lang="en-US" dirty="0" smtClean="0"/>
              <a:t>        car1.displayInfo();</a:t>
            </a:r>
          </a:p>
          <a:p>
            <a:r>
              <a:rPr lang="en-US" dirty="0" smtClean="0"/>
              <a:t>        car2.displayInfo();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4587479"/>
              </p:ext>
            </p:extLst>
          </p:nvPr>
        </p:nvGraphicFramePr>
        <p:xfrm>
          <a:off x="3581779" y="3554563"/>
          <a:ext cx="8249580" cy="291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749860">
                  <a:extLst>
                    <a:ext uri="{9D8B030D-6E8A-4147-A177-3AD203B41FA5}">
                      <a16:colId xmlns:a16="http://schemas.microsoft.com/office/drawing/2014/main" val="1340502588"/>
                    </a:ext>
                  </a:extLst>
                </a:gridCol>
                <a:gridCol w="2749860">
                  <a:extLst>
                    <a:ext uri="{9D8B030D-6E8A-4147-A177-3AD203B41FA5}">
                      <a16:colId xmlns:a16="http://schemas.microsoft.com/office/drawing/2014/main" val="3970491668"/>
                    </a:ext>
                  </a:extLst>
                </a:gridCol>
                <a:gridCol w="2749860">
                  <a:extLst>
                    <a:ext uri="{9D8B030D-6E8A-4147-A177-3AD203B41FA5}">
                      <a16:colId xmlns:a16="http://schemas.microsoft.com/office/drawing/2014/main" val="2014364908"/>
                    </a:ext>
                  </a:extLst>
                </a:gridCol>
              </a:tblGrid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318188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Blueprint for creating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Instance of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14765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 memory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Occupies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223268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Declared using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Created using new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789501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Car {}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Car myCar = new Car();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8034579"/>
                  </a:ext>
                </a:extLst>
              </a:tr>
              <a:tr h="409036">
                <a:tc>
                  <a:txBody>
                    <a:bodyPr/>
                    <a:lstStyle/>
                    <a:p>
                      <a:r>
                        <a:rPr lang="en-US" sz="180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Defined once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Many objects can be created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171785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833973" y="302459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vs Object — Difference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38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7040" y="447655"/>
            <a:ext cx="11125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Constructor in Java</a:t>
            </a:r>
          </a:p>
          <a:p>
            <a:r>
              <a:rPr lang="en-US" dirty="0" smtClean="0"/>
              <a:t>A </a:t>
            </a:r>
            <a:r>
              <a:rPr lang="en-US" b="1" dirty="0" smtClean="0"/>
              <a:t>constructor</a:t>
            </a:r>
            <a:r>
              <a:rPr lang="en-US" dirty="0" smtClean="0"/>
              <a:t> is a special method used to </a:t>
            </a:r>
            <a:r>
              <a:rPr lang="en-US" b="1" dirty="0" smtClean="0"/>
              <a:t>initialize objects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has the </a:t>
            </a:r>
            <a:r>
              <a:rPr lang="en-US" b="1" dirty="0" smtClean="0"/>
              <a:t>same name as the class</a:t>
            </a:r>
            <a:r>
              <a:rPr lang="en-US" dirty="0" smtClean="0"/>
              <a:t> and </a:t>
            </a:r>
            <a:r>
              <a:rPr lang="en-US" b="1" dirty="0" smtClean="0"/>
              <a:t>no return type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7040" y="2011680"/>
            <a:ext cx="11267440" cy="407570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dirty="0" smtClean="0"/>
              <a:t>class Student {</a:t>
            </a:r>
          </a:p>
          <a:p>
            <a:r>
              <a:rPr lang="en-US" dirty="0" smtClean="0"/>
              <a:t>    String name;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age;</a:t>
            </a:r>
          </a:p>
          <a:p>
            <a:endParaRPr lang="en-US" dirty="0" smtClean="0"/>
          </a:p>
          <a:p>
            <a:r>
              <a:rPr lang="en-US" dirty="0" smtClean="0"/>
              <a:t>    // Constructor</a:t>
            </a:r>
          </a:p>
          <a:p>
            <a:r>
              <a:rPr lang="en-US" dirty="0" smtClean="0"/>
              <a:t>    Student(String n, </a:t>
            </a:r>
            <a:r>
              <a:rPr lang="en-US" dirty="0" err="1" smtClean="0"/>
              <a:t>int</a:t>
            </a:r>
            <a:r>
              <a:rPr lang="en-US" dirty="0" smtClean="0"/>
              <a:t> a) {</a:t>
            </a:r>
          </a:p>
          <a:p>
            <a:r>
              <a:rPr lang="en-US" dirty="0" smtClean="0"/>
              <a:t>        name = n;</a:t>
            </a:r>
          </a:p>
          <a:p>
            <a:r>
              <a:rPr lang="en-US" dirty="0" smtClean="0"/>
              <a:t>        age = a;</a:t>
            </a:r>
          </a:p>
          <a:p>
            <a:r>
              <a:rPr lang="en-US" dirty="0" smtClean="0"/>
              <a:t>    }</a:t>
            </a:r>
          </a:p>
          <a:p>
            <a:endParaRPr lang="en-US" dirty="0" smtClean="0"/>
          </a:p>
          <a:p>
            <a:r>
              <a:rPr lang="en-US" dirty="0" smtClean="0"/>
              <a:t>    void display()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("Name: " + name + ", Age: " + age);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Student s1 = new Student("</a:t>
            </a:r>
            <a:r>
              <a:rPr lang="en-US" dirty="0" err="1" smtClean="0"/>
              <a:t>Gowthaman</a:t>
            </a:r>
            <a:r>
              <a:rPr lang="en-US" dirty="0" smtClean="0"/>
              <a:t>", 20);</a:t>
            </a:r>
          </a:p>
          <a:p>
            <a:r>
              <a:rPr lang="en-US" dirty="0" smtClean="0"/>
              <a:t>        Student s2 = new Student("Anita", 19);</a:t>
            </a:r>
          </a:p>
          <a:p>
            <a:r>
              <a:rPr lang="en-US" dirty="0" smtClean="0"/>
              <a:t>        s1.display();</a:t>
            </a:r>
          </a:p>
          <a:p>
            <a:r>
              <a:rPr lang="en-US" dirty="0" smtClean="0"/>
              <a:t>        s2.display();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927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" y="512356"/>
            <a:ext cx="10535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a </a:t>
            </a:r>
            <a:r>
              <a:rPr lang="en-US" b="1" dirty="0" smtClean="0"/>
              <a:t>constructor</a:t>
            </a:r>
            <a:r>
              <a:rPr lang="en-US" dirty="0" smtClean="0"/>
              <a:t> is a </a:t>
            </a:r>
            <a:r>
              <a:rPr lang="en-US" b="1" dirty="0" smtClean="0"/>
              <a:t>special method</a:t>
            </a:r>
            <a:r>
              <a:rPr lang="en-US" dirty="0" smtClean="0"/>
              <a:t> that is </a:t>
            </a:r>
            <a:r>
              <a:rPr lang="en-US" b="1" dirty="0" smtClean="0"/>
              <a:t>used to initialize objects</a:t>
            </a:r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It is called </a:t>
            </a:r>
            <a:r>
              <a:rPr lang="en-US" b="1" dirty="0" smtClean="0"/>
              <a:t>automatically</a:t>
            </a:r>
            <a:r>
              <a:rPr lang="en-US" dirty="0" smtClean="0"/>
              <a:t> when an object is created — </a:t>
            </a:r>
            <a:r>
              <a:rPr lang="en-US" b="1" dirty="0" smtClean="0"/>
              <a:t>no need to call it manually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47040" y="22250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Constructor?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block of code that: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 the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name as the class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have a return type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(not even 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void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invoked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an object is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1680" y="374859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err="1" smtClean="0"/>
              <a:t>ClassName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// Constructor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ClassName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 // Initialization code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1658262"/>
            <a:ext cx="5069840" cy="504753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/>
              <a:t>class Student {</a:t>
            </a:r>
          </a:p>
          <a:p>
            <a:r>
              <a:rPr lang="en-US" sz="1400" dirty="0" smtClean="0"/>
              <a:t>    String name;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age;</a:t>
            </a:r>
          </a:p>
          <a:p>
            <a:endParaRPr lang="en-US" sz="1400" dirty="0" smtClean="0"/>
          </a:p>
          <a:p>
            <a:r>
              <a:rPr lang="en-US" sz="1400" dirty="0" smtClean="0"/>
              <a:t>    // Constructor</a:t>
            </a:r>
          </a:p>
          <a:p>
            <a:r>
              <a:rPr lang="en-US" sz="1400" dirty="0" smtClean="0"/>
              <a:t>    Student(String n, </a:t>
            </a:r>
            <a:r>
              <a:rPr lang="en-US" sz="1400" dirty="0" err="1" smtClean="0"/>
              <a:t>int</a:t>
            </a:r>
            <a:r>
              <a:rPr lang="en-US" sz="1400" dirty="0" smtClean="0"/>
              <a:t> a) {</a:t>
            </a:r>
          </a:p>
          <a:p>
            <a:r>
              <a:rPr lang="en-US" sz="1400" dirty="0" smtClean="0"/>
              <a:t>        name = n;</a:t>
            </a:r>
          </a:p>
          <a:p>
            <a:r>
              <a:rPr lang="en-US" sz="1400" dirty="0" smtClean="0"/>
              <a:t>        age = a;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void display()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("Name: " + name + ", Age: " + age);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Student s1 = new Student("</a:t>
            </a:r>
            <a:r>
              <a:rPr lang="en-US" sz="1400" dirty="0" err="1" smtClean="0"/>
              <a:t>Gowthaman</a:t>
            </a:r>
            <a:r>
              <a:rPr lang="en-US" sz="1400" dirty="0" smtClean="0"/>
              <a:t>", 20);</a:t>
            </a:r>
          </a:p>
          <a:p>
            <a:r>
              <a:rPr lang="en-US" sz="1400" dirty="0" smtClean="0"/>
              <a:t>        Student s2 = new Student("Anita", 19);</a:t>
            </a:r>
          </a:p>
          <a:p>
            <a:r>
              <a:rPr lang="en-US" sz="1400" dirty="0" smtClean="0"/>
              <a:t>        s1.display();</a:t>
            </a:r>
          </a:p>
          <a:p>
            <a:r>
              <a:rPr lang="en-US" sz="1400" dirty="0" smtClean="0"/>
              <a:t>        s2.display();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8821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66179" y="346513"/>
            <a:ext cx="6051801" cy="1138566"/>
          </a:xfrm>
        </p:spPr>
        <p:txBody>
          <a:bodyPr/>
          <a:lstStyle/>
          <a:p>
            <a:r>
              <a:rPr lang="en-US" dirty="0" smtClean="0"/>
              <a:t>Java virtual Machine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97397" y="1301374"/>
            <a:ext cx="115361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the JVM (Java Virtual Machine)?</a:t>
            </a:r>
          </a:p>
          <a:p>
            <a:r>
              <a:rPr lang="en-US" dirty="0"/>
              <a:t>The </a:t>
            </a:r>
            <a:r>
              <a:rPr lang="en-US" b="1" dirty="0"/>
              <a:t>Java Virtual Machine (JVM)</a:t>
            </a:r>
            <a:r>
              <a:rPr lang="en-US" dirty="0"/>
              <a:t> is a </a:t>
            </a:r>
            <a:r>
              <a:rPr lang="en-US" b="1" dirty="0"/>
              <a:t>software-based engine</a:t>
            </a:r>
            <a:r>
              <a:rPr lang="en-US" dirty="0"/>
              <a:t> that runs Java bytecode.</a:t>
            </a:r>
            <a:br>
              <a:rPr lang="en-US" dirty="0"/>
            </a:br>
            <a:r>
              <a:rPr lang="en-US" dirty="0"/>
              <a:t>It provides a </a:t>
            </a:r>
            <a:r>
              <a:rPr lang="en-US" b="1" dirty="0"/>
              <a:t>runtime environment</a:t>
            </a:r>
            <a:r>
              <a:rPr lang="en-US" dirty="0"/>
              <a:t> that allows Java programs to be </a:t>
            </a:r>
            <a:r>
              <a:rPr lang="en-US" b="1" dirty="0"/>
              <a:t>platform-independent</a:t>
            </a:r>
            <a:r>
              <a:rPr lang="en-US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3117447" y="2533234"/>
            <a:ext cx="6096000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JVM = A virtual computer inside your computer that runs Java programs.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97397" y="3333396"/>
            <a:ext cx="739016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Execution Flow: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write source code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Program.java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Compiler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javac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compiles it into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bytecode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Program.class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JVM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executes that bytecode on your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6293" y="5524944"/>
            <a:ext cx="6767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Program.java  → (</a:t>
            </a:r>
            <a:r>
              <a:rPr lang="en-US" dirty="0" err="1"/>
              <a:t>javac</a:t>
            </a:r>
            <a:r>
              <a:rPr lang="en-US" dirty="0"/>
              <a:t>) →  </a:t>
            </a:r>
            <a:r>
              <a:rPr lang="en-US" dirty="0" err="1"/>
              <a:t>Program.class</a:t>
            </a:r>
            <a:r>
              <a:rPr lang="en-US" dirty="0"/>
              <a:t>  → (JVM) →  Output</a:t>
            </a:r>
          </a:p>
        </p:txBody>
      </p:sp>
      <p:sp>
        <p:nvSpPr>
          <p:cNvPr id="9" name="Rectangle 8"/>
          <p:cNvSpPr/>
          <p:nvPr/>
        </p:nvSpPr>
        <p:spPr>
          <a:xfrm>
            <a:off x="7677874" y="5272388"/>
            <a:ext cx="387366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JVM – </a:t>
            </a:r>
            <a:r>
              <a:rPr lang="en-US" dirty="0"/>
              <a:t>E</a:t>
            </a:r>
            <a:r>
              <a:rPr lang="en-US" dirty="0" smtClean="0"/>
              <a:t>xecutes Byte Code</a:t>
            </a:r>
          </a:p>
          <a:p>
            <a:r>
              <a:rPr lang="en-US" dirty="0"/>
              <a:t>JRE = JVM + Libraries</a:t>
            </a:r>
            <a:endParaRPr lang="en-US" dirty="0" smtClean="0"/>
          </a:p>
          <a:p>
            <a:r>
              <a:rPr lang="en-US" dirty="0" smtClean="0"/>
              <a:t>JDK </a:t>
            </a:r>
            <a:r>
              <a:rPr lang="en-US" dirty="0"/>
              <a:t>= JRE + Development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40080" y="53742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Student {</a:t>
            </a:r>
          </a:p>
          <a:p>
            <a:r>
              <a:rPr lang="en-US" sz="1400" dirty="0" smtClean="0"/>
              <a:t>    String name;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age;</a:t>
            </a:r>
          </a:p>
          <a:p>
            <a:endParaRPr lang="en-US" sz="1400" dirty="0" smtClean="0"/>
          </a:p>
          <a:p>
            <a:r>
              <a:rPr lang="en-US" sz="1400" dirty="0" smtClean="0"/>
              <a:t>    Student(String n, </a:t>
            </a:r>
            <a:r>
              <a:rPr lang="en-US" sz="1400" dirty="0" err="1" smtClean="0"/>
              <a:t>int</a:t>
            </a:r>
            <a:r>
              <a:rPr lang="en-US" sz="1400" dirty="0" smtClean="0"/>
              <a:t> a) {</a:t>
            </a:r>
          </a:p>
          <a:p>
            <a:r>
              <a:rPr lang="en-US" sz="1400" dirty="0" smtClean="0"/>
              <a:t>        name = n;</a:t>
            </a:r>
          </a:p>
          <a:p>
            <a:r>
              <a:rPr lang="en-US" sz="1400" dirty="0" smtClean="0"/>
              <a:t>        age = a;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// Copy constructor</a:t>
            </a:r>
          </a:p>
          <a:p>
            <a:r>
              <a:rPr lang="en-US" sz="1400" dirty="0" smtClean="0"/>
              <a:t>    Student(Student s) {</a:t>
            </a:r>
          </a:p>
          <a:p>
            <a:r>
              <a:rPr lang="en-US" sz="1400" dirty="0" smtClean="0"/>
              <a:t>        name = s.name;</a:t>
            </a:r>
          </a:p>
          <a:p>
            <a:r>
              <a:rPr lang="en-US" sz="1400" dirty="0" smtClean="0"/>
              <a:t>        age = </a:t>
            </a:r>
            <a:r>
              <a:rPr lang="en-US" sz="1400" dirty="0" err="1" smtClean="0"/>
              <a:t>s.age</a:t>
            </a:r>
            <a:r>
              <a:rPr lang="en-US" sz="1400" dirty="0" smtClean="0"/>
              <a:t>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void display()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(name + " - " + age);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Student s1 = new Student("</a:t>
            </a:r>
            <a:r>
              <a:rPr lang="en-US" sz="1400" dirty="0" err="1" smtClean="0"/>
              <a:t>Gowthaman</a:t>
            </a:r>
            <a:r>
              <a:rPr lang="en-US" sz="1400" dirty="0" smtClean="0"/>
              <a:t>", 20);</a:t>
            </a:r>
          </a:p>
          <a:p>
            <a:r>
              <a:rPr lang="en-US" sz="1400" dirty="0" smtClean="0"/>
              <a:t>        Student s2 = new Student(s1); // Copy s1 data to s2</a:t>
            </a:r>
          </a:p>
          <a:p>
            <a:r>
              <a:rPr lang="en-US" sz="1400" dirty="0" smtClean="0"/>
              <a:t>        s2.display();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  <p:sp>
        <p:nvSpPr>
          <p:cNvPr id="5" name="Rectangle 4"/>
          <p:cNvSpPr/>
          <p:nvPr/>
        </p:nvSpPr>
        <p:spPr>
          <a:xfrm>
            <a:off x="5466080" y="752872"/>
            <a:ext cx="6096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 smtClean="0"/>
              <a:t>class Box {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width, height;</a:t>
            </a:r>
          </a:p>
          <a:p>
            <a:endParaRPr lang="en-US" sz="1400" dirty="0" smtClean="0"/>
          </a:p>
          <a:p>
            <a:r>
              <a:rPr lang="en-US" sz="1400" dirty="0" smtClean="0"/>
              <a:t>    Box() {</a:t>
            </a:r>
          </a:p>
          <a:p>
            <a:r>
              <a:rPr lang="en-US" sz="1400" dirty="0" smtClean="0"/>
              <a:t>        width = height = 10;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Box(</a:t>
            </a:r>
            <a:r>
              <a:rPr lang="en-US" sz="1400" dirty="0" err="1" smtClean="0"/>
              <a:t>int</a:t>
            </a:r>
            <a:r>
              <a:rPr lang="en-US" sz="1400" dirty="0" smtClean="0"/>
              <a:t> w, </a:t>
            </a:r>
            <a:r>
              <a:rPr lang="en-US" sz="1400" dirty="0" err="1" smtClean="0"/>
              <a:t>int</a:t>
            </a:r>
            <a:r>
              <a:rPr lang="en-US" sz="1400" dirty="0" smtClean="0"/>
              <a:t> h) {</a:t>
            </a:r>
          </a:p>
          <a:p>
            <a:r>
              <a:rPr lang="en-US" sz="1400" dirty="0" smtClean="0"/>
              <a:t>        width = w;</a:t>
            </a:r>
          </a:p>
          <a:p>
            <a:r>
              <a:rPr lang="en-US" sz="1400" dirty="0" smtClean="0"/>
              <a:t>        height = h;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void display()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("Width: " + width + ", Height: " + height);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Box b1 = new Box();        // Calls default constructor</a:t>
            </a:r>
          </a:p>
          <a:p>
            <a:r>
              <a:rPr lang="en-US" sz="1400" dirty="0" smtClean="0"/>
              <a:t>        Box b2 = new Box(5, 15);   // Calls parameterized constructor</a:t>
            </a:r>
          </a:p>
          <a:p>
            <a:r>
              <a:rPr lang="en-US" sz="1400" dirty="0" smtClean="0"/>
              <a:t>        b1.display();</a:t>
            </a:r>
          </a:p>
          <a:p>
            <a:r>
              <a:rPr lang="en-US" sz="1400" dirty="0" smtClean="0"/>
              <a:t>        b2.display();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3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437495"/>
            <a:ext cx="107899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</a:t>
            </a:r>
            <a:r>
              <a:rPr lang="en-US" b="1" dirty="0" smtClean="0"/>
              <a:t>Java</a:t>
            </a:r>
            <a:r>
              <a:rPr lang="en-US" dirty="0" smtClean="0"/>
              <a:t>, </a:t>
            </a:r>
            <a:r>
              <a:rPr lang="en-US" b="1" dirty="0" smtClean="0"/>
              <a:t>access control</a:t>
            </a:r>
            <a:r>
              <a:rPr lang="en-US" dirty="0" smtClean="0"/>
              <a:t> (or </a:t>
            </a:r>
            <a:r>
              <a:rPr lang="en-US" b="1" dirty="0" smtClean="0"/>
              <a:t>access modifiers</a:t>
            </a:r>
            <a:r>
              <a:rPr lang="en-US" dirty="0" smtClean="0"/>
              <a:t>) defines </a:t>
            </a:r>
            <a:r>
              <a:rPr lang="en-US" b="1" dirty="0" smtClean="0"/>
              <a:t>how accessible</a:t>
            </a:r>
            <a:r>
              <a:rPr lang="en-US" dirty="0" smtClean="0"/>
              <a:t> classes, methods, variables, and constructors are </a:t>
            </a:r>
            <a:r>
              <a:rPr lang="en-US" b="1" dirty="0" smtClean="0"/>
              <a:t>to other classes</a:t>
            </a:r>
            <a:r>
              <a:rPr lang="en-US" dirty="0" smtClean="0"/>
              <a:t>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728069"/>
              </p:ext>
            </p:extLst>
          </p:nvPr>
        </p:nvGraphicFramePr>
        <p:xfrm>
          <a:off x="1143000" y="2613660"/>
          <a:ext cx="9872664" cy="292608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645444">
                  <a:extLst>
                    <a:ext uri="{9D8B030D-6E8A-4147-A177-3AD203B41FA5}">
                      <a16:colId xmlns:a16="http://schemas.microsoft.com/office/drawing/2014/main" val="342807539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595247323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934771201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345386194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2416007395"/>
                    </a:ext>
                  </a:extLst>
                </a:gridCol>
                <a:gridCol w="1645444">
                  <a:extLst>
                    <a:ext uri="{9D8B030D-6E8A-4147-A177-3AD203B41FA5}">
                      <a16:colId xmlns:a16="http://schemas.microsoft.com/office/drawing/2014/main" val="32503855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Access Level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Within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Within Package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Subclass (outside package)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Other Packages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4675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4437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743374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Default (Package-private)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(no keyword)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91141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91641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48920" y="1213221"/>
            <a:ext cx="1055609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Access Modifiers?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modifiers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set the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visibility level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classes and their members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(fields, methods,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types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access levels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05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77520" y="701655"/>
            <a:ext cx="11165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Method Overloading</a:t>
            </a:r>
            <a:r>
              <a:rPr lang="en-US" dirty="0" smtClean="0"/>
              <a:t> is a feature in Java that allows a class to have </a:t>
            </a:r>
            <a:r>
              <a:rPr lang="en-US" b="1" dirty="0" smtClean="0"/>
              <a:t>multiple methods with the same name</a:t>
            </a:r>
            <a:r>
              <a:rPr lang="en-US" dirty="0" smtClean="0"/>
              <a:t> but </a:t>
            </a:r>
            <a:r>
              <a:rPr lang="en-US" b="1" dirty="0" smtClean="0"/>
              <a:t>different parameters</a:t>
            </a:r>
            <a:r>
              <a:rPr lang="en-US" dirty="0" smtClean="0"/>
              <a:t> (number, type, or order).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6080" y="1477556"/>
            <a:ext cx="112572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Method Overloading?</a:t>
            </a:r>
          </a:p>
          <a:p>
            <a:r>
              <a:rPr lang="en-US" dirty="0" smtClean="0"/>
              <a:t>When </a:t>
            </a:r>
            <a:r>
              <a:rPr lang="en-US" b="1" dirty="0" smtClean="0"/>
              <a:t>two or more methods</a:t>
            </a:r>
            <a:r>
              <a:rPr lang="en-US" dirty="0" smtClean="0"/>
              <a:t> in the </a:t>
            </a:r>
            <a:r>
              <a:rPr lang="en-US" b="1" dirty="0" smtClean="0"/>
              <a:t>same class</a:t>
            </a:r>
            <a:r>
              <a:rPr lang="en-US" dirty="0" smtClean="0"/>
              <a:t> share the </a:t>
            </a:r>
            <a:r>
              <a:rPr lang="en-US" b="1" dirty="0" smtClean="0"/>
              <a:t>same name</a:t>
            </a:r>
            <a:r>
              <a:rPr lang="en-US" dirty="0" smtClean="0"/>
              <a:t> but have </a:t>
            </a:r>
            <a:r>
              <a:rPr lang="en-US" b="1" dirty="0" smtClean="0"/>
              <a:t>different parameter lists</a:t>
            </a:r>
            <a:r>
              <a:rPr lang="en-US" dirty="0" smtClean="0"/>
              <a:t>, it is called </a:t>
            </a:r>
            <a:r>
              <a:rPr lang="en-US" b="1" dirty="0" smtClean="0"/>
              <a:t>method overloading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840" y="2776806"/>
            <a:ext cx="11145520" cy="3600986"/>
          </a:xfrm>
          <a:prstGeom prst="rect">
            <a:avLst/>
          </a:prstGeom>
          <a:solidFill>
            <a:schemeClr val="bg2"/>
          </a:solidFill>
        </p:spPr>
        <p:txBody>
          <a:bodyPr wrap="square" numCol="2">
            <a:spAutoFit/>
          </a:bodyPr>
          <a:lstStyle/>
          <a:p>
            <a:r>
              <a:rPr lang="en-US" sz="1400" dirty="0" smtClean="0"/>
              <a:t>class </a:t>
            </a:r>
            <a:r>
              <a:rPr lang="en-US" sz="1400" dirty="0" err="1" smtClean="0"/>
              <a:t>MathUtil</a:t>
            </a:r>
            <a:r>
              <a:rPr lang="en-US" sz="1400" dirty="0" smtClean="0"/>
              <a:t> {</a:t>
            </a:r>
          </a:p>
          <a:p>
            <a:r>
              <a:rPr lang="en-US" sz="1400" dirty="0" smtClean="0"/>
              <a:t>    // Method 1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add(</a:t>
            </a:r>
            <a:r>
              <a:rPr lang="en-US" sz="1400" dirty="0" err="1" smtClean="0"/>
              <a:t>int</a:t>
            </a:r>
            <a:r>
              <a:rPr lang="en-US" sz="1400" dirty="0" smtClean="0"/>
              <a:t> a, </a:t>
            </a:r>
            <a:r>
              <a:rPr lang="en-US" sz="1400" dirty="0" err="1" smtClean="0"/>
              <a:t>int</a:t>
            </a:r>
            <a:r>
              <a:rPr lang="en-US" sz="1400" dirty="0" smtClean="0"/>
              <a:t> b) {</a:t>
            </a:r>
          </a:p>
          <a:p>
            <a:r>
              <a:rPr lang="en-US" sz="1400" dirty="0" smtClean="0"/>
              <a:t>        return a + b;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// Method 2 (different number of parameters)</a:t>
            </a:r>
          </a:p>
          <a:p>
            <a:r>
              <a:rPr lang="en-US" sz="1400" dirty="0" smtClean="0"/>
              <a:t>    </a:t>
            </a:r>
            <a:r>
              <a:rPr lang="en-US" sz="1400" dirty="0" err="1" smtClean="0"/>
              <a:t>int</a:t>
            </a:r>
            <a:r>
              <a:rPr lang="en-US" sz="1400" dirty="0" smtClean="0"/>
              <a:t> add(</a:t>
            </a:r>
            <a:r>
              <a:rPr lang="en-US" sz="1400" dirty="0" err="1" smtClean="0"/>
              <a:t>int</a:t>
            </a:r>
            <a:r>
              <a:rPr lang="en-US" sz="1400" dirty="0" smtClean="0"/>
              <a:t> a, </a:t>
            </a:r>
            <a:r>
              <a:rPr lang="en-US" sz="1400" dirty="0" err="1" smtClean="0"/>
              <a:t>int</a:t>
            </a:r>
            <a:r>
              <a:rPr lang="en-US" sz="1400" dirty="0" smtClean="0"/>
              <a:t> b, </a:t>
            </a:r>
            <a:r>
              <a:rPr lang="en-US" sz="1400" dirty="0" err="1" smtClean="0"/>
              <a:t>int</a:t>
            </a:r>
            <a:r>
              <a:rPr lang="en-US" sz="1400" dirty="0" smtClean="0"/>
              <a:t> c) {</a:t>
            </a:r>
          </a:p>
          <a:p>
            <a:r>
              <a:rPr lang="en-US" sz="1400" dirty="0" smtClean="0"/>
              <a:t>        return a + b + c;</a:t>
            </a:r>
          </a:p>
          <a:p>
            <a:r>
              <a:rPr lang="en-US" sz="1400" dirty="0" smtClean="0"/>
              <a:t>    }</a:t>
            </a:r>
          </a:p>
          <a:p>
            <a:endParaRPr lang="en-US" sz="1400" dirty="0" smtClean="0"/>
          </a:p>
          <a:p>
            <a:r>
              <a:rPr lang="en-US" sz="1400" dirty="0" smtClean="0"/>
              <a:t>    // Method 3 (different data type)</a:t>
            </a:r>
          </a:p>
          <a:p>
            <a:r>
              <a:rPr lang="en-US" sz="1400" dirty="0" smtClean="0"/>
              <a:t>    double add(double a, double b) {</a:t>
            </a:r>
          </a:p>
          <a:p>
            <a:r>
              <a:rPr lang="en-US" sz="1400" dirty="0" smtClean="0"/>
              <a:t>        return a + b;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 smtClean="0"/>
          </a:p>
          <a:p>
            <a:r>
              <a:rPr lang="en-US" sz="1400" dirty="0" smtClean="0"/>
              <a:t>public class Main {</a:t>
            </a:r>
          </a:p>
          <a:p>
            <a:r>
              <a:rPr lang="en-US" sz="1400" dirty="0" smtClean="0"/>
              <a:t>    public static void main(String[] </a:t>
            </a:r>
            <a:r>
              <a:rPr lang="en-US" sz="1400" dirty="0" err="1" smtClean="0"/>
              <a:t>args</a:t>
            </a:r>
            <a:r>
              <a:rPr lang="en-US" sz="1400" dirty="0" smtClean="0"/>
              <a:t>) {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MathUtil</a:t>
            </a:r>
            <a:r>
              <a:rPr lang="en-US" sz="1400" dirty="0" smtClean="0"/>
              <a:t> </a:t>
            </a:r>
            <a:r>
              <a:rPr lang="en-US" sz="1400" dirty="0" err="1" smtClean="0"/>
              <a:t>obj</a:t>
            </a:r>
            <a:r>
              <a:rPr lang="en-US" sz="1400" dirty="0" smtClean="0"/>
              <a:t> = new </a:t>
            </a:r>
            <a:r>
              <a:rPr lang="en-US" sz="1400" dirty="0" err="1" smtClean="0"/>
              <a:t>MathUtil</a:t>
            </a:r>
            <a:r>
              <a:rPr lang="en-US" sz="1400" dirty="0" smtClean="0"/>
              <a:t>();</a:t>
            </a:r>
          </a:p>
          <a:p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obj.add</a:t>
            </a:r>
            <a:r>
              <a:rPr lang="en-US" sz="1400" dirty="0" smtClean="0"/>
              <a:t>(10, 20));        // Calls Method 1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obj.add</a:t>
            </a:r>
            <a:r>
              <a:rPr lang="en-US" sz="1400" dirty="0" smtClean="0"/>
              <a:t>(10, 20, 30));    // Calls Method 2</a:t>
            </a:r>
          </a:p>
          <a:p>
            <a:r>
              <a:rPr lang="en-US" sz="1400" dirty="0" smtClean="0"/>
              <a:t>        </a:t>
            </a:r>
            <a:r>
              <a:rPr lang="en-US" sz="1400" dirty="0" err="1" smtClean="0"/>
              <a:t>System.out.println</a:t>
            </a:r>
            <a:r>
              <a:rPr lang="en-US" sz="1400" dirty="0" smtClean="0"/>
              <a:t>(</a:t>
            </a:r>
            <a:r>
              <a:rPr lang="en-US" sz="1400" dirty="0" err="1" smtClean="0"/>
              <a:t>obj.add</a:t>
            </a:r>
            <a:r>
              <a:rPr lang="en-US" sz="1400" dirty="0" smtClean="0"/>
              <a:t>(5.5, 6.5));      // Calls Method 3</a:t>
            </a:r>
          </a:p>
          <a:p>
            <a:r>
              <a:rPr lang="en-US" sz="1400" dirty="0" smtClean="0"/>
              <a:t>    }</a:t>
            </a:r>
          </a:p>
          <a:p>
            <a:r>
              <a:rPr lang="en-US" sz="1400" dirty="0" smtClean="0"/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15618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89280" y="565834"/>
            <a:ext cx="1051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Java, the keyword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used to define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class-level members — that is, members that belong to the class itself, not to any particular object. 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55155" y="1490275"/>
            <a:ext cx="1078385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Are Static Members?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a member (variable, method, block, or nested class) is declared with the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static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keyword,</a:t>
            </a:r>
            <a:b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it </a:t>
            </a: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belongs to the class rather than to instances of the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That means: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objects share the same static member.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don’t need to create an object to access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690001"/>
              </p:ext>
            </p:extLst>
          </p:nvPr>
        </p:nvGraphicFramePr>
        <p:xfrm>
          <a:off x="828040" y="3985260"/>
          <a:ext cx="9872662" cy="18288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1625161661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4004314507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1141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Static Variables (Fields)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Shared by all objects of a class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6246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Static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be called without creating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3224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Static Blocks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initialize static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83306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Static Nested Classes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class defined inside another class using static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442534"/>
                  </a:ext>
                </a:extLst>
              </a:tr>
            </a:tbl>
          </a:graphicData>
        </a:graphic>
      </p:graphicFrame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28040" y="36345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Static Members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92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2513" y="398307"/>
            <a:ext cx="103109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an Array in Java?</a:t>
            </a:r>
          </a:p>
          <a:p>
            <a:r>
              <a:rPr lang="en-US" dirty="0"/>
              <a:t>An </a:t>
            </a:r>
            <a:r>
              <a:rPr lang="en-US" b="1" dirty="0"/>
              <a:t>array</a:t>
            </a:r>
            <a:r>
              <a:rPr lang="en-US" dirty="0"/>
              <a:t> is a container object that holds a fixed number of values of </a:t>
            </a:r>
            <a:r>
              <a:rPr lang="en-US" b="1" dirty="0"/>
              <a:t>a single type</a:t>
            </a:r>
            <a:r>
              <a:rPr lang="en-US" dirty="0"/>
              <a:t>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83474" y="1009701"/>
            <a:ext cx="4007828" cy="249600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Declaring Arrays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two main ways to declare arrays: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Method 1: Declare then allocate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[3];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// Method 2: Declare and allocate together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[3];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307" y="3839030"/>
            <a:ext cx="3972995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r>
              <a:rPr lang="en-US" dirty="0" err="1"/>
              <a:t>arr</a:t>
            </a:r>
            <a:r>
              <a:rPr lang="en-US" dirty="0"/>
              <a:t>[0] = 10;</a:t>
            </a:r>
          </a:p>
          <a:p>
            <a:r>
              <a:rPr lang="en-US" dirty="0" err="1"/>
              <a:t>arr</a:t>
            </a:r>
            <a:r>
              <a:rPr lang="en-US" dirty="0"/>
              <a:t>[1] = 20;</a:t>
            </a:r>
          </a:p>
          <a:p>
            <a:r>
              <a:rPr lang="en-US" dirty="0" err="1"/>
              <a:t>arr</a:t>
            </a:r>
            <a:r>
              <a:rPr lang="en-US" dirty="0"/>
              <a:t>[2] = 30;</a:t>
            </a:r>
          </a:p>
        </p:txBody>
      </p:sp>
      <p:sp>
        <p:nvSpPr>
          <p:cNvPr id="8" name="Rectangle 7"/>
          <p:cNvSpPr/>
          <p:nvPr/>
        </p:nvSpPr>
        <p:spPr>
          <a:xfrm>
            <a:off x="618307" y="5456311"/>
            <a:ext cx="22015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arr</a:t>
            </a:r>
            <a:r>
              <a:rPr lang="en-US" dirty="0"/>
              <a:t> = {10, 20, 30};</a:t>
            </a:r>
          </a:p>
        </p:txBody>
      </p:sp>
      <p:sp>
        <p:nvSpPr>
          <p:cNvPr id="9" name="Rectangle 8"/>
          <p:cNvSpPr/>
          <p:nvPr/>
        </p:nvSpPr>
        <p:spPr>
          <a:xfrm>
            <a:off x="618307" y="6057929"/>
            <a:ext cx="42480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arr.length</a:t>
            </a:r>
            <a:r>
              <a:rPr lang="en-US" dirty="0"/>
              <a:t>); // Outputs 3</a:t>
            </a: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25142" y="1210728"/>
            <a:ext cx="5336818" cy="123110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Multidimensional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supports arrays of arrays (like matrices):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[][] matrix = { {1, 2, 3}, {4, 5, 6} };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(matrix[1][2]); // Outputs 6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20640" y="3008033"/>
            <a:ext cx="6096000" cy="286232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java.util.Arrays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[] </a:t>
            </a:r>
            <a:r>
              <a:rPr lang="en-US" dirty="0" err="1"/>
              <a:t>nums</a:t>
            </a:r>
            <a:r>
              <a:rPr lang="en-US" dirty="0"/>
              <a:t> = {3, 1, 4, 1, 5};</a:t>
            </a:r>
          </a:p>
          <a:p>
            <a:endParaRPr lang="en-US" dirty="0"/>
          </a:p>
          <a:p>
            <a:r>
              <a:rPr lang="en-US" dirty="0" err="1"/>
              <a:t>Arrays.sort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);</a:t>
            </a:r>
          </a:p>
          <a:p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Arrays.toString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)); // [1, 1, 3, 4, 5]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index = </a:t>
            </a:r>
            <a:r>
              <a:rPr lang="en-US" dirty="0" err="1"/>
              <a:t>Arrays.binarySearch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4); // Search for element 4</a:t>
            </a:r>
          </a:p>
          <a:p>
            <a:r>
              <a:rPr lang="en-US" dirty="0" err="1"/>
              <a:t>System.out.println</a:t>
            </a:r>
            <a:r>
              <a:rPr lang="en-US" dirty="0"/>
              <a:t>(index); // 3</a:t>
            </a:r>
          </a:p>
        </p:txBody>
      </p:sp>
    </p:spTree>
    <p:extLst>
      <p:ext uri="{BB962C8B-B14F-4D97-AF65-F5344CB8AC3E}">
        <p14:creationId xmlns:p14="http://schemas.microsoft.com/office/powerpoint/2010/main" val="1692539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847929"/>
              </p:ext>
            </p:extLst>
          </p:nvPr>
        </p:nvGraphicFramePr>
        <p:xfrm>
          <a:off x="777600" y="2086673"/>
          <a:ext cx="7032948" cy="408455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758237">
                  <a:extLst>
                    <a:ext uri="{9D8B030D-6E8A-4147-A177-3AD203B41FA5}">
                      <a16:colId xmlns:a16="http://schemas.microsoft.com/office/drawing/2014/main" val="3858833398"/>
                    </a:ext>
                  </a:extLst>
                </a:gridCol>
                <a:gridCol w="1758237">
                  <a:extLst>
                    <a:ext uri="{9D8B030D-6E8A-4147-A177-3AD203B41FA5}">
                      <a16:colId xmlns:a16="http://schemas.microsoft.com/office/drawing/2014/main" val="115109473"/>
                    </a:ext>
                  </a:extLst>
                </a:gridCol>
                <a:gridCol w="1758237">
                  <a:extLst>
                    <a:ext uri="{9D8B030D-6E8A-4147-A177-3AD203B41FA5}">
                      <a16:colId xmlns:a16="http://schemas.microsoft.com/office/drawing/2014/main" val="3154755189"/>
                    </a:ext>
                  </a:extLst>
                </a:gridCol>
                <a:gridCol w="1758237">
                  <a:extLst>
                    <a:ext uri="{9D8B030D-6E8A-4147-A177-3AD203B41FA5}">
                      <a16:colId xmlns:a16="http://schemas.microsoft.com/office/drawing/2014/main" val="872855361"/>
                    </a:ext>
                  </a:extLst>
                </a:gridCol>
              </a:tblGrid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Method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Description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Example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Output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259100253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length()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number of characters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"Java".length()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4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554681480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charAt(i)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Returns character at index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"Java".charAt(2)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'v'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652721777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substring(a, b)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Extracts substring from index a to b-1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"Hello".substring(1,4)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"ell"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2575280356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toUpperCase()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Converts to uppercase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"java".toUpperCase()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4033942511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toLowerCase()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Converts to lowercase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"JAVA".toLowerCase()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2493623236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trim()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Removes leading and trailing spaces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 Hello ".trim()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"Hello"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211089415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equals()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Compares content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"Java".equals("java")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false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341874505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equalsIgnoreCase()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Ignores case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"Java".equalsIgnoreCase("java")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true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427636682"/>
                  </a:ext>
                </a:extLst>
              </a:tr>
              <a:tr h="455971">
                <a:tc>
                  <a:txBody>
                    <a:bodyPr/>
                    <a:lstStyle/>
                    <a:p>
                      <a:r>
                        <a:rPr lang="en-US" sz="1300"/>
                        <a:t>contains()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Checks if substring exists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"Programming".contains("gram")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true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3283885460"/>
                  </a:ext>
                </a:extLst>
              </a:tr>
              <a:tr h="260555">
                <a:tc>
                  <a:txBody>
                    <a:bodyPr/>
                    <a:lstStyle/>
                    <a:p>
                      <a:r>
                        <a:rPr lang="en-US" sz="1300"/>
                        <a:t>replace(a,b)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Replaces characters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"Java".replace('a','o')</a:t>
                      </a:r>
                    </a:p>
                  </a:txBody>
                  <a:tcPr marL="65139" marR="65139" marT="32569" marB="32569"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"</a:t>
                      </a:r>
                      <a:r>
                        <a:rPr lang="en-US" sz="1300" dirty="0" err="1"/>
                        <a:t>Jovo</a:t>
                      </a:r>
                      <a:r>
                        <a:rPr lang="en-US" sz="1300" dirty="0"/>
                        <a:t>"</a:t>
                      </a:r>
                    </a:p>
                  </a:txBody>
                  <a:tcPr marL="65139" marR="65139" marT="32569" marB="32569" anchor="ctr"/>
                </a:tc>
                <a:extLst>
                  <a:ext uri="{0D108BD9-81ED-4DB2-BD59-A6C34878D82A}">
                    <a16:rowId xmlns:a16="http://schemas.microsoft.com/office/drawing/2014/main" val="2869664112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77600" y="1023649"/>
            <a:ext cx="2586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Common String Methods</a:t>
            </a:r>
          </a:p>
        </p:txBody>
      </p:sp>
    </p:spTree>
    <p:extLst>
      <p:ext uri="{BB962C8B-B14F-4D97-AF65-F5344CB8AC3E}">
        <p14:creationId xmlns:p14="http://schemas.microsoft.com/office/powerpoint/2010/main" val="4220801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18309" y="115930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s1 = "Hello";</a:t>
            </a:r>
          </a:p>
          <a:p>
            <a:r>
              <a:rPr lang="en-US" dirty="0"/>
              <a:t>String s2 = "Hello";</a:t>
            </a:r>
          </a:p>
          <a:p>
            <a:r>
              <a:rPr lang="en-US" dirty="0"/>
              <a:t>String s3 = new String("Hello");</a:t>
            </a:r>
          </a:p>
          <a:p>
            <a:endParaRPr lang="en-US" dirty="0"/>
          </a:p>
          <a:p>
            <a:r>
              <a:rPr lang="en-US" dirty="0" err="1"/>
              <a:t>System.out.println</a:t>
            </a:r>
            <a:r>
              <a:rPr lang="en-US" dirty="0"/>
              <a:t>(s1 == s2);       // true (same reference in pool)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 == s3);       // false (different object)</a:t>
            </a:r>
          </a:p>
          <a:p>
            <a:r>
              <a:rPr lang="en-US" dirty="0" err="1"/>
              <a:t>System.out.println</a:t>
            </a:r>
            <a:r>
              <a:rPr lang="en-US" dirty="0"/>
              <a:t>(s1.equals(s3));  // true (same content)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7074" y="461555"/>
            <a:ext cx="3059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String Comparison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485698"/>
              </p:ext>
            </p:extLst>
          </p:nvPr>
        </p:nvGraphicFramePr>
        <p:xfrm>
          <a:off x="607074" y="5147108"/>
          <a:ext cx="9872664" cy="14630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78907032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6429749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450242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105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Immutable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991882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StringBuilder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Fastest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56964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StringBuffer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Thread-Safe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Slightly Slower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866302"/>
                  </a:ext>
                </a:extLst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07074" y="3208116"/>
            <a:ext cx="93971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StringBuilder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StringBuffer</a:t>
            </a:r>
            <a:endParaRPr kumimoji="0" lang="en-US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Since Strings are immutable, use these classes for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mutable strings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(modifiable):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new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StringBuilder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("Hello"); 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b.append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(" World");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System.out.println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); // Hello World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79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160" y="306477"/>
            <a:ext cx="110947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Inheritance?</a:t>
            </a:r>
          </a:p>
          <a:p>
            <a:r>
              <a:rPr lang="en-US" b="1" dirty="0"/>
              <a:t>Inheritance</a:t>
            </a:r>
            <a:r>
              <a:rPr lang="en-US" dirty="0"/>
              <a:t> is the process by which one class </a:t>
            </a:r>
            <a:r>
              <a:rPr lang="en-US" b="1" dirty="0"/>
              <a:t>acquires the properties and behaviors (fields and methods)</a:t>
            </a:r>
            <a:r>
              <a:rPr lang="en-US" dirty="0"/>
              <a:t> of another class.</a:t>
            </a:r>
            <a:br>
              <a:rPr lang="en-US" dirty="0"/>
            </a:br>
            <a:r>
              <a:rPr lang="en-US" dirty="0"/>
              <a:t>It allows </a:t>
            </a:r>
            <a:r>
              <a:rPr lang="en-US" b="1" dirty="0"/>
              <a:t>code reuse</a:t>
            </a:r>
            <a:r>
              <a:rPr lang="en-US" dirty="0"/>
              <a:t> and establishes a </a:t>
            </a:r>
            <a:r>
              <a:rPr lang="en-US" b="1" dirty="0"/>
              <a:t>parent–child relationship</a:t>
            </a:r>
            <a:r>
              <a:rPr lang="en-US" dirty="0"/>
              <a:t> between classes.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17520" y="1712298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Parent {</a:t>
            </a:r>
          </a:p>
          <a:p>
            <a:r>
              <a:rPr lang="en-US" dirty="0"/>
              <a:t>    // parent class members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Child extends Parent {</a:t>
            </a:r>
          </a:p>
          <a:p>
            <a:r>
              <a:rPr lang="en-US" dirty="0"/>
              <a:t>    // child class members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18160" y="440737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Why Use Inheritance?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Promotes </a:t>
            </a:r>
            <a:r>
              <a:rPr lang="en-US" b="1" dirty="0"/>
              <a:t>code reusability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method overriding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hierarchical classification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Simplifies </a:t>
            </a:r>
            <a:r>
              <a:rPr lang="en-US" b="1" dirty="0"/>
              <a:t>maintenance and scalability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8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5920" y="474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Single Inheritance</a:t>
            </a:r>
          </a:p>
          <a:p>
            <a:r>
              <a:rPr lang="en-US" dirty="0"/>
              <a:t>A single class inherits from one superclass.</a:t>
            </a:r>
          </a:p>
        </p:txBody>
      </p:sp>
      <p:sp>
        <p:nvSpPr>
          <p:cNvPr id="5" name="Rectangle 4"/>
          <p:cNvSpPr/>
          <p:nvPr/>
        </p:nvSpPr>
        <p:spPr>
          <a:xfrm>
            <a:off x="375920" y="1259730"/>
            <a:ext cx="4937760" cy="175432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 {</a:t>
            </a:r>
          </a:p>
          <a:p>
            <a:r>
              <a:rPr lang="en-US" dirty="0"/>
              <a:t>    void </a:t>
            </a:r>
            <a:r>
              <a:rPr lang="en-US" dirty="0" err="1"/>
              <a:t>displayA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("Class A");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B extends A {</a:t>
            </a:r>
          </a:p>
          <a:p>
            <a:r>
              <a:rPr lang="en-US" dirty="0"/>
              <a:t>    void </a:t>
            </a:r>
            <a:r>
              <a:rPr lang="en-US" dirty="0" err="1"/>
              <a:t>displayB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("Class B");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920" y="3227754"/>
            <a:ext cx="5029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Multilevel Inheritance</a:t>
            </a:r>
          </a:p>
          <a:p>
            <a:r>
              <a:rPr lang="en-US" dirty="0"/>
              <a:t>A class inherits from another derived class (a chain).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5920" y="4151084"/>
            <a:ext cx="4937760" cy="233910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class A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msgA</a:t>
            </a:r>
            <a:r>
              <a:rPr lang="en-US" sz="1600" dirty="0"/>
              <a:t>() { </a:t>
            </a:r>
            <a:r>
              <a:rPr lang="en-US" sz="1600" dirty="0" err="1"/>
              <a:t>System.out.println</a:t>
            </a:r>
            <a:r>
              <a:rPr lang="en-US" sz="1600" dirty="0"/>
              <a:t>("Class A");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class B extends A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msgB</a:t>
            </a:r>
            <a:r>
              <a:rPr lang="en-US" sz="1600" dirty="0"/>
              <a:t>() { </a:t>
            </a:r>
            <a:r>
              <a:rPr lang="en-US" sz="1600" dirty="0" err="1"/>
              <a:t>System.out.println</a:t>
            </a:r>
            <a:r>
              <a:rPr lang="en-US" sz="1600" dirty="0"/>
              <a:t>("Class B"); }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class C extends B {</a:t>
            </a:r>
          </a:p>
          <a:p>
            <a:r>
              <a:rPr lang="en-US" sz="1600" dirty="0"/>
              <a:t>    void </a:t>
            </a:r>
            <a:r>
              <a:rPr lang="en-US" sz="1600" dirty="0" err="1"/>
              <a:t>msgC</a:t>
            </a:r>
            <a:r>
              <a:rPr lang="en-US" sz="1600" dirty="0"/>
              <a:t>() { </a:t>
            </a:r>
            <a:r>
              <a:rPr lang="en-US" sz="1600" dirty="0" err="1"/>
              <a:t>System.out.println</a:t>
            </a:r>
            <a:r>
              <a:rPr lang="en-US" sz="1600" dirty="0"/>
              <a:t>("Class C"); }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5659120" y="4981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Hierarchical Inheritance</a:t>
            </a:r>
          </a:p>
          <a:p>
            <a:r>
              <a:rPr lang="en-US" dirty="0"/>
              <a:t>Multiple classes inherit from the same parent.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59120" y="1293503"/>
            <a:ext cx="6096000" cy="258532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class Animal {</a:t>
            </a:r>
          </a:p>
          <a:p>
            <a:r>
              <a:rPr lang="en-US" dirty="0"/>
              <a:t>    void eat() { </a:t>
            </a:r>
            <a:r>
              <a:rPr lang="en-US" dirty="0" err="1"/>
              <a:t>System.out.println</a:t>
            </a:r>
            <a:r>
              <a:rPr lang="en-US" dirty="0"/>
              <a:t>("Eating...");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void bark() { </a:t>
            </a:r>
            <a:r>
              <a:rPr lang="en-US" dirty="0" err="1"/>
              <a:t>System.out.println</a:t>
            </a:r>
            <a:r>
              <a:rPr lang="en-US" dirty="0"/>
              <a:t>("Barking...");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Cat extends Animal {</a:t>
            </a:r>
          </a:p>
          <a:p>
            <a:r>
              <a:rPr lang="en-US" dirty="0"/>
              <a:t>    void meow() { </a:t>
            </a:r>
            <a:r>
              <a:rPr lang="en-US" dirty="0" err="1"/>
              <a:t>System.out.println</a:t>
            </a:r>
            <a:r>
              <a:rPr lang="en-US" dirty="0"/>
              <a:t>("Meowing..."); }</a:t>
            </a:r>
          </a:p>
          <a:p>
            <a:r>
              <a:rPr lang="en-US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5503817" y="423303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Multiple Inheritance (Not Supported with Classes)</a:t>
            </a:r>
          </a:p>
          <a:p>
            <a:r>
              <a:rPr lang="en-US" dirty="0"/>
              <a:t>Java </a:t>
            </a:r>
            <a:r>
              <a:rPr lang="en-US" b="1" dirty="0"/>
              <a:t>does not support multiple inheritance</a:t>
            </a:r>
            <a:r>
              <a:rPr lang="en-US" dirty="0"/>
              <a:t> using classes (to avoid ambiguity known as the </a:t>
            </a:r>
            <a:r>
              <a:rPr lang="en-US" i="1" dirty="0"/>
              <a:t>Diamond Problem</a:t>
            </a:r>
            <a:r>
              <a:rPr lang="en-US" dirty="0"/>
              <a:t>).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64778" y="5289857"/>
            <a:ext cx="6096000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Hybrid Inheritance</a:t>
            </a:r>
          </a:p>
          <a:p>
            <a:r>
              <a:rPr lang="en-US" dirty="0"/>
              <a:t>Combination of two or more types (like multilevel + hierarchical).</a:t>
            </a:r>
            <a:br>
              <a:rPr lang="en-US" dirty="0"/>
            </a:br>
            <a:r>
              <a:rPr lang="en-US" dirty="0"/>
              <a:t>Java supports this </a:t>
            </a:r>
            <a:r>
              <a:rPr lang="en-US" b="1" dirty="0"/>
              <a:t>only through interfaces</a:t>
            </a:r>
            <a:r>
              <a:rPr lang="en-US" dirty="0"/>
              <a:t>, not with classes.</a:t>
            </a:r>
          </a:p>
        </p:txBody>
      </p:sp>
    </p:spTree>
    <p:extLst>
      <p:ext uri="{BB962C8B-B14F-4D97-AF65-F5344CB8AC3E}">
        <p14:creationId xmlns:p14="http://schemas.microsoft.com/office/powerpoint/2010/main" val="2043968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4137" y="498213"/>
            <a:ext cx="37946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super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 in Inheritance</a:t>
            </a:r>
            <a:endParaRPr kumimoji="0" lang="en-US" altLang="en-US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refer to the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parent class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444137" y="1428937"/>
            <a:ext cx="4963886" cy="480131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class Animal {</a:t>
            </a:r>
          </a:p>
          <a:p>
            <a:r>
              <a:rPr lang="en-US" dirty="0"/>
              <a:t>    Animal()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("Animal constructor");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eat() { </a:t>
            </a:r>
            <a:r>
              <a:rPr lang="en-US" dirty="0" err="1"/>
              <a:t>System.out.println</a:t>
            </a:r>
            <a:r>
              <a:rPr lang="en-US" dirty="0"/>
              <a:t>("Eating...");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Dog() {</a:t>
            </a:r>
          </a:p>
          <a:p>
            <a:r>
              <a:rPr lang="en-US" dirty="0"/>
              <a:t>        super(); // Calls parent constructor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("Dog constructor");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void eat() {</a:t>
            </a:r>
          </a:p>
          <a:p>
            <a:r>
              <a:rPr lang="en-US" dirty="0"/>
              <a:t>        </a:t>
            </a:r>
            <a:r>
              <a:rPr lang="en-US" dirty="0" err="1"/>
              <a:t>super.eat</a:t>
            </a:r>
            <a:r>
              <a:rPr lang="en-US" dirty="0"/>
              <a:t>(); // Calls parent method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("Eating bread...");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374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-87086"/>
            <a:ext cx="9875520" cy="1356360"/>
          </a:xfrm>
        </p:spPr>
        <p:txBody>
          <a:bodyPr/>
          <a:lstStyle/>
          <a:p>
            <a:r>
              <a:rPr lang="en-US" dirty="0" smtClean="0"/>
              <a:t>Java data types – primitive data type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938252"/>
              </p:ext>
            </p:extLst>
          </p:nvPr>
        </p:nvGraphicFramePr>
        <p:xfrm>
          <a:off x="1724961" y="1068308"/>
          <a:ext cx="8487630" cy="5239004"/>
        </p:xfrm>
        <a:graphic>
          <a:graphicData uri="http://schemas.openxmlformats.org/drawingml/2006/table">
            <a:tbl>
              <a:tblPr/>
              <a:tblGrid>
                <a:gridCol w="1697526">
                  <a:extLst>
                    <a:ext uri="{9D8B030D-6E8A-4147-A177-3AD203B41FA5}">
                      <a16:colId xmlns:a16="http://schemas.microsoft.com/office/drawing/2014/main" val="1406130120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1741597334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203208608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3063176517"/>
                    </a:ext>
                  </a:extLst>
                </a:gridCol>
                <a:gridCol w="1697526">
                  <a:extLst>
                    <a:ext uri="{9D8B030D-6E8A-4147-A177-3AD203B41FA5}">
                      <a16:colId xmlns:a16="http://schemas.microsoft.com/office/drawing/2014/main" val="864005344"/>
                    </a:ext>
                  </a:extLst>
                </a:gridCol>
              </a:tblGrid>
              <a:tr h="248816">
                <a:tc>
                  <a:txBody>
                    <a:bodyPr/>
                    <a:lstStyle/>
                    <a:p>
                      <a:r>
                        <a:rPr lang="en-US" sz="1000"/>
                        <a:t>Type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Size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Default Value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Example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Description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710018"/>
                  </a:ext>
                </a:extLst>
              </a:tr>
              <a:tr h="811252">
                <a:tc>
                  <a:txBody>
                    <a:bodyPr/>
                    <a:lstStyle/>
                    <a:p>
                      <a:r>
                        <a:rPr lang="en-US" sz="1000" b="1"/>
                        <a:t>byte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 byte (8 bits)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byte a = 10;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Stores small integers (-128 to 127). Useful for saving memory.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0518325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 dirty="0"/>
                        <a:t>short</a:t>
                      </a:r>
                      <a:endParaRPr lang="en-US" sz="1000" dirty="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short s = 1000;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Stores medium-range integers (-32,768 to 32,767).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78002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int</a:t>
                      </a:r>
                      <a:endParaRPr lang="en-US" sz="1000" dirty="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int i = 100000;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Most commonly used integer type.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6288877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/>
                        <a:t>long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0L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long l = 10000000000L;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Stores large integers. Needs suffix </a:t>
                      </a:r>
                      <a:r>
                        <a:rPr lang="en-US" sz="1000" b="1"/>
                        <a:t>L</a:t>
                      </a:r>
                      <a:r>
                        <a:rPr lang="en-US" sz="1000"/>
                        <a:t>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429760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/>
                        <a:t>float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4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0.0f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float f = 10.5f;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Single-precision decimal numbers. Needs suffix </a:t>
                      </a:r>
                      <a:r>
                        <a:rPr lang="en-US" sz="1000" b="1"/>
                        <a:t>f</a:t>
                      </a:r>
                      <a:r>
                        <a:rPr lang="en-US" sz="1000"/>
                        <a:t>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0417763"/>
                  </a:ext>
                </a:extLst>
              </a:tr>
              <a:tr h="811252">
                <a:tc>
                  <a:txBody>
                    <a:bodyPr/>
                    <a:lstStyle/>
                    <a:p>
                      <a:r>
                        <a:rPr lang="en-US" sz="1000" b="1"/>
                        <a:t>double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8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0.0d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double d = 99.99;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Double-precision decimal numbers (default for decimals).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51506"/>
                  </a:ext>
                </a:extLst>
              </a:tr>
              <a:tr h="623774">
                <a:tc>
                  <a:txBody>
                    <a:bodyPr/>
                    <a:lstStyle/>
                    <a:p>
                      <a:r>
                        <a:rPr lang="en-US" sz="1000" b="1"/>
                        <a:t>char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 bytes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'\u0000'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char c = 'A';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1000"/>
                        <a:t>Stores a single Unicode character.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4070014"/>
                  </a:ext>
                </a:extLst>
              </a:tr>
              <a:tr h="436294">
                <a:tc>
                  <a:txBody>
                    <a:bodyPr/>
                    <a:lstStyle/>
                    <a:p>
                      <a:r>
                        <a:rPr lang="en-US" sz="1000" b="1"/>
                        <a:t>boolean</a:t>
                      </a:r>
                      <a:endParaRPr lang="en-US" sz="1000"/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 bit (logical)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false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boolean flag = true;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Stores true or false.</a:t>
                      </a:r>
                    </a:p>
                  </a:txBody>
                  <a:tcPr marL="49859" marR="49859" marT="24930" marB="249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6452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237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633" y="380889"/>
            <a:ext cx="107463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constructors in inheritance</a:t>
            </a:r>
            <a:r>
              <a:rPr lang="en-US" dirty="0"/>
              <a:t> in Java.</a:t>
            </a:r>
            <a:br>
              <a:rPr lang="en-US" dirty="0"/>
            </a:br>
            <a:r>
              <a:rPr lang="en-US" dirty="0"/>
              <a:t>This is a very important concept that helps you understand </a:t>
            </a:r>
            <a:r>
              <a:rPr lang="en-US" b="1" dirty="0"/>
              <a:t>how objects are created</a:t>
            </a:r>
            <a:r>
              <a:rPr lang="en-US" dirty="0"/>
              <a:t> in a class hierarchy.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554" y="1289933"/>
            <a:ext cx="11207932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Do subclasses inherit constructors?</a:t>
            </a:r>
          </a:p>
          <a:p>
            <a:r>
              <a:rPr lang="en-US" dirty="0"/>
              <a:t>👉 </a:t>
            </a:r>
            <a:r>
              <a:rPr lang="en-US" b="1" dirty="0"/>
              <a:t>No</a:t>
            </a:r>
            <a:r>
              <a:rPr lang="en-US" dirty="0"/>
              <a:t>, constructors are </a:t>
            </a:r>
            <a:r>
              <a:rPr lang="en-US" b="1" dirty="0"/>
              <a:t>not inherited</a:t>
            </a:r>
            <a:r>
              <a:rPr lang="en-US" dirty="0"/>
              <a:t> in Java.</a:t>
            </a:r>
            <a:br>
              <a:rPr lang="en-US" dirty="0"/>
            </a:br>
            <a:r>
              <a:rPr lang="en-US" dirty="0"/>
              <a:t>However, when a subclass object is created, </a:t>
            </a:r>
            <a:r>
              <a:rPr lang="en-US" b="1" dirty="0"/>
              <a:t>the constructor of the parent class is automatically called first</a:t>
            </a:r>
            <a:r>
              <a:rPr lang="en-US" dirty="0"/>
              <a:t>, before the child class’s constructor.</a:t>
            </a:r>
          </a:p>
          <a:p>
            <a:r>
              <a:rPr lang="en-US" dirty="0"/>
              <a:t>This ensures that the parent’s part of the object is initialized properly.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461553" y="3064417"/>
            <a:ext cx="11321475" cy="4801314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dirty="0"/>
              <a:t>class Parent {</a:t>
            </a:r>
          </a:p>
          <a:p>
            <a:r>
              <a:rPr lang="en-US" dirty="0"/>
              <a:t>    Parent()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("Parent constructor called");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Child extends Parent {</a:t>
            </a:r>
          </a:p>
          <a:p>
            <a:r>
              <a:rPr lang="en-US" dirty="0"/>
              <a:t>    Child()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("Child constructor called");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Child c = new Child();</a:t>
            </a:r>
          </a:p>
          <a:p>
            <a:r>
              <a:rPr lang="en-US" dirty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  <a:endParaRPr lang="en-US" dirty="0"/>
          </a:p>
          <a:p>
            <a:r>
              <a:rPr lang="en-US" dirty="0"/>
              <a:t>Parent constructor called</a:t>
            </a:r>
          </a:p>
          <a:p>
            <a:r>
              <a:rPr lang="en-US" dirty="0"/>
              <a:t>Child constructor called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814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1886" y="288948"/>
            <a:ext cx="8978537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String in Java?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Java is an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represents a sequence of characters.</a:t>
            </a:r>
            <a:b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part of the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java.lang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package.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name = "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Gowthaman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1886" y="2036191"/>
            <a:ext cx="9648732" cy="25853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Strings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create strings in two ways: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string literals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(recommended)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s1 = "Hello";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Stored in the String pool (a special memory area in Java).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new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String s2 = new String("Hello"); 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Always creates a new object in heap 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emory, even if the same string exists in the pool.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1886" y="4891429"/>
            <a:ext cx="38143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String Immutability</a:t>
            </a:r>
          </a:p>
          <a:p>
            <a:r>
              <a:rPr lang="en-US" dirty="0"/>
              <a:t>Strings are </a:t>
            </a:r>
            <a:r>
              <a:rPr lang="en-US" b="1" dirty="0"/>
              <a:t>immutable</a:t>
            </a:r>
            <a:r>
              <a:rPr lang="en-US" dirty="0"/>
              <a:t> — once created, they cannot be changed.</a:t>
            </a:r>
          </a:p>
        </p:txBody>
      </p:sp>
      <p:sp>
        <p:nvSpPr>
          <p:cNvPr id="7" name="Rectangle 6"/>
          <p:cNvSpPr/>
          <p:nvPr/>
        </p:nvSpPr>
        <p:spPr>
          <a:xfrm>
            <a:off x="5320937" y="50756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String s = "Java";</a:t>
            </a:r>
          </a:p>
          <a:p>
            <a:r>
              <a:rPr lang="en-US" dirty="0" err="1"/>
              <a:t>s.concat</a:t>
            </a:r>
            <a:r>
              <a:rPr lang="en-US" dirty="0"/>
              <a:t>(" Programming");  // Creates a new String, doesn't modify s</a:t>
            </a:r>
          </a:p>
          <a:p>
            <a:r>
              <a:rPr lang="en-US" dirty="0" err="1"/>
              <a:t>System.out.println</a:t>
            </a:r>
            <a:r>
              <a:rPr lang="en-US" dirty="0"/>
              <a:t>(s);     // Output: Java</a:t>
            </a:r>
          </a:p>
        </p:txBody>
      </p:sp>
    </p:spTree>
    <p:extLst>
      <p:ext uri="{BB962C8B-B14F-4D97-AF65-F5344CB8AC3E}">
        <p14:creationId xmlns:p14="http://schemas.microsoft.com/office/powerpoint/2010/main" val="26892986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665480" y="3619500"/>
          <a:ext cx="9872664" cy="2743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54413756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758467346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5115905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Overriding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Overloading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7947979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/>
                        <a:t>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Redefining a method in a child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Defining multiple methods with same name but different parameters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4219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Not required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858626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Parameters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Must be same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Must be different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50402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Return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Same or subclass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Can differ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78230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Runtime/Compile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Runtime (Dynamic Binding)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Compile Time (Static Binding)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021527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65480" y="479197"/>
            <a:ext cx="112826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Method Overriding in Java</a:t>
            </a:r>
          </a:p>
          <a:p>
            <a:r>
              <a:rPr lang="en-US" b="1" dirty="0" smtClean="0"/>
              <a:t>Method Overriding</a:t>
            </a:r>
            <a:r>
              <a:rPr lang="en-US" dirty="0" smtClean="0"/>
              <a:t> is one of the key features of </a:t>
            </a:r>
            <a:r>
              <a:rPr lang="en-US" b="1" dirty="0" smtClean="0"/>
              <a:t>Object-Oriented Programming (OOP)</a:t>
            </a:r>
            <a:r>
              <a:rPr lang="en-US" dirty="0" smtClean="0"/>
              <a:t> in Java.</a:t>
            </a:r>
            <a:br>
              <a:rPr lang="en-US" dirty="0" smtClean="0"/>
            </a:br>
            <a:r>
              <a:rPr lang="en-US" dirty="0" smtClean="0"/>
              <a:t>It allows a </a:t>
            </a:r>
            <a:r>
              <a:rPr lang="en-US" b="1" dirty="0" smtClean="0"/>
              <a:t>subclass (child class)</a:t>
            </a:r>
            <a:r>
              <a:rPr lang="en-US" dirty="0" smtClean="0"/>
              <a:t> to </a:t>
            </a:r>
            <a:r>
              <a:rPr lang="en-US" b="1" dirty="0" smtClean="0"/>
              <a:t>provide its own version</a:t>
            </a:r>
            <a:r>
              <a:rPr lang="en-US" dirty="0" smtClean="0"/>
              <a:t> of a method that is </a:t>
            </a:r>
            <a:r>
              <a:rPr lang="en-US" b="1" dirty="0" smtClean="0"/>
              <a:t>already defined in its superclass (parent class)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65480" y="1910849"/>
            <a:ext cx="10601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What Is Method Overriding?</a:t>
            </a:r>
          </a:p>
          <a:p>
            <a:r>
              <a:rPr lang="en-US" dirty="0" smtClean="0"/>
              <a:t>When a </a:t>
            </a:r>
            <a:r>
              <a:rPr lang="en-US" b="1" dirty="0" smtClean="0"/>
              <a:t>child class defines a method</a:t>
            </a:r>
            <a:r>
              <a:rPr lang="en-US" dirty="0" smtClean="0"/>
              <a:t> that has the </a:t>
            </a:r>
            <a:r>
              <a:rPr lang="en-US" b="1" dirty="0" smtClean="0"/>
              <a:t>same name, return type, and parameters</a:t>
            </a:r>
            <a:r>
              <a:rPr lang="en-US" dirty="0" smtClean="0"/>
              <a:t> as a </a:t>
            </a:r>
            <a:r>
              <a:rPr lang="en-US" b="1" dirty="0" smtClean="0"/>
              <a:t>method in its parent class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the child’s version </a:t>
            </a:r>
            <a:r>
              <a:rPr lang="en-US" b="1" dirty="0" smtClean="0"/>
              <a:t>overrides</a:t>
            </a:r>
            <a:r>
              <a:rPr lang="en-US" dirty="0" smtClean="0"/>
              <a:t> (replaces) the parent’s version.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09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360" y="602685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class Animal {</a:t>
            </a:r>
          </a:p>
          <a:p>
            <a:r>
              <a:rPr lang="en-US" dirty="0" smtClean="0"/>
              <a:t>    void sound()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("Animal makes a sound");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class Dog extends Animal {</a:t>
            </a:r>
          </a:p>
          <a:p>
            <a:r>
              <a:rPr lang="en-US" dirty="0" smtClean="0"/>
              <a:t>    // Overriding the sound() method</a:t>
            </a:r>
          </a:p>
          <a:p>
            <a:r>
              <a:rPr lang="en-US" dirty="0" smtClean="0"/>
              <a:t>    @Override</a:t>
            </a:r>
          </a:p>
          <a:p>
            <a:r>
              <a:rPr lang="en-US" dirty="0" smtClean="0"/>
              <a:t>    void sound()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("Dog barks");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public class Main {</a:t>
            </a:r>
          </a:p>
          <a:p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Animal a = new Dog(); // Parent reference, child object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a.sound</a:t>
            </a:r>
            <a:r>
              <a:rPr lang="en-US" dirty="0" smtClean="0"/>
              <a:t>();  // Calls Dog's sound() method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7458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3145" y="478382"/>
            <a:ext cx="10853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interfaces in Java</a:t>
            </a:r>
            <a:r>
              <a:rPr lang="en-US" dirty="0"/>
              <a:t>, one of the key OOP features for achieving </a:t>
            </a:r>
            <a:r>
              <a:rPr lang="en-US" b="1" dirty="0"/>
              <a:t>abstraction</a:t>
            </a:r>
            <a:r>
              <a:rPr lang="en-US" dirty="0"/>
              <a:t> and </a:t>
            </a:r>
            <a:r>
              <a:rPr lang="en-US" b="1" dirty="0"/>
              <a:t>multiple inheritance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671332" y="1151300"/>
            <a:ext cx="10370915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/>
              <a:t>What Is an Interface in Java?</a:t>
            </a:r>
          </a:p>
          <a:p>
            <a:r>
              <a:rPr lang="en-US" dirty="0"/>
              <a:t>An </a:t>
            </a:r>
            <a:r>
              <a:rPr lang="en-US" b="1" dirty="0"/>
              <a:t>interface</a:t>
            </a:r>
            <a:r>
              <a:rPr lang="en-US" dirty="0"/>
              <a:t> in Java is like a </a:t>
            </a:r>
            <a:r>
              <a:rPr lang="en-US" b="1" dirty="0"/>
              <a:t>contract</a:t>
            </a:r>
            <a:r>
              <a:rPr lang="en-US" dirty="0"/>
              <a:t> — it defines a set of </a:t>
            </a:r>
            <a:r>
              <a:rPr lang="en-US" b="1" dirty="0"/>
              <a:t>methods</a:t>
            </a:r>
            <a:r>
              <a:rPr lang="en-US" dirty="0"/>
              <a:t> that a class must implement.</a:t>
            </a:r>
            <a:br>
              <a:rPr lang="en-US" dirty="0"/>
            </a:br>
            <a:r>
              <a:rPr lang="en-US" dirty="0"/>
              <a:t>It contains </a:t>
            </a:r>
            <a:r>
              <a:rPr lang="en-US" b="1" dirty="0"/>
              <a:t>abstract methods</a:t>
            </a:r>
            <a:r>
              <a:rPr lang="en-US" dirty="0"/>
              <a:t> (without implementation) and </a:t>
            </a:r>
            <a:r>
              <a:rPr lang="en-US" b="1" dirty="0"/>
              <a:t>constants</a:t>
            </a:r>
            <a:r>
              <a:rPr lang="en-US" dirty="0"/>
              <a:t>.</a:t>
            </a:r>
          </a:p>
          <a:p>
            <a:r>
              <a:rPr lang="en-US" dirty="0"/>
              <a:t>Think of it as a </a:t>
            </a:r>
            <a:r>
              <a:rPr lang="en-US" b="1" dirty="0"/>
              <a:t>blueprint</a:t>
            </a:r>
            <a:r>
              <a:rPr lang="en-US" dirty="0"/>
              <a:t> for a class.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661" y="274940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interface </a:t>
            </a:r>
            <a:r>
              <a:rPr lang="en-US" dirty="0" err="1"/>
              <a:t>InterfaceName</a:t>
            </a:r>
            <a:r>
              <a:rPr lang="en-US" dirty="0"/>
              <a:t> {</a:t>
            </a:r>
          </a:p>
          <a:p>
            <a:r>
              <a:rPr lang="en-US" dirty="0"/>
              <a:t>    // Constant (public, static, final by default)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VALUE = 10;</a:t>
            </a:r>
          </a:p>
          <a:p>
            <a:endParaRPr lang="en-US" dirty="0"/>
          </a:p>
          <a:p>
            <a:r>
              <a:rPr lang="en-US" dirty="0"/>
              <a:t>    // Abstract methods (public and abstract by default)</a:t>
            </a:r>
          </a:p>
          <a:p>
            <a:r>
              <a:rPr lang="en-US" dirty="0"/>
              <a:t>    void method1();</a:t>
            </a:r>
          </a:p>
          <a:p>
            <a:r>
              <a:rPr lang="en-US" dirty="0"/>
              <a:t>    void method2();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312061" y="2655215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MyClass</a:t>
            </a:r>
            <a:r>
              <a:rPr lang="en-US" dirty="0"/>
              <a:t> implements </a:t>
            </a:r>
            <a:r>
              <a:rPr lang="en-US" dirty="0" err="1"/>
              <a:t>InterfaceName</a:t>
            </a:r>
            <a:r>
              <a:rPr lang="en-US" dirty="0"/>
              <a:t> {</a:t>
            </a:r>
          </a:p>
          <a:p>
            <a:r>
              <a:rPr lang="en-US" dirty="0"/>
              <a:t>    public void method1()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1 implemented");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method2()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("Method 2 implemented");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99195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5823" y="3638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Why Use Interfaces?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</a:t>
            </a:r>
            <a:r>
              <a:rPr lang="en-US" b="1" dirty="0"/>
              <a:t>abstraction</a:t>
            </a:r>
            <a:r>
              <a:rPr lang="en-US" dirty="0"/>
              <a:t> (hide implementation details)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achieve </a:t>
            </a:r>
            <a:r>
              <a:rPr lang="en-US" b="1" dirty="0"/>
              <a:t>multiple inheritance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define </a:t>
            </a:r>
            <a:r>
              <a:rPr lang="en-US" b="1" dirty="0"/>
              <a:t>common behavior</a:t>
            </a:r>
            <a:r>
              <a:rPr lang="en-US" dirty="0"/>
              <a:t> for unrelated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establish </a:t>
            </a:r>
            <a:r>
              <a:rPr lang="en-US" b="1" dirty="0"/>
              <a:t>contracts</a:t>
            </a:r>
            <a:r>
              <a:rPr lang="en-US" dirty="0"/>
              <a:t> that multiple classes can follow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85823" y="2116200"/>
            <a:ext cx="75768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Interfaces can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 from other interfaces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extends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43828" y="3037578"/>
            <a:ext cx="609600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interface A {</a:t>
            </a:r>
          </a:p>
          <a:p>
            <a:r>
              <a:rPr lang="en-US" dirty="0"/>
              <a:t>    void </a:t>
            </a:r>
            <a:r>
              <a:rPr lang="en-US" dirty="0" err="1"/>
              <a:t>methodA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interface B extends A {</a:t>
            </a:r>
          </a:p>
          <a:p>
            <a:r>
              <a:rPr lang="en-US" dirty="0"/>
              <a:t>    void </a:t>
            </a:r>
            <a:r>
              <a:rPr lang="en-US" dirty="0" err="1"/>
              <a:t>methodB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 implements B {</a:t>
            </a:r>
          </a:p>
          <a:p>
            <a:r>
              <a:rPr lang="en-US" dirty="0"/>
              <a:t>    public void </a:t>
            </a:r>
            <a:r>
              <a:rPr lang="en-US" dirty="0" err="1"/>
              <a:t>methodA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("Method A"); }</a:t>
            </a:r>
          </a:p>
          <a:p>
            <a:r>
              <a:rPr lang="en-US" dirty="0"/>
              <a:t>    public void </a:t>
            </a:r>
            <a:r>
              <a:rPr lang="en-US" dirty="0" err="1"/>
              <a:t>methodB</a:t>
            </a:r>
            <a:r>
              <a:rPr lang="en-US" dirty="0"/>
              <a:t>() { </a:t>
            </a:r>
            <a:r>
              <a:rPr lang="en-US" dirty="0" err="1"/>
              <a:t>System.out.println</a:t>
            </a:r>
            <a:r>
              <a:rPr lang="en-US" dirty="0"/>
              <a:t>("Method B");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48545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68" y="455629"/>
            <a:ext cx="98346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Functional Interfaces (Java 8+)</a:t>
            </a:r>
          </a:p>
          <a:p>
            <a:r>
              <a:rPr lang="en-US" dirty="0"/>
              <a:t>A </a:t>
            </a:r>
            <a:r>
              <a:rPr lang="en-US" b="1" dirty="0"/>
              <a:t>functional interface</a:t>
            </a:r>
            <a:r>
              <a:rPr lang="en-US" dirty="0"/>
              <a:t> has </a:t>
            </a:r>
            <a:r>
              <a:rPr lang="en-US" b="1" dirty="0"/>
              <a:t>exactly one abstract method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can be used with </a:t>
            </a:r>
            <a:r>
              <a:rPr lang="en-US" b="1" dirty="0"/>
              <a:t>lambda expressions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2160678"/>
            <a:ext cx="6246471" cy="3139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@</a:t>
            </a:r>
            <a:r>
              <a:rPr lang="en-US" dirty="0" err="1"/>
              <a:t>FunctionalInterface</a:t>
            </a:r>
            <a:endParaRPr lang="en-US" dirty="0"/>
          </a:p>
          <a:p>
            <a:r>
              <a:rPr lang="en-US" dirty="0"/>
              <a:t>interface Greeting {</a:t>
            </a:r>
          </a:p>
          <a:p>
            <a:r>
              <a:rPr lang="en-US" dirty="0"/>
              <a:t>    void </a:t>
            </a:r>
            <a:r>
              <a:rPr lang="en-US" dirty="0" err="1"/>
              <a:t>sayHello</a:t>
            </a:r>
            <a:r>
              <a:rPr lang="en-US" dirty="0"/>
              <a:t>(String name);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FunctionalInterfaceExample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Greeting g = (name) -&gt; </a:t>
            </a:r>
            <a:r>
              <a:rPr lang="en-US" dirty="0" err="1"/>
              <a:t>System.out.println</a:t>
            </a:r>
            <a:r>
              <a:rPr lang="en-US" dirty="0"/>
              <a:t>("Hello, " + name);</a:t>
            </a:r>
          </a:p>
          <a:p>
            <a:r>
              <a:rPr lang="en-US" dirty="0"/>
              <a:t>        </a:t>
            </a:r>
            <a:r>
              <a:rPr lang="en-US" dirty="0" err="1"/>
              <a:t>g.sayHello</a:t>
            </a:r>
            <a:r>
              <a:rPr lang="en-US" dirty="0"/>
              <a:t>("</a:t>
            </a:r>
            <a:r>
              <a:rPr lang="en-US" dirty="0" err="1"/>
              <a:t>Gowthaman</a:t>
            </a:r>
            <a:r>
              <a:rPr lang="en-US" dirty="0"/>
              <a:t>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89632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142754"/>
            <a:ext cx="9875520" cy="1356360"/>
          </a:xfrm>
        </p:spPr>
        <p:txBody>
          <a:bodyPr>
            <a:normAutofit/>
          </a:bodyPr>
          <a:lstStyle/>
          <a:p>
            <a:r>
              <a:rPr lang="en-US" sz="2400" b="1" dirty="0"/>
              <a:t>Dynamic Method Dispatch</a:t>
            </a:r>
            <a:r>
              <a:rPr lang="en-US" sz="2400" dirty="0"/>
              <a:t> (also known as </a:t>
            </a:r>
            <a:r>
              <a:rPr lang="en-US" sz="2400" b="1" dirty="0"/>
              <a:t>Runtime Polymorphism</a:t>
            </a:r>
            <a:r>
              <a:rPr lang="en-US" sz="2400" dirty="0"/>
              <a:t>).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5741" y="989652"/>
            <a:ext cx="108300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What Is Dynamic Method Dispatch?</a:t>
            </a:r>
          </a:p>
          <a:p>
            <a:r>
              <a:rPr lang="en-US" sz="2000" b="1" dirty="0"/>
              <a:t>Dynamic Method Dispatch</a:t>
            </a:r>
            <a:r>
              <a:rPr lang="en-US" sz="2000" dirty="0"/>
              <a:t> is the mechanism by which a </a:t>
            </a:r>
            <a:r>
              <a:rPr lang="en-US" sz="2000" b="1" dirty="0"/>
              <a:t>call to an overridden method</a:t>
            </a:r>
            <a:r>
              <a:rPr lang="en-US" sz="2000" dirty="0"/>
              <a:t> is resolved </a:t>
            </a:r>
            <a:r>
              <a:rPr lang="en-US" sz="2000" b="1" dirty="0"/>
              <a:t>at runtime</a:t>
            </a:r>
            <a:r>
              <a:rPr lang="en-US" sz="2000" dirty="0"/>
              <a:t>, not at compile time.</a:t>
            </a:r>
          </a:p>
          <a:p>
            <a:r>
              <a:rPr lang="en-US" sz="2000" dirty="0"/>
              <a:t>In simple </a:t>
            </a:r>
            <a:r>
              <a:rPr lang="en-US" sz="2000" dirty="0" smtClean="0"/>
              <a:t>words.</a:t>
            </a:r>
          </a:p>
          <a:p>
            <a:r>
              <a:rPr lang="en-US" sz="2000" dirty="0" smtClean="0"/>
              <a:t>The </a:t>
            </a:r>
            <a:r>
              <a:rPr lang="en-US" sz="2000" b="1" dirty="0"/>
              <a:t>method that gets executed depends on the type of object</a:t>
            </a:r>
            <a:r>
              <a:rPr lang="en-US" sz="2000" dirty="0"/>
              <a:t> (not the reference variable).</a:t>
            </a:r>
          </a:p>
        </p:txBody>
      </p:sp>
      <p:sp>
        <p:nvSpPr>
          <p:cNvPr id="5" name="Rectangle 4"/>
          <p:cNvSpPr/>
          <p:nvPr/>
        </p:nvSpPr>
        <p:spPr>
          <a:xfrm>
            <a:off x="680977" y="2713883"/>
            <a:ext cx="106795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Idea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reference variable</a:t>
            </a:r>
            <a:r>
              <a:rPr lang="en-US" dirty="0"/>
              <a:t> of a </a:t>
            </a:r>
            <a:r>
              <a:rPr lang="en-US" b="1" dirty="0"/>
              <a:t>parent class</a:t>
            </a:r>
            <a:r>
              <a:rPr lang="en-US" dirty="0"/>
              <a:t> can refer to an </a:t>
            </a:r>
            <a:r>
              <a:rPr lang="en-US" b="1" dirty="0"/>
              <a:t>object of a child class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an </a:t>
            </a:r>
            <a:r>
              <a:rPr lang="en-US" b="1" dirty="0"/>
              <a:t>overridden method</a:t>
            </a:r>
            <a:r>
              <a:rPr lang="en-US" dirty="0"/>
              <a:t> is called through the parent reference, </a:t>
            </a:r>
            <a:r>
              <a:rPr lang="en-US" b="1" dirty="0"/>
              <a:t>Java decides at runtime</a:t>
            </a:r>
            <a:r>
              <a:rPr lang="en-US" dirty="0"/>
              <a:t> which version (parent or child) to execute.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3337367" y="4426538"/>
            <a:ext cx="6096000" cy="147732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b="1" dirty="0"/>
              <a:t>Why Use Dynamic Method Dispatch?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runtime polymorphism</a:t>
            </a:r>
            <a:r>
              <a:rPr lang="en-US" dirty="0"/>
              <a:t> (real flexibility)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Enables </a:t>
            </a:r>
            <a:r>
              <a:rPr lang="en-US" b="1" dirty="0"/>
              <a:t>generic programming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Allows code to call overridden methods </a:t>
            </a:r>
            <a:r>
              <a:rPr lang="en-US" b="1" dirty="0"/>
              <a:t>without knowing the exact object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98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4719" y="491146"/>
            <a:ext cx="11015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Package in Java?</a:t>
            </a:r>
          </a:p>
          <a:p>
            <a:r>
              <a:rPr lang="en-US" dirty="0"/>
              <a:t>A </a:t>
            </a:r>
            <a:r>
              <a:rPr lang="en-US" b="1" dirty="0"/>
              <a:t>package</a:t>
            </a:r>
            <a:r>
              <a:rPr lang="en-US" dirty="0"/>
              <a:t> in Java is a </a:t>
            </a:r>
            <a:r>
              <a:rPr lang="en-US" b="1" dirty="0"/>
              <a:t>namespace</a:t>
            </a:r>
            <a:r>
              <a:rPr lang="en-US" dirty="0"/>
              <a:t> that groups related </a:t>
            </a:r>
            <a:r>
              <a:rPr lang="en-US" b="1" dirty="0"/>
              <a:t>classes, interfaces, and sub-packages</a:t>
            </a:r>
            <a:r>
              <a:rPr lang="en-US" dirty="0"/>
              <a:t> together.</a:t>
            </a:r>
          </a:p>
          <a:p>
            <a:r>
              <a:rPr lang="en-US" dirty="0"/>
              <a:t>Think of it like a </a:t>
            </a:r>
            <a:r>
              <a:rPr lang="en-US" b="1" dirty="0"/>
              <a:t>folder in a file system</a:t>
            </a:r>
            <a:r>
              <a:rPr lang="en-US" dirty="0"/>
              <a:t> — it helps organize your classes and avoid name conflicts.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24719" y="16590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T</a:t>
            </a:r>
            <a:r>
              <a:rPr lang="en-US" b="1" dirty="0" smtClean="0"/>
              <a:t>ypes </a:t>
            </a:r>
            <a:r>
              <a:rPr lang="en-US" b="1" dirty="0"/>
              <a:t>of Packages</a:t>
            </a:r>
          </a:p>
          <a:p>
            <a:r>
              <a:rPr lang="en-US" dirty="0"/>
              <a:t>There are </a:t>
            </a:r>
            <a:r>
              <a:rPr lang="en-US" b="1" dirty="0"/>
              <a:t>two main types</a:t>
            </a:r>
            <a:r>
              <a:rPr lang="en-US" dirty="0"/>
              <a:t>: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713363"/>
              </p:ext>
            </p:extLst>
          </p:nvPr>
        </p:nvGraphicFramePr>
        <p:xfrm>
          <a:off x="1143000" y="3390900"/>
          <a:ext cx="9872664" cy="1371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349371068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85562466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78782593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81353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Built-in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Provided by 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java.lang, java.util, java.io, java.net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285136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User-defined packages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Created by the programmer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package </a:t>
                      </a:r>
                      <a:r>
                        <a:rPr lang="en-US" sz="1800" dirty="0" err="1"/>
                        <a:t>myproject</a:t>
                      </a:r>
                      <a:r>
                        <a:rPr lang="en-US" sz="18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629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2740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1569" y="421302"/>
            <a:ext cx="111657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an Exception in Java?</a:t>
            </a:r>
          </a:p>
          <a:p>
            <a:r>
              <a:rPr lang="en-US" dirty="0"/>
              <a:t>An </a:t>
            </a:r>
            <a:r>
              <a:rPr lang="en-US" b="1" dirty="0"/>
              <a:t>exception</a:t>
            </a:r>
            <a:r>
              <a:rPr lang="en-US" dirty="0"/>
              <a:t> is an </a:t>
            </a:r>
            <a:r>
              <a:rPr lang="en-US" b="1" dirty="0"/>
              <a:t>unwanted or unexpected event</a:t>
            </a:r>
            <a:r>
              <a:rPr lang="en-US" dirty="0"/>
              <a:t> that occurs during the execution of a program, disrupting its normal flow.</a:t>
            </a:r>
          </a:p>
        </p:txBody>
      </p:sp>
      <p:sp>
        <p:nvSpPr>
          <p:cNvPr id="5" name="Rectangle 4"/>
          <p:cNvSpPr/>
          <p:nvPr/>
        </p:nvSpPr>
        <p:spPr>
          <a:xfrm>
            <a:off x="501569" y="13446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Dividing by zero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Accessing an invalid array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Reading a missing file</a:t>
            </a:r>
          </a:p>
        </p:txBody>
      </p:sp>
      <p:sp>
        <p:nvSpPr>
          <p:cNvPr id="6" name="Rectangle 5"/>
          <p:cNvSpPr/>
          <p:nvPr/>
        </p:nvSpPr>
        <p:spPr>
          <a:xfrm>
            <a:off x="4761053" y="1529298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 Object</a:t>
            </a:r>
          </a:p>
          <a:p>
            <a:r>
              <a:rPr lang="en-US" dirty="0"/>
              <a:t>                      |</a:t>
            </a:r>
          </a:p>
          <a:p>
            <a:r>
              <a:rPr lang="en-US" dirty="0"/>
              <a:t>                  </a:t>
            </a:r>
            <a:r>
              <a:rPr lang="en-US" dirty="0" err="1"/>
              <a:t>Throwable</a:t>
            </a:r>
            <a:endParaRPr lang="en-US" dirty="0"/>
          </a:p>
          <a:p>
            <a:r>
              <a:rPr lang="en-US" dirty="0"/>
              <a:t>                 /         \</a:t>
            </a:r>
          </a:p>
          <a:p>
            <a:r>
              <a:rPr lang="en-US" dirty="0"/>
              <a:t>           Exception       Error</a:t>
            </a:r>
          </a:p>
          <a:p>
            <a:r>
              <a:rPr lang="en-US" dirty="0"/>
              <a:t>            /     \</a:t>
            </a:r>
          </a:p>
          <a:p>
            <a:r>
              <a:rPr lang="en-US" dirty="0"/>
              <a:t>   Checked   Unchecked (</a:t>
            </a:r>
            <a:r>
              <a:rPr lang="en-US" dirty="0" err="1"/>
              <a:t>RuntimeException</a:t>
            </a:r>
            <a:r>
              <a:rPr lang="en-US" dirty="0"/>
              <a:t>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12831"/>
              </p:ext>
            </p:extLst>
          </p:nvPr>
        </p:nvGraphicFramePr>
        <p:xfrm>
          <a:off x="1148093" y="3745289"/>
          <a:ext cx="9872664" cy="283464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290888">
                  <a:extLst>
                    <a:ext uri="{9D8B030D-6E8A-4147-A177-3AD203B41FA5}">
                      <a16:colId xmlns:a16="http://schemas.microsoft.com/office/drawing/2014/main" val="1208393734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79250358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57915147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10971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Checked Exceptions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Checked at compile-time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IOException, SQLException, FileNotFoundException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465680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sz="1800"/>
                        <a:t>Unchecked Exceptions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Occur at runtime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ArithmeticException, NullPointerException, ArrayIndexOutOfBoundsException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451739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Errors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Serious issues, not recoverable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OutOfMemoryError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StackOverflowError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7442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7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data types (non primitive data types)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43000" y="2567940"/>
          <a:ext cx="9872664" cy="301752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2181403325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60218277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374241795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9467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String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 name = "Gowthaman";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Sequence of characters.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84383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Array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int[] arr = {1, 2, 3};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Collection of similar elements.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278761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Class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class Car {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User-defined type with methods and variables.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1995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Interface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interface Vehicle {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Abstract type defining methods a class must implement.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24186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Enum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enum Level { LOW, MEDIUM, HIGH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Special type representing a group of constants.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924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0793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2279" y="723435"/>
            <a:ext cx="6096000" cy="20313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WithoutException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 = 10, b = 0;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result = a / b; // ❌ Causes </a:t>
            </a:r>
            <a:r>
              <a:rPr lang="en-US" dirty="0" err="1"/>
              <a:t>ArithmeticException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("Result: " + result);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82279" y="3162783"/>
            <a:ext cx="6096000" cy="34163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WithException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int</a:t>
            </a:r>
            <a:r>
              <a:rPr lang="en-US" dirty="0"/>
              <a:t> a = 10, b = 0;</a:t>
            </a:r>
          </a:p>
          <a:p>
            <a:r>
              <a:rPr lang="en-US" dirty="0"/>
              <a:t>        try {</a:t>
            </a:r>
          </a:p>
          <a:p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result = a / b;  // risky code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("Result: " + result);</a:t>
            </a:r>
          </a:p>
          <a:p>
            <a:r>
              <a:rPr lang="en-US" dirty="0"/>
              <a:t>        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("Cannot divide by zero!");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("Program continues...");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948669" y="829193"/>
            <a:ext cx="4707037" cy="31393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try {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 = 10 / 0;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 = new </a:t>
            </a:r>
            <a:r>
              <a:rPr lang="en-US" dirty="0" err="1"/>
              <a:t>int</a:t>
            </a:r>
            <a:r>
              <a:rPr lang="en-US" dirty="0"/>
              <a:t>[2];</a:t>
            </a:r>
          </a:p>
          <a:p>
            <a:r>
              <a:rPr lang="en-US" dirty="0"/>
              <a:t>    </a:t>
            </a:r>
            <a:r>
              <a:rPr lang="en-US" dirty="0" err="1"/>
              <a:t>arr</a:t>
            </a:r>
            <a:r>
              <a:rPr lang="en-US" dirty="0"/>
              <a:t>[3] = 5;</a:t>
            </a:r>
          </a:p>
          <a:p>
            <a:r>
              <a:rPr lang="en-US" dirty="0"/>
              <a:t>} catch (</a:t>
            </a:r>
            <a:r>
              <a:rPr lang="en-US" dirty="0" err="1"/>
              <a:t>ArithmeticException</a:t>
            </a:r>
            <a:r>
              <a:rPr lang="en-US" dirty="0"/>
              <a:t> 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("Arithmetic error: " + e);</a:t>
            </a:r>
          </a:p>
          <a:p>
            <a:r>
              <a:rPr lang="en-US" dirty="0"/>
              <a:t>} catch (</a:t>
            </a:r>
            <a:r>
              <a:rPr lang="en-US" dirty="0" err="1"/>
              <a:t>ArrayIndexOutOfBoundsException</a:t>
            </a:r>
            <a:r>
              <a:rPr lang="en-US" dirty="0"/>
              <a:t> 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("Array error: " + e);</a:t>
            </a:r>
          </a:p>
          <a:p>
            <a:r>
              <a:rPr lang="en-US" dirty="0"/>
              <a:t>} catch (Exception e) {</a:t>
            </a:r>
          </a:p>
          <a:p>
            <a:r>
              <a:rPr lang="en-US" dirty="0"/>
              <a:t>    </a:t>
            </a:r>
            <a:r>
              <a:rPr lang="en-US" dirty="0" err="1"/>
              <a:t>System.out.println</a:t>
            </a:r>
            <a:r>
              <a:rPr lang="en-US" dirty="0"/>
              <a:t>("General error: " + e);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20216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616704"/>
              </p:ext>
            </p:extLst>
          </p:nvPr>
        </p:nvGraphicFramePr>
        <p:xfrm>
          <a:off x="1189299" y="282519"/>
          <a:ext cx="9872662" cy="219456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936331">
                  <a:extLst>
                    <a:ext uri="{9D8B030D-6E8A-4147-A177-3AD203B41FA5}">
                      <a16:colId xmlns:a16="http://schemas.microsoft.com/office/drawing/2014/main" val="3994511763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6742727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03928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block of code where exception may occur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561657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handle the 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22283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finally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Executes whether exception occurs or not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07584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Used to manually throw an exception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4019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throws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Declares exceptions that a method can throw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741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89299" y="2636034"/>
            <a:ext cx="81910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ThrowExample</a:t>
            </a:r>
            <a:r>
              <a:rPr lang="en-US" dirty="0"/>
              <a:t> {</a:t>
            </a:r>
          </a:p>
          <a:p>
            <a:r>
              <a:rPr lang="en-US" dirty="0"/>
              <a:t>    static void </a:t>
            </a:r>
            <a:r>
              <a:rPr lang="en-US" dirty="0" err="1"/>
              <a:t>checkAge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age) {</a:t>
            </a:r>
          </a:p>
          <a:p>
            <a:r>
              <a:rPr lang="en-US" dirty="0"/>
              <a:t>        if (age &lt; 18) {</a:t>
            </a:r>
          </a:p>
          <a:p>
            <a:r>
              <a:rPr lang="en-US" dirty="0"/>
              <a:t>            throw new </a:t>
            </a:r>
            <a:r>
              <a:rPr lang="en-US" dirty="0" err="1"/>
              <a:t>ArithmeticException</a:t>
            </a:r>
            <a:r>
              <a:rPr lang="en-US" dirty="0"/>
              <a:t>("Not eligible to vote");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("Eligible to vote");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checkAge</a:t>
            </a:r>
            <a:r>
              <a:rPr lang="en-US" dirty="0"/>
              <a:t>(15);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("End of program");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3994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922" y="-177478"/>
            <a:ext cx="9875520" cy="1356360"/>
          </a:xfrm>
        </p:spPr>
        <p:txBody>
          <a:bodyPr/>
          <a:lstStyle/>
          <a:p>
            <a:r>
              <a:rPr lang="en-US" dirty="0" smtClean="0"/>
              <a:t>Real Time Example – Exception Handling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5922" y="962864"/>
            <a:ext cx="11447363" cy="532453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numCol="2"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java.util.Scanner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public class ATM {</a:t>
            </a:r>
          </a:p>
          <a:p>
            <a:r>
              <a:rPr lang="en-US" sz="2000" dirty="0"/>
              <a:t>    public static void main(String[] </a:t>
            </a:r>
            <a:r>
              <a:rPr lang="en-US" sz="2000" dirty="0" err="1"/>
              <a:t>args</a:t>
            </a:r>
            <a:r>
              <a:rPr lang="en-US" sz="2000" dirty="0"/>
              <a:t>) {</a:t>
            </a:r>
          </a:p>
          <a:p>
            <a:r>
              <a:rPr lang="en-US" sz="2000" dirty="0"/>
              <a:t>        Scanner </a:t>
            </a:r>
            <a:r>
              <a:rPr lang="en-US" sz="2000" dirty="0" err="1"/>
              <a:t>sc</a:t>
            </a:r>
            <a:r>
              <a:rPr lang="en-US" sz="2000" dirty="0"/>
              <a:t> = new Scanner(System.in);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System.out.print</a:t>
            </a:r>
            <a:r>
              <a:rPr lang="en-US" sz="2000" dirty="0"/>
              <a:t>("Enter withdrawal amount: ");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amount = </a:t>
            </a:r>
            <a:r>
              <a:rPr lang="en-US" sz="2000" dirty="0" err="1"/>
              <a:t>sc.nextInt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       try {</a:t>
            </a:r>
          </a:p>
          <a:p>
            <a:r>
              <a:rPr lang="en-US" sz="2000" dirty="0"/>
              <a:t>            withdraw(amount);</a:t>
            </a:r>
          </a:p>
          <a:p>
            <a:r>
              <a:rPr lang="en-US" sz="2000" dirty="0"/>
              <a:t>        } catch (Exception e)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("Transaction failed: " + </a:t>
            </a:r>
            <a:r>
              <a:rPr lang="en-US" sz="2000" dirty="0" err="1"/>
              <a:t>e.getMessage</a:t>
            </a:r>
            <a:r>
              <a:rPr lang="en-US" sz="2000" dirty="0"/>
              <a:t>());</a:t>
            </a:r>
          </a:p>
          <a:p>
            <a:r>
              <a:rPr lang="en-US" sz="2000" dirty="0"/>
              <a:t>        } finally {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("Thank you for banking with us!");</a:t>
            </a:r>
          </a:p>
          <a:p>
            <a:r>
              <a:rPr lang="en-US" sz="2000" dirty="0"/>
              <a:t>        }</a:t>
            </a:r>
          </a:p>
          <a:p>
            <a:r>
              <a:rPr lang="en-US" sz="2000" dirty="0"/>
              <a:t>    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static </a:t>
            </a:r>
            <a:r>
              <a:rPr lang="en-US" sz="2000" dirty="0"/>
              <a:t>void withdraw(</a:t>
            </a:r>
            <a:r>
              <a:rPr lang="en-US" sz="2000" dirty="0" err="1"/>
              <a:t>int</a:t>
            </a:r>
            <a:r>
              <a:rPr lang="en-US" sz="2000" dirty="0"/>
              <a:t> amount) throws Exception {</a:t>
            </a:r>
          </a:p>
          <a:p>
            <a:r>
              <a:rPr lang="en-US" sz="2000" dirty="0"/>
              <a:t>        </a:t>
            </a:r>
            <a:r>
              <a:rPr lang="en-US" sz="2000" dirty="0" err="1"/>
              <a:t>int</a:t>
            </a:r>
            <a:r>
              <a:rPr lang="en-US" sz="2000" dirty="0"/>
              <a:t> balance = 5000;</a:t>
            </a:r>
          </a:p>
          <a:p>
            <a:r>
              <a:rPr lang="en-US" sz="2000" dirty="0"/>
              <a:t>        if (amount &gt; balance)</a:t>
            </a:r>
          </a:p>
          <a:p>
            <a:r>
              <a:rPr lang="en-US" sz="2000" dirty="0"/>
              <a:t>            throw new Exception("Insufficient balance!");</a:t>
            </a:r>
          </a:p>
          <a:p>
            <a:r>
              <a:rPr lang="en-US" sz="2000" dirty="0"/>
              <a:t>        else</a:t>
            </a:r>
          </a:p>
          <a:p>
            <a:r>
              <a:rPr lang="en-US" sz="2000" dirty="0"/>
              <a:t>            </a:t>
            </a:r>
            <a:r>
              <a:rPr lang="en-US" sz="2000" dirty="0" err="1"/>
              <a:t>System.out.println</a:t>
            </a:r>
            <a:r>
              <a:rPr lang="en-US" sz="2000" dirty="0"/>
              <a:t>("Withdrawal successful. Remaining balance: " + (balance - amount));</a:t>
            </a:r>
          </a:p>
          <a:p>
            <a:r>
              <a:rPr lang="en-US" sz="2000" dirty="0"/>
              <a:t>    }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2098906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7764" y="2967335"/>
            <a:ext cx="32764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54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0501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2174966" cy="4963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590881" y="417695"/>
            <a:ext cx="79993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Variable?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acts like a container that holds data of a specific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dataType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variableName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= value;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age = 25; String name = 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Gowthaman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108923"/>
              </p:ext>
            </p:extLst>
          </p:nvPr>
        </p:nvGraphicFramePr>
        <p:xfrm>
          <a:off x="620484" y="3512548"/>
          <a:ext cx="9872665" cy="2834640"/>
        </p:xfrm>
        <a:graphic>
          <a:graphicData uri="http://schemas.openxmlformats.org/drawingml/2006/table">
            <a:tbl>
              <a:tblPr/>
              <a:tblGrid>
                <a:gridCol w="1974533">
                  <a:extLst>
                    <a:ext uri="{9D8B030D-6E8A-4147-A177-3AD203B41FA5}">
                      <a16:colId xmlns:a16="http://schemas.microsoft.com/office/drawing/2014/main" val="2359646336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495927639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1764690823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3270984327"/>
                    </a:ext>
                  </a:extLst>
                </a:gridCol>
                <a:gridCol w="1974533">
                  <a:extLst>
                    <a:ext uri="{9D8B030D-6E8A-4147-A177-3AD203B41FA5}">
                      <a16:colId xmlns:a16="http://schemas.microsoft.com/office/drawing/2014/main" val="213125613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Declared Inside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Scope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Lifetime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7322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b="1" dirty="0"/>
                        <a:t>Local Variable</a:t>
                      </a: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method, constructor, or 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Only inside that method/block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Until the method finishes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 count = 10; inside a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39664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sz="1800" b="1"/>
                        <a:t>Instance Variable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a class but outside any 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For each object of the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As long as the object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String name;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2104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b="1"/>
                        <a:t>Static Variable (Class Variable)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Inside a class with static 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Shared among all objects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Until the program ends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static </a:t>
                      </a:r>
                      <a:r>
                        <a:rPr lang="en-US" sz="1800" dirty="0" err="1"/>
                        <a:t>int</a:t>
                      </a:r>
                      <a:r>
                        <a:rPr lang="en-US" sz="1800" dirty="0"/>
                        <a:t> count;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595906"/>
                  </a:ext>
                </a:extLst>
              </a:tr>
            </a:tbl>
          </a:graphicData>
        </a:graphic>
      </p:graphicFrame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55794" y="2884653"/>
            <a:ext cx="211724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Variables in Java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22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-78377"/>
            <a:ext cx="9875520" cy="1356360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72" y="1177834"/>
            <a:ext cx="11449594" cy="1434738"/>
          </a:xfrm>
        </p:spPr>
        <p:txBody>
          <a:bodyPr/>
          <a:lstStyle/>
          <a:p>
            <a:r>
              <a:rPr lang="en-US" b="1" dirty="0"/>
              <a:t>What Are Keywords?</a:t>
            </a:r>
          </a:p>
          <a:p>
            <a:r>
              <a:rPr lang="en-US" dirty="0"/>
              <a:t>Keywords tell the Java compiler how to interpret and execute your code.</a:t>
            </a:r>
          </a:p>
          <a:p>
            <a:r>
              <a:rPr lang="en-US" dirty="0"/>
              <a:t>There are </a:t>
            </a:r>
            <a:r>
              <a:rPr lang="en-US" b="1" dirty="0"/>
              <a:t>around 67 keywords</a:t>
            </a:r>
            <a:r>
              <a:rPr lang="en-US" dirty="0"/>
              <a:t> in Java (including newer ones from Java 9+).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645611"/>
              </p:ext>
            </p:extLst>
          </p:nvPr>
        </p:nvGraphicFramePr>
        <p:xfrm>
          <a:off x="690154" y="3022962"/>
          <a:ext cx="9872662" cy="329184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858215929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287417238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3930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byte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535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40632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154366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long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64-bit integer 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466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float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32-bit floating-point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883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double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64-bit floating-point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403606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char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16-bit Unicode character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3564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boolean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true or false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20052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29194" y="2533397"/>
            <a:ext cx="2185983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446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852" y="-78377"/>
            <a:ext cx="9875520" cy="1356360"/>
          </a:xfrm>
        </p:spPr>
        <p:txBody>
          <a:bodyPr/>
          <a:lstStyle/>
          <a:p>
            <a:r>
              <a:rPr lang="en-US" dirty="0" smtClean="0"/>
              <a:t>Keywords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800135"/>
              </p:ext>
            </p:extLst>
          </p:nvPr>
        </p:nvGraphicFramePr>
        <p:xfrm>
          <a:off x="603069" y="1491343"/>
          <a:ext cx="9872662" cy="182880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3586115378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8436036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10949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public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from anywhere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03771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private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only within the class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317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protected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Accessible within package and subclasses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594986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default </a:t>
                      </a:r>
                      <a:r>
                        <a:rPr lang="en-US" sz="1800" i="1"/>
                        <a:t>(no keyword)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Accessible only within the same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048494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3732" y="104938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Modifiers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92271"/>
              </p:ext>
            </p:extLst>
          </p:nvPr>
        </p:nvGraphicFramePr>
        <p:xfrm>
          <a:off x="463732" y="3911237"/>
          <a:ext cx="9872662" cy="256032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614262529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80978381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0949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if, else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Conditional statements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78623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switch, case, default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Multi-way branching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270427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while, do, for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Loops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5547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break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Exits a loop or switch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2248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continue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Skips current iteration in a loop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7557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return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Exits from a method and returns a 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2997195"/>
                  </a:ext>
                </a:extLst>
              </a:tr>
            </a:tbl>
          </a:graphicData>
        </a:graphic>
      </p:graphicFrame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463732" y="356071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Flow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782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21473"/>
              </p:ext>
            </p:extLst>
          </p:nvPr>
        </p:nvGraphicFramePr>
        <p:xfrm>
          <a:off x="1292533" y="1709982"/>
          <a:ext cx="9277504" cy="4054168"/>
        </p:xfrm>
        <a:graphic>
          <a:graphicData uri="http://schemas.openxmlformats.org/drawingml/2006/table">
            <a:tbl>
              <a:tblPr/>
              <a:tblGrid>
                <a:gridCol w="4638752">
                  <a:extLst>
                    <a:ext uri="{9D8B030D-6E8A-4147-A177-3AD203B41FA5}">
                      <a16:colId xmlns:a16="http://schemas.microsoft.com/office/drawing/2014/main" val="395887612"/>
                    </a:ext>
                  </a:extLst>
                </a:gridCol>
                <a:gridCol w="4638752">
                  <a:extLst>
                    <a:ext uri="{9D8B030D-6E8A-4147-A177-3AD203B41FA5}">
                      <a16:colId xmlns:a16="http://schemas.microsoft.com/office/drawing/2014/main" val="4107631140"/>
                    </a:ext>
                  </a:extLst>
                </a:gridCol>
              </a:tblGrid>
              <a:tr h="343711">
                <a:tc>
                  <a:txBody>
                    <a:bodyPr/>
                    <a:lstStyle/>
                    <a:p>
                      <a:r>
                        <a:rPr lang="en-US" sz="1700" dirty="0"/>
                        <a:t>Keyword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Description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394340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class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Declares a class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304821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interface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Declares an interface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49142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extends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Used to inherit a class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9210949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implements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Used to implement an interface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1106847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new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Creates a new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6800848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this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Refers to the current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5388906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super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Refers to the parent class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101473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abstract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Defines an abstract class or method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309571"/>
                  </a:ext>
                </a:extLst>
              </a:tr>
              <a:tr h="601494">
                <a:tc>
                  <a:txBody>
                    <a:bodyPr/>
                    <a:lstStyle/>
                    <a:p>
                      <a:r>
                        <a:rPr lang="en-US" sz="1700"/>
                        <a:t>final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Used to make constant, prevent inheritance, or override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025585"/>
                  </a:ext>
                </a:extLst>
              </a:tr>
              <a:tr h="343711">
                <a:tc>
                  <a:txBody>
                    <a:bodyPr/>
                    <a:lstStyle/>
                    <a:p>
                      <a:r>
                        <a:rPr lang="en-US" sz="1700"/>
                        <a:t>static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Belongs to the class, not to an object</a:t>
                      </a:r>
                    </a:p>
                  </a:txBody>
                  <a:tcPr marL="85928" marR="85928" marT="42964" marB="429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482763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78971" y="502867"/>
            <a:ext cx="61334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Class, Object, and Inheritance Keywords</a:t>
            </a:r>
          </a:p>
        </p:txBody>
      </p:sp>
    </p:spTree>
    <p:extLst>
      <p:ext uri="{BB962C8B-B14F-4D97-AF65-F5344CB8AC3E}">
        <p14:creationId xmlns:p14="http://schemas.microsoft.com/office/powerpoint/2010/main" val="1031610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7736474"/>
              </p:ext>
            </p:extLst>
          </p:nvPr>
        </p:nvGraphicFramePr>
        <p:xfrm>
          <a:off x="611777" y="1281249"/>
          <a:ext cx="9872662" cy="219456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3833098944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3179181390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4836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Starts a block of code to test for errors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02343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catch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Catches exceptions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70854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finally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Always executes after try-catch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1949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Throws an exception explicitly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21137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throws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Declares exceptions in method signature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0254428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11777" y="67196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 Handling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26471"/>
              </p:ext>
            </p:extLst>
          </p:nvPr>
        </p:nvGraphicFramePr>
        <p:xfrm>
          <a:off x="611777" y="4494711"/>
          <a:ext cx="9872662" cy="1097280"/>
        </p:xfrm>
        <a:graphic>
          <a:graphicData uri="http://schemas.openxmlformats.org/drawingml/2006/table">
            <a:tbl>
              <a:tblPr/>
              <a:tblGrid>
                <a:gridCol w="4936331">
                  <a:extLst>
                    <a:ext uri="{9D8B030D-6E8A-4147-A177-3AD203B41FA5}">
                      <a16:colId xmlns:a16="http://schemas.microsoft.com/office/drawing/2014/main" val="1199800426"/>
                    </a:ext>
                  </a:extLst>
                </a:gridCol>
                <a:gridCol w="4936331">
                  <a:extLst>
                    <a:ext uri="{9D8B030D-6E8A-4147-A177-3AD203B41FA5}">
                      <a16:colId xmlns:a16="http://schemas.microsoft.com/office/drawing/2014/main" val="172074712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Keyword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124414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Defines a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19826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import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Imports other Java packages or classes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552169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11480" y="39280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Package and Import Keywords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4172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159</TotalTime>
  <Words>4947</Words>
  <Application>Microsoft Office PowerPoint</Application>
  <PresentationFormat>Widescreen</PresentationFormat>
  <Paragraphs>1060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 Unicode MS</vt:lpstr>
      <vt:lpstr>Arial</vt:lpstr>
      <vt:lpstr>Corbel</vt:lpstr>
      <vt:lpstr>Basis</vt:lpstr>
      <vt:lpstr>Core Java Fundamentals</vt:lpstr>
      <vt:lpstr>Java virtual Machine</vt:lpstr>
      <vt:lpstr>Java data types – primitive data type</vt:lpstr>
      <vt:lpstr>Java data types (non primitive data types)</vt:lpstr>
      <vt:lpstr>Variables</vt:lpstr>
      <vt:lpstr>Keywords</vt:lpstr>
      <vt:lpstr>Keywords</vt:lpstr>
      <vt:lpstr>PowerPoint Presentation</vt:lpstr>
      <vt:lpstr>PowerPoint Presentation</vt:lpstr>
      <vt:lpstr>PowerPoint Presentation</vt:lpstr>
      <vt:lpstr>PowerPoint Presentation</vt:lpstr>
      <vt:lpstr>expressions</vt:lpstr>
      <vt:lpstr>Control Statements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Method Dispatch (also known as Runtime Polymorphism).</vt:lpstr>
      <vt:lpstr>PowerPoint Presentation</vt:lpstr>
      <vt:lpstr>PowerPoint Presentation</vt:lpstr>
      <vt:lpstr>PowerPoint Presentation</vt:lpstr>
      <vt:lpstr>PowerPoint Presentation</vt:lpstr>
      <vt:lpstr>Real Time Example – Exception Handling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Core Java Fundamentals</dc:title>
  <dc:creator>DELL</dc:creator>
  <cp:lastModifiedBy>DELL</cp:lastModifiedBy>
  <cp:revision>29</cp:revision>
  <dcterms:created xsi:type="dcterms:W3CDTF">2025-10-13T16:00:46Z</dcterms:created>
  <dcterms:modified xsi:type="dcterms:W3CDTF">2025-10-14T01:31:42Z</dcterms:modified>
</cp:coreProperties>
</file>