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9" r:id="rId23"/>
    <p:sldId id="280" r:id="rId24"/>
    <p:sldId id="281" r:id="rId25"/>
    <p:sldId id="283" r:id="rId26"/>
    <p:sldId id="284" r:id="rId27"/>
    <p:sldId id="285" r:id="rId28"/>
    <p:sldId id="286" r:id="rId29"/>
    <p:sldId id="287" r:id="rId30"/>
    <p:sldId id="288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5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CFA032-03EB-448F-99F5-9C2CB1F0E7D1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B77DC7-2D2B-4899-8EBD-19B263110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983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4F89075-059C-4900-B22C-995018E0F105}" type="datetime1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prepared By K.Gowthaman MCA - 9894083890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B2D9A2A-C614-4A9E-853D-EF7F47EE8F1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64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84181-CDA6-4D81-B946-4B687D3B11AC}" type="datetime1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K.Gowthaman MCA - 9894083890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2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A7BEB-2373-48DC-B306-8687EE877C69}" type="datetime1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K.Gowthaman MCA - 9894083890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7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22EDF-5666-4593-9F7F-A072E4EEBB6E}" type="datetime1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K.Gowthaman MCA - 9894083890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681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C7E9-87D5-417D-A06B-8AF2E8225BD9}" type="datetime1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K.Gowthaman MCA - 9894083890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43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98EA7-8C4C-4024-BA86-60471E716EB7}" type="datetime1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K.Gowthaman MCA - 9894083890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26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D0DC7-9334-413A-A715-45CDE6BB7AE5}" type="datetime1">
              <a:rPr lang="en-US" smtClean="0"/>
              <a:t>10/14/2025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K.Gowthaman MCA - 9894083890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5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04917-2B45-4A07-9152-E506CBFD5012}" type="datetime1">
              <a:rPr lang="en-US" smtClean="0"/>
              <a:t>10/14/2025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K.Gowthaman MCA - 9894083890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899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FDA3-68FB-4B69-B95E-3D60E62155F0}" type="datetime1">
              <a:rPr lang="en-US" smtClean="0"/>
              <a:t>10/14/2025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K.Gowthaman MCA - 9894083890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1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F5161-7807-4322-A566-A6FAC20893B2}" type="datetime1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K.Gowthaman MCA - 9894083890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85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3759-761F-46A1-940B-751182617A51}" type="datetime1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K.Gowthaman MCA - 9894083890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51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E55F5E84-B024-4ACB-8599-01ABD5B8AFD8}" type="datetime1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prepared By K.Gowthaman MCA - 9894083890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8B2D9A2A-C614-4A9E-853D-EF7F47EE8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401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Core Java Fundamentals</a:t>
            </a:r>
            <a:endParaRPr lang="en-US" dirty="0"/>
          </a:p>
        </p:txBody>
      </p:sp>
      <p:sp>
        <p:nvSpPr>
          <p:cNvPr id="3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3548939" y="6244101"/>
            <a:ext cx="4717774" cy="365125"/>
          </a:xfrm>
        </p:spPr>
        <p:txBody>
          <a:bodyPr/>
          <a:lstStyle/>
          <a:p>
            <a:r>
              <a:rPr lang="en-US" dirty="0" smtClean="0"/>
              <a:t>prepared By </a:t>
            </a:r>
            <a:r>
              <a:rPr lang="en-US" dirty="0" err="1" smtClean="0"/>
              <a:t>K.Gowthaman</a:t>
            </a:r>
            <a:r>
              <a:rPr lang="en-US" dirty="0" smtClean="0"/>
              <a:t> MCA - 9894083890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10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518552"/>
              </p:ext>
            </p:extLst>
          </p:nvPr>
        </p:nvGraphicFramePr>
        <p:xfrm>
          <a:off x="925286" y="1555568"/>
          <a:ext cx="9872662" cy="3840480"/>
        </p:xfrm>
        <a:graphic>
          <a:graphicData uri="http://schemas.openxmlformats.org/drawingml/2006/table">
            <a:tbl>
              <a:tblPr/>
              <a:tblGrid>
                <a:gridCol w="4936331">
                  <a:extLst>
                    <a:ext uri="{9D8B030D-6E8A-4147-A177-3AD203B41FA5}">
                      <a16:colId xmlns:a16="http://schemas.microsoft.com/office/drawing/2014/main" val="2022357575"/>
                    </a:ext>
                  </a:extLst>
                </a:gridCol>
                <a:gridCol w="4936331">
                  <a:extLst>
                    <a:ext uri="{9D8B030D-6E8A-4147-A177-3AD203B41FA5}">
                      <a16:colId xmlns:a16="http://schemas.microsoft.com/office/drawing/2014/main" val="284120907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 dirty="0"/>
                        <a:t>Keyword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738396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void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Specifies no return value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937851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enum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Defines a set of named constants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063492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synchronized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Ensures thread-safe code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006145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/>
                        <a:t>volatile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Tells the compiler a variable can change unexpectedly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455301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transient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Excludes a field from serialization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40443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assert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For debugging purposes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596185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instanceof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Tests if an object is an instance of a class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13277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 dirty="0"/>
                        <a:t>native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Specifies a method written in another language (like C)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5806811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37903" y="71891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Others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K.Gowthaman MCA - 9894083890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8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1554" y="946947"/>
            <a:ext cx="111469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 </a:t>
            </a:r>
            <a:r>
              <a:rPr lang="en-US" b="1" dirty="0" smtClean="0"/>
              <a:t>Java</a:t>
            </a:r>
            <a:r>
              <a:rPr lang="en-US" dirty="0" smtClean="0"/>
              <a:t>, </a:t>
            </a:r>
            <a:r>
              <a:rPr lang="en-US" b="1" dirty="0" smtClean="0"/>
              <a:t>operators</a:t>
            </a:r>
            <a:r>
              <a:rPr lang="en-US" dirty="0" smtClean="0"/>
              <a:t> are special symbols used to </a:t>
            </a:r>
            <a:r>
              <a:rPr lang="en-US" b="1" dirty="0" smtClean="0"/>
              <a:t>perform operations</a:t>
            </a:r>
            <a:r>
              <a:rPr lang="en-US" dirty="0" smtClean="0"/>
              <a:t> on variables and values — like arithmetic, comparison, or logic.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0560" y="362172"/>
            <a:ext cx="1980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Operators</a:t>
            </a:r>
            <a:endParaRPr lang="en-US" sz="32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381599"/>
              </p:ext>
            </p:extLst>
          </p:nvPr>
        </p:nvGraphicFramePr>
        <p:xfrm>
          <a:off x="1334589" y="1960339"/>
          <a:ext cx="9872664" cy="3291840"/>
        </p:xfrm>
        <a:graphic>
          <a:graphicData uri="http://schemas.openxmlformats.org/drawingml/2006/table">
            <a:tbl>
              <a:tblPr/>
              <a:tblGrid>
                <a:gridCol w="3290888">
                  <a:extLst>
                    <a:ext uri="{9D8B030D-6E8A-4147-A177-3AD203B41FA5}">
                      <a16:colId xmlns:a16="http://schemas.microsoft.com/office/drawing/2014/main" val="3614030800"/>
                    </a:ext>
                  </a:extLst>
                </a:gridCol>
                <a:gridCol w="3290888">
                  <a:extLst>
                    <a:ext uri="{9D8B030D-6E8A-4147-A177-3AD203B41FA5}">
                      <a16:colId xmlns:a16="http://schemas.microsoft.com/office/drawing/2014/main" val="2994901299"/>
                    </a:ext>
                  </a:extLst>
                </a:gridCol>
                <a:gridCol w="3290888">
                  <a:extLst>
                    <a:ext uri="{9D8B030D-6E8A-4147-A177-3AD203B41FA5}">
                      <a16:colId xmlns:a16="http://schemas.microsoft.com/office/drawing/2014/main" val="11160688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Category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Examples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849186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 b="1" dirty="0"/>
                        <a:t>1. Arithmetic Operators</a:t>
                      </a:r>
                      <a:endParaRPr lang="en-US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Perform basic math operations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+, -, *, /, 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8859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 b="1"/>
                        <a:t>2. Unary Operators</a:t>
                      </a:r>
                      <a:endParaRPr lang="en-US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Work on a single operand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++, --, +, -, !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784181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 b="1"/>
                        <a:t>3. Assignment Operators</a:t>
                      </a:r>
                      <a:endParaRPr lang="en-US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Assign values to variables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=, +=, -=, *=, /=, %=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88432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 b="1"/>
                        <a:t>4. Relational Operators</a:t>
                      </a:r>
                      <a:endParaRPr lang="en-US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Compare two values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==, !=, &gt;, &lt;, &gt;=, &lt;=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04268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 b="1"/>
                        <a:t>5. Logical Operators</a:t>
                      </a:r>
                      <a:endParaRPr lang="en-US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Combine multiple conditions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&amp;&amp;, </a:t>
                      </a:r>
                      <a:r>
                        <a:rPr lang="en-US" sz="1800" dirty="0" smtClean="0"/>
                        <a:t>||</a:t>
                      </a:r>
                      <a:r>
                        <a:rPr lang="en-US" sz="1800" baseline="0" dirty="0" smtClean="0"/>
                        <a:t> ,!</a:t>
                      </a:r>
                      <a:endParaRPr lang="en-US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894888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 b="1"/>
                        <a:t>6. Bitwise Operators</a:t>
                      </a:r>
                      <a:endParaRPr lang="en-US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Perform bit-level operations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&amp;, </a:t>
                      </a:r>
                      <a:r>
                        <a:rPr lang="en-US" sz="1800" dirty="0" smtClean="0"/>
                        <a:t>|</a:t>
                      </a:r>
                      <a:r>
                        <a:rPr lang="en-US" sz="1800" baseline="0" dirty="0" smtClean="0"/>
                        <a:t>  ^  &lt;&lt; &gt;&gt;</a:t>
                      </a:r>
                      <a:endParaRPr lang="en-US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636627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 b="1"/>
                        <a:t>7. Ternary Operator</a:t>
                      </a:r>
                      <a:endParaRPr lang="en-US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Shorthand for if-else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?: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62136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 b="1"/>
                        <a:t>8. Type Comparison Operator</a:t>
                      </a:r>
                      <a:endParaRPr lang="en-US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Check object 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instanceof</a:t>
                      </a:r>
                      <a:endParaRPr lang="en-US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420091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61554" y="165706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Types of Operators in Java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34589" y="578807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String name = "</a:t>
            </a:r>
            <a:r>
              <a:rPr lang="en-US" dirty="0" err="1" smtClean="0"/>
              <a:t>Gowthaman</a:t>
            </a:r>
            <a:r>
              <a:rPr lang="en-US" dirty="0" smtClean="0"/>
              <a:t>";</a:t>
            </a:r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(name </a:t>
            </a:r>
            <a:r>
              <a:rPr lang="en-US" dirty="0" err="1" smtClean="0"/>
              <a:t>instanceof</a:t>
            </a:r>
            <a:r>
              <a:rPr lang="en-US" dirty="0" smtClean="0"/>
              <a:t> String); // true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K.Gowthaman MCA - 9894083890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70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394" y="0"/>
            <a:ext cx="9875520" cy="1356360"/>
          </a:xfrm>
        </p:spPr>
        <p:txBody>
          <a:bodyPr/>
          <a:lstStyle/>
          <a:p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9303" y="1190787"/>
            <a:ext cx="11408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 </a:t>
            </a:r>
            <a:r>
              <a:rPr lang="en-US" b="1" dirty="0" smtClean="0"/>
              <a:t>Java</a:t>
            </a:r>
            <a:r>
              <a:rPr lang="en-US" dirty="0" smtClean="0"/>
              <a:t>, an </a:t>
            </a:r>
            <a:r>
              <a:rPr lang="en-US" b="1" dirty="0" smtClean="0"/>
              <a:t>expression</a:t>
            </a:r>
            <a:r>
              <a:rPr lang="en-US" dirty="0" smtClean="0"/>
              <a:t> is a </a:t>
            </a:r>
            <a:r>
              <a:rPr lang="en-US" b="1" dirty="0" smtClean="0"/>
              <a:t>combination of variables, constants, operators, and method calls</a:t>
            </a:r>
            <a:r>
              <a:rPr lang="en-US" dirty="0" smtClean="0"/>
              <a:t> that produces a </a:t>
            </a:r>
            <a:r>
              <a:rPr lang="en-US" b="1" dirty="0" smtClean="0"/>
              <a:t>single value</a:t>
            </a:r>
            <a:r>
              <a:rPr lang="en-US" dirty="0" smtClean="0"/>
              <a:t> when evaluated.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52243"/>
              </p:ext>
            </p:extLst>
          </p:nvPr>
        </p:nvGraphicFramePr>
        <p:xfrm>
          <a:off x="1989801" y="2316730"/>
          <a:ext cx="7928049" cy="4038600"/>
        </p:xfrm>
        <a:graphic>
          <a:graphicData uri="http://schemas.openxmlformats.org/drawingml/2006/table">
            <a:tbl>
              <a:tblPr/>
              <a:tblGrid>
                <a:gridCol w="2642683">
                  <a:extLst>
                    <a:ext uri="{9D8B030D-6E8A-4147-A177-3AD203B41FA5}">
                      <a16:colId xmlns:a16="http://schemas.microsoft.com/office/drawing/2014/main" val="3062027804"/>
                    </a:ext>
                  </a:extLst>
                </a:gridCol>
                <a:gridCol w="2642683">
                  <a:extLst>
                    <a:ext uri="{9D8B030D-6E8A-4147-A177-3AD203B41FA5}">
                      <a16:colId xmlns:a16="http://schemas.microsoft.com/office/drawing/2014/main" val="1268957966"/>
                    </a:ext>
                  </a:extLst>
                </a:gridCol>
                <a:gridCol w="2642683">
                  <a:extLst>
                    <a:ext uri="{9D8B030D-6E8A-4147-A177-3AD203B41FA5}">
                      <a16:colId xmlns:a16="http://schemas.microsoft.com/office/drawing/2014/main" val="1039439870"/>
                    </a:ext>
                  </a:extLst>
                </a:gridCol>
              </a:tblGrid>
              <a:tr h="293716">
                <a:tc>
                  <a:txBody>
                    <a:bodyPr/>
                    <a:lstStyle/>
                    <a:p>
                      <a:r>
                        <a:rPr lang="en-US" sz="1400"/>
                        <a:t>Type</a:t>
                      </a:r>
                    </a:p>
                  </a:txBody>
                  <a:tcPr marL="73429" marR="73429" marT="36715" marB="36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Example</a:t>
                      </a:r>
                    </a:p>
                  </a:txBody>
                  <a:tcPr marL="73429" marR="73429" marT="36715" marB="36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Description</a:t>
                      </a:r>
                    </a:p>
                  </a:txBody>
                  <a:tcPr marL="73429" marR="73429" marT="36715" marB="36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520438"/>
                  </a:ext>
                </a:extLst>
              </a:tr>
              <a:tr h="514004">
                <a:tc>
                  <a:txBody>
                    <a:bodyPr/>
                    <a:lstStyle/>
                    <a:p>
                      <a:r>
                        <a:rPr lang="en-US" sz="1400" b="1"/>
                        <a:t>1. Arithmetic Expression</a:t>
                      </a:r>
                      <a:endParaRPr lang="en-US" sz="1400"/>
                    </a:p>
                  </a:txBody>
                  <a:tcPr marL="73429" marR="73429" marT="36715" marB="36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 + b - c * d</a:t>
                      </a:r>
                    </a:p>
                  </a:txBody>
                  <a:tcPr marL="73429" marR="73429" marT="36715" marB="36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Performs mathematical operations</a:t>
                      </a:r>
                    </a:p>
                  </a:txBody>
                  <a:tcPr marL="73429" marR="73429" marT="36715" marB="36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9226597"/>
                  </a:ext>
                </a:extLst>
              </a:tr>
              <a:tr h="514004">
                <a:tc>
                  <a:txBody>
                    <a:bodyPr/>
                    <a:lstStyle/>
                    <a:p>
                      <a:r>
                        <a:rPr lang="en-US" sz="1400" b="1" dirty="0"/>
                        <a:t>2. Relational Expression</a:t>
                      </a:r>
                      <a:endParaRPr lang="en-US" sz="1400" dirty="0"/>
                    </a:p>
                  </a:txBody>
                  <a:tcPr marL="73429" marR="73429" marT="36715" marB="36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 &gt; b</a:t>
                      </a:r>
                    </a:p>
                  </a:txBody>
                  <a:tcPr marL="73429" marR="73429" marT="36715" marB="36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Compares two values and returns true or false</a:t>
                      </a:r>
                    </a:p>
                  </a:txBody>
                  <a:tcPr marL="73429" marR="73429" marT="36715" marB="36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8491016"/>
                  </a:ext>
                </a:extLst>
              </a:tr>
              <a:tr h="514004">
                <a:tc>
                  <a:txBody>
                    <a:bodyPr/>
                    <a:lstStyle/>
                    <a:p>
                      <a:r>
                        <a:rPr lang="en-US" sz="1400" b="1"/>
                        <a:t>3. Logical Expression</a:t>
                      </a:r>
                      <a:endParaRPr lang="en-US" sz="1400"/>
                    </a:p>
                  </a:txBody>
                  <a:tcPr marL="73429" marR="73429" marT="36715" marB="36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(a &gt; b) &amp;&amp; (b &lt; c)</a:t>
                      </a:r>
                    </a:p>
                  </a:txBody>
                  <a:tcPr marL="73429" marR="73429" marT="36715" marB="36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Combines two or more conditions</a:t>
                      </a:r>
                    </a:p>
                  </a:txBody>
                  <a:tcPr marL="73429" marR="73429" marT="36715" marB="36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8885726"/>
                  </a:ext>
                </a:extLst>
              </a:tr>
              <a:tr h="293716">
                <a:tc>
                  <a:txBody>
                    <a:bodyPr/>
                    <a:lstStyle/>
                    <a:p>
                      <a:r>
                        <a:rPr lang="en-US" sz="1400" b="1"/>
                        <a:t>4. Assignment Expression</a:t>
                      </a:r>
                      <a:endParaRPr lang="en-US" sz="1400"/>
                    </a:p>
                  </a:txBody>
                  <a:tcPr marL="73429" marR="73429" marT="36715" marB="36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x = 10</a:t>
                      </a:r>
                    </a:p>
                  </a:txBody>
                  <a:tcPr marL="73429" marR="73429" marT="36715" marB="36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Assigns a value to a variable</a:t>
                      </a:r>
                    </a:p>
                  </a:txBody>
                  <a:tcPr marL="73429" marR="73429" marT="36715" marB="36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8169744"/>
                  </a:ext>
                </a:extLst>
              </a:tr>
              <a:tr h="514004">
                <a:tc>
                  <a:txBody>
                    <a:bodyPr/>
                    <a:lstStyle/>
                    <a:p>
                      <a:r>
                        <a:rPr lang="en-US" sz="1400" b="1"/>
                        <a:t>5. Conditional (Ternary) Expression</a:t>
                      </a:r>
                      <a:endParaRPr lang="en-US" sz="1400"/>
                    </a:p>
                  </a:txBody>
                  <a:tcPr marL="73429" marR="73429" marT="36715" marB="36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(a &gt; b) ? a : b</a:t>
                      </a:r>
                    </a:p>
                  </a:txBody>
                  <a:tcPr marL="73429" marR="73429" marT="36715" marB="36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Returns one of two values based on a condition</a:t>
                      </a:r>
                    </a:p>
                  </a:txBody>
                  <a:tcPr marL="73429" marR="73429" marT="36715" marB="36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016279"/>
                  </a:ext>
                </a:extLst>
              </a:tr>
              <a:tr h="293716">
                <a:tc>
                  <a:txBody>
                    <a:bodyPr/>
                    <a:lstStyle/>
                    <a:p>
                      <a:r>
                        <a:rPr lang="en-US" sz="1400" b="1"/>
                        <a:t>6. Bitwise Expression</a:t>
                      </a:r>
                      <a:endParaRPr lang="en-US" sz="1400"/>
                    </a:p>
                  </a:txBody>
                  <a:tcPr marL="73429" marR="73429" marT="36715" marB="36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 &amp; b</a:t>
                      </a:r>
                    </a:p>
                  </a:txBody>
                  <a:tcPr marL="73429" marR="73429" marT="36715" marB="36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Operates on bits</a:t>
                      </a:r>
                    </a:p>
                  </a:txBody>
                  <a:tcPr marL="73429" marR="73429" marT="36715" marB="36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3217201"/>
                  </a:ext>
                </a:extLst>
              </a:tr>
              <a:tr h="293716">
                <a:tc>
                  <a:txBody>
                    <a:bodyPr/>
                    <a:lstStyle/>
                    <a:p>
                      <a:r>
                        <a:rPr lang="en-US" sz="1400" b="1"/>
                        <a:t>7. Object Creation Expression</a:t>
                      </a:r>
                      <a:endParaRPr lang="en-US" sz="1400"/>
                    </a:p>
                  </a:txBody>
                  <a:tcPr marL="73429" marR="73429" marT="36715" marB="36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new Student()</a:t>
                      </a:r>
                    </a:p>
                  </a:txBody>
                  <a:tcPr marL="73429" marR="73429" marT="36715" marB="36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Creates a new object</a:t>
                      </a:r>
                    </a:p>
                  </a:txBody>
                  <a:tcPr marL="73429" marR="73429" marT="36715" marB="36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7665452"/>
                  </a:ext>
                </a:extLst>
              </a:tr>
              <a:tr h="514004">
                <a:tc>
                  <a:txBody>
                    <a:bodyPr/>
                    <a:lstStyle/>
                    <a:p>
                      <a:r>
                        <a:rPr lang="en-US" sz="1400" b="1"/>
                        <a:t>8. Method Call Expression</a:t>
                      </a:r>
                      <a:endParaRPr lang="en-US" sz="1400"/>
                    </a:p>
                  </a:txBody>
                  <a:tcPr marL="73429" marR="73429" marT="36715" marB="36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sum(a, b)</a:t>
                      </a:r>
                    </a:p>
                  </a:txBody>
                  <a:tcPr marL="73429" marR="73429" marT="36715" marB="36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Calls a method and returns its value</a:t>
                      </a:r>
                    </a:p>
                  </a:txBody>
                  <a:tcPr marL="73429" marR="73429" marT="36715" marB="36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9115570"/>
                  </a:ext>
                </a:extLst>
              </a:tr>
              <a:tr h="293716">
                <a:tc>
                  <a:txBody>
                    <a:bodyPr/>
                    <a:lstStyle/>
                    <a:p>
                      <a:r>
                        <a:rPr lang="en-US" sz="1400" b="1"/>
                        <a:t>9. String Expression</a:t>
                      </a:r>
                      <a:endParaRPr lang="en-US" sz="1400"/>
                    </a:p>
                  </a:txBody>
                  <a:tcPr marL="73429" marR="73429" marT="36715" marB="36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"Hello " + name</a:t>
                      </a:r>
                    </a:p>
                  </a:txBody>
                  <a:tcPr marL="73429" marR="73429" marT="36715" marB="36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Concatenates strings</a:t>
                      </a:r>
                    </a:p>
                  </a:txBody>
                  <a:tcPr marL="73429" marR="73429" marT="36715" marB="36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837883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24394" y="185953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Types of Expressions in Java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K.Gowthaman MCA - 9894083890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6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932" y="0"/>
            <a:ext cx="9875520" cy="1356360"/>
          </a:xfrm>
        </p:spPr>
        <p:txBody>
          <a:bodyPr/>
          <a:lstStyle/>
          <a:p>
            <a:r>
              <a:rPr lang="en-US" dirty="0" smtClean="0"/>
              <a:t>Control Statements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0594" y="1007906"/>
            <a:ext cx="11399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 </a:t>
            </a:r>
            <a:r>
              <a:rPr lang="en-US" b="1" dirty="0" smtClean="0"/>
              <a:t>Java</a:t>
            </a:r>
            <a:r>
              <a:rPr lang="en-US" dirty="0" smtClean="0"/>
              <a:t>, </a:t>
            </a:r>
            <a:r>
              <a:rPr lang="en-US" b="1" dirty="0" smtClean="0"/>
              <a:t>control statements</a:t>
            </a:r>
            <a:r>
              <a:rPr lang="en-US" dirty="0" smtClean="0"/>
              <a:t> are used to </a:t>
            </a:r>
            <a:r>
              <a:rPr lang="en-US" b="1" dirty="0" smtClean="0"/>
              <a:t>control the flow of execution</a:t>
            </a:r>
            <a:r>
              <a:rPr lang="en-US" dirty="0" smtClean="0"/>
              <a:t> in a program — deciding </a:t>
            </a:r>
            <a:r>
              <a:rPr lang="en-US" b="1" dirty="0" smtClean="0"/>
              <a:t>which statements to execute</a:t>
            </a:r>
            <a:r>
              <a:rPr lang="en-US" dirty="0" smtClean="0"/>
              <a:t>, </a:t>
            </a:r>
            <a:r>
              <a:rPr lang="en-US" b="1" dirty="0" smtClean="0"/>
              <a:t>how many times</a:t>
            </a:r>
            <a:r>
              <a:rPr lang="en-US" dirty="0" smtClean="0"/>
              <a:t>, and </a:t>
            </a:r>
            <a:r>
              <a:rPr lang="en-US" b="1" dirty="0" smtClean="0"/>
              <a:t>under what conditions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468717"/>
              </p:ext>
            </p:extLst>
          </p:nvPr>
        </p:nvGraphicFramePr>
        <p:xfrm>
          <a:off x="1073331" y="3360420"/>
          <a:ext cx="9872664" cy="2286000"/>
        </p:xfrm>
        <a:graphic>
          <a:graphicData uri="http://schemas.openxmlformats.org/drawingml/2006/table">
            <a:tbl>
              <a:tblPr/>
              <a:tblGrid>
                <a:gridCol w="3290888">
                  <a:extLst>
                    <a:ext uri="{9D8B030D-6E8A-4147-A177-3AD203B41FA5}">
                      <a16:colId xmlns:a16="http://schemas.microsoft.com/office/drawing/2014/main" val="3046633935"/>
                    </a:ext>
                  </a:extLst>
                </a:gridCol>
                <a:gridCol w="3290888">
                  <a:extLst>
                    <a:ext uri="{9D8B030D-6E8A-4147-A177-3AD203B41FA5}">
                      <a16:colId xmlns:a16="http://schemas.microsoft.com/office/drawing/2014/main" val="1507592146"/>
                    </a:ext>
                  </a:extLst>
                </a:gridCol>
                <a:gridCol w="3290888">
                  <a:extLst>
                    <a:ext uri="{9D8B030D-6E8A-4147-A177-3AD203B41FA5}">
                      <a16:colId xmlns:a16="http://schemas.microsoft.com/office/drawing/2014/main" val="221544092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Category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Example Keywords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50762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 b="1"/>
                        <a:t>1. Decision-making statements</a:t>
                      </a:r>
                      <a:endParaRPr lang="en-US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Execute code blocks based on conditions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if, if-else, nested if, switch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32455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 b="1"/>
                        <a:t>2. Looping statements (Iteration)</a:t>
                      </a:r>
                      <a:endParaRPr lang="en-US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Repeat a block of code multiple times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for, while, do-while, for-each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6955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 b="1" dirty="0"/>
                        <a:t>3. Jump statements</a:t>
                      </a:r>
                      <a:endParaRPr lang="en-US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Transfer control to another part of code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break, continue, return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6815328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00593" y="1979545"/>
            <a:ext cx="844731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Types of Control Statements in Java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 control statements are grouped into three main categories: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K.Gowthaman MCA - 9894083890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9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557349" y="55506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if (age &gt;= 18)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System.out.println</a:t>
            </a:r>
            <a:r>
              <a:rPr lang="en-US" dirty="0" smtClean="0"/>
              <a:t>("You are an adult.");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57349" y="222007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if (age &gt;= 18)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System.out.println</a:t>
            </a:r>
            <a:r>
              <a:rPr lang="en-US" dirty="0" smtClean="0"/>
              <a:t>("Eligible to vote.");</a:t>
            </a:r>
          </a:p>
          <a:p>
            <a:r>
              <a:rPr lang="en-US" dirty="0" smtClean="0"/>
              <a:t>} else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System.out.println</a:t>
            </a:r>
            <a:r>
              <a:rPr lang="en-US" dirty="0" smtClean="0"/>
              <a:t>("Not eligible to vote.");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57349" y="4285681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if (marks &gt;= 90)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System.out.println</a:t>
            </a:r>
            <a:r>
              <a:rPr lang="en-US" dirty="0" smtClean="0"/>
              <a:t>("Grade A");</a:t>
            </a:r>
          </a:p>
          <a:p>
            <a:r>
              <a:rPr lang="en-US" dirty="0" smtClean="0"/>
              <a:t>} else if (marks &gt;= 75)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System.out.println</a:t>
            </a:r>
            <a:r>
              <a:rPr lang="en-US" dirty="0" smtClean="0"/>
              <a:t>("Grade B");</a:t>
            </a:r>
          </a:p>
          <a:p>
            <a:r>
              <a:rPr lang="en-US" dirty="0" smtClean="0"/>
              <a:t>} else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System.out.println</a:t>
            </a:r>
            <a:r>
              <a:rPr lang="en-US" dirty="0" smtClean="0"/>
              <a:t>("Grade C");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939245" y="55506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if (</a:t>
            </a:r>
            <a:r>
              <a:rPr lang="en-US" dirty="0" err="1" smtClean="0"/>
              <a:t>num</a:t>
            </a:r>
            <a:r>
              <a:rPr lang="en-US" dirty="0" smtClean="0"/>
              <a:t> &gt; 0) {</a:t>
            </a:r>
          </a:p>
          <a:p>
            <a:r>
              <a:rPr lang="en-US" dirty="0" smtClean="0"/>
              <a:t>    if (</a:t>
            </a:r>
            <a:r>
              <a:rPr lang="en-US" dirty="0" err="1" smtClean="0"/>
              <a:t>num</a:t>
            </a:r>
            <a:r>
              <a:rPr lang="en-US" dirty="0" smtClean="0"/>
              <a:t> % 2 == 0)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("Positive Even");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738949" y="2066671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day = 3;</a:t>
            </a:r>
          </a:p>
          <a:p>
            <a:r>
              <a:rPr lang="en-US" dirty="0" smtClean="0"/>
              <a:t>switch (day) {</a:t>
            </a:r>
          </a:p>
          <a:p>
            <a:r>
              <a:rPr lang="en-US" dirty="0" smtClean="0"/>
              <a:t>    case 1: </a:t>
            </a:r>
            <a:r>
              <a:rPr lang="en-US" dirty="0" err="1" smtClean="0"/>
              <a:t>System.out.println</a:t>
            </a:r>
            <a:r>
              <a:rPr lang="en-US" dirty="0" smtClean="0"/>
              <a:t>("Monday"); break;</a:t>
            </a:r>
          </a:p>
          <a:p>
            <a:r>
              <a:rPr lang="en-US" dirty="0" smtClean="0"/>
              <a:t>    case 2: </a:t>
            </a:r>
            <a:r>
              <a:rPr lang="en-US" dirty="0" err="1" smtClean="0"/>
              <a:t>System.out.println</a:t>
            </a:r>
            <a:r>
              <a:rPr lang="en-US" dirty="0" smtClean="0"/>
              <a:t>("Tuesday"); break;</a:t>
            </a:r>
          </a:p>
          <a:p>
            <a:r>
              <a:rPr lang="en-US" dirty="0" smtClean="0"/>
              <a:t>    case 3: </a:t>
            </a:r>
            <a:r>
              <a:rPr lang="en-US" dirty="0" err="1" smtClean="0"/>
              <a:t>System.out.println</a:t>
            </a:r>
            <a:r>
              <a:rPr lang="en-US" dirty="0" smtClean="0"/>
              <a:t>("Wednesday"); break;</a:t>
            </a:r>
          </a:p>
          <a:p>
            <a:r>
              <a:rPr lang="en-US" dirty="0" smtClean="0"/>
              <a:t>    default: </a:t>
            </a:r>
            <a:r>
              <a:rPr lang="en-US" dirty="0" err="1" smtClean="0"/>
              <a:t>System.out.println</a:t>
            </a:r>
            <a:r>
              <a:rPr lang="en-US" dirty="0" smtClean="0"/>
              <a:t>("Invalid day");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5738949" y="4362624"/>
            <a:ext cx="5570756" cy="187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 Java 14 onward,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 can also use the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switch expression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String result = switch(day)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case 1 -&gt; "Monday";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case 2 -&gt; "Tuesday";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case 3 -&gt; "Wednesday";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default -&gt; "Invalid day";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};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K.Gowthaman MCA - 9894083890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6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70560" y="64214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1; </a:t>
            </a:r>
            <a:r>
              <a:rPr lang="en-US" dirty="0" err="1" smtClean="0"/>
              <a:t>i</a:t>
            </a:r>
            <a:r>
              <a:rPr lang="en-US" dirty="0" smtClean="0"/>
              <a:t> &lt;= 5;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System.out.println</a:t>
            </a:r>
            <a:r>
              <a:rPr lang="en-US" dirty="0" smtClean="0"/>
              <a:t>("Count: " + 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0560" y="173239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1;</a:t>
            </a:r>
          </a:p>
          <a:p>
            <a:r>
              <a:rPr lang="en-US" dirty="0" smtClean="0"/>
              <a:t>while (</a:t>
            </a:r>
            <a:r>
              <a:rPr lang="en-US" dirty="0" err="1" smtClean="0"/>
              <a:t>i</a:t>
            </a:r>
            <a:r>
              <a:rPr lang="en-US" dirty="0" smtClean="0"/>
              <a:t> &lt;= 5)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</a:t>
            </a:r>
            <a:r>
              <a:rPr lang="en-US" dirty="0" smtClean="0"/>
              <a:t>++;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0560" y="337663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1;</a:t>
            </a:r>
          </a:p>
          <a:p>
            <a:r>
              <a:rPr lang="en-US" dirty="0" smtClean="0"/>
              <a:t>do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</a:t>
            </a:r>
            <a:r>
              <a:rPr lang="en-US" dirty="0" smtClean="0"/>
              <a:t>++;</a:t>
            </a:r>
          </a:p>
          <a:p>
            <a:r>
              <a:rPr lang="en-US" dirty="0" smtClean="0"/>
              <a:t>} while (</a:t>
            </a:r>
            <a:r>
              <a:rPr lang="en-US" dirty="0" err="1" smtClean="0"/>
              <a:t>i</a:t>
            </a:r>
            <a:r>
              <a:rPr lang="en-US" dirty="0" smtClean="0"/>
              <a:t> &lt;= 5);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70560" y="525852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[] numbers = {10, 20, 30};</a:t>
            </a:r>
          </a:p>
          <a:p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</a:t>
            </a:r>
            <a:r>
              <a:rPr lang="en-US" dirty="0" smtClean="0"/>
              <a:t> : numbers)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num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418217" y="61499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mtClean="0"/>
              <a:t>for (int i = 1; i &lt;= 5; i++) {</a:t>
            </a:r>
          </a:p>
          <a:p>
            <a:r>
              <a:rPr lang="en-US" smtClean="0"/>
              <a:t>    if (i == 3) break;</a:t>
            </a:r>
          </a:p>
          <a:p>
            <a:r>
              <a:rPr lang="en-US" smtClean="0"/>
              <a:t>    System.out.println(i);</a:t>
            </a:r>
          </a:p>
          <a:p>
            <a:r>
              <a:rPr lang="en-US" smtClean="0"/>
              <a:t>}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18217" y="200939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1; </a:t>
            </a:r>
            <a:r>
              <a:rPr lang="en-US" dirty="0" err="1" smtClean="0"/>
              <a:t>i</a:t>
            </a:r>
            <a:r>
              <a:rPr lang="en-US" dirty="0" smtClean="0"/>
              <a:t> &lt;= 5;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r>
              <a:rPr lang="en-US" dirty="0" smtClean="0"/>
              <a:t>    if (</a:t>
            </a:r>
            <a:r>
              <a:rPr lang="en-US" dirty="0" err="1" smtClean="0"/>
              <a:t>i</a:t>
            </a:r>
            <a:r>
              <a:rPr lang="en-US" dirty="0" smtClean="0"/>
              <a:t> == 3) continue;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418217" y="354210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public </a:t>
            </a:r>
            <a:r>
              <a:rPr lang="en-US" dirty="0" err="1" smtClean="0"/>
              <a:t>int</a:t>
            </a:r>
            <a:r>
              <a:rPr lang="en-US" dirty="0" smtClean="0"/>
              <a:t> sum(</a:t>
            </a:r>
            <a:r>
              <a:rPr lang="en-US" dirty="0" err="1" smtClean="0"/>
              <a:t>int</a:t>
            </a:r>
            <a:r>
              <a:rPr lang="en-US" dirty="0" smtClean="0"/>
              <a:t> a, </a:t>
            </a:r>
            <a:r>
              <a:rPr lang="en-US" dirty="0" err="1" smtClean="0"/>
              <a:t>int</a:t>
            </a:r>
            <a:r>
              <a:rPr lang="en-US" dirty="0" smtClean="0"/>
              <a:t> b) {</a:t>
            </a:r>
          </a:p>
          <a:p>
            <a:r>
              <a:rPr lang="en-US" dirty="0" smtClean="0"/>
              <a:t>    return a + b;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K.Gowthaman MCA - 9894083890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3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6389" y="547191"/>
            <a:ext cx="1103376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What Is a Class in Java?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class</a:t>
            </a:r>
            <a:r>
              <a:rPr lang="en-US" dirty="0" smtClean="0"/>
              <a:t> is a </a:t>
            </a:r>
            <a:r>
              <a:rPr lang="en-US" b="1" dirty="0" smtClean="0"/>
              <a:t>blueprint</a:t>
            </a:r>
            <a:r>
              <a:rPr lang="en-US" dirty="0" smtClean="0"/>
              <a:t> or </a:t>
            </a:r>
            <a:r>
              <a:rPr lang="en-US" b="1" dirty="0" smtClean="0"/>
              <a:t>template</a:t>
            </a:r>
            <a:r>
              <a:rPr lang="en-US" dirty="0" smtClean="0"/>
              <a:t> for creating objects.</a:t>
            </a:r>
            <a:br>
              <a:rPr lang="en-US" dirty="0" smtClean="0"/>
            </a:br>
            <a:r>
              <a:rPr lang="en-US" dirty="0" smtClean="0"/>
              <a:t>It defines </a:t>
            </a:r>
            <a:r>
              <a:rPr lang="en-US" b="1" dirty="0" smtClean="0"/>
              <a:t>properties (variables)</a:t>
            </a:r>
            <a:r>
              <a:rPr lang="en-US" dirty="0" smtClean="0"/>
              <a:t> and </a:t>
            </a:r>
            <a:r>
              <a:rPr lang="en-US" b="1" dirty="0" smtClean="0"/>
              <a:t>behaviors (methods)</a:t>
            </a:r>
            <a:r>
              <a:rPr lang="en-US" dirty="0" smtClean="0"/>
              <a:t> that the objects will have.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8308" y="1755674"/>
            <a:ext cx="947492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class Car {</a:t>
            </a:r>
          </a:p>
          <a:p>
            <a:r>
              <a:rPr lang="en-US" dirty="0" smtClean="0"/>
              <a:t>    // Data members (fields or attributes)</a:t>
            </a:r>
          </a:p>
          <a:p>
            <a:r>
              <a:rPr lang="en-US" dirty="0" smtClean="0"/>
              <a:t>    String color;</a:t>
            </a:r>
          </a:p>
          <a:p>
            <a:r>
              <a:rPr lang="en-US" dirty="0" smtClean="0"/>
              <a:t>    String model;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year;</a:t>
            </a:r>
          </a:p>
          <a:p>
            <a:endParaRPr lang="en-US" dirty="0" smtClean="0"/>
          </a:p>
          <a:p>
            <a:r>
              <a:rPr lang="en-US" dirty="0" smtClean="0"/>
              <a:t>    // Method (behavior)</a:t>
            </a:r>
          </a:p>
          <a:p>
            <a:r>
              <a:rPr lang="en-US" dirty="0" smtClean="0"/>
              <a:t>    void </a:t>
            </a:r>
            <a:r>
              <a:rPr lang="en-US" dirty="0" err="1" smtClean="0"/>
              <a:t>displayInfo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("Model: " + model + ", Color: " + color + ", Year: " + year);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K.Gowthaman MCA - 9894083890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8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39635" y="357091"/>
            <a:ext cx="7922746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Is an Object in Java?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an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instance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a class.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When a class is defined, no memory is allocated until we create an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the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new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keyword.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6354" y="1318240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public class Main {</a:t>
            </a:r>
          </a:p>
          <a:p>
            <a:r>
              <a:rPr lang="en-US" dirty="0" smtClean="0"/>
              <a:t>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// Creating objects of the Car class</a:t>
            </a:r>
          </a:p>
          <a:p>
            <a:r>
              <a:rPr lang="en-US" dirty="0" smtClean="0"/>
              <a:t>        Car car1 = new Car();</a:t>
            </a:r>
          </a:p>
          <a:p>
            <a:r>
              <a:rPr lang="en-US" dirty="0" smtClean="0"/>
              <a:t>        Car car2 = new Car();</a:t>
            </a:r>
          </a:p>
          <a:p>
            <a:endParaRPr lang="en-US" dirty="0" smtClean="0"/>
          </a:p>
          <a:p>
            <a:r>
              <a:rPr lang="en-US" dirty="0" smtClean="0"/>
              <a:t>        // Assigning values</a:t>
            </a:r>
          </a:p>
          <a:p>
            <a:r>
              <a:rPr lang="en-US" dirty="0" smtClean="0"/>
              <a:t>        car1.color = "Red";</a:t>
            </a:r>
          </a:p>
          <a:p>
            <a:r>
              <a:rPr lang="en-US" dirty="0" smtClean="0"/>
              <a:t>        car1.model = "Tesla";</a:t>
            </a:r>
          </a:p>
          <a:p>
            <a:r>
              <a:rPr lang="en-US" dirty="0" smtClean="0"/>
              <a:t>        car1.year = 2024;</a:t>
            </a:r>
          </a:p>
          <a:p>
            <a:endParaRPr lang="en-US" dirty="0" smtClean="0"/>
          </a:p>
          <a:p>
            <a:r>
              <a:rPr lang="en-US" dirty="0" smtClean="0"/>
              <a:t>        car2.color = "Blue";</a:t>
            </a:r>
          </a:p>
          <a:p>
            <a:r>
              <a:rPr lang="en-US" dirty="0" smtClean="0"/>
              <a:t>        car2.model = "BMW";</a:t>
            </a:r>
          </a:p>
          <a:p>
            <a:r>
              <a:rPr lang="en-US" dirty="0" smtClean="0"/>
              <a:t>        car2.year = 2023;</a:t>
            </a:r>
          </a:p>
          <a:p>
            <a:endParaRPr lang="en-US" dirty="0" smtClean="0"/>
          </a:p>
          <a:p>
            <a:r>
              <a:rPr lang="en-US" dirty="0" smtClean="0"/>
              <a:t>        // Calling method</a:t>
            </a:r>
          </a:p>
          <a:p>
            <a:r>
              <a:rPr lang="en-US" dirty="0" smtClean="0"/>
              <a:t>        car1.displayInfo();</a:t>
            </a:r>
          </a:p>
          <a:p>
            <a:r>
              <a:rPr lang="en-US" dirty="0" smtClean="0"/>
              <a:t>        car2.displayInfo();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587479"/>
              </p:ext>
            </p:extLst>
          </p:nvPr>
        </p:nvGraphicFramePr>
        <p:xfrm>
          <a:off x="3581779" y="3554563"/>
          <a:ext cx="8249580" cy="2916304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749860">
                  <a:extLst>
                    <a:ext uri="{9D8B030D-6E8A-4147-A177-3AD203B41FA5}">
                      <a16:colId xmlns:a16="http://schemas.microsoft.com/office/drawing/2014/main" val="1340502588"/>
                    </a:ext>
                  </a:extLst>
                </a:gridCol>
                <a:gridCol w="2749860">
                  <a:extLst>
                    <a:ext uri="{9D8B030D-6E8A-4147-A177-3AD203B41FA5}">
                      <a16:colId xmlns:a16="http://schemas.microsoft.com/office/drawing/2014/main" val="3970491668"/>
                    </a:ext>
                  </a:extLst>
                </a:gridCol>
                <a:gridCol w="2749860">
                  <a:extLst>
                    <a:ext uri="{9D8B030D-6E8A-4147-A177-3AD203B41FA5}">
                      <a16:colId xmlns:a16="http://schemas.microsoft.com/office/drawing/2014/main" val="2014364908"/>
                    </a:ext>
                  </a:extLst>
                </a:gridCol>
              </a:tblGrid>
              <a:tr h="409036">
                <a:tc>
                  <a:txBody>
                    <a:bodyPr/>
                    <a:lstStyle/>
                    <a:p>
                      <a:r>
                        <a:rPr lang="en-US" sz="180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1318188"/>
                  </a:ext>
                </a:extLst>
              </a:tr>
              <a:tr h="409036">
                <a:tc>
                  <a:txBody>
                    <a:bodyPr/>
                    <a:lstStyle/>
                    <a:p>
                      <a:r>
                        <a:rPr lang="en-US" sz="1800"/>
                        <a:t>Definition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Blueprint for creating objects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Instance of a class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914765"/>
                  </a:ext>
                </a:extLst>
              </a:tr>
              <a:tr h="409036">
                <a:tc>
                  <a:txBody>
                    <a:bodyPr/>
                    <a:lstStyle/>
                    <a:p>
                      <a:r>
                        <a:rPr lang="en-US" sz="1800"/>
                        <a:t>Memory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No memory allocation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Occupies memory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1223268"/>
                  </a:ext>
                </a:extLst>
              </a:tr>
              <a:tr h="409036">
                <a:tc>
                  <a:txBody>
                    <a:bodyPr/>
                    <a:lstStyle/>
                    <a:p>
                      <a:r>
                        <a:rPr lang="en-US" sz="1800"/>
                        <a:t>Keyword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Declared using 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Created using new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789501"/>
                  </a:ext>
                </a:extLst>
              </a:tr>
              <a:tr h="409036">
                <a:tc>
                  <a:txBody>
                    <a:bodyPr/>
                    <a:lstStyle/>
                    <a:p>
                      <a:r>
                        <a:rPr lang="en-US" sz="1800"/>
                        <a:t>Example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class Car {}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Car myCar = new Car();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8034579"/>
                  </a:ext>
                </a:extLst>
              </a:tr>
              <a:tr h="409036">
                <a:tc>
                  <a:txBody>
                    <a:bodyPr/>
                    <a:lstStyle/>
                    <a:p>
                      <a:r>
                        <a:rPr lang="en-US" sz="1800"/>
                        <a:t>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Defined once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Many objects can be created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8171785"/>
                  </a:ext>
                </a:extLst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833973" y="302459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 vs Object — Difference Table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K.Gowthaman MCA - 9894083890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3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7040" y="447655"/>
            <a:ext cx="11125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Constructor in Java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constructor</a:t>
            </a:r>
            <a:r>
              <a:rPr lang="en-US" dirty="0" smtClean="0"/>
              <a:t> is a special method used to </a:t>
            </a:r>
            <a:r>
              <a:rPr lang="en-US" b="1" dirty="0" smtClean="0"/>
              <a:t>initialize objects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It has the </a:t>
            </a:r>
            <a:r>
              <a:rPr lang="en-US" b="1" dirty="0" smtClean="0"/>
              <a:t>same name as the class</a:t>
            </a:r>
            <a:r>
              <a:rPr lang="en-US" dirty="0" smtClean="0"/>
              <a:t> and </a:t>
            </a:r>
            <a:r>
              <a:rPr lang="en-US" b="1" dirty="0" smtClean="0"/>
              <a:t>no return type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7040" y="2011680"/>
            <a:ext cx="11267440" cy="407570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numCol="2">
            <a:spAutoFit/>
          </a:bodyPr>
          <a:lstStyle/>
          <a:p>
            <a:r>
              <a:rPr lang="en-US" dirty="0" smtClean="0"/>
              <a:t>class Student {</a:t>
            </a:r>
          </a:p>
          <a:p>
            <a:r>
              <a:rPr lang="en-US" dirty="0" smtClean="0"/>
              <a:t>    String name;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age;</a:t>
            </a:r>
          </a:p>
          <a:p>
            <a:endParaRPr lang="en-US" dirty="0" smtClean="0"/>
          </a:p>
          <a:p>
            <a:r>
              <a:rPr lang="en-US" dirty="0" smtClean="0"/>
              <a:t>    // Constructor</a:t>
            </a:r>
          </a:p>
          <a:p>
            <a:r>
              <a:rPr lang="en-US" dirty="0" smtClean="0"/>
              <a:t>    Student(String n, </a:t>
            </a:r>
            <a:r>
              <a:rPr lang="en-US" dirty="0" err="1" smtClean="0"/>
              <a:t>int</a:t>
            </a:r>
            <a:r>
              <a:rPr lang="en-US" dirty="0" smtClean="0"/>
              <a:t> a) {</a:t>
            </a:r>
          </a:p>
          <a:p>
            <a:r>
              <a:rPr lang="en-US" dirty="0" smtClean="0"/>
              <a:t>        name = n;</a:t>
            </a:r>
          </a:p>
          <a:p>
            <a:r>
              <a:rPr lang="en-US" dirty="0" smtClean="0"/>
              <a:t>        age = a;</a:t>
            </a:r>
          </a:p>
          <a:p>
            <a:r>
              <a:rPr lang="en-US" dirty="0" smtClean="0"/>
              <a:t>    }</a:t>
            </a:r>
          </a:p>
          <a:p>
            <a:endParaRPr lang="en-US" dirty="0" smtClean="0"/>
          </a:p>
          <a:p>
            <a:r>
              <a:rPr lang="en-US" dirty="0" smtClean="0"/>
              <a:t>    void display()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("Name: " + name + ", Age: " + age);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public class Main {</a:t>
            </a:r>
          </a:p>
          <a:p>
            <a:r>
              <a:rPr lang="en-US" dirty="0" smtClean="0"/>
              <a:t>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Student s1 = new Student("</a:t>
            </a:r>
            <a:r>
              <a:rPr lang="en-US" dirty="0" err="1" smtClean="0"/>
              <a:t>Gowthaman</a:t>
            </a:r>
            <a:r>
              <a:rPr lang="en-US" dirty="0" smtClean="0"/>
              <a:t>", 20);</a:t>
            </a:r>
          </a:p>
          <a:p>
            <a:r>
              <a:rPr lang="en-US" dirty="0" smtClean="0"/>
              <a:t>        Student s2 = new Student("Anita", 19);</a:t>
            </a:r>
          </a:p>
          <a:p>
            <a:r>
              <a:rPr lang="en-US" dirty="0" smtClean="0"/>
              <a:t>        s1.display();</a:t>
            </a:r>
          </a:p>
          <a:p>
            <a:r>
              <a:rPr lang="en-US" dirty="0" smtClean="0"/>
              <a:t>        s2.display();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K.Gowthaman MCA - 9894083890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9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5920" y="512356"/>
            <a:ext cx="10535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 </a:t>
            </a:r>
            <a:r>
              <a:rPr lang="en-US" b="1" dirty="0" smtClean="0"/>
              <a:t>Java</a:t>
            </a:r>
            <a:r>
              <a:rPr lang="en-US" dirty="0" smtClean="0"/>
              <a:t>, a </a:t>
            </a:r>
            <a:r>
              <a:rPr lang="en-US" b="1" dirty="0" smtClean="0"/>
              <a:t>constructor</a:t>
            </a:r>
            <a:r>
              <a:rPr lang="en-US" dirty="0" smtClean="0"/>
              <a:t> is a </a:t>
            </a:r>
            <a:r>
              <a:rPr lang="en-US" b="1" dirty="0" smtClean="0"/>
              <a:t>special method</a:t>
            </a:r>
            <a:r>
              <a:rPr lang="en-US" dirty="0" smtClean="0"/>
              <a:t> that is </a:t>
            </a:r>
            <a:r>
              <a:rPr lang="en-US" b="1" dirty="0" smtClean="0"/>
              <a:t>used to initialize objects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It is called </a:t>
            </a:r>
            <a:r>
              <a:rPr lang="en-US" b="1" dirty="0" smtClean="0"/>
              <a:t>automatically</a:t>
            </a:r>
            <a:r>
              <a:rPr lang="en-US" dirty="0" smtClean="0"/>
              <a:t> when an object is created — </a:t>
            </a:r>
            <a:r>
              <a:rPr lang="en-US" b="1" dirty="0" smtClean="0"/>
              <a:t>no need to call it manually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47040" y="222504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Is a Constructor?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Definition: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constructor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a block of code that: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Has the </a:t>
            </a: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same name as the class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Does not have a return type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(not even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void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 </a:t>
            </a: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automatically invoked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when an object is created.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1680" y="374859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class </a:t>
            </a:r>
            <a:r>
              <a:rPr lang="en-US" dirty="0" err="1" smtClean="0"/>
              <a:t>ClassName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  // Constructor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ClassName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     // Initialization code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0" y="1658262"/>
            <a:ext cx="5069840" cy="50475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smtClean="0"/>
              <a:t>class Student {</a:t>
            </a:r>
          </a:p>
          <a:p>
            <a:r>
              <a:rPr lang="en-US" sz="1400" dirty="0" smtClean="0"/>
              <a:t>    String name;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int</a:t>
            </a:r>
            <a:r>
              <a:rPr lang="en-US" sz="1400" dirty="0" smtClean="0"/>
              <a:t> age;</a:t>
            </a:r>
          </a:p>
          <a:p>
            <a:endParaRPr lang="en-US" sz="1400" dirty="0" smtClean="0"/>
          </a:p>
          <a:p>
            <a:r>
              <a:rPr lang="en-US" sz="1400" dirty="0" smtClean="0"/>
              <a:t>    // Constructor</a:t>
            </a:r>
          </a:p>
          <a:p>
            <a:r>
              <a:rPr lang="en-US" sz="1400" dirty="0" smtClean="0"/>
              <a:t>    Student(String n, </a:t>
            </a:r>
            <a:r>
              <a:rPr lang="en-US" sz="1400" dirty="0" err="1" smtClean="0"/>
              <a:t>int</a:t>
            </a:r>
            <a:r>
              <a:rPr lang="en-US" sz="1400" dirty="0" smtClean="0"/>
              <a:t> a) {</a:t>
            </a:r>
          </a:p>
          <a:p>
            <a:r>
              <a:rPr lang="en-US" sz="1400" dirty="0" smtClean="0"/>
              <a:t>        name = n;</a:t>
            </a:r>
          </a:p>
          <a:p>
            <a:r>
              <a:rPr lang="en-US" sz="1400" dirty="0" smtClean="0"/>
              <a:t>        age = a;</a:t>
            </a:r>
          </a:p>
          <a:p>
            <a:r>
              <a:rPr lang="en-US" sz="1400" dirty="0" smtClean="0"/>
              <a:t>    }</a:t>
            </a:r>
          </a:p>
          <a:p>
            <a:endParaRPr lang="en-US" sz="1400" dirty="0" smtClean="0"/>
          </a:p>
          <a:p>
            <a:r>
              <a:rPr lang="en-US" sz="1400" dirty="0" smtClean="0"/>
              <a:t>    void display() {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System.out.println</a:t>
            </a:r>
            <a:r>
              <a:rPr lang="en-US" sz="1400" dirty="0" smtClean="0"/>
              <a:t>("Name: " + name + ", Age: " + age);</a:t>
            </a:r>
          </a:p>
          <a:p>
            <a:r>
              <a:rPr lang="en-US" sz="1400" dirty="0" smtClean="0"/>
              <a:t>    }</a:t>
            </a:r>
          </a:p>
          <a:p>
            <a:r>
              <a:rPr lang="en-US" sz="1400" dirty="0" smtClean="0"/>
              <a:t>}</a:t>
            </a:r>
          </a:p>
          <a:p>
            <a:endParaRPr lang="en-US" sz="1400" dirty="0" smtClean="0"/>
          </a:p>
          <a:p>
            <a:r>
              <a:rPr lang="en-US" sz="1400" dirty="0" smtClean="0"/>
              <a:t>public class Main {</a:t>
            </a:r>
          </a:p>
          <a:p>
            <a:r>
              <a:rPr lang="en-US" sz="1400" dirty="0" smtClean="0"/>
              <a:t>    public static void main(String[] </a:t>
            </a:r>
            <a:r>
              <a:rPr lang="en-US" sz="1400" dirty="0" err="1" smtClean="0"/>
              <a:t>args</a:t>
            </a:r>
            <a:r>
              <a:rPr lang="en-US" sz="1400" dirty="0" smtClean="0"/>
              <a:t>) {</a:t>
            </a:r>
          </a:p>
          <a:p>
            <a:r>
              <a:rPr lang="en-US" sz="1400" dirty="0" smtClean="0"/>
              <a:t>        Student s1 = new Student("</a:t>
            </a:r>
            <a:r>
              <a:rPr lang="en-US" sz="1400" dirty="0" err="1" smtClean="0"/>
              <a:t>Gowthaman</a:t>
            </a:r>
            <a:r>
              <a:rPr lang="en-US" sz="1400" dirty="0" smtClean="0"/>
              <a:t>", 20);</a:t>
            </a:r>
          </a:p>
          <a:p>
            <a:r>
              <a:rPr lang="en-US" sz="1400" dirty="0" smtClean="0"/>
              <a:t>        Student s2 = new Student("Anita", 19);</a:t>
            </a:r>
          </a:p>
          <a:p>
            <a:r>
              <a:rPr lang="en-US" sz="1400" dirty="0" smtClean="0"/>
              <a:t>        s1.display();</a:t>
            </a:r>
          </a:p>
          <a:p>
            <a:r>
              <a:rPr lang="en-US" sz="1400" dirty="0" smtClean="0"/>
              <a:t>        s2.display();</a:t>
            </a:r>
          </a:p>
          <a:p>
            <a:r>
              <a:rPr lang="en-US" sz="1400" dirty="0" smtClean="0"/>
              <a:t>    }</a:t>
            </a:r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K.Gowthaman MCA - 9894083890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1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6179" y="346513"/>
            <a:ext cx="6051801" cy="1138566"/>
          </a:xfrm>
        </p:spPr>
        <p:txBody>
          <a:bodyPr/>
          <a:lstStyle/>
          <a:p>
            <a:r>
              <a:rPr lang="en-US" dirty="0" smtClean="0"/>
              <a:t>Java virtual Machine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7397" y="1301374"/>
            <a:ext cx="115361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What Is the JVM (Java Virtual Machine)?</a:t>
            </a:r>
          </a:p>
          <a:p>
            <a:r>
              <a:rPr lang="en-US" dirty="0"/>
              <a:t>The </a:t>
            </a:r>
            <a:r>
              <a:rPr lang="en-US" b="1" dirty="0"/>
              <a:t>Java Virtual Machine (JVM)</a:t>
            </a:r>
            <a:r>
              <a:rPr lang="en-US" dirty="0"/>
              <a:t> is a </a:t>
            </a:r>
            <a:r>
              <a:rPr lang="en-US" b="1" dirty="0"/>
              <a:t>software-based engine</a:t>
            </a:r>
            <a:r>
              <a:rPr lang="en-US" dirty="0"/>
              <a:t> that runs Java bytecode.</a:t>
            </a:r>
            <a:br>
              <a:rPr lang="en-US" dirty="0"/>
            </a:br>
            <a:r>
              <a:rPr lang="en-US" dirty="0"/>
              <a:t>It provides a </a:t>
            </a:r>
            <a:r>
              <a:rPr lang="en-US" b="1" dirty="0"/>
              <a:t>runtime environment</a:t>
            </a:r>
            <a:r>
              <a:rPr lang="en-US" dirty="0"/>
              <a:t> that allows Java programs to be </a:t>
            </a:r>
            <a:r>
              <a:rPr lang="en-US" b="1" dirty="0"/>
              <a:t>platform-independent</a:t>
            </a:r>
            <a:r>
              <a:rPr lang="en-US" dirty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3117447" y="2533234"/>
            <a:ext cx="6096000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>
            <a:spAutoFit/>
          </a:bodyPr>
          <a:lstStyle/>
          <a:p>
            <a:r>
              <a:rPr lang="en-US" dirty="0"/>
              <a:t>JVM = A virtual computer inside your computer that runs Java programs.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97397" y="3333396"/>
            <a:ext cx="739016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 Execution Flow: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 write source code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Program.java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Compiler (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javac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compiles it into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bytecode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Program.class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JVM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executes that bytecode on your machine.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6293" y="5524944"/>
            <a:ext cx="67673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Program.java  → (</a:t>
            </a:r>
            <a:r>
              <a:rPr lang="en-US" dirty="0" err="1"/>
              <a:t>javac</a:t>
            </a:r>
            <a:r>
              <a:rPr lang="en-US" dirty="0"/>
              <a:t>) →  </a:t>
            </a:r>
            <a:r>
              <a:rPr lang="en-US" dirty="0" err="1"/>
              <a:t>Program.class</a:t>
            </a:r>
            <a:r>
              <a:rPr lang="en-US" dirty="0"/>
              <a:t>  → (JVM) →  Output</a:t>
            </a:r>
          </a:p>
        </p:txBody>
      </p:sp>
      <p:sp>
        <p:nvSpPr>
          <p:cNvPr id="9" name="Rectangle 8"/>
          <p:cNvSpPr/>
          <p:nvPr/>
        </p:nvSpPr>
        <p:spPr>
          <a:xfrm>
            <a:off x="7677874" y="5272388"/>
            <a:ext cx="3873660" cy="12003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JVM – </a:t>
            </a:r>
            <a:r>
              <a:rPr lang="en-US" dirty="0"/>
              <a:t>E</a:t>
            </a:r>
            <a:r>
              <a:rPr lang="en-US" dirty="0" smtClean="0"/>
              <a:t>xecutes Byte Code</a:t>
            </a:r>
          </a:p>
          <a:p>
            <a:r>
              <a:rPr lang="en-US" dirty="0"/>
              <a:t>JRE = JVM + Libraries</a:t>
            </a:r>
            <a:endParaRPr lang="en-US" dirty="0" smtClean="0"/>
          </a:p>
          <a:p>
            <a:r>
              <a:rPr lang="en-US" dirty="0" smtClean="0"/>
              <a:t>JDK </a:t>
            </a:r>
            <a:r>
              <a:rPr lang="en-US" dirty="0"/>
              <a:t>= JRE + Development Tools</a:t>
            </a:r>
          </a:p>
          <a:p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K.Gowthaman MCA - 9894083890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1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0080" y="537429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/>
              <a:t>class Student {</a:t>
            </a:r>
          </a:p>
          <a:p>
            <a:r>
              <a:rPr lang="en-US" sz="1400" dirty="0" smtClean="0"/>
              <a:t>    String name;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int</a:t>
            </a:r>
            <a:r>
              <a:rPr lang="en-US" sz="1400" dirty="0" smtClean="0"/>
              <a:t> age;</a:t>
            </a:r>
          </a:p>
          <a:p>
            <a:endParaRPr lang="en-US" sz="1400" dirty="0" smtClean="0"/>
          </a:p>
          <a:p>
            <a:r>
              <a:rPr lang="en-US" sz="1400" dirty="0" smtClean="0"/>
              <a:t>    Student(String n, </a:t>
            </a:r>
            <a:r>
              <a:rPr lang="en-US" sz="1400" dirty="0" err="1" smtClean="0"/>
              <a:t>int</a:t>
            </a:r>
            <a:r>
              <a:rPr lang="en-US" sz="1400" dirty="0" smtClean="0"/>
              <a:t> a) {</a:t>
            </a:r>
          </a:p>
          <a:p>
            <a:r>
              <a:rPr lang="en-US" sz="1400" dirty="0" smtClean="0"/>
              <a:t>        name = n;</a:t>
            </a:r>
          </a:p>
          <a:p>
            <a:r>
              <a:rPr lang="en-US" sz="1400" dirty="0" smtClean="0"/>
              <a:t>        age = a;</a:t>
            </a:r>
          </a:p>
          <a:p>
            <a:r>
              <a:rPr lang="en-US" sz="1400" dirty="0" smtClean="0"/>
              <a:t>    }</a:t>
            </a:r>
          </a:p>
          <a:p>
            <a:endParaRPr lang="en-US" sz="1400" dirty="0" smtClean="0"/>
          </a:p>
          <a:p>
            <a:r>
              <a:rPr lang="en-US" sz="1400" dirty="0" smtClean="0"/>
              <a:t>    // Copy constructor</a:t>
            </a:r>
          </a:p>
          <a:p>
            <a:r>
              <a:rPr lang="en-US" sz="1400" dirty="0" smtClean="0"/>
              <a:t>    Student(Student s) {</a:t>
            </a:r>
          </a:p>
          <a:p>
            <a:r>
              <a:rPr lang="en-US" sz="1400" dirty="0" smtClean="0"/>
              <a:t>        name = s.name;</a:t>
            </a:r>
          </a:p>
          <a:p>
            <a:r>
              <a:rPr lang="en-US" sz="1400" dirty="0" smtClean="0"/>
              <a:t>        age = </a:t>
            </a:r>
            <a:r>
              <a:rPr lang="en-US" sz="1400" dirty="0" err="1" smtClean="0"/>
              <a:t>s.age</a:t>
            </a:r>
            <a:r>
              <a:rPr lang="en-US" sz="1400" dirty="0" smtClean="0"/>
              <a:t>;</a:t>
            </a:r>
          </a:p>
          <a:p>
            <a:r>
              <a:rPr lang="en-US" sz="1400" dirty="0" smtClean="0"/>
              <a:t>    }</a:t>
            </a:r>
          </a:p>
          <a:p>
            <a:endParaRPr lang="en-US" sz="1400" dirty="0" smtClean="0"/>
          </a:p>
          <a:p>
            <a:r>
              <a:rPr lang="en-US" sz="1400" dirty="0" smtClean="0"/>
              <a:t>    void display() {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System.out.println</a:t>
            </a:r>
            <a:r>
              <a:rPr lang="en-US" sz="1400" dirty="0" smtClean="0"/>
              <a:t>(name + " - " + age);</a:t>
            </a:r>
          </a:p>
          <a:p>
            <a:r>
              <a:rPr lang="en-US" sz="1400" dirty="0" smtClean="0"/>
              <a:t>    }</a:t>
            </a:r>
          </a:p>
          <a:p>
            <a:r>
              <a:rPr lang="en-US" sz="1400" dirty="0" smtClean="0"/>
              <a:t>}</a:t>
            </a:r>
          </a:p>
          <a:p>
            <a:endParaRPr lang="en-US" sz="1400" dirty="0" smtClean="0"/>
          </a:p>
          <a:p>
            <a:r>
              <a:rPr lang="en-US" sz="1400" dirty="0" smtClean="0"/>
              <a:t>public class Main {</a:t>
            </a:r>
          </a:p>
          <a:p>
            <a:r>
              <a:rPr lang="en-US" sz="1400" dirty="0" smtClean="0"/>
              <a:t>    public static void main(String[] </a:t>
            </a:r>
            <a:r>
              <a:rPr lang="en-US" sz="1400" dirty="0" err="1" smtClean="0"/>
              <a:t>args</a:t>
            </a:r>
            <a:r>
              <a:rPr lang="en-US" sz="1400" dirty="0" smtClean="0"/>
              <a:t>) {</a:t>
            </a:r>
          </a:p>
          <a:p>
            <a:r>
              <a:rPr lang="en-US" sz="1400" dirty="0" smtClean="0"/>
              <a:t>        Student s1 = new Student("</a:t>
            </a:r>
            <a:r>
              <a:rPr lang="en-US" sz="1400" dirty="0" err="1" smtClean="0"/>
              <a:t>Gowthaman</a:t>
            </a:r>
            <a:r>
              <a:rPr lang="en-US" sz="1400" dirty="0" smtClean="0"/>
              <a:t>", 20);</a:t>
            </a:r>
          </a:p>
          <a:p>
            <a:r>
              <a:rPr lang="en-US" sz="1400" dirty="0" smtClean="0"/>
              <a:t>        Student s2 = new Student(s1); // Copy s1 data to s2</a:t>
            </a:r>
          </a:p>
          <a:p>
            <a:r>
              <a:rPr lang="en-US" sz="1400" dirty="0" smtClean="0"/>
              <a:t>        s2.display();</a:t>
            </a:r>
          </a:p>
          <a:p>
            <a:r>
              <a:rPr lang="en-US" sz="1400" dirty="0" smtClean="0"/>
              <a:t>    }</a:t>
            </a:r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5466080" y="752872"/>
            <a:ext cx="6096000" cy="54784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/>
              <a:t>class Box {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int</a:t>
            </a:r>
            <a:r>
              <a:rPr lang="en-US" sz="1400" dirty="0" smtClean="0"/>
              <a:t> width, height;</a:t>
            </a:r>
          </a:p>
          <a:p>
            <a:endParaRPr lang="en-US" sz="1400" dirty="0" smtClean="0"/>
          </a:p>
          <a:p>
            <a:r>
              <a:rPr lang="en-US" sz="1400" dirty="0" smtClean="0"/>
              <a:t>    Box() {</a:t>
            </a:r>
          </a:p>
          <a:p>
            <a:r>
              <a:rPr lang="en-US" sz="1400" dirty="0" smtClean="0"/>
              <a:t>        width = height = 10;</a:t>
            </a:r>
          </a:p>
          <a:p>
            <a:r>
              <a:rPr lang="en-US" sz="1400" dirty="0" smtClean="0"/>
              <a:t>    }</a:t>
            </a:r>
          </a:p>
          <a:p>
            <a:endParaRPr lang="en-US" sz="1400" dirty="0" smtClean="0"/>
          </a:p>
          <a:p>
            <a:r>
              <a:rPr lang="en-US" sz="1400" dirty="0" smtClean="0"/>
              <a:t>    Box(</a:t>
            </a:r>
            <a:r>
              <a:rPr lang="en-US" sz="1400" dirty="0" err="1" smtClean="0"/>
              <a:t>int</a:t>
            </a:r>
            <a:r>
              <a:rPr lang="en-US" sz="1400" dirty="0" smtClean="0"/>
              <a:t> w, </a:t>
            </a:r>
            <a:r>
              <a:rPr lang="en-US" sz="1400" dirty="0" err="1" smtClean="0"/>
              <a:t>int</a:t>
            </a:r>
            <a:r>
              <a:rPr lang="en-US" sz="1400" dirty="0" smtClean="0"/>
              <a:t> h) {</a:t>
            </a:r>
          </a:p>
          <a:p>
            <a:r>
              <a:rPr lang="en-US" sz="1400" dirty="0" smtClean="0"/>
              <a:t>        width = w;</a:t>
            </a:r>
          </a:p>
          <a:p>
            <a:r>
              <a:rPr lang="en-US" sz="1400" dirty="0" smtClean="0"/>
              <a:t>        height = h;</a:t>
            </a:r>
          </a:p>
          <a:p>
            <a:r>
              <a:rPr lang="en-US" sz="1400" dirty="0" smtClean="0"/>
              <a:t>    }</a:t>
            </a:r>
          </a:p>
          <a:p>
            <a:endParaRPr lang="en-US" sz="1400" dirty="0" smtClean="0"/>
          </a:p>
          <a:p>
            <a:r>
              <a:rPr lang="en-US" sz="1400" dirty="0" smtClean="0"/>
              <a:t>    void display() {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System.out.println</a:t>
            </a:r>
            <a:r>
              <a:rPr lang="en-US" sz="1400" dirty="0" smtClean="0"/>
              <a:t>("Width: " + width + ", Height: " + height);</a:t>
            </a:r>
          </a:p>
          <a:p>
            <a:r>
              <a:rPr lang="en-US" sz="1400" dirty="0" smtClean="0"/>
              <a:t>    }</a:t>
            </a:r>
          </a:p>
          <a:p>
            <a:r>
              <a:rPr lang="en-US" sz="1400" dirty="0" smtClean="0"/>
              <a:t>}</a:t>
            </a:r>
          </a:p>
          <a:p>
            <a:endParaRPr lang="en-US" sz="1400" dirty="0" smtClean="0"/>
          </a:p>
          <a:p>
            <a:r>
              <a:rPr lang="en-US" sz="1400" dirty="0" smtClean="0"/>
              <a:t>public class Main {</a:t>
            </a:r>
          </a:p>
          <a:p>
            <a:r>
              <a:rPr lang="en-US" sz="1400" dirty="0" smtClean="0"/>
              <a:t>    public static void main(String[] </a:t>
            </a:r>
            <a:r>
              <a:rPr lang="en-US" sz="1400" dirty="0" err="1" smtClean="0"/>
              <a:t>args</a:t>
            </a:r>
            <a:r>
              <a:rPr lang="en-US" sz="1400" dirty="0" smtClean="0"/>
              <a:t>) {</a:t>
            </a:r>
          </a:p>
          <a:p>
            <a:r>
              <a:rPr lang="en-US" sz="1400" dirty="0" smtClean="0"/>
              <a:t>        Box b1 = new Box();        // Calls default constructor</a:t>
            </a:r>
          </a:p>
          <a:p>
            <a:r>
              <a:rPr lang="en-US" sz="1400" dirty="0" smtClean="0"/>
              <a:t>        Box b2 = new Box(5, 15);   // Calls parameterized constructor</a:t>
            </a:r>
          </a:p>
          <a:p>
            <a:r>
              <a:rPr lang="en-US" sz="1400" dirty="0" smtClean="0"/>
              <a:t>        b1.display();</a:t>
            </a:r>
          </a:p>
          <a:p>
            <a:r>
              <a:rPr lang="en-US" sz="1400" dirty="0" smtClean="0"/>
              <a:t>        b2.display();</a:t>
            </a:r>
          </a:p>
          <a:p>
            <a:r>
              <a:rPr lang="en-US" sz="1400" dirty="0" smtClean="0"/>
              <a:t>    }</a:t>
            </a:r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K.Gowthaman MCA - 9894083890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37495"/>
            <a:ext cx="10789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 </a:t>
            </a:r>
            <a:r>
              <a:rPr lang="en-US" b="1" dirty="0" smtClean="0"/>
              <a:t>Java</a:t>
            </a:r>
            <a:r>
              <a:rPr lang="en-US" dirty="0" smtClean="0"/>
              <a:t>, </a:t>
            </a:r>
            <a:r>
              <a:rPr lang="en-US" b="1" dirty="0" smtClean="0"/>
              <a:t>access control</a:t>
            </a:r>
            <a:r>
              <a:rPr lang="en-US" dirty="0" smtClean="0"/>
              <a:t> (or </a:t>
            </a:r>
            <a:r>
              <a:rPr lang="en-US" b="1" dirty="0" smtClean="0"/>
              <a:t>access modifiers</a:t>
            </a:r>
            <a:r>
              <a:rPr lang="en-US" dirty="0" smtClean="0"/>
              <a:t>) defines </a:t>
            </a:r>
            <a:r>
              <a:rPr lang="en-US" b="1" dirty="0" smtClean="0"/>
              <a:t>how accessible</a:t>
            </a:r>
            <a:r>
              <a:rPr lang="en-US" dirty="0" smtClean="0"/>
              <a:t> classes, methods, variables, and constructors are </a:t>
            </a:r>
            <a:r>
              <a:rPr lang="en-US" b="1" dirty="0" smtClean="0"/>
              <a:t>to other classes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728069"/>
              </p:ext>
            </p:extLst>
          </p:nvPr>
        </p:nvGraphicFramePr>
        <p:xfrm>
          <a:off x="1143000" y="2613660"/>
          <a:ext cx="9872664" cy="29260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645444">
                  <a:extLst>
                    <a:ext uri="{9D8B030D-6E8A-4147-A177-3AD203B41FA5}">
                      <a16:colId xmlns:a16="http://schemas.microsoft.com/office/drawing/2014/main" val="3428075394"/>
                    </a:ext>
                  </a:extLst>
                </a:gridCol>
                <a:gridCol w="1645444">
                  <a:extLst>
                    <a:ext uri="{9D8B030D-6E8A-4147-A177-3AD203B41FA5}">
                      <a16:colId xmlns:a16="http://schemas.microsoft.com/office/drawing/2014/main" val="3595247323"/>
                    </a:ext>
                  </a:extLst>
                </a:gridCol>
                <a:gridCol w="1645444">
                  <a:extLst>
                    <a:ext uri="{9D8B030D-6E8A-4147-A177-3AD203B41FA5}">
                      <a16:colId xmlns:a16="http://schemas.microsoft.com/office/drawing/2014/main" val="2934771201"/>
                    </a:ext>
                  </a:extLst>
                </a:gridCol>
                <a:gridCol w="1645444">
                  <a:extLst>
                    <a:ext uri="{9D8B030D-6E8A-4147-A177-3AD203B41FA5}">
                      <a16:colId xmlns:a16="http://schemas.microsoft.com/office/drawing/2014/main" val="3345386194"/>
                    </a:ext>
                  </a:extLst>
                </a:gridCol>
                <a:gridCol w="1645444">
                  <a:extLst>
                    <a:ext uri="{9D8B030D-6E8A-4147-A177-3AD203B41FA5}">
                      <a16:colId xmlns:a16="http://schemas.microsoft.com/office/drawing/2014/main" val="2416007395"/>
                    </a:ext>
                  </a:extLst>
                </a:gridCol>
                <a:gridCol w="1645444">
                  <a:extLst>
                    <a:ext uri="{9D8B030D-6E8A-4147-A177-3AD203B41FA5}">
                      <a16:colId xmlns:a16="http://schemas.microsoft.com/office/drawing/2014/main" val="32503855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r>
                        <a:rPr lang="en-US" sz="1800"/>
                        <a:t>Access Level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Keyword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Accessible Within 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Within Package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Subclass (outside package)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Other Packages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546753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Public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public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44379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Protected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protected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7433744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US" sz="1800"/>
                        <a:t>Default (Package-private)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(no keyword)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91141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Private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private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9916410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48920" y="1213221"/>
            <a:ext cx="10556095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Are Access Modifiers?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 modifiers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are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keywords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that set the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visibility level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classes and their members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(fields, methods, etc.).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 are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 types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access levels in Java: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K.Gowthaman MCA - 9894083890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7520" y="701655"/>
            <a:ext cx="11165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Method Overloading</a:t>
            </a:r>
            <a:r>
              <a:rPr lang="en-US" dirty="0" smtClean="0"/>
              <a:t> is a feature in Java that allows a class to have </a:t>
            </a:r>
            <a:r>
              <a:rPr lang="en-US" b="1" dirty="0" smtClean="0"/>
              <a:t>multiple methods with the same name</a:t>
            </a:r>
            <a:r>
              <a:rPr lang="en-US" dirty="0" smtClean="0"/>
              <a:t> but </a:t>
            </a:r>
            <a:r>
              <a:rPr lang="en-US" b="1" dirty="0" smtClean="0"/>
              <a:t>different parameters</a:t>
            </a:r>
            <a:r>
              <a:rPr lang="en-US" dirty="0" smtClean="0"/>
              <a:t> (number, type, or order).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6080" y="1477556"/>
            <a:ext cx="112572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What Is Method Overloading?</a:t>
            </a:r>
          </a:p>
          <a:p>
            <a:r>
              <a:rPr lang="en-US" dirty="0" smtClean="0"/>
              <a:t>When </a:t>
            </a:r>
            <a:r>
              <a:rPr lang="en-US" b="1" dirty="0" smtClean="0"/>
              <a:t>two or more methods</a:t>
            </a:r>
            <a:r>
              <a:rPr lang="en-US" dirty="0" smtClean="0"/>
              <a:t> in the </a:t>
            </a:r>
            <a:r>
              <a:rPr lang="en-US" b="1" dirty="0" smtClean="0"/>
              <a:t>same class</a:t>
            </a:r>
            <a:r>
              <a:rPr lang="en-US" dirty="0" smtClean="0"/>
              <a:t> share the </a:t>
            </a:r>
            <a:r>
              <a:rPr lang="en-US" b="1" dirty="0" smtClean="0"/>
              <a:t>same name</a:t>
            </a:r>
            <a:r>
              <a:rPr lang="en-US" dirty="0" smtClean="0"/>
              <a:t> but have </a:t>
            </a:r>
            <a:r>
              <a:rPr lang="en-US" b="1" dirty="0" smtClean="0"/>
              <a:t>different parameter lists</a:t>
            </a:r>
            <a:r>
              <a:rPr lang="en-US" dirty="0" smtClean="0"/>
              <a:t>, it is called </a:t>
            </a:r>
            <a:r>
              <a:rPr lang="en-US" b="1" dirty="0" smtClean="0"/>
              <a:t>method overloading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7840" y="2776806"/>
            <a:ext cx="11145520" cy="3600986"/>
          </a:xfrm>
          <a:prstGeom prst="rect">
            <a:avLst/>
          </a:prstGeom>
          <a:solidFill>
            <a:schemeClr val="bg2"/>
          </a:solidFill>
        </p:spPr>
        <p:txBody>
          <a:bodyPr wrap="square" numCol="2">
            <a:spAutoFit/>
          </a:bodyPr>
          <a:lstStyle/>
          <a:p>
            <a:r>
              <a:rPr lang="en-US" sz="1400" dirty="0" smtClean="0"/>
              <a:t>class </a:t>
            </a:r>
            <a:r>
              <a:rPr lang="en-US" sz="1400" dirty="0" err="1" smtClean="0"/>
              <a:t>MathUtil</a:t>
            </a:r>
            <a:r>
              <a:rPr lang="en-US" sz="1400" dirty="0" smtClean="0"/>
              <a:t> {</a:t>
            </a:r>
          </a:p>
          <a:p>
            <a:r>
              <a:rPr lang="en-US" sz="1400" dirty="0" smtClean="0"/>
              <a:t>    // Method 1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int</a:t>
            </a:r>
            <a:r>
              <a:rPr lang="en-US" sz="1400" dirty="0" smtClean="0"/>
              <a:t> add(</a:t>
            </a:r>
            <a:r>
              <a:rPr lang="en-US" sz="1400" dirty="0" err="1" smtClean="0"/>
              <a:t>int</a:t>
            </a:r>
            <a:r>
              <a:rPr lang="en-US" sz="1400" dirty="0" smtClean="0"/>
              <a:t> a, </a:t>
            </a:r>
            <a:r>
              <a:rPr lang="en-US" sz="1400" dirty="0" err="1" smtClean="0"/>
              <a:t>int</a:t>
            </a:r>
            <a:r>
              <a:rPr lang="en-US" sz="1400" dirty="0" smtClean="0"/>
              <a:t> b) {</a:t>
            </a:r>
          </a:p>
          <a:p>
            <a:r>
              <a:rPr lang="en-US" sz="1400" dirty="0" smtClean="0"/>
              <a:t>        return a + b;</a:t>
            </a:r>
          </a:p>
          <a:p>
            <a:r>
              <a:rPr lang="en-US" sz="1400" dirty="0" smtClean="0"/>
              <a:t>    }</a:t>
            </a:r>
          </a:p>
          <a:p>
            <a:endParaRPr lang="en-US" sz="1400" dirty="0" smtClean="0"/>
          </a:p>
          <a:p>
            <a:r>
              <a:rPr lang="en-US" sz="1400" dirty="0" smtClean="0"/>
              <a:t>    // Method 2 (different number of parameters)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int</a:t>
            </a:r>
            <a:r>
              <a:rPr lang="en-US" sz="1400" dirty="0" smtClean="0"/>
              <a:t> add(</a:t>
            </a:r>
            <a:r>
              <a:rPr lang="en-US" sz="1400" dirty="0" err="1" smtClean="0"/>
              <a:t>int</a:t>
            </a:r>
            <a:r>
              <a:rPr lang="en-US" sz="1400" dirty="0" smtClean="0"/>
              <a:t> a, </a:t>
            </a:r>
            <a:r>
              <a:rPr lang="en-US" sz="1400" dirty="0" err="1" smtClean="0"/>
              <a:t>int</a:t>
            </a:r>
            <a:r>
              <a:rPr lang="en-US" sz="1400" dirty="0" smtClean="0"/>
              <a:t> b, </a:t>
            </a:r>
            <a:r>
              <a:rPr lang="en-US" sz="1400" dirty="0" err="1" smtClean="0"/>
              <a:t>int</a:t>
            </a:r>
            <a:r>
              <a:rPr lang="en-US" sz="1400" dirty="0" smtClean="0"/>
              <a:t> c) {</a:t>
            </a:r>
          </a:p>
          <a:p>
            <a:r>
              <a:rPr lang="en-US" sz="1400" dirty="0" smtClean="0"/>
              <a:t>        return a + b + c;</a:t>
            </a:r>
          </a:p>
          <a:p>
            <a:r>
              <a:rPr lang="en-US" sz="1400" dirty="0" smtClean="0"/>
              <a:t>    }</a:t>
            </a:r>
          </a:p>
          <a:p>
            <a:endParaRPr lang="en-US" sz="1400" dirty="0" smtClean="0"/>
          </a:p>
          <a:p>
            <a:r>
              <a:rPr lang="en-US" sz="1400" dirty="0" smtClean="0"/>
              <a:t>    // Method 3 (different data type)</a:t>
            </a:r>
          </a:p>
          <a:p>
            <a:r>
              <a:rPr lang="en-US" sz="1400" dirty="0" smtClean="0"/>
              <a:t>    double add(double a, double b) {</a:t>
            </a:r>
          </a:p>
          <a:p>
            <a:r>
              <a:rPr lang="en-US" sz="1400" dirty="0" smtClean="0"/>
              <a:t>        return a + b;</a:t>
            </a:r>
          </a:p>
          <a:p>
            <a:r>
              <a:rPr lang="en-US" sz="1400" dirty="0" smtClean="0"/>
              <a:t>    }</a:t>
            </a:r>
          </a:p>
          <a:p>
            <a:r>
              <a:rPr lang="en-US" sz="1400" dirty="0" smtClean="0"/>
              <a:t>}</a:t>
            </a:r>
          </a:p>
          <a:p>
            <a:endParaRPr lang="en-US" sz="1400" dirty="0" smtClean="0"/>
          </a:p>
          <a:p>
            <a:r>
              <a:rPr lang="en-US" sz="1400" dirty="0" smtClean="0"/>
              <a:t>public class Main {</a:t>
            </a:r>
          </a:p>
          <a:p>
            <a:r>
              <a:rPr lang="en-US" sz="1400" dirty="0" smtClean="0"/>
              <a:t>    public static void main(String[] </a:t>
            </a:r>
            <a:r>
              <a:rPr lang="en-US" sz="1400" dirty="0" err="1" smtClean="0"/>
              <a:t>args</a:t>
            </a:r>
            <a:r>
              <a:rPr lang="en-US" sz="1400" dirty="0" smtClean="0"/>
              <a:t>) {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MathUtil</a:t>
            </a:r>
            <a:r>
              <a:rPr lang="en-US" sz="1400" dirty="0" smtClean="0"/>
              <a:t> </a:t>
            </a:r>
            <a:r>
              <a:rPr lang="en-US" sz="1400" dirty="0" err="1" smtClean="0"/>
              <a:t>obj</a:t>
            </a:r>
            <a:r>
              <a:rPr lang="en-US" sz="1400" dirty="0" smtClean="0"/>
              <a:t> = new </a:t>
            </a:r>
            <a:r>
              <a:rPr lang="en-US" sz="1400" dirty="0" err="1" smtClean="0"/>
              <a:t>MathUtil</a:t>
            </a:r>
            <a:r>
              <a:rPr lang="en-US" sz="1400" dirty="0" smtClean="0"/>
              <a:t>();</a:t>
            </a:r>
          </a:p>
          <a:p>
            <a:endParaRPr lang="en-US" sz="1400" dirty="0" smtClean="0"/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System.out.println</a:t>
            </a:r>
            <a:r>
              <a:rPr lang="en-US" sz="1400" dirty="0" smtClean="0"/>
              <a:t>(</a:t>
            </a:r>
            <a:r>
              <a:rPr lang="en-US" sz="1400" dirty="0" err="1" smtClean="0"/>
              <a:t>obj.add</a:t>
            </a:r>
            <a:r>
              <a:rPr lang="en-US" sz="1400" dirty="0" smtClean="0"/>
              <a:t>(10, 20));        // Calls Method 1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System.out.println</a:t>
            </a:r>
            <a:r>
              <a:rPr lang="en-US" sz="1400" dirty="0" smtClean="0"/>
              <a:t>(</a:t>
            </a:r>
            <a:r>
              <a:rPr lang="en-US" sz="1400" dirty="0" err="1" smtClean="0"/>
              <a:t>obj.add</a:t>
            </a:r>
            <a:r>
              <a:rPr lang="en-US" sz="1400" dirty="0" smtClean="0"/>
              <a:t>(10, 20, 30));    // Calls Method 2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System.out.println</a:t>
            </a:r>
            <a:r>
              <a:rPr lang="en-US" sz="1400" dirty="0" smtClean="0"/>
              <a:t>(</a:t>
            </a:r>
            <a:r>
              <a:rPr lang="en-US" sz="1400" dirty="0" err="1" smtClean="0"/>
              <a:t>obj.add</a:t>
            </a:r>
            <a:r>
              <a:rPr lang="en-US" sz="1400" dirty="0" smtClean="0"/>
              <a:t>(5.5, 6.5));      // Calls Method 3</a:t>
            </a:r>
          </a:p>
          <a:p>
            <a:r>
              <a:rPr lang="en-US" sz="1400" dirty="0" smtClean="0"/>
              <a:t>    }</a:t>
            </a:r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K.Gowthaman MCA - 9894083890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1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89280" y="565834"/>
            <a:ext cx="10515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Java, the keyword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static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is used to define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class-level members — that is, members that belong to the class itself, not to any particular object.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5155" y="1490275"/>
            <a:ext cx="1078385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Are Static Members?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When a member (variable, method, block, or nested class) is declared with the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static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keyword,</a:t>
            </a:r>
            <a:b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it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belongs to the class rather than to instances of the class.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👉 That means: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 objects share the same static member.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 don’t need to create an object to access 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690001"/>
              </p:ext>
            </p:extLst>
          </p:nvPr>
        </p:nvGraphicFramePr>
        <p:xfrm>
          <a:off x="828040" y="3985260"/>
          <a:ext cx="9872662" cy="18288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4936331">
                  <a:extLst>
                    <a:ext uri="{9D8B030D-6E8A-4147-A177-3AD203B41FA5}">
                      <a16:colId xmlns:a16="http://schemas.microsoft.com/office/drawing/2014/main" val="1625161661"/>
                    </a:ext>
                  </a:extLst>
                </a:gridCol>
                <a:gridCol w="4936331">
                  <a:extLst>
                    <a:ext uri="{9D8B030D-6E8A-4147-A177-3AD203B41FA5}">
                      <a16:colId xmlns:a16="http://schemas.microsoft.com/office/drawing/2014/main" val="400431450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11141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Static Variables (Fields)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Shared by all objects of a class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56246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Static 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Can be called without creating an 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832241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Static Blocks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Used to initialize static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833068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 dirty="0"/>
                        <a:t>Static Nested Classes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 class defined inside another class using static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7442534"/>
                  </a:ext>
                </a:extLst>
              </a:tr>
            </a:tbl>
          </a:graphicData>
        </a:graphic>
      </p:graphicFrame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28040" y="363450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Types of Static Members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K.Gowthaman MCA - 9894083890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9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2513" y="398307"/>
            <a:ext cx="103109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What Is an Array in Java?</a:t>
            </a:r>
          </a:p>
          <a:p>
            <a:r>
              <a:rPr lang="en-US" dirty="0"/>
              <a:t>An </a:t>
            </a:r>
            <a:r>
              <a:rPr lang="en-US" b="1" dirty="0"/>
              <a:t>array</a:t>
            </a:r>
            <a:r>
              <a:rPr lang="en-US" dirty="0"/>
              <a:t> is a container object that holds a fixed number of values of </a:t>
            </a:r>
            <a:r>
              <a:rPr lang="en-US" b="1" dirty="0"/>
              <a:t>a single type</a:t>
            </a:r>
            <a:r>
              <a:rPr lang="en-US" dirty="0"/>
              <a:t>.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83474" y="1009701"/>
            <a:ext cx="4007828" cy="24960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Declaring Arrays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 are two main ways to declare arrays: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// Method 1: Declare then allocate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[]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arr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arr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= new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[3];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// Method 2: Declare and allocate together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[]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arr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= new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[3];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8307" y="3839030"/>
            <a:ext cx="3972995" cy="12003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[] </a:t>
            </a:r>
            <a:r>
              <a:rPr lang="en-US" dirty="0" err="1"/>
              <a:t>arr</a:t>
            </a:r>
            <a:r>
              <a:rPr lang="en-US" dirty="0"/>
              <a:t> = new </a:t>
            </a:r>
            <a:r>
              <a:rPr lang="en-US" dirty="0" err="1"/>
              <a:t>int</a:t>
            </a:r>
            <a:r>
              <a:rPr lang="en-US" dirty="0"/>
              <a:t>[3];</a:t>
            </a:r>
          </a:p>
          <a:p>
            <a:r>
              <a:rPr lang="en-US" dirty="0" err="1"/>
              <a:t>arr</a:t>
            </a:r>
            <a:r>
              <a:rPr lang="en-US" dirty="0"/>
              <a:t>[0] = 10;</a:t>
            </a:r>
          </a:p>
          <a:p>
            <a:r>
              <a:rPr lang="en-US" dirty="0" err="1"/>
              <a:t>arr</a:t>
            </a:r>
            <a:r>
              <a:rPr lang="en-US" dirty="0"/>
              <a:t>[1] = 20;</a:t>
            </a:r>
          </a:p>
          <a:p>
            <a:r>
              <a:rPr lang="en-US" dirty="0" err="1"/>
              <a:t>arr</a:t>
            </a:r>
            <a:r>
              <a:rPr lang="en-US" dirty="0"/>
              <a:t>[2] = 30;</a:t>
            </a:r>
          </a:p>
        </p:txBody>
      </p:sp>
      <p:sp>
        <p:nvSpPr>
          <p:cNvPr id="8" name="Rectangle 7"/>
          <p:cNvSpPr/>
          <p:nvPr/>
        </p:nvSpPr>
        <p:spPr>
          <a:xfrm>
            <a:off x="618307" y="5456311"/>
            <a:ext cx="220156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[] </a:t>
            </a:r>
            <a:r>
              <a:rPr lang="en-US" dirty="0" err="1"/>
              <a:t>arr</a:t>
            </a:r>
            <a:r>
              <a:rPr lang="en-US" dirty="0"/>
              <a:t> = {10, 20, 30};</a:t>
            </a:r>
          </a:p>
        </p:txBody>
      </p:sp>
      <p:sp>
        <p:nvSpPr>
          <p:cNvPr id="9" name="Rectangle 8"/>
          <p:cNvSpPr/>
          <p:nvPr/>
        </p:nvSpPr>
        <p:spPr>
          <a:xfrm>
            <a:off x="618307" y="6057929"/>
            <a:ext cx="4248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arr.length</a:t>
            </a:r>
            <a:r>
              <a:rPr lang="en-US" dirty="0"/>
              <a:t>); // Outputs 3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5225142" y="1210728"/>
            <a:ext cx="5336818" cy="123110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Multidimensional Arrays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 supports arrays of arrays (like matrices):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[][] matrix = { {1, 2, 3}, {4, 5, 6} };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System.out.println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(matrix[1][2]); // Outputs 6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20640" y="3008033"/>
            <a:ext cx="6096000" cy="286232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java.util.Arrays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[] </a:t>
            </a:r>
            <a:r>
              <a:rPr lang="en-US" dirty="0" err="1"/>
              <a:t>nums</a:t>
            </a:r>
            <a:r>
              <a:rPr lang="en-US" dirty="0"/>
              <a:t> = {3, 1, 4, 1, 5};</a:t>
            </a:r>
          </a:p>
          <a:p>
            <a:endParaRPr lang="en-US" dirty="0"/>
          </a:p>
          <a:p>
            <a:r>
              <a:rPr lang="en-US" dirty="0" err="1"/>
              <a:t>Arrays.sort</a:t>
            </a:r>
            <a:r>
              <a:rPr lang="en-US" dirty="0"/>
              <a:t>(</a:t>
            </a:r>
            <a:r>
              <a:rPr lang="en-US" dirty="0" err="1"/>
              <a:t>nums</a:t>
            </a:r>
            <a:r>
              <a:rPr lang="en-US" dirty="0"/>
              <a:t>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Arrays.toString</a:t>
            </a:r>
            <a:r>
              <a:rPr lang="en-US" dirty="0"/>
              <a:t>(</a:t>
            </a:r>
            <a:r>
              <a:rPr lang="en-US" dirty="0" err="1"/>
              <a:t>nums</a:t>
            </a:r>
            <a:r>
              <a:rPr lang="en-US" dirty="0"/>
              <a:t>)); // [1, 1, 3, 4, 5]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index = </a:t>
            </a:r>
            <a:r>
              <a:rPr lang="en-US" dirty="0" err="1"/>
              <a:t>Arrays.binarySearch</a:t>
            </a:r>
            <a:r>
              <a:rPr lang="en-US" dirty="0"/>
              <a:t>(</a:t>
            </a:r>
            <a:r>
              <a:rPr lang="en-US" dirty="0" err="1"/>
              <a:t>nums</a:t>
            </a:r>
            <a:r>
              <a:rPr lang="en-US" dirty="0"/>
              <a:t>, 4); // Search for element 4</a:t>
            </a:r>
          </a:p>
          <a:p>
            <a:r>
              <a:rPr lang="en-US" dirty="0" err="1"/>
              <a:t>System.out.println</a:t>
            </a:r>
            <a:r>
              <a:rPr lang="en-US" dirty="0"/>
              <a:t>(index); // 3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K.Gowthaman MCA - 9894083890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53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847929"/>
              </p:ext>
            </p:extLst>
          </p:nvPr>
        </p:nvGraphicFramePr>
        <p:xfrm>
          <a:off x="777600" y="2086673"/>
          <a:ext cx="7032948" cy="4084558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758237">
                  <a:extLst>
                    <a:ext uri="{9D8B030D-6E8A-4147-A177-3AD203B41FA5}">
                      <a16:colId xmlns:a16="http://schemas.microsoft.com/office/drawing/2014/main" val="3858833398"/>
                    </a:ext>
                  </a:extLst>
                </a:gridCol>
                <a:gridCol w="1758237">
                  <a:extLst>
                    <a:ext uri="{9D8B030D-6E8A-4147-A177-3AD203B41FA5}">
                      <a16:colId xmlns:a16="http://schemas.microsoft.com/office/drawing/2014/main" val="115109473"/>
                    </a:ext>
                  </a:extLst>
                </a:gridCol>
                <a:gridCol w="1758237">
                  <a:extLst>
                    <a:ext uri="{9D8B030D-6E8A-4147-A177-3AD203B41FA5}">
                      <a16:colId xmlns:a16="http://schemas.microsoft.com/office/drawing/2014/main" val="3154755189"/>
                    </a:ext>
                  </a:extLst>
                </a:gridCol>
                <a:gridCol w="1758237">
                  <a:extLst>
                    <a:ext uri="{9D8B030D-6E8A-4147-A177-3AD203B41FA5}">
                      <a16:colId xmlns:a16="http://schemas.microsoft.com/office/drawing/2014/main" val="872855361"/>
                    </a:ext>
                  </a:extLst>
                </a:gridCol>
              </a:tblGrid>
              <a:tr h="260555">
                <a:tc>
                  <a:txBody>
                    <a:bodyPr/>
                    <a:lstStyle/>
                    <a:p>
                      <a:r>
                        <a:rPr lang="en-US" sz="1300"/>
                        <a:t>Method</a:t>
                      </a:r>
                    </a:p>
                  </a:txBody>
                  <a:tcPr marL="65139" marR="65139" marT="32569" marB="32569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Description</a:t>
                      </a:r>
                    </a:p>
                  </a:txBody>
                  <a:tcPr marL="65139" marR="65139" marT="32569" marB="32569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Example</a:t>
                      </a:r>
                    </a:p>
                  </a:txBody>
                  <a:tcPr marL="65139" marR="65139" marT="32569" marB="32569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Output</a:t>
                      </a:r>
                    </a:p>
                  </a:txBody>
                  <a:tcPr marL="65139" marR="65139" marT="32569" marB="32569" anchor="ctr"/>
                </a:tc>
                <a:extLst>
                  <a:ext uri="{0D108BD9-81ED-4DB2-BD59-A6C34878D82A}">
                    <a16:rowId xmlns:a16="http://schemas.microsoft.com/office/drawing/2014/main" val="3259100253"/>
                  </a:ext>
                </a:extLst>
              </a:tr>
              <a:tr h="455971">
                <a:tc>
                  <a:txBody>
                    <a:bodyPr/>
                    <a:lstStyle/>
                    <a:p>
                      <a:r>
                        <a:rPr lang="en-US" sz="1300"/>
                        <a:t>length()</a:t>
                      </a:r>
                    </a:p>
                  </a:txBody>
                  <a:tcPr marL="65139" marR="65139" marT="32569" marB="32569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Returns number of characters</a:t>
                      </a:r>
                    </a:p>
                  </a:txBody>
                  <a:tcPr marL="65139" marR="65139" marT="32569" marB="32569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"Java".length()</a:t>
                      </a:r>
                    </a:p>
                  </a:txBody>
                  <a:tcPr marL="65139" marR="65139" marT="32569" marB="32569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4</a:t>
                      </a:r>
                    </a:p>
                  </a:txBody>
                  <a:tcPr marL="65139" marR="65139" marT="32569" marB="32569" anchor="ctr"/>
                </a:tc>
                <a:extLst>
                  <a:ext uri="{0D108BD9-81ED-4DB2-BD59-A6C34878D82A}">
                    <a16:rowId xmlns:a16="http://schemas.microsoft.com/office/drawing/2014/main" val="3554681480"/>
                  </a:ext>
                </a:extLst>
              </a:tr>
              <a:tr h="455971">
                <a:tc>
                  <a:txBody>
                    <a:bodyPr/>
                    <a:lstStyle/>
                    <a:p>
                      <a:r>
                        <a:rPr lang="en-US" sz="1300"/>
                        <a:t>charAt(i)</a:t>
                      </a:r>
                    </a:p>
                  </a:txBody>
                  <a:tcPr marL="65139" marR="65139" marT="32569" marB="32569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Returns character at index</a:t>
                      </a:r>
                    </a:p>
                  </a:txBody>
                  <a:tcPr marL="65139" marR="65139" marT="32569" marB="32569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"Java".charAt(2)</a:t>
                      </a:r>
                    </a:p>
                  </a:txBody>
                  <a:tcPr marL="65139" marR="65139" marT="32569" marB="32569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'v'</a:t>
                      </a:r>
                    </a:p>
                  </a:txBody>
                  <a:tcPr marL="65139" marR="65139" marT="32569" marB="32569" anchor="ctr"/>
                </a:tc>
                <a:extLst>
                  <a:ext uri="{0D108BD9-81ED-4DB2-BD59-A6C34878D82A}">
                    <a16:rowId xmlns:a16="http://schemas.microsoft.com/office/drawing/2014/main" val="3652721777"/>
                  </a:ext>
                </a:extLst>
              </a:tr>
              <a:tr h="455971">
                <a:tc>
                  <a:txBody>
                    <a:bodyPr/>
                    <a:lstStyle/>
                    <a:p>
                      <a:r>
                        <a:rPr lang="en-US" sz="1300"/>
                        <a:t>substring(a, b)</a:t>
                      </a:r>
                    </a:p>
                  </a:txBody>
                  <a:tcPr marL="65139" marR="65139" marT="32569" marB="32569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Extracts substring from index a to b-1</a:t>
                      </a:r>
                    </a:p>
                  </a:txBody>
                  <a:tcPr marL="65139" marR="65139" marT="32569" marB="32569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"Hello".substring(1,4)</a:t>
                      </a:r>
                    </a:p>
                  </a:txBody>
                  <a:tcPr marL="65139" marR="65139" marT="32569" marB="32569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"ell"</a:t>
                      </a:r>
                    </a:p>
                  </a:txBody>
                  <a:tcPr marL="65139" marR="65139" marT="32569" marB="32569" anchor="ctr"/>
                </a:tc>
                <a:extLst>
                  <a:ext uri="{0D108BD9-81ED-4DB2-BD59-A6C34878D82A}">
                    <a16:rowId xmlns:a16="http://schemas.microsoft.com/office/drawing/2014/main" val="2575280356"/>
                  </a:ext>
                </a:extLst>
              </a:tr>
              <a:tr h="260555">
                <a:tc>
                  <a:txBody>
                    <a:bodyPr/>
                    <a:lstStyle/>
                    <a:p>
                      <a:r>
                        <a:rPr lang="en-US" sz="1300"/>
                        <a:t>toUpperCase()</a:t>
                      </a:r>
                    </a:p>
                  </a:txBody>
                  <a:tcPr marL="65139" marR="65139" marT="32569" marB="32569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Converts to uppercase</a:t>
                      </a:r>
                    </a:p>
                  </a:txBody>
                  <a:tcPr marL="65139" marR="65139" marT="32569" marB="32569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"java".toUpperCase()</a:t>
                      </a:r>
                    </a:p>
                  </a:txBody>
                  <a:tcPr marL="65139" marR="65139" marT="32569" marB="32569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"JAVA"</a:t>
                      </a:r>
                    </a:p>
                  </a:txBody>
                  <a:tcPr marL="65139" marR="65139" marT="32569" marB="32569" anchor="ctr"/>
                </a:tc>
                <a:extLst>
                  <a:ext uri="{0D108BD9-81ED-4DB2-BD59-A6C34878D82A}">
                    <a16:rowId xmlns:a16="http://schemas.microsoft.com/office/drawing/2014/main" val="4033942511"/>
                  </a:ext>
                </a:extLst>
              </a:tr>
              <a:tr h="260555">
                <a:tc>
                  <a:txBody>
                    <a:bodyPr/>
                    <a:lstStyle/>
                    <a:p>
                      <a:r>
                        <a:rPr lang="en-US" sz="1300"/>
                        <a:t>toLowerCase()</a:t>
                      </a:r>
                    </a:p>
                  </a:txBody>
                  <a:tcPr marL="65139" marR="65139" marT="32569" marB="32569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Converts to lowercase</a:t>
                      </a:r>
                    </a:p>
                  </a:txBody>
                  <a:tcPr marL="65139" marR="65139" marT="32569" marB="32569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"JAVA".toLowerCase()</a:t>
                      </a:r>
                    </a:p>
                  </a:txBody>
                  <a:tcPr marL="65139" marR="65139" marT="32569" marB="32569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"java"</a:t>
                      </a:r>
                    </a:p>
                  </a:txBody>
                  <a:tcPr marL="65139" marR="65139" marT="32569" marB="32569" anchor="ctr"/>
                </a:tc>
                <a:extLst>
                  <a:ext uri="{0D108BD9-81ED-4DB2-BD59-A6C34878D82A}">
                    <a16:rowId xmlns:a16="http://schemas.microsoft.com/office/drawing/2014/main" val="2493623236"/>
                  </a:ext>
                </a:extLst>
              </a:tr>
              <a:tr h="455971">
                <a:tc>
                  <a:txBody>
                    <a:bodyPr/>
                    <a:lstStyle/>
                    <a:p>
                      <a:r>
                        <a:rPr lang="en-US" sz="1300"/>
                        <a:t>trim()</a:t>
                      </a:r>
                    </a:p>
                  </a:txBody>
                  <a:tcPr marL="65139" marR="65139" marT="32569" marB="32569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Removes leading and trailing spaces</a:t>
                      </a:r>
                    </a:p>
                  </a:txBody>
                  <a:tcPr marL="65139" marR="65139" marT="32569" marB="32569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" Hello ".trim()</a:t>
                      </a:r>
                    </a:p>
                  </a:txBody>
                  <a:tcPr marL="65139" marR="65139" marT="32569" marB="32569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"Hello"</a:t>
                      </a:r>
                    </a:p>
                  </a:txBody>
                  <a:tcPr marL="65139" marR="65139" marT="32569" marB="32569" anchor="ctr"/>
                </a:tc>
                <a:extLst>
                  <a:ext uri="{0D108BD9-81ED-4DB2-BD59-A6C34878D82A}">
                    <a16:rowId xmlns:a16="http://schemas.microsoft.com/office/drawing/2014/main" val="3211089415"/>
                  </a:ext>
                </a:extLst>
              </a:tr>
              <a:tr h="260555">
                <a:tc>
                  <a:txBody>
                    <a:bodyPr/>
                    <a:lstStyle/>
                    <a:p>
                      <a:r>
                        <a:rPr lang="en-US" sz="1300"/>
                        <a:t>equals()</a:t>
                      </a:r>
                    </a:p>
                  </a:txBody>
                  <a:tcPr marL="65139" marR="65139" marT="32569" marB="32569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Compares content</a:t>
                      </a:r>
                    </a:p>
                  </a:txBody>
                  <a:tcPr marL="65139" marR="65139" marT="32569" marB="32569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"Java".equals("java")</a:t>
                      </a:r>
                    </a:p>
                  </a:txBody>
                  <a:tcPr marL="65139" marR="65139" marT="32569" marB="32569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false</a:t>
                      </a:r>
                    </a:p>
                  </a:txBody>
                  <a:tcPr marL="65139" marR="65139" marT="32569" marB="32569" anchor="ctr"/>
                </a:tc>
                <a:extLst>
                  <a:ext uri="{0D108BD9-81ED-4DB2-BD59-A6C34878D82A}">
                    <a16:rowId xmlns:a16="http://schemas.microsoft.com/office/drawing/2014/main" val="3341874505"/>
                  </a:ext>
                </a:extLst>
              </a:tr>
              <a:tr h="455971">
                <a:tc>
                  <a:txBody>
                    <a:bodyPr/>
                    <a:lstStyle/>
                    <a:p>
                      <a:r>
                        <a:rPr lang="en-US" sz="1300"/>
                        <a:t>equalsIgnoreCase()</a:t>
                      </a:r>
                    </a:p>
                  </a:txBody>
                  <a:tcPr marL="65139" marR="65139" marT="32569" marB="32569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Ignores case</a:t>
                      </a:r>
                    </a:p>
                  </a:txBody>
                  <a:tcPr marL="65139" marR="65139" marT="32569" marB="32569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"Java".equalsIgnoreCase("java")</a:t>
                      </a:r>
                    </a:p>
                  </a:txBody>
                  <a:tcPr marL="65139" marR="65139" marT="32569" marB="32569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true</a:t>
                      </a:r>
                    </a:p>
                  </a:txBody>
                  <a:tcPr marL="65139" marR="65139" marT="32569" marB="32569" anchor="ctr"/>
                </a:tc>
                <a:extLst>
                  <a:ext uri="{0D108BD9-81ED-4DB2-BD59-A6C34878D82A}">
                    <a16:rowId xmlns:a16="http://schemas.microsoft.com/office/drawing/2014/main" val="427636682"/>
                  </a:ext>
                </a:extLst>
              </a:tr>
              <a:tr h="455971">
                <a:tc>
                  <a:txBody>
                    <a:bodyPr/>
                    <a:lstStyle/>
                    <a:p>
                      <a:r>
                        <a:rPr lang="en-US" sz="1300"/>
                        <a:t>contains()</a:t>
                      </a:r>
                    </a:p>
                  </a:txBody>
                  <a:tcPr marL="65139" marR="65139" marT="32569" marB="32569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Checks if substring exists</a:t>
                      </a:r>
                    </a:p>
                  </a:txBody>
                  <a:tcPr marL="65139" marR="65139" marT="32569" marB="32569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"Programming".contains("gram")</a:t>
                      </a:r>
                    </a:p>
                  </a:txBody>
                  <a:tcPr marL="65139" marR="65139" marT="32569" marB="32569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true</a:t>
                      </a:r>
                    </a:p>
                  </a:txBody>
                  <a:tcPr marL="65139" marR="65139" marT="32569" marB="32569" anchor="ctr"/>
                </a:tc>
                <a:extLst>
                  <a:ext uri="{0D108BD9-81ED-4DB2-BD59-A6C34878D82A}">
                    <a16:rowId xmlns:a16="http://schemas.microsoft.com/office/drawing/2014/main" val="3283885460"/>
                  </a:ext>
                </a:extLst>
              </a:tr>
              <a:tr h="260555">
                <a:tc>
                  <a:txBody>
                    <a:bodyPr/>
                    <a:lstStyle/>
                    <a:p>
                      <a:r>
                        <a:rPr lang="en-US" sz="1300"/>
                        <a:t>replace(a,b)</a:t>
                      </a:r>
                    </a:p>
                  </a:txBody>
                  <a:tcPr marL="65139" marR="65139" marT="32569" marB="32569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Replaces characters</a:t>
                      </a:r>
                    </a:p>
                  </a:txBody>
                  <a:tcPr marL="65139" marR="65139" marT="32569" marB="32569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"Java".replace('a','o')</a:t>
                      </a:r>
                    </a:p>
                  </a:txBody>
                  <a:tcPr marL="65139" marR="65139" marT="32569" marB="32569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"</a:t>
                      </a:r>
                      <a:r>
                        <a:rPr lang="en-US" sz="1300" dirty="0" err="1"/>
                        <a:t>Jovo</a:t>
                      </a:r>
                      <a:r>
                        <a:rPr lang="en-US" sz="1300" dirty="0"/>
                        <a:t>"</a:t>
                      </a:r>
                    </a:p>
                  </a:txBody>
                  <a:tcPr marL="65139" marR="65139" marT="32569" marB="32569" anchor="ctr"/>
                </a:tc>
                <a:extLst>
                  <a:ext uri="{0D108BD9-81ED-4DB2-BD59-A6C34878D82A}">
                    <a16:rowId xmlns:a16="http://schemas.microsoft.com/office/drawing/2014/main" val="286966411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77600" y="1023649"/>
            <a:ext cx="2586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Common String Methods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K.Gowthaman MCA - 9894083890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0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8309" y="1159303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String s1 = "Hello";</a:t>
            </a:r>
          </a:p>
          <a:p>
            <a:r>
              <a:rPr lang="en-US" dirty="0"/>
              <a:t>String s2 = "Hello";</a:t>
            </a:r>
          </a:p>
          <a:p>
            <a:r>
              <a:rPr lang="en-US" dirty="0"/>
              <a:t>String s3 = new String("Hello");</a:t>
            </a:r>
          </a:p>
          <a:p>
            <a:endParaRPr lang="en-US" dirty="0"/>
          </a:p>
          <a:p>
            <a:r>
              <a:rPr lang="en-US" dirty="0" err="1"/>
              <a:t>System.out.println</a:t>
            </a:r>
            <a:r>
              <a:rPr lang="en-US" dirty="0"/>
              <a:t>(s1 == s2);       // true (same reference in pool)</a:t>
            </a:r>
          </a:p>
          <a:p>
            <a:r>
              <a:rPr lang="en-US" dirty="0" err="1"/>
              <a:t>System.out.println</a:t>
            </a:r>
            <a:r>
              <a:rPr lang="en-US" dirty="0"/>
              <a:t>(s1 == s3);       // false (different object)</a:t>
            </a:r>
          </a:p>
          <a:p>
            <a:r>
              <a:rPr lang="en-US" dirty="0" err="1"/>
              <a:t>System.out.println</a:t>
            </a:r>
            <a:r>
              <a:rPr lang="en-US" dirty="0"/>
              <a:t>(s1.equals(s3));  // true (same content)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7074" y="461555"/>
            <a:ext cx="3059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String Comparison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485698"/>
              </p:ext>
            </p:extLst>
          </p:nvPr>
        </p:nvGraphicFramePr>
        <p:xfrm>
          <a:off x="607074" y="5147108"/>
          <a:ext cx="9872664" cy="146304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290888">
                  <a:extLst>
                    <a:ext uri="{9D8B030D-6E8A-4147-A177-3AD203B41FA5}">
                      <a16:colId xmlns:a16="http://schemas.microsoft.com/office/drawing/2014/main" val="1789070325"/>
                    </a:ext>
                  </a:extLst>
                </a:gridCol>
                <a:gridCol w="3290888">
                  <a:extLst>
                    <a:ext uri="{9D8B030D-6E8A-4147-A177-3AD203B41FA5}">
                      <a16:colId xmlns:a16="http://schemas.microsoft.com/office/drawing/2014/main" val="364297494"/>
                    </a:ext>
                  </a:extLst>
                </a:gridCol>
                <a:gridCol w="3290888">
                  <a:extLst>
                    <a:ext uri="{9D8B030D-6E8A-4147-A177-3AD203B41FA5}">
                      <a16:colId xmlns:a16="http://schemas.microsoft.com/office/drawing/2014/main" val="24502429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Thread-Safe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Performance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010526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Immutable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Medium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99188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StringBuilder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Not Thread-Safe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Fastest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056964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StringBuffer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Thread-Safe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Slightly Slower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0866302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07074" y="3208116"/>
            <a:ext cx="9397124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StringBuilder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StringBuffer</a:t>
            </a: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Since Strings are immutable, use these classes for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mutable strings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(modifiable):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StringBuilder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sb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= new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StringBuilder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("Hello"); 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b.append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(" World");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System.out.println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sb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); // Hello World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K.Gowthaman MCA - 9894083890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9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8160" y="306477"/>
            <a:ext cx="110947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What Is Inheritance?</a:t>
            </a:r>
          </a:p>
          <a:p>
            <a:r>
              <a:rPr lang="en-US" b="1" dirty="0"/>
              <a:t>Inheritance</a:t>
            </a:r>
            <a:r>
              <a:rPr lang="en-US" dirty="0"/>
              <a:t> is the process by which one class </a:t>
            </a:r>
            <a:r>
              <a:rPr lang="en-US" b="1" dirty="0"/>
              <a:t>acquires the properties and behaviors (fields and methods)</a:t>
            </a:r>
            <a:r>
              <a:rPr lang="en-US" dirty="0"/>
              <a:t> of another class.</a:t>
            </a:r>
            <a:br>
              <a:rPr lang="en-US" dirty="0"/>
            </a:br>
            <a:r>
              <a:rPr lang="en-US" dirty="0"/>
              <a:t>It allows </a:t>
            </a:r>
            <a:r>
              <a:rPr lang="en-US" b="1" dirty="0"/>
              <a:t>code reuse</a:t>
            </a:r>
            <a:r>
              <a:rPr lang="en-US" dirty="0"/>
              <a:t> and establishes a </a:t>
            </a:r>
            <a:r>
              <a:rPr lang="en-US" b="1" dirty="0"/>
              <a:t>parent–child relationship</a:t>
            </a:r>
            <a:r>
              <a:rPr lang="en-US" dirty="0"/>
              <a:t> between classes.</a:t>
            </a:r>
          </a:p>
        </p:txBody>
      </p:sp>
      <p:sp>
        <p:nvSpPr>
          <p:cNvPr id="5" name="Rectangle 4"/>
          <p:cNvSpPr/>
          <p:nvPr/>
        </p:nvSpPr>
        <p:spPr>
          <a:xfrm>
            <a:off x="3017520" y="1712298"/>
            <a:ext cx="6096000" cy="203132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>
            <a:spAutoFit/>
          </a:bodyPr>
          <a:lstStyle/>
          <a:p>
            <a:r>
              <a:rPr lang="en-US" dirty="0"/>
              <a:t>class Parent {</a:t>
            </a:r>
          </a:p>
          <a:p>
            <a:r>
              <a:rPr lang="en-US" dirty="0"/>
              <a:t>    // parent class members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Child extends Parent {</a:t>
            </a:r>
          </a:p>
          <a:p>
            <a:r>
              <a:rPr lang="en-US" dirty="0"/>
              <a:t>    // child class members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518160" y="440737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Why Use Inheritance?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Promotes </a:t>
            </a:r>
            <a:r>
              <a:rPr lang="en-US" b="1" dirty="0"/>
              <a:t>code reusability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Supports </a:t>
            </a:r>
            <a:r>
              <a:rPr lang="en-US" b="1" dirty="0"/>
              <a:t>method overriding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Provides </a:t>
            </a:r>
            <a:r>
              <a:rPr lang="en-US" b="1" dirty="0"/>
              <a:t>hierarchical classification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Simplifies </a:t>
            </a:r>
            <a:r>
              <a:rPr lang="en-US" b="1" dirty="0"/>
              <a:t>maintenance and scalability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K.Gowthaman MCA - 9894083890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8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5920" y="47439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Single Inheritance</a:t>
            </a:r>
          </a:p>
          <a:p>
            <a:r>
              <a:rPr lang="en-US" dirty="0"/>
              <a:t>A single class inherits from one superclass.</a:t>
            </a:r>
          </a:p>
        </p:txBody>
      </p:sp>
      <p:sp>
        <p:nvSpPr>
          <p:cNvPr id="5" name="Rectangle 4"/>
          <p:cNvSpPr/>
          <p:nvPr/>
        </p:nvSpPr>
        <p:spPr>
          <a:xfrm>
            <a:off x="375920" y="1259730"/>
            <a:ext cx="4937760" cy="175432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class A {</a:t>
            </a:r>
          </a:p>
          <a:p>
            <a:r>
              <a:rPr lang="en-US" dirty="0"/>
              <a:t>    void </a:t>
            </a:r>
            <a:r>
              <a:rPr lang="en-US" dirty="0" err="1"/>
              <a:t>displayA</a:t>
            </a:r>
            <a:r>
              <a:rPr lang="en-US" dirty="0"/>
              <a:t>() { </a:t>
            </a:r>
            <a:r>
              <a:rPr lang="en-US" dirty="0" err="1"/>
              <a:t>System.out.println</a:t>
            </a:r>
            <a:r>
              <a:rPr lang="en-US" dirty="0"/>
              <a:t>("Class A");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class B extends A {</a:t>
            </a:r>
          </a:p>
          <a:p>
            <a:r>
              <a:rPr lang="en-US" dirty="0"/>
              <a:t>    void </a:t>
            </a:r>
            <a:r>
              <a:rPr lang="en-US" dirty="0" err="1"/>
              <a:t>displayB</a:t>
            </a:r>
            <a:r>
              <a:rPr lang="en-US" dirty="0"/>
              <a:t>() { </a:t>
            </a:r>
            <a:r>
              <a:rPr lang="en-US" dirty="0" err="1"/>
              <a:t>System.out.println</a:t>
            </a:r>
            <a:r>
              <a:rPr lang="en-US" dirty="0"/>
              <a:t>("Class B"); }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375920" y="3227754"/>
            <a:ext cx="5029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Multilevel Inheritance</a:t>
            </a:r>
          </a:p>
          <a:p>
            <a:r>
              <a:rPr lang="en-US" dirty="0"/>
              <a:t>A class inherits from another derived class (a chain).</a:t>
            </a:r>
          </a:p>
        </p:txBody>
      </p:sp>
      <p:sp>
        <p:nvSpPr>
          <p:cNvPr id="7" name="Rectangle 6"/>
          <p:cNvSpPr/>
          <p:nvPr/>
        </p:nvSpPr>
        <p:spPr>
          <a:xfrm>
            <a:off x="375920" y="4151084"/>
            <a:ext cx="4937760" cy="233910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class A {</a:t>
            </a:r>
          </a:p>
          <a:p>
            <a:r>
              <a:rPr lang="en-US" sz="1600" dirty="0"/>
              <a:t>    void </a:t>
            </a:r>
            <a:r>
              <a:rPr lang="en-US" sz="1600" dirty="0" err="1"/>
              <a:t>msgA</a:t>
            </a:r>
            <a:r>
              <a:rPr lang="en-US" sz="1600" dirty="0"/>
              <a:t>() { </a:t>
            </a:r>
            <a:r>
              <a:rPr lang="en-US" sz="1600" dirty="0" err="1"/>
              <a:t>System.out.println</a:t>
            </a:r>
            <a:r>
              <a:rPr lang="en-US" sz="1600" dirty="0"/>
              <a:t>("Class A"); }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class B extends A {</a:t>
            </a:r>
          </a:p>
          <a:p>
            <a:r>
              <a:rPr lang="en-US" sz="1600" dirty="0"/>
              <a:t>    void </a:t>
            </a:r>
            <a:r>
              <a:rPr lang="en-US" sz="1600" dirty="0" err="1"/>
              <a:t>msgB</a:t>
            </a:r>
            <a:r>
              <a:rPr lang="en-US" sz="1600" dirty="0"/>
              <a:t>() { </a:t>
            </a:r>
            <a:r>
              <a:rPr lang="en-US" sz="1600" dirty="0" err="1"/>
              <a:t>System.out.println</a:t>
            </a:r>
            <a:r>
              <a:rPr lang="en-US" sz="1600" dirty="0"/>
              <a:t>("Class B"); }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class C extends B {</a:t>
            </a:r>
          </a:p>
          <a:p>
            <a:r>
              <a:rPr lang="en-US" sz="1600" dirty="0"/>
              <a:t>    void </a:t>
            </a:r>
            <a:r>
              <a:rPr lang="en-US" sz="1600" dirty="0" err="1"/>
              <a:t>msgC</a:t>
            </a:r>
            <a:r>
              <a:rPr lang="en-US" sz="1600" dirty="0"/>
              <a:t>() { </a:t>
            </a:r>
            <a:r>
              <a:rPr lang="en-US" sz="1600" dirty="0" err="1"/>
              <a:t>System.out.println</a:t>
            </a:r>
            <a:r>
              <a:rPr lang="en-US" sz="1600" dirty="0"/>
              <a:t>("Class C"); }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5659120" y="49817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Hierarchical Inheritance</a:t>
            </a:r>
          </a:p>
          <a:p>
            <a:r>
              <a:rPr lang="en-US" dirty="0"/>
              <a:t>Multiple classes inherit from the same parent.</a:t>
            </a:r>
          </a:p>
        </p:txBody>
      </p:sp>
      <p:sp>
        <p:nvSpPr>
          <p:cNvPr id="9" name="Rectangle 8"/>
          <p:cNvSpPr/>
          <p:nvPr/>
        </p:nvSpPr>
        <p:spPr>
          <a:xfrm>
            <a:off x="5659120" y="1293503"/>
            <a:ext cx="6096000" cy="258532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>
            <a:spAutoFit/>
          </a:bodyPr>
          <a:lstStyle/>
          <a:p>
            <a:r>
              <a:rPr lang="en-US" dirty="0"/>
              <a:t>class Animal {</a:t>
            </a:r>
          </a:p>
          <a:p>
            <a:r>
              <a:rPr lang="en-US" dirty="0"/>
              <a:t>    void eat() { </a:t>
            </a:r>
            <a:r>
              <a:rPr lang="en-US" dirty="0" err="1"/>
              <a:t>System.out.println</a:t>
            </a:r>
            <a:r>
              <a:rPr lang="en-US" dirty="0"/>
              <a:t>("Eating...");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class Dog extends Animal {</a:t>
            </a:r>
          </a:p>
          <a:p>
            <a:r>
              <a:rPr lang="en-US" dirty="0"/>
              <a:t>    void bark() { </a:t>
            </a:r>
            <a:r>
              <a:rPr lang="en-US" dirty="0" err="1"/>
              <a:t>System.out.println</a:t>
            </a:r>
            <a:r>
              <a:rPr lang="en-US" dirty="0"/>
              <a:t>("Barking...");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class Cat extends Animal {</a:t>
            </a:r>
          </a:p>
          <a:p>
            <a:r>
              <a:rPr lang="en-US" dirty="0"/>
              <a:t>    void meow() { </a:t>
            </a:r>
            <a:r>
              <a:rPr lang="en-US" dirty="0" err="1"/>
              <a:t>System.out.println</a:t>
            </a:r>
            <a:r>
              <a:rPr lang="en-US" dirty="0"/>
              <a:t>("Meowing..."); }</a:t>
            </a:r>
          </a:p>
          <a:p>
            <a:r>
              <a:rPr lang="en-US" dirty="0"/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03817" y="423303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Multiple Inheritance (Not Supported with Classes)</a:t>
            </a:r>
          </a:p>
          <a:p>
            <a:r>
              <a:rPr lang="en-US" dirty="0"/>
              <a:t>Java </a:t>
            </a:r>
            <a:r>
              <a:rPr lang="en-US" b="1" dirty="0"/>
              <a:t>does not support multiple inheritance</a:t>
            </a:r>
            <a:r>
              <a:rPr lang="en-US" dirty="0"/>
              <a:t> using classes (to avoid ambiguity known as the </a:t>
            </a:r>
            <a:r>
              <a:rPr lang="en-US" i="1" dirty="0"/>
              <a:t>Diamond Problem</a:t>
            </a:r>
            <a:r>
              <a:rPr lang="en-US" dirty="0"/>
              <a:t>).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64778" y="5289857"/>
            <a:ext cx="6096000" cy="12003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>
            <a:spAutoFit/>
          </a:bodyPr>
          <a:lstStyle/>
          <a:p>
            <a:r>
              <a:rPr lang="en-US" b="1" dirty="0"/>
              <a:t>Hybrid Inheritance</a:t>
            </a:r>
          </a:p>
          <a:p>
            <a:r>
              <a:rPr lang="en-US" dirty="0"/>
              <a:t>Combination of two or more types (like multilevel + hierarchical).</a:t>
            </a:r>
            <a:br>
              <a:rPr lang="en-US" dirty="0"/>
            </a:br>
            <a:r>
              <a:rPr lang="en-US" dirty="0"/>
              <a:t>Java supports this </a:t>
            </a:r>
            <a:r>
              <a:rPr lang="en-US" b="1" dirty="0"/>
              <a:t>only through interfaces</a:t>
            </a:r>
            <a:r>
              <a:rPr lang="en-US" dirty="0"/>
              <a:t>, not with classes.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K.Gowthaman MCA - 9894083890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6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44137" y="498213"/>
            <a:ext cx="37946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super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Keyword in Inheritance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to refer to the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immediate parent class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444137" y="1428937"/>
            <a:ext cx="4963886" cy="480131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class Animal {</a:t>
            </a:r>
          </a:p>
          <a:p>
            <a:r>
              <a:rPr lang="en-US" dirty="0"/>
              <a:t>    Animal() {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("Animal constructor");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void eat() { </a:t>
            </a:r>
            <a:r>
              <a:rPr lang="en-US" dirty="0" err="1"/>
              <a:t>System.out.println</a:t>
            </a:r>
            <a:r>
              <a:rPr lang="en-US" dirty="0"/>
              <a:t>("Eating...");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Dog extends Animal {</a:t>
            </a:r>
          </a:p>
          <a:p>
            <a:r>
              <a:rPr lang="en-US" dirty="0"/>
              <a:t>    Dog() {</a:t>
            </a:r>
          </a:p>
          <a:p>
            <a:r>
              <a:rPr lang="en-US" dirty="0"/>
              <a:t>        super(); // Calls parent constructor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("Dog constructor");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void eat() {</a:t>
            </a:r>
          </a:p>
          <a:p>
            <a:r>
              <a:rPr lang="en-US" dirty="0"/>
              <a:t>        </a:t>
            </a:r>
            <a:r>
              <a:rPr lang="en-US" dirty="0" err="1"/>
              <a:t>super.eat</a:t>
            </a:r>
            <a:r>
              <a:rPr lang="en-US" dirty="0"/>
              <a:t>(); // Calls parent method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("Eating bread...");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K.Gowthaman MCA - 9894083890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434" y="-87086"/>
            <a:ext cx="9875520" cy="1356360"/>
          </a:xfrm>
        </p:spPr>
        <p:txBody>
          <a:bodyPr/>
          <a:lstStyle/>
          <a:p>
            <a:r>
              <a:rPr lang="en-US" dirty="0" smtClean="0"/>
              <a:t>Java data types – primitive data type</a:t>
            </a: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0938252"/>
              </p:ext>
            </p:extLst>
          </p:nvPr>
        </p:nvGraphicFramePr>
        <p:xfrm>
          <a:off x="1724961" y="1068308"/>
          <a:ext cx="8487630" cy="5239004"/>
        </p:xfrm>
        <a:graphic>
          <a:graphicData uri="http://schemas.openxmlformats.org/drawingml/2006/table">
            <a:tbl>
              <a:tblPr/>
              <a:tblGrid>
                <a:gridCol w="1697526">
                  <a:extLst>
                    <a:ext uri="{9D8B030D-6E8A-4147-A177-3AD203B41FA5}">
                      <a16:colId xmlns:a16="http://schemas.microsoft.com/office/drawing/2014/main" val="1406130120"/>
                    </a:ext>
                  </a:extLst>
                </a:gridCol>
                <a:gridCol w="1697526">
                  <a:extLst>
                    <a:ext uri="{9D8B030D-6E8A-4147-A177-3AD203B41FA5}">
                      <a16:colId xmlns:a16="http://schemas.microsoft.com/office/drawing/2014/main" val="1741597334"/>
                    </a:ext>
                  </a:extLst>
                </a:gridCol>
                <a:gridCol w="1697526">
                  <a:extLst>
                    <a:ext uri="{9D8B030D-6E8A-4147-A177-3AD203B41FA5}">
                      <a16:colId xmlns:a16="http://schemas.microsoft.com/office/drawing/2014/main" val="203208608"/>
                    </a:ext>
                  </a:extLst>
                </a:gridCol>
                <a:gridCol w="1697526">
                  <a:extLst>
                    <a:ext uri="{9D8B030D-6E8A-4147-A177-3AD203B41FA5}">
                      <a16:colId xmlns:a16="http://schemas.microsoft.com/office/drawing/2014/main" val="3063176517"/>
                    </a:ext>
                  </a:extLst>
                </a:gridCol>
                <a:gridCol w="1697526">
                  <a:extLst>
                    <a:ext uri="{9D8B030D-6E8A-4147-A177-3AD203B41FA5}">
                      <a16:colId xmlns:a16="http://schemas.microsoft.com/office/drawing/2014/main" val="864005344"/>
                    </a:ext>
                  </a:extLst>
                </a:gridCol>
              </a:tblGrid>
              <a:tr h="248816">
                <a:tc>
                  <a:txBody>
                    <a:bodyPr/>
                    <a:lstStyle/>
                    <a:p>
                      <a:r>
                        <a:rPr lang="en-US" sz="1000"/>
                        <a:t>Type</a:t>
                      </a:r>
                    </a:p>
                  </a:txBody>
                  <a:tcPr marL="49859" marR="49859" marT="24930" marB="24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Size</a:t>
                      </a:r>
                    </a:p>
                  </a:txBody>
                  <a:tcPr marL="49859" marR="49859" marT="24930" marB="24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Default Value</a:t>
                      </a:r>
                    </a:p>
                  </a:txBody>
                  <a:tcPr marL="49859" marR="49859" marT="24930" marB="24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Example</a:t>
                      </a:r>
                    </a:p>
                  </a:txBody>
                  <a:tcPr marL="49859" marR="49859" marT="24930" marB="24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Description</a:t>
                      </a:r>
                    </a:p>
                  </a:txBody>
                  <a:tcPr marL="49859" marR="49859" marT="24930" marB="24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1710018"/>
                  </a:ext>
                </a:extLst>
              </a:tr>
              <a:tr h="811252">
                <a:tc>
                  <a:txBody>
                    <a:bodyPr/>
                    <a:lstStyle/>
                    <a:p>
                      <a:r>
                        <a:rPr lang="en-US" sz="1000" b="1"/>
                        <a:t>byte</a:t>
                      </a:r>
                      <a:endParaRPr lang="en-US" sz="1000"/>
                    </a:p>
                  </a:txBody>
                  <a:tcPr marL="49859" marR="49859" marT="24930" marB="24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 byte (8 bits)</a:t>
                      </a:r>
                    </a:p>
                  </a:txBody>
                  <a:tcPr marL="49859" marR="49859" marT="24930" marB="24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</a:t>
                      </a:r>
                    </a:p>
                  </a:txBody>
                  <a:tcPr marL="49859" marR="49859" marT="24930" marB="24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byte a = 10;</a:t>
                      </a:r>
                    </a:p>
                  </a:txBody>
                  <a:tcPr marL="49859" marR="49859" marT="24930" marB="24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Stores small integers (-128 to 127). Useful for saving memory.</a:t>
                      </a:r>
                    </a:p>
                  </a:txBody>
                  <a:tcPr marL="49859" marR="49859" marT="24930" marB="24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0518325"/>
                  </a:ext>
                </a:extLst>
              </a:tr>
              <a:tr h="623774">
                <a:tc>
                  <a:txBody>
                    <a:bodyPr/>
                    <a:lstStyle/>
                    <a:p>
                      <a:r>
                        <a:rPr lang="en-US" sz="1000" b="1" dirty="0"/>
                        <a:t>short</a:t>
                      </a:r>
                      <a:endParaRPr lang="en-US" sz="1000" dirty="0"/>
                    </a:p>
                  </a:txBody>
                  <a:tcPr marL="49859" marR="49859" marT="24930" marB="24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2 bytes</a:t>
                      </a:r>
                    </a:p>
                  </a:txBody>
                  <a:tcPr marL="49859" marR="49859" marT="24930" marB="24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</a:t>
                      </a:r>
                    </a:p>
                  </a:txBody>
                  <a:tcPr marL="49859" marR="49859" marT="24930" marB="24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short s = 1000;</a:t>
                      </a:r>
                    </a:p>
                  </a:txBody>
                  <a:tcPr marL="49859" marR="49859" marT="24930" marB="24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Stores medium-range integers (-32,768 to 32,767).</a:t>
                      </a:r>
                    </a:p>
                  </a:txBody>
                  <a:tcPr marL="49859" marR="49859" marT="24930" marB="24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978002"/>
                  </a:ext>
                </a:extLst>
              </a:tr>
              <a:tr h="436294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int</a:t>
                      </a:r>
                      <a:endParaRPr lang="en-US" sz="1000" dirty="0"/>
                    </a:p>
                  </a:txBody>
                  <a:tcPr marL="49859" marR="49859" marT="24930" marB="24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4 bytes</a:t>
                      </a:r>
                    </a:p>
                  </a:txBody>
                  <a:tcPr marL="49859" marR="49859" marT="24930" marB="24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</a:t>
                      </a:r>
                    </a:p>
                  </a:txBody>
                  <a:tcPr marL="49859" marR="49859" marT="24930" marB="24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int i = 100000;</a:t>
                      </a:r>
                    </a:p>
                  </a:txBody>
                  <a:tcPr marL="49859" marR="49859" marT="24930" marB="24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Most commonly used integer type.</a:t>
                      </a:r>
                    </a:p>
                  </a:txBody>
                  <a:tcPr marL="49859" marR="49859" marT="24930" marB="24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6288877"/>
                  </a:ext>
                </a:extLst>
              </a:tr>
              <a:tr h="623774">
                <a:tc>
                  <a:txBody>
                    <a:bodyPr/>
                    <a:lstStyle/>
                    <a:p>
                      <a:r>
                        <a:rPr lang="en-US" sz="1000" b="1"/>
                        <a:t>long</a:t>
                      </a:r>
                      <a:endParaRPr lang="en-US" sz="1000"/>
                    </a:p>
                  </a:txBody>
                  <a:tcPr marL="49859" marR="49859" marT="24930" marB="24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8 bytes</a:t>
                      </a:r>
                    </a:p>
                  </a:txBody>
                  <a:tcPr marL="49859" marR="49859" marT="24930" marB="24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0L</a:t>
                      </a:r>
                    </a:p>
                  </a:txBody>
                  <a:tcPr marL="49859" marR="49859" marT="24930" marB="24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long l = 10000000000L;</a:t>
                      </a:r>
                    </a:p>
                  </a:txBody>
                  <a:tcPr marL="49859" marR="49859" marT="24930" marB="24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Stores large integers. Needs suffix </a:t>
                      </a:r>
                      <a:r>
                        <a:rPr lang="en-US" sz="1000" b="1"/>
                        <a:t>L</a:t>
                      </a:r>
                      <a:r>
                        <a:rPr lang="en-US" sz="1000"/>
                        <a:t>.</a:t>
                      </a:r>
                    </a:p>
                  </a:txBody>
                  <a:tcPr marL="49859" marR="49859" marT="24930" marB="24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9429760"/>
                  </a:ext>
                </a:extLst>
              </a:tr>
              <a:tr h="623774">
                <a:tc>
                  <a:txBody>
                    <a:bodyPr/>
                    <a:lstStyle/>
                    <a:p>
                      <a:r>
                        <a:rPr lang="en-US" sz="1000" b="1"/>
                        <a:t>float</a:t>
                      </a:r>
                      <a:endParaRPr lang="en-US" sz="1000"/>
                    </a:p>
                  </a:txBody>
                  <a:tcPr marL="49859" marR="49859" marT="24930" marB="24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4 bytes</a:t>
                      </a:r>
                    </a:p>
                  </a:txBody>
                  <a:tcPr marL="49859" marR="49859" marT="24930" marB="24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0.0f</a:t>
                      </a:r>
                    </a:p>
                  </a:txBody>
                  <a:tcPr marL="49859" marR="49859" marT="24930" marB="24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float f = 10.5f;</a:t>
                      </a:r>
                    </a:p>
                  </a:txBody>
                  <a:tcPr marL="49859" marR="49859" marT="24930" marB="24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Single-precision decimal numbers. Needs suffix </a:t>
                      </a:r>
                      <a:r>
                        <a:rPr lang="en-US" sz="1000" b="1"/>
                        <a:t>f</a:t>
                      </a:r>
                      <a:r>
                        <a:rPr lang="en-US" sz="1000"/>
                        <a:t>.</a:t>
                      </a:r>
                    </a:p>
                  </a:txBody>
                  <a:tcPr marL="49859" marR="49859" marT="24930" marB="24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0417763"/>
                  </a:ext>
                </a:extLst>
              </a:tr>
              <a:tr h="811252">
                <a:tc>
                  <a:txBody>
                    <a:bodyPr/>
                    <a:lstStyle/>
                    <a:p>
                      <a:r>
                        <a:rPr lang="en-US" sz="1000" b="1"/>
                        <a:t>double</a:t>
                      </a:r>
                      <a:endParaRPr lang="en-US" sz="1000"/>
                    </a:p>
                  </a:txBody>
                  <a:tcPr marL="49859" marR="49859" marT="24930" marB="24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8 bytes</a:t>
                      </a:r>
                    </a:p>
                  </a:txBody>
                  <a:tcPr marL="49859" marR="49859" marT="24930" marB="24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0.0d</a:t>
                      </a:r>
                    </a:p>
                  </a:txBody>
                  <a:tcPr marL="49859" marR="49859" marT="24930" marB="24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double d = 99.99;</a:t>
                      </a:r>
                    </a:p>
                  </a:txBody>
                  <a:tcPr marL="49859" marR="49859" marT="24930" marB="24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Double-precision decimal numbers (default for decimals).</a:t>
                      </a:r>
                    </a:p>
                  </a:txBody>
                  <a:tcPr marL="49859" marR="49859" marT="24930" marB="24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6051506"/>
                  </a:ext>
                </a:extLst>
              </a:tr>
              <a:tr h="623774">
                <a:tc>
                  <a:txBody>
                    <a:bodyPr/>
                    <a:lstStyle/>
                    <a:p>
                      <a:r>
                        <a:rPr lang="en-US" sz="1000" b="1"/>
                        <a:t>char</a:t>
                      </a:r>
                      <a:endParaRPr lang="en-US" sz="1000"/>
                    </a:p>
                  </a:txBody>
                  <a:tcPr marL="49859" marR="49859" marT="24930" marB="24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2 bytes</a:t>
                      </a:r>
                    </a:p>
                  </a:txBody>
                  <a:tcPr marL="49859" marR="49859" marT="24930" marB="24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'\u0000'</a:t>
                      </a:r>
                    </a:p>
                  </a:txBody>
                  <a:tcPr marL="49859" marR="49859" marT="24930" marB="24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char c = 'A';</a:t>
                      </a:r>
                    </a:p>
                  </a:txBody>
                  <a:tcPr marL="49859" marR="49859" marT="24930" marB="24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/>
                        <a:t>Stores a single Unicode character.</a:t>
                      </a:r>
                    </a:p>
                  </a:txBody>
                  <a:tcPr marL="49859" marR="49859" marT="24930" marB="24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4070014"/>
                  </a:ext>
                </a:extLst>
              </a:tr>
              <a:tr h="436294">
                <a:tc>
                  <a:txBody>
                    <a:bodyPr/>
                    <a:lstStyle/>
                    <a:p>
                      <a:r>
                        <a:rPr lang="en-US" sz="1000" b="1"/>
                        <a:t>boolean</a:t>
                      </a:r>
                      <a:endParaRPr lang="en-US" sz="1000"/>
                    </a:p>
                  </a:txBody>
                  <a:tcPr marL="49859" marR="49859" marT="24930" marB="24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 bit (logical)</a:t>
                      </a:r>
                    </a:p>
                  </a:txBody>
                  <a:tcPr marL="49859" marR="49859" marT="24930" marB="24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false</a:t>
                      </a:r>
                    </a:p>
                  </a:txBody>
                  <a:tcPr marL="49859" marR="49859" marT="24930" marB="24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boolean flag = true;</a:t>
                      </a:r>
                    </a:p>
                  </a:txBody>
                  <a:tcPr marL="49859" marR="49859" marT="24930" marB="24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Stores true or false.</a:t>
                      </a:r>
                    </a:p>
                  </a:txBody>
                  <a:tcPr marL="49859" marR="49859" marT="24930" marB="24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6452280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K.Gowthaman MCA - 9894083890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23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9633" y="380889"/>
            <a:ext cx="107463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constructors in inheritance</a:t>
            </a:r>
            <a:r>
              <a:rPr lang="en-US" dirty="0"/>
              <a:t> in Java.</a:t>
            </a:r>
            <a:br>
              <a:rPr lang="en-US" dirty="0"/>
            </a:br>
            <a:r>
              <a:rPr lang="en-US" dirty="0"/>
              <a:t>This is a very important concept that helps you understand </a:t>
            </a:r>
            <a:r>
              <a:rPr lang="en-US" b="1" dirty="0"/>
              <a:t>how objects are created</a:t>
            </a:r>
            <a:r>
              <a:rPr lang="en-US" dirty="0"/>
              <a:t> in a class hierarchy.</a:t>
            </a:r>
          </a:p>
        </p:txBody>
      </p:sp>
      <p:sp>
        <p:nvSpPr>
          <p:cNvPr id="5" name="Rectangle 4"/>
          <p:cNvSpPr/>
          <p:nvPr/>
        </p:nvSpPr>
        <p:spPr>
          <a:xfrm>
            <a:off x="461554" y="1289933"/>
            <a:ext cx="11207932" cy="14773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/>
              <a:t>Do subclasses inherit constructors?</a:t>
            </a:r>
          </a:p>
          <a:p>
            <a:r>
              <a:rPr lang="en-US" dirty="0"/>
              <a:t>👉 </a:t>
            </a:r>
            <a:r>
              <a:rPr lang="en-US" b="1" dirty="0"/>
              <a:t>No</a:t>
            </a:r>
            <a:r>
              <a:rPr lang="en-US" dirty="0"/>
              <a:t>, constructors are </a:t>
            </a:r>
            <a:r>
              <a:rPr lang="en-US" b="1" dirty="0"/>
              <a:t>not inherited</a:t>
            </a:r>
            <a:r>
              <a:rPr lang="en-US" dirty="0"/>
              <a:t> in Java.</a:t>
            </a:r>
            <a:br>
              <a:rPr lang="en-US" dirty="0"/>
            </a:br>
            <a:r>
              <a:rPr lang="en-US" dirty="0"/>
              <a:t>However, when a subclass object is created, </a:t>
            </a:r>
            <a:r>
              <a:rPr lang="en-US" b="1" dirty="0"/>
              <a:t>the constructor of the parent class is automatically called first</a:t>
            </a:r>
            <a:r>
              <a:rPr lang="en-US" dirty="0"/>
              <a:t>, before the child class’s constructor.</a:t>
            </a:r>
          </a:p>
          <a:p>
            <a:r>
              <a:rPr lang="en-US" dirty="0"/>
              <a:t>This ensures that the parent’s part of the object is initialized properly.</a:t>
            </a:r>
          </a:p>
        </p:txBody>
      </p:sp>
      <p:sp>
        <p:nvSpPr>
          <p:cNvPr id="6" name="Rectangle 5"/>
          <p:cNvSpPr/>
          <p:nvPr/>
        </p:nvSpPr>
        <p:spPr>
          <a:xfrm>
            <a:off x="461553" y="3064417"/>
            <a:ext cx="11321475" cy="4801314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dirty="0"/>
              <a:t>class Parent {</a:t>
            </a:r>
          </a:p>
          <a:p>
            <a:r>
              <a:rPr lang="en-US" dirty="0"/>
              <a:t>    Parent() {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("Parent constructor called");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Child extends Parent {</a:t>
            </a:r>
          </a:p>
          <a:p>
            <a:r>
              <a:rPr lang="en-US" dirty="0"/>
              <a:t>    Child() {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("Child constructor called");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public class Main {</a:t>
            </a:r>
          </a:p>
          <a:p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      Child c = new Child();</a:t>
            </a:r>
          </a:p>
          <a:p>
            <a:r>
              <a:rPr lang="en-US" dirty="0"/>
              <a:t>    }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Output:</a:t>
            </a:r>
            <a:endParaRPr lang="en-US" dirty="0"/>
          </a:p>
          <a:p>
            <a:r>
              <a:rPr lang="en-US" dirty="0"/>
              <a:t>Parent constructor called</a:t>
            </a:r>
          </a:p>
          <a:p>
            <a:r>
              <a:rPr lang="en-US" dirty="0"/>
              <a:t>Child constructor called</a:t>
            </a:r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K.Gowthaman MCA - 9894083890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81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91886" y="288948"/>
            <a:ext cx="8978537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Is a String in Java?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Java is an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that represents a sequence of characters.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is part of the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java.lang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package.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String name = "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Gowthaman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1886" y="2036191"/>
            <a:ext cx="9648732" cy="258532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Creating Strings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 can create strings in two ways: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string literals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(recommended)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String s1 = "Hello"; </a:t>
            </a: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👉 Stored in the String pool (a special memory area in Java).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the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new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keyword</a:t>
            </a: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String s2 = new String("Hello"); </a:t>
            </a: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👉 Always creates a new object in heap 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emory, even if the same string exists in the pool.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1886" y="4891429"/>
            <a:ext cx="38143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String Immutability</a:t>
            </a:r>
          </a:p>
          <a:p>
            <a:r>
              <a:rPr lang="en-US" dirty="0"/>
              <a:t>Strings are </a:t>
            </a:r>
            <a:r>
              <a:rPr lang="en-US" b="1" dirty="0"/>
              <a:t>immutable</a:t>
            </a:r>
            <a:r>
              <a:rPr lang="en-US" dirty="0"/>
              <a:t> — once created, they cannot be changed.</a:t>
            </a:r>
          </a:p>
        </p:txBody>
      </p:sp>
      <p:sp>
        <p:nvSpPr>
          <p:cNvPr id="7" name="Rectangle 6"/>
          <p:cNvSpPr/>
          <p:nvPr/>
        </p:nvSpPr>
        <p:spPr>
          <a:xfrm>
            <a:off x="5320937" y="507564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String s = "Java";</a:t>
            </a:r>
          </a:p>
          <a:p>
            <a:r>
              <a:rPr lang="en-US" dirty="0" err="1"/>
              <a:t>s.concat</a:t>
            </a:r>
            <a:r>
              <a:rPr lang="en-US" dirty="0"/>
              <a:t>(" Programming");  // Creates a new String, doesn't modify s</a:t>
            </a:r>
          </a:p>
          <a:p>
            <a:r>
              <a:rPr lang="en-US" dirty="0" err="1"/>
              <a:t>System.out.println</a:t>
            </a:r>
            <a:r>
              <a:rPr lang="en-US" dirty="0"/>
              <a:t>(s);     // Output: Java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K.Gowthaman MCA - 9894083890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29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65480" y="3619500"/>
          <a:ext cx="9872664" cy="27432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290888">
                  <a:extLst>
                    <a:ext uri="{9D8B030D-6E8A-4147-A177-3AD203B41FA5}">
                      <a16:colId xmlns:a16="http://schemas.microsoft.com/office/drawing/2014/main" val="3544137565"/>
                    </a:ext>
                  </a:extLst>
                </a:gridCol>
                <a:gridCol w="3290888">
                  <a:extLst>
                    <a:ext uri="{9D8B030D-6E8A-4147-A177-3AD203B41FA5}">
                      <a16:colId xmlns:a16="http://schemas.microsoft.com/office/drawing/2014/main" val="1758467346"/>
                    </a:ext>
                  </a:extLst>
                </a:gridCol>
                <a:gridCol w="3290888">
                  <a:extLst>
                    <a:ext uri="{9D8B030D-6E8A-4147-A177-3AD203B41FA5}">
                      <a16:colId xmlns:a16="http://schemas.microsoft.com/office/drawing/2014/main" val="51159052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Overriding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Overloading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94797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US" sz="1800"/>
                        <a:t>Definition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Redefining a method in a child 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Defining multiple methods with same name but different parameters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442198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Inheritance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Required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Not required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858626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Parameters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Must be same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Must be different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504025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Return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Same or subclass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Can differ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782309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Runtime/Compile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Runtime (Dynamic Binding)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Compile Time (Static Binding)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0215275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65480" y="479197"/>
            <a:ext cx="112826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Method Overriding in Java</a:t>
            </a:r>
          </a:p>
          <a:p>
            <a:r>
              <a:rPr lang="en-US" b="1" dirty="0" smtClean="0"/>
              <a:t>Method Overriding</a:t>
            </a:r>
            <a:r>
              <a:rPr lang="en-US" dirty="0" smtClean="0"/>
              <a:t> is one of the key features of </a:t>
            </a:r>
            <a:r>
              <a:rPr lang="en-US" b="1" dirty="0" smtClean="0"/>
              <a:t>Object-Oriented Programming (OOP)</a:t>
            </a:r>
            <a:r>
              <a:rPr lang="en-US" dirty="0" smtClean="0"/>
              <a:t> in Java.</a:t>
            </a:r>
            <a:br>
              <a:rPr lang="en-US" dirty="0" smtClean="0"/>
            </a:br>
            <a:r>
              <a:rPr lang="en-US" dirty="0" smtClean="0"/>
              <a:t>It allows a </a:t>
            </a:r>
            <a:r>
              <a:rPr lang="en-US" b="1" dirty="0" smtClean="0"/>
              <a:t>subclass (child class)</a:t>
            </a:r>
            <a:r>
              <a:rPr lang="en-US" dirty="0" smtClean="0"/>
              <a:t> to </a:t>
            </a:r>
            <a:r>
              <a:rPr lang="en-US" b="1" dirty="0" smtClean="0"/>
              <a:t>provide its own version</a:t>
            </a:r>
            <a:r>
              <a:rPr lang="en-US" dirty="0" smtClean="0"/>
              <a:t> of a method that is </a:t>
            </a:r>
            <a:r>
              <a:rPr lang="en-US" b="1" dirty="0" smtClean="0"/>
              <a:t>already defined in its superclass (parent class)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5480" y="1910849"/>
            <a:ext cx="10601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What Is Method Overriding?</a:t>
            </a:r>
          </a:p>
          <a:p>
            <a:r>
              <a:rPr lang="en-US" dirty="0" smtClean="0"/>
              <a:t>When a </a:t>
            </a:r>
            <a:r>
              <a:rPr lang="en-US" b="1" dirty="0" smtClean="0"/>
              <a:t>child class defines a method</a:t>
            </a:r>
            <a:r>
              <a:rPr lang="en-US" dirty="0" smtClean="0"/>
              <a:t> that has the </a:t>
            </a:r>
            <a:r>
              <a:rPr lang="en-US" b="1" dirty="0" smtClean="0"/>
              <a:t>same name, return type, and parameters</a:t>
            </a:r>
            <a:r>
              <a:rPr lang="en-US" dirty="0" smtClean="0"/>
              <a:t> as a </a:t>
            </a:r>
            <a:r>
              <a:rPr lang="en-US" b="1" dirty="0" smtClean="0"/>
              <a:t>method in its parent class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the child’s version </a:t>
            </a:r>
            <a:r>
              <a:rPr lang="en-US" b="1" dirty="0" smtClean="0"/>
              <a:t>overrides</a:t>
            </a:r>
            <a:r>
              <a:rPr lang="en-US" dirty="0" smtClean="0"/>
              <a:t> (replaces) the parent’s version.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K.Gowthaman MCA - 9894083890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0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1360" y="602685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class Animal {</a:t>
            </a:r>
          </a:p>
          <a:p>
            <a:r>
              <a:rPr lang="en-US" dirty="0" smtClean="0"/>
              <a:t>    void sound()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("Animal makes a sound");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class Dog extends Animal {</a:t>
            </a:r>
          </a:p>
          <a:p>
            <a:r>
              <a:rPr lang="en-US" dirty="0" smtClean="0"/>
              <a:t>    // Overriding the sound() method</a:t>
            </a:r>
          </a:p>
          <a:p>
            <a:r>
              <a:rPr lang="en-US" dirty="0" smtClean="0"/>
              <a:t>    @Override</a:t>
            </a:r>
          </a:p>
          <a:p>
            <a:r>
              <a:rPr lang="en-US" dirty="0" smtClean="0"/>
              <a:t>    void sound()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("Dog barks");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public class Main {</a:t>
            </a:r>
          </a:p>
          <a:p>
            <a:r>
              <a:rPr lang="en-US" dirty="0" smtClean="0"/>
              <a:t>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Animal a = new Dog(); // Parent reference, child object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a.sound</a:t>
            </a:r>
            <a:r>
              <a:rPr lang="en-US" dirty="0" smtClean="0"/>
              <a:t>();  // Calls Dog's sound() method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K.Gowthaman MCA - 9894083890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4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3145" y="478382"/>
            <a:ext cx="108531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interfaces in Java</a:t>
            </a:r>
            <a:r>
              <a:rPr lang="en-US" dirty="0"/>
              <a:t>, one of the key OOP features for achieving </a:t>
            </a:r>
            <a:r>
              <a:rPr lang="en-US" b="1" dirty="0"/>
              <a:t>abstraction</a:t>
            </a:r>
            <a:r>
              <a:rPr lang="en-US" dirty="0"/>
              <a:t> and </a:t>
            </a:r>
            <a:r>
              <a:rPr lang="en-US" b="1" dirty="0"/>
              <a:t>multiple inheritance</a:t>
            </a:r>
            <a:r>
              <a:rPr lang="en-US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671332" y="1151300"/>
            <a:ext cx="10370915" cy="12003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/>
              <a:t>What Is an Interface in Java?</a:t>
            </a:r>
          </a:p>
          <a:p>
            <a:r>
              <a:rPr lang="en-US" dirty="0"/>
              <a:t>An </a:t>
            </a:r>
            <a:r>
              <a:rPr lang="en-US" b="1" dirty="0"/>
              <a:t>interface</a:t>
            </a:r>
            <a:r>
              <a:rPr lang="en-US" dirty="0"/>
              <a:t> in Java is like a </a:t>
            </a:r>
            <a:r>
              <a:rPr lang="en-US" b="1" dirty="0"/>
              <a:t>contract</a:t>
            </a:r>
            <a:r>
              <a:rPr lang="en-US" dirty="0"/>
              <a:t> — it defines a set of </a:t>
            </a:r>
            <a:r>
              <a:rPr lang="en-US" b="1" dirty="0"/>
              <a:t>methods</a:t>
            </a:r>
            <a:r>
              <a:rPr lang="en-US" dirty="0"/>
              <a:t> that a class must implement.</a:t>
            </a:r>
            <a:br>
              <a:rPr lang="en-US" dirty="0"/>
            </a:br>
            <a:r>
              <a:rPr lang="en-US" dirty="0"/>
              <a:t>It contains </a:t>
            </a:r>
            <a:r>
              <a:rPr lang="en-US" b="1" dirty="0"/>
              <a:t>abstract methods</a:t>
            </a:r>
            <a:r>
              <a:rPr lang="en-US" dirty="0"/>
              <a:t> (without implementation) and </a:t>
            </a:r>
            <a:r>
              <a:rPr lang="en-US" b="1" dirty="0"/>
              <a:t>constants</a:t>
            </a:r>
            <a:r>
              <a:rPr lang="en-US" dirty="0"/>
              <a:t>.</a:t>
            </a:r>
          </a:p>
          <a:p>
            <a:r>
              <a:rPr lang="en-US" dirty="0"/>
              <a:t>Think of it as a </a:t>
            </a:r>
            <a:r>
              <a:rPr lang="en-US" b="1" dirty="0"/>
              <a:t>blueprint</a:t>
            </a:r>
            <a:r>
              <a:rPr lang="en-US" dirty="0"/>
              <a:t> for a class.</a:t>
            </a:r>
          </a:p>
        </p:txBody>
      </p:sp>
      <p:sp>
        <p:nvSpPr>
          <p:cNvPr id="6" name="Rectangle 5"/>
          <p:cNvSpPr/>
          <p:nvPr/>
        </p:nvSpPr>
        <p:spPr>
          <a:xfrm>
            <a:off x="825661" y="274940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interface </a:t>
            </a:r>
            <a:r>
              <a:rPr lang="en-US" dirty="0" err="1"/>
              <a:t>InterfaceName</a:t>
            </a:r>
            <a:r>
              <a:rPr lang="en-US" dirty="0"/>
              <a:t> {</a:t>
            </a:r>
          </a:p>
          <a:p>
            <a:r>
              <a:rPr lang="en-US" dirty="0"/>
              <a:t>    // Constant (public, static, final by default)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VALUE = 10;</a:t>
            </a:r>
          </a:p>
          <a:p>
            <a:endParaRPr lang="en-US" dirty="0"/>
          </a:p>
          <a:p>
            <a:r>
              <a:rPr lang="en-US" dirty="0"/>
              <a:t>    // Abstract methods (public and abstract by default)</a:t>
            </a:r>
          </a:p>
          <a:p>
            <a:r>
              <a:rPr lang="en-US" dirty="0"/>
              <a:t>    void method1();</a:t>
            </a:r>
          </a:p>
          <a:p>
            <a:r>
              <a:rPr lang="en-US" dirty="0"/>
              <a:t>    void method2();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6312061" y="2655215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MyClass</a:t>
            </a:r>
            <a:r>
              <a:rPr lang="en-US" dirty="0"/>
              <a:t> implements </a:t>
            </a:r>
            <a:r>
              <a:rPr lang="en-US" dirty="0" err="1"/>
              <a:t>InterfaceName</a:t>
            </a:r>
            <a:r>
              <a:rPr lang="en-US" dirty="0"/>
              <a:t> {</a:t>
            </a:r>
          </a:p>
          <a:p>
            <a:r>
              <a:rPr lang="en-US" dirty="0"/>
              <a:t>    public void method1() {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("Method 1 implemented");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public void method2() {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("Method 2 implemented");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K.Gowthaman MCA - 9894083890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91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5823" y="36382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Why Use Interfaces?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achieve </a:t>
            </a:r>
            <a:r>
              <a:rPr lang="en-US" b="1" dirty="0"/>
              <a:t>abstraction</a:t>
            </a:r>
            <a:r>
              <a:rPr lang="en-US" dirty="0"/>
              <a:t> (hide implementation details)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achieve </a:t>
            </a:r>
            <a:r>
              <a:rPr lang="en-US" b="1" dirty="0"/>
              <a:t>multiple inheritance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define </a:t>
            </a:r>
            <a:r>
              <a:rPr lang="en-US" b="1" dirty="0"/>
              <a:t>common behavior</a:t>
            </a:r>
            <a:r>
              <a:rPr lang="en-US" dirty="0"/>
              <a:t> for unrelated classes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establish </a:t>
            </a:r>
            <a:r>
              <a:rPr lang="en-US" b="1" dirty="0"/>
              <a:t>contracts</a:t>
            </a:r>
            <a:r>
              <a:rPr lang="en-US" dirty="0"/>
              <a:t> that multiple classes can follow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85823" y="2116200"/>
            <a:ext cx="757688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Interface Inheritance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Interfaces can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inherit from other interfaces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the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extends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keyword.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43828" y="3037578"/>
            <a:ext cx="6096000" cy="34163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>
            <a:spAutoFit/>
          </a:bodyPr>
          <a:lstStyle/>
          <a:p>
            <a:r>
              <a:rPr lang="en-US" dirty="0"/>
              <a:t>interface A {</a:t>
            </a:r>
          </a:p>
          <a:p>
            <a:r>
              <a:rPr lang="en-US" dirty="0"/>
              <a:t>    void </a:t>
            </a:r>
            <a:r>
              <a:rPr lang="en-US" dirty="0" err="1"/>
              <a:t>methodA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interface B extends A {</a:t>
            </a:r>
          </a:p>
          <a:p>
            <a:r>
              <a:rPr lang="en-US" dirty="0"/>
              <a:t>    void </a:t>
            </a:r>
            <a:r>
              <a:rPr lang="en-US" dirty="0" err="1"/>
              <a:t>methodB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C implements B {</a:t>
            </a:r>
          </a:p>
          <a:p>
            <a:r>
              <a:rPr lang="en-US" dirty="0"/>
              <a:t>    public void </a:t>
            </a:r>
            <a:r>
              <a:rPr lang="en-US" dirty="0" err="1"/>
              <a:t>methodA</a:t>
            </a:r>
            <a:r>
              <a:rPr lang="en-US" dirty="0"/>
              <a:t>() { </a:t>
            </a:r>
            <a:r>
              <a:rPr lang="en-US" dirty="0" err="1"/>
              <a:t>System.out.println</a:t>
            </a:r>
            <a:r>
              <a:rPr lang="en-US" dirty="0"/>
              <a:t>("Method A"); }</a:t>
            </a:r>
          </a:p>
          <a:p>
            <a:r>
              <a:rPr lang="en-US" dirty="0"/>
              <a:t>    public void </a:t>
            </a:r>
            <a:r>
              <a:rPr lang="en-US" dirty="0" err="1"/>
              <a:t>methodB</a:t>
            </a:r>
            <a:r>
              <a:rPr lang="en-US" dirty="0"/>
              <a:t>() { </a:t>
            </a:r>
            <a:r>
              <a:rPr lang="en-US" dirty="0" err="1"/>
              <a:t>System.out.println</a:t>
            </a:r>
            <a:r>
              <a:rPr lang="en-US" dirty="0"/>
              <a:t>("Method B"); }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K.Gowthaman MCA - 9894083890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5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1568" y="455629"/>
            <a:ext cx="98346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Functional Interfaces (Java 8+)</a:t>
            </a:r>
          </a:p>
          <a:p>
            <a:r>
              <a:rPr lang="en-US" dirty="0"/>
              <a:t>A </a:t>
            </a:r>
            <a:r>
              <a:rPr lang="en-US" b="1" dirty="0"/>
              <a:t>functional interface</a:t>
            </a:r>
            <a:r>
              <a:rPr lang="en-US" dirty="0"/>
              <a:t> has </a:t>
            </a:r>
            <a:r>
              <a:rPr lang="en-US" b="1" dirty="0"/>
              <a:t>exactly one abstract method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It can be used with </a:t>
            </a:r>
            <a:r>
              <a:rPr lang="en-US" b="1" dirty="0"/>
              <a:t>lambda expressions</a:t>
            </a:r>
            <a:r>
              <a:rPr lang="en-US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0" y="2160678"/>
            <a:ext cx="6246471" cy="313932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FunctionalInterface</a:t>
            </a:r>
            <a:endParaRPr lang="en-US" dirty="0"/>
          </a:p>
          <a:p>
            <a:r>
              <a:rPr lang="en-US" dirty="0"/>
              <a:t>interface Greeting {</a:t>
            </a:r>
          </a:p>
          <a:p>
            <a:r>
              <a:rPr lang="en-US" dirty="0"/>
              <a:t>    void </a:t>
            </a:r>
            <a:r>
              <a:rPr lang="en-US" dirty="0" err="1"/>
              <a:t>sayHello</a:t>
            </a:r>
            <a:r>
              <a:rPr lang="en-US" dirty="0"/>
              <a:t>(String name);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FunctionalInterfaceExample</a:t>
            </a:r>
            <a:r>
              <a:rPr lang="en-US" dirty="0"/>
              <a:t> {</a:t>
            </a:r>
          </a:p>
          <a:p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      Greeting g = (name) -&gt; </a:t>
            </a:r>
            <a:r>
              <a:rPr lang="en-US" dirty="0" err="1"/>
              <a:t>System.out.println</a:t>
            </a:r>
            <a:r>
              <a:rPr lang="en-US" dirty="0"/>
              <a:t>("Hello, " + name);</a:t>
            </a:r>
          </a:p>
          <a:p>
            <a:r>
              <a:rPr lang="en-US" dirty="0"/>
              <a:t>        </a:t>
            </a:r>
            <a:r>
              <a:rPr lang="en-US" dirty="0" err="1"/>
              <a:t>g.sayHello</a:t>
            </a:r>
            <a:r>
              <a:rPr lang="en-US" dirty="0"/>
              <a:t>("</a:t>
            </a:r>
            <a:r>
              <a:rPr lang="en-US" dirty="0" err="1"/>
              <a:t>Gowthaman</a:t>
            </a:r>
            <a:r>
              <a:rPr lang="en-US" dirty="0"/>
              <a:t>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K.Gowthaman MCA - 9894083890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96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142754"/>
            <a:ext cx="9875520" cy="1356360"/>
          </a:xfrm>
        </p:spPr>
        <p:txBody>
          <a:bodyPr>
            <a:normAutofit/>
          </a:bodyPr>
          <a:lstStyle/>
          <a:p>
            <a:r>
              <a:rPr lang="en-US" sz="2400" b="1" dirty="0"/>
              <a:t>Dynamic Method Dispatch</a:t>
            </a:r>
            <a:r>
              <a:rPr lang="en-US" sz="2400" dirty="0"/>
              <a:t> (also known as </a:t>
            </a:r>
            <a:r>
              <a:rPr lang="en-US" sz="2400" b="1" dirty="0"/>
              <a:t>Runtime Polymorphism</a:t>
            </a:r>
            <a:r>
              <a:rPr lang="en-US" sz="2400" dirty="0"/>
              <a:t>).</a:t>
            </a:r>
          </a:p>
        </p:txBody>
      </p:sp>
      <p:sp>
        <p:nvSpPr>
          <p:cNvPr id="4" name="Rectangle 3"/>
          <p:cNvSpPr/>
          <p:nvPr/>
        </p:nvSpPr>
        <p:spPr>
          <a:xfrm>
            <a:off x="605741" y="989652"/>
            <a:ext cx="1083004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What Is Dynamic Method Dispatch?</a:t>
            </a:r>
          </a:p>
          <a:p>
            <a:r>
              <a:rPr lang="en-US" sz="2000" b="1" dirty="0"/>
              <a:t>Dynamic Method Dispatch</a:t>
            </a:r>
            <a:r>
              <a:rPr lang="en-US" sz="2000" dirty="0"/>
              <a:t> is the mechanism by which a </a:t>
            </a:r>
            <a:r>
              <a:rPr lang="en-US" sz="2000" b="1" dirty="0"/>
              <a:t>call to an overridden method</a:t>
            </a:r>
            <a:r>
              <a:rPr lang="en-US" sz="2000" dirty="0"/>
              <a:t> is resolved </a:t>
            </a:r>
            <a:r>
              <a:rPr lang="en-US" sz="2000" b="1" dirty="0"/>
              <a:t>at runtime</a:t>
            </a:r>
            <a:r>
              <a:rPr lang="en-US" sz="2000" dirty="0"/>
              <a:t>, not at compile time.</a:t>
            </a:r>
          </a:p>
          <a:p>
            <a:r>
              <a:rPr lang="en-US" sz="2000" dirty="0"/>
              <a:t>In simple </a:t>
            </a:r>
            <a:r>
              <a:rPr lang="en-US" sz="2000" dirty="0" smtClean="0"/>
              <a:t>words.</a:t>
            </a:r>
          </a:p>
          <a:p>
            <a:r>
              <a:rPr lang="en-US" sz="2000" dirty="0" smtClean="0"/>
              <a:t>The </a:t>
            </a:r>
            <a:r>
              <a:rPr lang="en-US" sz="2000" b="1" dirty="0"/>
              <a:t>method that gets executed depends on the type of object</a:t>
            </a:r>
            <a:r>
              <a:rPr lang="en-US" sz="2000" dirty="0"/>
              <a:t> (not the reference variable).</a:t>
            </a:r>
          </a:p>
        </p:txBody>
      </p:sp>
      <p:sp>
        <p:nvSpPr>
          <p:cNvPr id="5" name="Rectangle 4"/>
          <p:cNvSpPr/>
          <p:nvPr/>
        </p:nvSpPr>
        <p:spPr>
          <a:xfrm>
            <a:off x="680977" y="2713883"/>
            <a:ext cx="106795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Key Idea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reference variable</a:t>
            </a:r>
            <a:r>
              <a:rPr lang="en-US" dirty="0"/>
              <a:t> of a </a:t>
            </a:r>
            <a:r>
              <a:rPr lang="en-US" b="1" dirty="0"/>
              <a:t>parent class</a:t>
            </a:r>
            <a:r>
              <a:rPr lang="en-US" dirty="0"/>
              <a:t> can refer to an </a:t>
            </a:r>
            <a:r>
              <a:rPr lang="en-US" b="1" dirty="0"/>
              <a:t>object of a child class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When an </a:t>
            </a:r>
            <a:r>
              <a:rPr lang="en-US" b="1" dirty="0"/>
              <a:t>overridden method</a:t>
            </a:r>
            <a:r>
              <a:rPr lang="en-US" dirty="0"/>
              <a:t> is called through the parent reference, </a:t>
            </a:r>
            <a:r>
              <a:rPr lang="en-US" b="1" dirty="0"/>
              <a:t>Java decides at runtime</a:t>
            </a:r>
            <a:r>
              <a:rPr lang="en-US" dirty="0"/>
              <a:t> which version (parent or child) to execute.</a:t>
            </a:r>
          </a:p>
        </p:txBody>
      </p:sp>
      <p:sp>
        <p:nvSpPr>
          <p:cNvPr id="6" name="Rectangle 5"/>
          <p:cNvSpPr/>
          <p:nvPr/>
        </p:nvSpPr>
        <p:spPr>
          <a:xfrm>
            <a:off x="3337367" y="4426538"/>
            <a:ext cx="6096000" cy="14773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>
            <a:spAutoFit/>
          </a:bodyPr>
          <a:lstStyle/>
          <a:p>
            <a:r>
              <a:rPr lang="en-US" b="1" dirty="0"/>
              <a:t>Why Use Dynamic Method Dispatch?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Supports </a:t>
            </a:r>
            <a:r>
              <a:rPr lang="en-US" b="1" dirty="0"/>
              <a:t>runtime polymorphism</a:t>
            </a:r>
            <a:r>
              <a:rPr lang="en-US" dirty="0"/>
              <a:t> (real flexibility)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Enables </a:t>
            </a:r>
            <a:r>
              <a:rPr lang="en-US" b="1" dirty="0"/>
              <a:t>generic programming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Allows code to call overridden methods </a:t>
            </a:r>
            <a:r>
              <a:rPr lang="en-US" b="1" dirty="0"/>
              <a:t>without knowing the exact object type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K.Gowthaman MCA - 9894083890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4719" y="491146"/>
            <a:ext cx="110152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What Is a Package in Java?</a:t>
            </a:r>
          </a:p>
          <a:p>
            <a:r>
              <a:rPr lang="en-US" dirty="0"/>
              <a:t>A </a:t>
            </a:r>
            <a:r>
              <a:rPr lang="en-US" b="1" dirty="0"/>
              <a:t>package</a:t>
            </a:r>
            <a:r>
              <a:rPr lang="en-US" dirty="0"/>
              <a:t> in Java is a </a:t>
            </a:r>
            <a:r>
              <a:rPr lang="en-US" b="1" dirty="0"/>
              <a:t>namespace</a:t>
            </a:r>
            <a:r>
              <a:rPr lang="en-US" dirty="0"/>
              <a:t> that groups related </a:t>
            </a:r>
            <a:r>
              <a:rPr lang="en-US" b="1" dirty="0"/>
              <a:t>classes, interfaces, and sub-packages</a:t>
            </a:r>
            <a:r>
              <a:rPr lang="en-US" dirty="0"/>
              <a:t> together.</a:t>
            </a:r>
          </a:p>
          <a:p>
            <a:r>
              <a:rPr lang="en-US" dirty="0"/>
              <a:t>Think of it like a </a:t>
            </a:r>
            <a:r>
              <a:rPr lang="en-US" b="1" dirty="0"/>
              <a:t>folder in a file system</a:t>
            </a:r>
            <a:r>
              <a:rPr lang="en-US" dirty="0"/>
              <a:t> — it helps organize your classes and avoid name conflicts.</a:t>
            </a:r>
          </a:p>
        </p:txBody>
      </p:sp>
      <p:sp>
        <p:nvSpPr>
          <p:cNvPr id="5" name="Rectangle 4"/>
          <p:cNvSpPr/>
          <p:nvPr/>
        </p:nvSpPr>
        <p:spPr>
          <a:xfrm>
            <a:off x="524719" y="16590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T</a:t>
            </a:r>
            <a:r>
              <a:rPr lang="en-US" b="1" dirty="0" smtClean="0"/>
              <a:t>ypes </a:t>
            </a:r>
            <a:r>
              <a:rPr lang="en-US" b="1" dirty="0"/>
              <a:t>of Packages</a:t>
            </a:r>
          </a:p>
          <a:p>
            <a:r>
              <a:rPr lang="en-US" dirty="0"/>
              <a:t>There are </a:t>
            </a:r>
            <a:r>
              <a:rPr lang="en-US" b="1" dirty="0"/>
              <a:t>two main types</a:t>
            </a:r>
            <a:r>
              <a:rPr lang="en-US" dirty="0"/>
              <a:t>: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713363"/>
              </p:ext>
            </p:extLst>
          </p:nvPr>
        </p:nvGraphicFramePr>
        <p:xfrm>
          <a:off x="1143000" y="3390900"/>
          <a:ext cx="9872664" cy="13716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290888">
                  <a:extLst>
                    <a:ext uri="{9D8B030D-6E8A-4147-A177-3AD203B41FA5}">
                      <a16:colId xmlns:a16="http://schemas.microsoft.com/office/drawing/2014/main" val="3493710684"/>
                    </a:ext>
                  </a:extLst>
                </a:gridCol>
                <a:gridCol w="3290888">
                  <a:extLst>
                    <a:ext uri="{9D8B030D-6E8A-4147-A177-3AD203B41FA5}">
                      <a16:colId xmlns:a16="http://schemas.microsoft.com/office/drawing/2014/main" val="3855624664"/>
                    </a:ext>
                  </a:extLst>
                </a:gridCol>
                <a:gridCol w="3290888">
                  <a:extLst>
                    <a:ext uri="{9D8B030D-6E8A-4147-A177-3AD203B41FA5}">
                      <a16:colId xmlns:a16="http://schemas.microsoft.com/office/drawing/2014/main" val="278782593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781353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/>
                        <a:t>Built-in packages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Provided by Java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java.lang, java.util, java.io, java.net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285136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User-defined packages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Created by the programmer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package </a:t>
                      </a:r>
                      <a:r>
                        <a:rPr lang="en-US" sz="1800" dirty="0" err="1"/>
                        <a:t>myproject</a:t>
                      </a:r>
                      <a:r>
                        <a:rPr lang="en-US" sz="1800" dirty="0"/>
                        <a:t>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0629530"/>
                  </a:ext>
                </a:extLst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K.Gowthaman MCA - 9894083890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4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1569" y="421302"/>
            <a:ext cx="111657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What Is an Exception in Java?</a:t>
            </a:r>
          </a:p>
          <a:p>
            <a:r>
              <a:rPr lang="en-US" dirty="0"/>
              <a:t>An </a:t>
            </a:r>
            <a:r>
              <a:rPr lang="en-US" b="1" dirty="0"/>
              <a:t>exception</a:t>
            </a:r>
            <a:r>
              <a:rPr lang="en-US" dirty="0"/>
              <a:t> is an </a:t>
            </a:r>
            <a:r>
              <a:rPr lang="en-US" b="1" dirty="0"/>
              <a:t>unwanted or unexpected event</a:t>
            </a:r>
            <a:r>
              <a:rPr lang="en-US" dirty="0"/>
              <a:t> that occurs during the execution of a program, disrupting its normal flow.</a:t>
            </a:r>
          </a:p>
        </p:txBody>
      </p:sp>
      <p:sp>
        <p:nvSpPr>
          <p:cNvPr id="5" name="Rectangle 4"/>
          <p:cNvSpPr/>
          <p:nvPr/>
        </p:nvSpPr>
        <p:spPr>
          <a:xfrm>
            <a:off x="501569" y="134463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Example: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Dividing by zero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Accessing an invalid array index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Reading a missing file</a:t>
            </a:r>
          </a:p>
        </p:txBody>
      </p:sp>
      <p:sp>
        <p:nvSpPr>
          <p:cNvPr id="6" name="Rectangle 5"/>
          <p:cNvSpPr/>
          <p:nvPr/>
        </p:nvSpPr>
        <p:spPr>
          <a:xfrm>
            <a:off x="4761053" y="1529298"/>
            <a:ext cx="6096000" cy="203132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>
            <a:spAutoFit/>
          </a:bodyPr>
          <a:lstStyle/>
          <a:p>
            <a:r>
              <a:rPr lang="en-US" dirty="0"/>
              <a:t> Object</a:t>
            </a:r>
          </a:p>
          <a:p>
            <a:r>
              <a:rPr lang="en-US" dirty="0"/>
              <a:t>                      |</a:t>
            </a:r>
          </a:p>
          <a:p>
            <a:r>
              <a:rPr lang="en-US" dirty="0"/>
              <a:t>                  </a:t>
            </a:r>
            <a:r>
              <a:rPr lang="en-US" dirty="0" err="1"/>
              <a:t>Throwable</a:t>
            </a:r>
            <a:endParaRPr lang="en-US" dirty="0"/>
          </a:p>
          <a:p>
            <a:r>
              <a:rPr lang="en-US" dirty="0"/>
              <a:t>                 /         \</a:t>
            </a:r>
          </a:p>
          <a:p>
            <a:r>
              <a:rPr lang="en-US" dirty="0"/>
              <a:t>           Exception       Error</a:t>
            </a:r>
          </a:p>
          <a:p>
            <a:r>
              <a:rPr lang="en-US" dirty="0"/>
              <a:t>            /     \</a:t>
            </a:r>
          </a:p>
          <a:p>
            <a:r>
              <a:rPr lang="en-US" dirty="0"/>
              <a:t>   Checked   Unchecked (</a:t>
            </a:r>
            <a:r>
              <a:rPr lang="en-US" dirty="0" err="1"/>
              <a:t>RuntimeException</a:t>
            </a:r>
            <a:r>
              <a:rPr lang="en-US" dirty="0"/>
              <a:t>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312831"/>
              </p:ext>
            </p:extLst>
          </p:nvPr>
        </p:nvGraphicFramePr>
        <p:xfrm>
          <a:off x="1148093" y="3745289"/>
          <a:ext cx="9872664" cy="283464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290888">
                  <a:extLst>
                    <a:ext uri="{9D8B030D-6E8A-4147-A177-3AD203B41FA5}">
                      <a16:colId xmlns:a16="http://schemas.microsoft.com/office/drawing/2014/main" val="1208393734"/>
                    </a:ext>
                  </a:extLst>
                </a:gridCol>
                <a:gridCol w="3290888">
                  <a:extLst>
                    <a:ext uri="{9D8B030D-6E8A-4147-A177-3AD203B41FA5}">
                      <a16:colId xmlns:a16="http://schemas.microsoft.com/office/drawing/2014/main" val="792503585"/>
                    </a:ext>
                  </a:extLst>
                </a:gridCol>
                <a:gridCol w="3290888">
                  <a:extLst>
                    <a:ext uri="{9D8B030D-6E8A-4147-A177-3AD203B41FA5}">
                      <a16:colId xmlns:a16="http://schemas.microsoft.com/office/drawing/2014/main" val="157915147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109718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/>
                        <a:t>Checked Exceptions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Checked at compile-time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IOException, SQLException, FileNotFoundException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4656803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r>
                        <a:rPr lang="en-US" sz="1800"/>
                        <a:t>Unchecked Exceptions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Occur at runtime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ArithmeticException, NullPointerException, ArrayIndexOutOfBoundsException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451739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/>
                        <a:t>Errors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Serious issues, not recoverable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OutOfMemoryError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StackOverflowError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1744240"/>
                  </a:ext>
                </a:extLst>
              </a:tr>
            </a:tbl>
          </a:graphicData>
        </a:graphic>
      </p:graphicFrame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K.Gowthaman MCA - 9894083890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5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data types (non primitive data types)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143000" y="2567940"/>
          <a:ext cx="9872664" cy="3017520"/>
        </p:xfrm>
        <a:graphic>
          <a:graphicData uri="http://schemas.openxmlformats.org/drawingml/2006/table">
            <a:tbl>
              <a:tblPr/>
              <a:tblGrid>
                <a:gridCol w="3290888">
                  <a:extLst>
                    <a:ext uri="{9D8B030D-6E8A-4147-A177-3AD203B41FA5}">
                      <a16:colId xmlns:a16="http://schemas.microsoft.com/office/drawing/2014/main" val="2181403325"/>
                    </a:ext>
                  </a:extLst>
                </a:gridCol>
                <a:gridCol w="3290888">
                  <a:extLst>
                    <a:ext uri="{9D8B030D-6E8A-4147-A177-3AD203B41FA5}">
                      <a16:colId xmlns:a16="http://schemas.microsoft.com/office/drawing/2014/main" val="160218277"/>
                    </a:ext>
                  </a:extLst>
                </a:gridCol>
                <a:gridCol w="3290888">
                  <a:extLst>
                    <a:ext uri="{9D8B030D-6E8A-4147-A177-3AD203B41FA5}">
                      <a16:colId xmlns:a16="http://schemas.microsoft.com/office/drawing/2014/main" val="374241795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Example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9467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 b="1"/>
                        <a:t>String</a:t>
                      </a:r>
                      <a:endParaRPr lang="en-US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String name = "Gowthaman";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Sequence of characters.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843833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 b="1"/>
                        <a:t>Array</a:t>
                      </a:r>
                      <a:endParaRPr lang="en-US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int[] arr = {1, 2, 3};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Collection of similar elements.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278761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 b="1"/>
                        <a:t>Class</a:t>
                      </a:r>
                      <a:endParaRPr lang="en-US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class Car { }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User-defined type with methods and variables.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31995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 b="1"/>
                        <a:t>Interface</a:t>
                      </a:r>
                      <a:endParaRPr lang="en-US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interface Vehicle { }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Abstract type defining methods a class must implement.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241869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 b="1"/>
                        <a:t>Enum</a:t>
                      </a:r>
                      <a:endParaRPr lang="en-US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enum Level { LOW, MEDIUM, HIGH }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Special type representing a group of constants.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8924306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K.Gowthaman MCA - 9894083890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7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82279" y="723435"/>
            <a:ext cx="6096000" cy="203132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WithoutException</a:t>
            </a:r>
            <a:r>
              <a:rPr lang="en-US" dirty="0"/>
              <a:t> {</a:t>
            </a:r>
          </a:p>
          <a:p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a = 10, b = 0;</a:t>
            </a:r>
          </a:p>
          <a:p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result = a / b; // ❌ Causes </a:t>
            </a:r>
            <a:r>
              <a:rPr lang="en-US" dirty="0" err="1"/>
              <a:t>ArithmeticException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("Result: " + result);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482279" y="3162783"/>
            <a:ext cx="6096000" cy="34163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WithException</a:t>
            </a:r>
            <a:r>
              <a:rPr lang="en-US" dirty="0"/>
              <a:t> {</a:t>
            </a:r>
          </a:p>
          <a:p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a = 10, b = 0;</a:t>
            </a:r>
          </a:p>
          <a:p>
            <a:r>
              <a:rPr lang="en-US" dirty="0"/>
              <a:t>        try {</a:t>
            </a:r>
          </a:p>
          <a:p>
            <a:r>
              <a:rPr lang="en-US" dirty="0"/>
              <a:t>            </a:t>
            </a:r>
            <a:r>
              <a:rPr lang="en-US" dirty="0" err="1"/>
              <a:t>int</a:t>
            </a:r>
            <a:r>
              <a:rPr lang="en-US" dirty="0"/>
              <a:t> result = a / b;  // risky code</a:t>
            </a:r>
          </a:p>
          <a:p>
            <a:r>
              <a:rPr lang="en-US" dirty="0"/>
              <a:t>            </a:t>
            </a:r>
            <a:r>
              <a:rPr lang="en-US" dirty="0" err="1"/>
              <a:t>System.out.println</a:t>
            </a:r>
            <a:r>
              <a:rPr lang="en-US" dirty="0"/>
              <a:t>("Result: " + result);</a:t>
            </a:r>
          </a:p>
          <a:p>
            <a:r>
              <a:rPr lang="en-US" dirty="0"/>
              <a:t>        } catch (</a:t>
            </a:r>
            <a:r>
              <a:rPr lang="en-US" dirty="0" err="1"/>
              <a:t>ArithmeticException</a:t>
            </a:r>
            <a:r>
              <a:rPr lang="en-US" dirty="0"/>
              <a:t> e) {</a:t>
            </a:r>
          </a:p>
          <a:p>
            <a:r>
              <a:rPr lang="en-US" dirty="0"/>
              <a:t>            </a:t>
            </a:r>
            <a:r>
              <a:rPr lang="en-US" dirty="0" err="1"/>
              <a:t>System.out.println</a:t>
            </a:r>
            <a:r>
              <a:rPr lang="en-US" dirty="0"/>
              <a:t>("Cannot divide by zero!");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("Program continues...");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6948669" y="829193"/>
            <a:ext cx="4707037" cy="313932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try 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a = 10 / 0;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[] = new </a:t>
            </a:r>
            <a:r>
              <a:rPr lang="en-US" dirty="0" err="1"/>
              <a:t>int</a:t>
            </a:r>
            <a:r>
              <a:rPr lang="en-US" dirty="0"/>
              <a:t>[2];</a:t>
            </a:r>
          </a:p>
          <a:p>
            <a:r>
              <a:rPr lang="en-US" dirty="0"/>
              <a:t>    </a:t>
            </a:r>
            <a:r>
              <a:rPr lang="en-US" dirty="0" err="1"/>
              <a:t>arr</a:t>
            </a:r>
            <a:r>
              <a:rPr lang="en-US" dirty="0"/>
              <a:t>[3] = 5;</a:t>
            </a:r>
          </a:p>
          <a:p>
            <a:r>
              <a:rPr lang="en-US" dirty="0"/>
              <a:t>} catch (</a:t>
            </a:r>
            <a:r>
              <a:rPr lang="en-US" dirty="0" err="1"/>
              <a:t>ArithmeticException</a:t>
            </a:r>
            <a:r>
              <a:rPr lang="en-US" dirty="0"/>
              <a:t> e) {</a:t>
            </a:r>
          </a:p>
          <a:p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("Arithmetic error: " + e);</a:t>
            </a:r>
          </a:p>
          <a:p>
            <a:r>
              <a:rPr lang="en-US" dirty="0"/>
              <a:t>} catch (</a:t>
            </a:r>
            <a:r>
              <a:rPr lang="en-US" dirty="0" err="1"/>
              <a:t>ArrayIndexOutOfBoundsException</a:t>
            </a:r>
            <a:r>
              <a:rPr lang="en-US" dirty="0"/>
              <a:t> e) {</a:t>
            </a:r>
          </a:p>
          <a:p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("Array error: " + e);</a:t>
            </a:r>
          </a:p>
          <a:p>
            <a:r>
              <a:rPr lang="en-US" dirty="0"/>
              <a:t>} catch (Exception e) {</a:t>
            </a:r>
          </a:p>
          <a:p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("General error: " + e);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K.Gowthaman MCA - 9894083890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2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616704"/>
              </p:ext>
            </p:extLst>
          </p:nvPr>
        </p:nvGraphicFramePr>
        <p:xfrm>
          <a:off x="1189299" y="282519"/>
          <a:ext cx="9872662" cy="219456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4936331">
                  <a:extLst>
                    <a:ext uri="{9D8B030D-6E8A-4147-A177-3AD203B41FA5}">
                      <a16:colId xmlns:a16="http://schemas.microsoft.com/office/drawing/2014/main" val="3994511763"/>
                    </a:ext>
                  </a:extLst>
                </a:gridCol>
                <a:gridCol w="4936331">
                  <a:extLst>
                    <a:ext uri="{9D8B030D-6E8A-4147-A177-3AD203B41FA5}">
                      <a16:colId xmlns:a16="http://schemas.microsoft.com/office/drawing/2014/main" val="36742727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Keyword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Purpose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039283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Defines block of code where exception may occur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561657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catch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Used to handle the exception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822283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finally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Executes whether exception occurs or not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075844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throw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Used to manually throw an exception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940198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throws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Declares exceptions that a method can throw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637410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189299" y="2636034"/>
            <a:ext cx="819101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ThrowExample</a:t>
            </a:r>
            <a:r>
              <a:rPr lang="en-US" dirty="0"/>
              <a:t> {</a:t>
            </a:r>
          </a:p>
          <a:p>
            <a:r>
              <a:rPr lang="en-US" dirty="0"/>
              <a:t>    static void </a:t>
            </a:r>
            <a:r>
              <a:rPr lang="en-US" dirty="0" err="1"/>
              <a:t>checkAge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age) {</a:t>
            </a:r>
          </a:p>
          <a:p>
            <a:r>
              <a:rPr lang="en-US" dirty="0"/>
              <a:t>        if (age &lt; 18) {</a:t>
            </a:r>
          </a:p>
          <a:p>
            <a:r>
              <a:rPr lang="en-US" dirty="0"/>
              <a:t>            throw new </a:t>
            </a:r>
            <a:r>
              <a:rPr lang="en-US" dirty="0" err="1"/>
              <a:t>ArithmeticException</a:t>
            </a:r>
            <a:r>
              <a:rPr lang="en-US" dirty="0"/>
              <a:t>("Not eligible to vote");</a:t>
            </a:r>
          </a:p>
          <a:p>
            <a:r>
              <a:rPr lang="en-US" dirty="0"/>
              <a:t>        } else {</a:t>
            </a:r>
          </a:p>
          <a:p>
            <a:r>
              <a:rPr lang="en-US" dirty="0"/>
              <a:t>            </a:t>
            </a:r>
            <a:r>
              <a:rPr lang="en-US" dirty="0" err="1"/>
              <a:t>System.out.println</a:t>
            </a:r>
            <a:r>
              <a:rPr lang="en-US" dirty="0"/>
              <a:t>("Eligible to vote");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      </a:t>
            </a:r>
            <a:r>
              <a:rPr lang="en-US" dirty="0" err="1"/>
              <a:t>checkAge</a:t>
            </a:r>
            <a:r>
              <a:rPr lang="en-US" dirty="0"/>
              <a:t>(15);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("End of program");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K.Gowthaman MCA - 9894083890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9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922" y="-177478"/>
            <a:ext cx="9875520" cy="1356360"/>
          </a:xfrm>
        </p:spPr>
        <p:txBody>
          <a:bodyPr/>
          <a:lstStyle/>
          <a:p>
            <a:r>
              <a:rPr lang="en-US" dirty="0" smtClean="0"/>
              <a:t>Real Time Example – Exception Handling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5922" y="962864"/>
            <a:ext cx="11447363" cy="532453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numCol="2">
            <a:spAutoFit/>
          </a:bodyPr>
          <a:lstStyle/>
          <a:p>
            <a:r>
              <a:rPr lang="en-US" sz="2000" dirty="0"/>
              <a:t>import </a:t>
            </a:r>
            <a:r>
              <a:rPr lang="en-US" sz="2000" dirty="0" err="1"/>
              <a:t>java.util.Scanner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public class ATM {</a:t>
            </a:r>
          </a:p>
          <a:p>
            <a:r>
              <a:rPr lang="en-US" sz="2000" dirty="0"/>
              <a:t>    public static void main(String[] </a:t>
            </a:r>
            <a:r>
              <a:rPr lang="en-US" sz="2000" dirty="0" err="1"/>
              <a:t>args</a:t>
            </a:r>
            <a:r>
              <a:rPr lang="en-US" sz="2000" dirty="0"/>
              <a:t>) {</a:t>
            </a:r>
          </a:p>
          <a:p>
            <a:r>
              <a:rPr lang="en-US" sz="2000" dirty="0"/>
              <a:t>        Scanner </a:t>
            </a:r>
            <a:r>
              <a:rPr lang="en-US" sz="2000" dirty="0" err="1"/>
              <a:t>sc</a:t>
            </a:r>
            <a:r>
              <a:rPr lang="en-US" sz="2000" dirty="0"/>
              <a:t> = new Scanner(System.in);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System.out.print</a:t>
            </a:r>
            <a:r>
              <a:rPr lang="en-US" sz="2000" dirty="0"/>
              <a:t>("Enter withdrawal amount: ");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int</a:t>
            </a:r>
            <a:r>
              <a:rPr lang="en-US" sz="2000" dirty="0"/>
              <a:t> amount = </a:t>
            </a:r>
            <a:r>
              <a:rPr lang="en-US" sz="2000" dirty="0" err="1"/>
              <a:t>sc.nextInt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r>
              <a:rPr lang="en-US" sz="2000" dirty="0"/>
              <a:t>        try {</a:t>
            </a:r>
          </a:p>
          <a:p>
            <a:r>
              <a:rPr lang="en-US" sz="2000" dirty="0"/>
              <a:t>            withdraw(amount);</a:t>
            </a:r>
          </a:p>
          <a:p>
            <a:r>
              <a:rPr lang="en-US" sz="2000" dirty="0"/>
              <a:t>        } catch (Exception e) {</a:t>
            </a:r>
          </a:p>
          <a:p>
            <a:r>
              <a:rPr lang="en-US" sz="2000" dirty="0"/>
              <a:t>            </a:t>
            </a:r>
            <a:r>
              <a:rPr lang="en-US" sz="2000" dirty="0" err="1"/>
              <a:t>System.out.println</a:t>
            </a:r>
            <a:r>
              <a:rPr lang="en-US" sz="2000" dirty="0"/>
              <a:t>("Transaction failed: " + </a:t>
            </a:r>
            <a:r>
              <a:rPr lang="en-US" sz="2000" dirty="0" err="1"/>
              <a:t>e.getMessage</a:t>
            </a:r>
            <a:r>
              <a:rPr lang="en-US" sz="2000" dirty="0"/>
              <a:t>());</a:t>
            </a:r>
          </a:p>
          <a:p>
            <a:r>
              <a:rPr lang="en-US" sz="2000" dirty="0"/>
              <a:t>        } finally {</a:t>
            </a:r>
          </a:p>
          <a:p>
            <a:r>
              <a:rPr lang="en-US" sz="2000" dirty="0"/>
              <a:t>            </a:t>
            </a:r>
            <a:r>
              <a:rPr lang="en-US" sz="2000" dirty="0" err="1"/>
              <a:t>System.out.println</a:t>
            </a:r>
            <a:r>
              <a:rPr lang="en-US" sz="2000" dirty="0"/>
              <a:t>("Thank you for banking with us!");</a:t>
            </a:r>
          </a:p>
          <a:p>
            <a:r>
              <a:rPr lang="en-US" sz="2000" dirty="0"/>
              <a:t>        }</a:t>
            </a:r>
          </a:p>
          <a:p>
            <a:r>
              <a:rPr lang="en-US" sz="2000" dirty="0"/>
              <a:t>    </a:t>
            </a:r>
            <a:r>
              <a:rPr lang="en-US" sz="2000" dirty="0" smtClean="0"/>
              <a:t>}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static </a:t>
            </a:r>
            <a:r>
              <a:rPr lang="en-US" sz="2000" dirty="0"/>
              <a:t>void withdraw(</a:t>
            </a:r>
            <a:r>
              <a:rPr lang="en-US" sz="2000" dirty="0" err="1"/>
              <a:t>int</a:t>
            </a:r>
            <a:r>
              <a:rPr lang="en-US" sz="2000" dirty="0"/>
              <a:t> amount) throws Exception {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int</a:t>
            </a:r>
            <a:r>
              <a:rPr lang="en-US" sz="2000" dirty="0"/>
              <a:t> balance = 5000;</a:t>
            </a:r>
          </a:p>
          <a:p>
            <a:r>
              <a:rPr lang="en-US" sz="2000" dirty="0"/>
              <a:t>        if (amount &gt; balance)</a:t>
            </a:r>
          </a:p>
          <a:p>
            <a:r>
              <a:rPr lang="en-US" sz="2000" dirty="0"/>
              <a:t>            throw new Exception("Insufficient balance!");</a:t>
            </a:r>
          </a:p>
          <a:p>
            <a:r>
              <a:rPr lang="en-US" sz="2000" dirty="0"/>
              <a:t>        else</a:t>
            </a:r>
          </a:p>
          <a:p>
            <a:r>
              <a:rPr lang="en-US" sz="2000" dirty="0"/>
              <a:t>            </a:t>
            </a:r>
            <a:r>
              <a:rPr lang="en-US" sz="2000" dirty="0" err="1"/>
              <a:t>System.out.println</a:t>
            </a:r>
            <a:r>
              <a:rPr lang="en-US" sz="2000" dirty="0"/>
              <a:t>("Withdrawal successful. Remaining balance: " + (balance - amount));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}</a:t>
            </a:r>
          </a:p>
          <a:p>
            <a:endParaRPr lang="en-US" sz="2000" dirty="0"/>
          </a:p>
          <a:p>
            <a:r>
              <a:rPr lang="en-US" sz="2000" dirty="0"/>
              <a:t>   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K.Gowthaman MCA - 9894083890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9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57764" y="2967335"/>
            <a:ext cx="32764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Thank You</a:t>
            </a:r>
            <a:endParaRPr 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K.Gowthaman MCA - 9894083890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0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2174966" cy="4963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590881" y="417695"/>
            <a:ext cx="7999306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Is a Variable?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variable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acts like a container that holds data of a specific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type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Syntax: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dataType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variableName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= value;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age = 25; String name = "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Gowthaman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chemeClr val="tx1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108923"/>
              </p:ext>
            </p:extLst>
          </p:nvPr>
        </p:nvGraphicFramePr>
        <p:xfrm>
          <a:off x="620484" y="3512548"/>
          <a:ext cx="9872665" cy="2834640"/>
        </p:xfrm>
        <a:graphic>
          <a:graphicData uri="http://schemas.openxmlformats.org/drawingml/2006/table">
            <a:tbl>
              <a:tblPr/>
              <a:tblGrid>
                <a:gridCol w="1974533">
                  <a:extLst>
                    <a:ext uri="{9D8B030D-6E8A-4147-A177-3AD203B41FA5}">
                      <a16:colId xmlns:a16="http://schemas.microsoft.com/office/drawing/2014/main" val="2359646336"/>
                    </a:ext>
                  </a:extLst>
                </a:gridCol>
                <a:gridCol w="1974533">
                  <a:extLst>
                    <a:ext uri="{9D8B030D-6E8A-4147-A177-3AD203B41FA5}">
                      <a16:colId xmlns:a16="http://schemas.microsoft.com/office/drawing/2014/main" val="495927639"/>
                    </a:ext>
                  </a:extLst>
                </a:gridCol>
                <a:gridCol w="1974533">
                  <a:extLst>
                    <a:ext uri="{9D8B030D-6E8A-4147-A177-3AD203B41FA5}">
                      <a16:colId xmlns:a16="http://schemas.microsoft.com/office/drawing/2014/main" val="1764690823"/>
                    </a:ext>
                  </a:extLst>
                </a:gridCol>
                <a:gridCol w="1974533">
                  <a:extLst>
                    <a:ext uri="{9D8B030D-6E8A-4147-A177-3AD203B41FA5}">
                      <a16:colId xmlns:a16="http://schemas.microsoft.com/office/drawing/2014/main" val="3270984327"/>
                    </a:ext>
                  </a:extLst>
                </a:gridCol>
                <a:gridCol w="1974533">
                  <a:extLst>
                    <a:ext uri="{9D8B030D-6E8A-4147-A177-3AD203B41FA5}">
                      <a16:colId xmlns:a16="http://schemas.microsoft.com/office/drawing/2014/main" val="213125613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Declared Inside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Scope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Lifetime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Example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07322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US" sz="1800" b="1" dirty="0"/>
                        <a:t>Local Variable</a:t>
                      </a:r>
                      <a:endParaRPr lang="en-US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 method, constructor, or block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Only inside that method/block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Until the method finishes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int count = 10; inside a method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4839664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US" sz="1800" b="1"/>
                        <a:t>Instance Variable</a:t>
                      </a:r>
                      <a:endParaRPr lang="en-US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Inside a class but outside any method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For each object of the class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As long as the object exists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String name;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2104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 b="1"/>
                        <a:t>Static Variable (Class Variable)</a:t>
                      </a:r>
                      <a:endParaRPr lang="en-US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Inside a class with static keyword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Shared among all objects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Until the program ends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static </a:t>
                      </a:r>
                      <a:r>
                        <a:rPr lang="en-US" sz="1800" dirty="0" err="1"/>
                        <a:t>int</a:t>
                      </a:r>
                      <a:r>
                        <a:rPr lang="en-US" sz="1800" dirty="0"/>
                        <a:t> count;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3595906"/>
                  </a:ext>
                </a:extLst>
              </a:tr>
            </a:tbl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55794" y="2884653"/>
            <a:ext cx="211724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Types of Variables in Java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K.Gowthaman MCA - 9894083890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852" y="-78377"/>
            <a:ext cx="9875520" cy="1356360"/>
          </a:xfrm>
        </p:spPr>
        <p:txBody>
          <a:bodyPr/>
          <a:lstStyle/>
          <a:p>
            <a:r>
              <a:rPr lang="en-US" dirty="0" smtClean="0"/>
              <a:t>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772" y="1177834"/>
            <a:ext cx="11449594" cy="1434738"/>
          </a:xfrm>
        </p:spPr>
        <p:txBody>
          <a:bodyPr/>
          <a:lstStyle/>
          <a:p>
            <a:r>
              <a:rPr lang="en-US" b="1" dirty="0"/>
              <a:t>What Are Keywords?</a:t>
            </a:r>
          </a:p>
          <a:p>
            <a:r>
              <a:rPr lang="en-US" dirty="0"/>
              <a:t>Keywords tell the Java compiler how to interpret and execute your code.</a:t>
            </a:r>
          </a:p>
          <a:p>
            <a:r>
              <a:rPr lang="en-US" dirty="0"/>
              <a:t>There are </a:t>
            </a:r>
            <a:r>
              <a:rPr lang="en-US" b="1" dirty="0"/>
              <a:t>around 67 keywords</a:t>
            </a:r>
            <a:r>
              <a:rPr lang="en-US" dirty="0"/>
              <a:t> in Java (including newer ones from Java 9+).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645611"/>
              </p:ext>
            </p:extLst>
          </p:nvPr>
        </p:nvGraphicFramePr>
        <p:xfrm>
          <a:off x="690154" y="3022962"/>
          <a:ext cx="9872662" cy="3291840"/>
        </p:xfrm>
        <a:graphic>
          <a:graphicData uri="http://schemas.openxmlformats.org/drawingml/2006/table">
            <a:tbl>
              <a:tblPr/>
              <a:tblGrid>
                <a:gridCol w="4936331">
                  <a:extLst>
                    <a:ext uri="{9D8B030D-6E8A-4147-A177-3AD203B41FA5}">
                      <a16:colId xmlns:a16="http://schemas.microsoft.com/office/drawing/2014/main" val="858215929"/>
                    </a:ext>
                  </a:extLst>
                </a:gridCol>
                <a:gridCol w="4936331">
                  <a:extLst>
                    <a:ext uri="{9D8B030D-6E8A-4147-A177-3AD203B41FA5}">
                      <a16:colId xmlns:a16="http://schemas.microsoft.com/office/drawing/2014/main" val="287417238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 dirty="0"/>
                        <a:t>Keyword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9305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byte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8-bit integer 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90535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short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16-bit integer 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4063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int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32-bit integer 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154366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long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64-bit integer 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64660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float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32-bit floating-point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188329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double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64-bit floating-point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403606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char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16-bit Unicode character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93564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boolean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true or false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200524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29194" y="2533397"/>
            <a:ext cx="2185983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Type Keywords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K.Gowthaman MCA - 9894083890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4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852" y="-78377"/>
            <a:ext cx="9875520" cy="1356360"/>
          </a:xfrm>
        </p:spPr>
        <p:txBody>
          <a:bodyPr/>
          <a:lstStyle/>
          <a:p>
            <a:r>
              <a:rPr lang="en-US" dirty="0" smtClean="0"/>
              <a:t>Keywords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800135"/>
              </p:ext>
            </p:extLst>
          </p:nvPr>
        </p:nvGraphicFramePr>
        <p:xfrm>
          <a:off x="603069" y="1491343"/>
          <a:ext cx="9872662" cy="1828800"/>
        </p:xfrm>
        <a:graphic>
          <a:graphicData uri="http://schemas.openxmlformats.org/drawingml/2006/table">
            <a:tbl>
              <a:tblPr/>
              <a:tblGrid>
                <a:gridCol w="4936331">
                  <a:extLst>
                    <a:ext uri="{9D8B030D-6E8A-4147-A177-3AD203B41FA5}">
                      <a16:colId xmlns:a16="http://schemas.microsoft.com/office/drawing/2014/main" val="3586115378"/>
                    </a:ext>
                  </a:extLst>
                </a:gridCol>
                <a:gridCol w="4936331">
                  <a:extLst>
                    <a:ext uri="{9D8B030D-6E8A-4147-A177-3AD203B41FA5}">
                      <a16:colId xmlns:a16="http://schemas.microsoft.com/office/drawing/2014/main" val="8436036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 dirty="0"/>
                        <a:t>Keyword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0949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public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Accessible from anywhere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037714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private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Accessible only within the class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553171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protected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Accessible within package and subclasses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594986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default </a:t>
                      </a:r>
                      <a:r>
                        <a:rPr lang="en-US" sz="1800" i="1"/>
                        <a:t>(no keyword)</a:t>
                      </a:r>
                      <a:endParaRPr lang="en-US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Accessible only within the same package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0484941"/>
                  </a:ext>
                </a:extLst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63732" y="104938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 Modifiers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792271"/>
              </p:ext>
            </p:extLst>
          </p:nvPr>
        </p:nvGraphicFramePr>
        <p:xfrm>
          <a:off x="463732" y="3911237"/>
          <a:ext cx="9872662" cy="2560320"/>
        </p:xfrm>
        <a:graphic>
          <a:graphicData uri="http://schemas.openxmlformats.org/drawingml/2006/table">
            <a:tbl>
              <a:tblPr/>
              <a:tblGrid>
                <a:gridCol w="4936331">
                  <a:extLst>
                    <a:ext uri="{9D8B030D-6E8A-4147-A177-3AD203B41FA5}">
                      <a16:colId xmlns:a16="http://schemas.microsoft.com/office/drawing/2014/main" val="614262529"/>
                    </a:ext>
                  </a:extLst>
                </a:gridCol>
                <a:gridCol w="4936331">
                  <a:extLst>
                    <a:ext uri="{9D8B030D-6E8A-4147-A177-3AD203B41FA5}">
                      <a16:colId xmlns:a16="http://schemas.microsoft.com/office/drawing/2014/main" val="180978381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 dirty="0"/>
                        <a:t>Keyword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50949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if, else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Conditional statements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786234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switch, case, default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Multi-way branching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270427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while, do, for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Loops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155474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break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Exits a loop or switch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42248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continue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Skips current iteration in a loop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575575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return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Exits from a method and returns a value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2997195"/>
                  </a:ext>
                </a:extLst>
              </a:tr>
            </a:tbl>
          </a:graphicData>
        </a:graphic>
      </p:graphicFrame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63732" y="356071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Control Flow Keywords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K.Gowthaman MCA - 9894083890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78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821473"/>
              </p:ext>
            </p:extLst>
          </p:nvPr>
        </p:nvGraphicFramePr>
        <p:xfrm>
          <a:off x="1292533" y="1709982"/>
          <a:ext cx="9277504" cy="4054168"/>
        </p:xfrm>
        <a:graphic>
          <a:graphicData uri="http://schemas.openxmlformats.org/drawingml/2006/table">
            <a:tbl>
              <a:tblPr/>
              <a:tblGrid>
                <a:gridCol w="4638752">
                  <a:extLst>
                    <a:ext uri="{9D8B030D-6E8A-4147-A177-3AD203B41FA5}">
                      <a16:colId xmlns:a16="http://schemas.microsoft.com/office/drawing/2014/main" val="395887612"/>
                    </a:ext>
                  </a:extLst>
                </a:gridCol>
                <a:gridCol w="4638752">
                  <a:extLst>
                    <a:ext uri="{9D8B030D-6E8A-4147-A177-3AD203B41FA5}">
                      <a16:colId xmlns:a16="http://schemas.microsoft.com/office/drawing/2014/main" val="4107631140"/>
                    </a:ext>
                  </a:extLst>
                </a:gridCol>
              </a:tblGrid>
              <a:tr h="343711">
                <a:tc>
                  <a:txBody>
                    <a:bodyPr/>
                    <a:lstStyle/>
                    <a:p>
                      <a:r>
                        <a:rPr lang="en-US" sz="1700" dirty="0"/>
                        <a:t>Keyword</a:t>
                      </a:r>
                    </a:p>
                  </a:txBody>
                  <a:tcPr marL="85928" marR="85928" marT="42964" marB="429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Description</a:t>
                      </a:r>
                    </a:p>
                  </a:txBody>
                  <a:tcPr marL="85928" marR="85928" marT="42964" marB="429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394340"/>
                  </a:ext>
                </a:extLst>
              </a:tr>
              <a:tr h="343711">
                <a:tc>
                  <a:txBody>
                    <a:bodyPr/>
                    <a:lstStyle/>
                    <a:p>
                      <a:r>
                        <a:rPr lang="en-US" sz="1700"/>
                        <a:t>class</a:t>
                      </a:r>
                    </a:p>
                  </a:txBody>
                  <a:tcPr marL="85928" marR="85928" marT="42964" marB="429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Declares a class</a:t>
                      </a:r>
                    </a:p>
                  </a:txBody>
                  <a:tcPr marL="85928" marR="85928" marT="42964" marB="429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304821"/>
                  </a:ext>
                </a:extLst>
              </a:tr>
              <a:tr h="343711">
                <a:tc>
                  <a:txBody>
                    <a:bodyPr/>
                    <a:lstStyle/>
                    <a:p>
                      <a:r>
                        <a:rPr lang="en-US" sz="1700"/>
                        <a:t>interface</a:t>
                      </a:r>
                    </a:p>
                  </a:txBody>
                  <a:tcPr marL="85928" marR="85928" marT="42964" marB="429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Declares an interface</a:t>
                      </a:r>
                    </a:p>
                  </a:txBody>
                  <a:tcPr marL="85928" marR="85928" marT="42964" marB="429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7749142"/>
                  </a:ext>
                </a:extLst>
              </a:tr>
              <a:tr h="343711">
                <a:tc>
                  <a:txBody>
                    <a:bodyPr/>
                    <a:lstStyle/>
                    <a:p>
                      <a:r>
                        <a:rPr lang="en-US" sz="1700"/>
                        <a:t>extends</a:t>
                      </a:r>
                    </a:p>
                  </a:txBody>
                  <a:tcPr marL="85928" marR="85928" marT="42964" marB="429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Used to inherit a class</a:t>
                      </a:r>
                    </a:p>
                  </a:txBody>
                  <a:tcPr marL="85928" marR="85928" marT="42964" marB="429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9210949"/>
                  </a:ext>
                </a:extLst>
              </a:tr>
              <a:tr h="343711">
                <a:tc>
                  <a:txBody>
                    <a:bodyPr/>
                    <a:lstStyle/>
                    <a:p>
                      <a:r>
                        <a:rPr lang="en-US" sz="1700"/>
                        <a:t>implements</a:t>
                      </a:r>
                    </a:p>
                  </a:txBody>
                  <a:tcPr marL="85928" marR="85928" marT="42964" marB="429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Used to implement an interface</a:t>
                      </a:r>
                    </a:p>
                  </a:txBody>
                  <a:tcPr marL="85928" marR="85928" marT="42964" marB="429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1106847"/>
                  </a:ext>
                </a:extLst>
              </a:tr>
              <a:tr h="343711">
                <a:tc>
                  <a:txBody>
                    <a:bodyPr/>
                    <a:lstStyle/>
                    <a:p>
                      <a:r>
                        <a:rPr lang="en-US" sz="1700"/>
                        <a:t>new</a:t>
                      </a:r>
                    </a:p>
                  </a:txBody>
                  <a:tcPr marL="85928" marR="85928" marT="42964" marB="429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Creates a new object</a:t>
                      </a:r>
                    </a:p>
                  </a:txBody>
                  <a:tcPr marL="85928" marR="85928" marT="42964" marB="429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6800848"/>
                  </a:ext>
                </a:extLst>
              </a:tr>
              <a:tr h="343711">
                <a:tc>
                  <a:txBody>
                    <a:bodyPr/>
                    <a:lstStyle/>
                    <a:p>
                      <a:r>
                        <a:rPr lang="en-US" sz="1700"/>
                        <a:t>this</a:t>
                      </a:r>
                    </a:p>
                  </a:txBody>
                  <a:tcPr marL="85928" marR="85928" marT="42964" marB="429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Refers to the current object</a:t>
                      </a:r>
                    </a:p>
                  </a:txBody>
                  <a:tcPr marL="85928" marR="85928" marT="42964" marB="429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5388906"/>
                  </a:ext>
                </a:extLst>
              </a:tr>
              <a:tr h="343711">
                <a:tc>
                  <a:txBody>
                    <a:bodyPr/>
                    <a:lstStyle/>
                    <a:p>
                      <a:r>
                        <a:rPr lang="en-US" sz="1700"/>
                        <a:t>super</a:t>
                      </a:r>
                    </a:p>
                  </a:txBody>
                  <a:tcPr marL="85928" marR="85928" marT="42964" marB="429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Refers to the parent class object</a:t>
                      </a:r>
                    </a:p>
                  </a:txBody>
                  <a:tcPr marL="85928" marR="85928" marT="42964" marB="429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4101473"/>
                  </a:ext>
                </a:extLst>
              </a:tr>
              <a:tr h="343711">
                <a:tc>
                  <a:txBody>
                    <a:bodyPr/>
                    <a:lstStyle/>
                    <a:p>
                      <a:r>
                        <a:rPr lang="en-US" sz="1700"/>
                        <a:t>abstract</a:t>
                      </a:r>
                    </a:p>
                  </a:txBody>
                  <a:tcPr marL="85928" marR="85928" marT="42964" marB="429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Defines an abstract class or method</a:t>
                      </a:r>
                    </a:p>
                  </a:txBody>
                  <a:tcPr marL="85928" marR="85928" marT="42964" marB="429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309571"/>
                  </a:ext>
                </a:extLst>
              </a:tr>
              <a:tr h="601494">
                <a:tc>
                  <a:txBody>
                    <a:bodyPr/>
                    <a:lstStyle/>
                    <a:p>
                      <a:r>
                        <a:rPr lang="en-US" sz="1700"/>
                        <a:t>final</a:t>
                      </a:r>
                    </a:p>
                  </a:txBody>
                  <a:tcPr marL="85928" marR="85928" marT="42964" marB="429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Used to make constant, prevent inheritance, or override</a:t>
                      </a:r>
                    </a:p>
                  </a:txBody>
                  <a:tcPr marL="85928" marR="85928" marT="42964" marB="429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025585"/>
                  </a:ext>
                </a:extLst>
              </a:tr>
              <a:tr h="343711">
                <a:tc>
                  <a:txBody>
                    <a:bodyPr/>
                    <a:lstStyle/>
                    <a:p>
                      <a:r>
                        <a:rPr lang="en-US" sz="1700"/>
                        <a:t>static</a:t>
                      </a:r>
                    </a:p>
                  </a:txBody>
                  <a:tcPr marL="85928" marR="85928" marT="42964" marB="429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Belongs to the class, not to an object</a:t>
                      </a:r>
                    </a:p>
                  </a:txBody>
                  <a:tcPr marL="85928" marR="85928" marT="42964" marB="429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482763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78971" y="502867"/>
            <a:ext cx="61334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Class, Object, and Inheritance Keywords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K.Gowthaman MCA - 9894083890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1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7736474"/>
              </p:ext>
            </p:extLst>
          </p:nvPr>
        </p:nvGraphicFramePr>
        <p:xfrm>
          <a:off x="611777" y="1281249"/>
          <a:ext cx="9872662" cy="2194560"/>
        </p:xfrm>
        <a:graphic>
          <a:graphicData uri="http://schemas.openxmlformats.org/drawingml/2006/table">
            <a:tbl>
              <a:tblPr/>
              <a:tblGrid>
                <a:gridCol w="4936331">
                  <a:extLst>
                    <a:ext uri="{9D8B030D-6E8A-4147-A177-3AD203B41FA5}">
                      <a16:colId xmlns:a16="http://schemas.microsoft.com/office/drawing/2014/main" val="3833098944"/>
                    </a:ext>
                  </a:extLst>
                </a:gridCol>
                <a:gridCol w="4936331">
                  <a:extLst>
                    <a:ext uri="{9D8B030D-6E8A-4147-A177-3AD203B41FA5}">
                      <a16:colId xmlns:a16="http://schemas.microsoft.com/office/drawing/2014/main" val="317918139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 dirty="0"/>
                        <a:t>Keyword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54836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 dirty="0"/>
                        <a:t>try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Starts a block of code to test for errors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02343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catch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Catches exceptions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70854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finally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Always executes after try-catch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19495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throw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Throws an exception explicitly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221137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 dirty="0"/>
                        <a:t>throws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Declares exceptions in method signature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0254428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11777" y="67196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Exception Handling Keywords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126471"/>
              </p:ext>
            </p:extLst>
          </p:nvPr>
        </p:nvGraphicFramePr>
        <p:xfrm>
          <a:off x="611777" y="4494711"/>
          <a:ext cx="9872662" cy="1097280"/>
        </p:xfrm>
        <a:graphic>
          <a:graphicData uri="http://schemas.openxmlformats.org/drawingml/2006/table">
            <a:tbl>
              <a:tblPr/>
              <a:tblGrid>
                <a:gridCol w="4936331">
                  <a:extLst>
                    <a:ext uri="{9D8B030D-6E8A-4147-A177-3AD203B41FA5}">
                      <a16:colId xmlns:a16="http://schemas.microsoft.com/office/drawing/2014/main" val="1199800426"/>
                    </a:ext>
                  </a:extLst>
                </a:gridCol>
                <a:gridCol w="4936331">
                  <a:extLst>
                    <a:ext uri="{9D8B030D-6E8A-4147-A177-3AD203B41FA5}">
                      <a16:colId xmlns:a16="http://schemas.microsoft.com/office/drawing/2014/main" val="172074712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Keyword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124414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package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Defines a package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198263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import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Imports other Java packages or classes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6552169"/>
                  </a:ext>
                </a:extLst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11480" y="392801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Package and Import Keywords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K.Gowthaman MCA - 9894083890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94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165</TotalTime>
  <Words>5205</Words>
  <Application>Microsoft Office PowerPoint</Application>
  <PresentationFormat>Widescreen</PresentationFormat>
  <Paragraphs>1103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 Unicode MS</vt:lpstr>
      <vt:lpstr>Arial</vt:lpstr>
      <vt:lpstr>Calibri</vt:lpstr>
      <vt:lpstr>Corbel</vt:lpstr>
      <vt:lpstr>Basis</vt:lpstr>
      <vt:lpstr>Core Java Fundamentals</vt:lpstr>
      <vt:lpstr>Java virtual Machine</vt:lpstr>
      <vt:lpstr>Java data types – primitive data type</vt:lpstr>
      <vt:lpstr>Java data types (non primitive data types)</vt:lpstr>
      <vt:lpstr>Variables</vt:lpstr>
      <vt:lpstr>Keywords</vt:lpstr>
      <vt:lpstr>Keywords</vt:lpstr>
      <vt:lpstr>PowerPoint Presentation</vt:lpstr>
      <vt:lpstr>PowerPoint Presentation</vt:lpstr>
      <vt:lpstr>PowerPoint Presentation</vt:lpstr>
      <vt:lpstr>PowerPoint Presentation</vt:lpstr>
      <vt:lpstr>expressions</vt:lpstr>
      <vt:lpstr>Control Statements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Dynamic Method Dispatch (also known as Runtime Polymorphism).</vt:lpstr>
      <vt:lpstr>PowerPoint Presentation</vt:lpstr>
      <vt:lpstr>PowerPoint Presentation</vt:lpstr>
      <vt:lpstr>PowerPoint Presentation</vt:lpstr>
      <vt:lpstr>PowerPoint Presentation</vt:lpstr>
      <vt:lpstr>Real Time Example – Exception Handling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 Fundamentals</dc:title>
  <dc:creator>gowthaman;karur</dc:creator>
  <cp:keywords>phone number: 9894083890</cp:keywords>
  <cp:lastModifiedBy>DELL</cp:lastModifiedBy>
  <cp:revision>32</cp:revision>
  <dcterms:created xsi:type="dcterms:W3CDTF">2025-10-13T16:00:46Z</dcterms:created>
  <dcterms:modified xsi:type="dcterms:W3CDTF">2025-10-14T01:37:54Z</dcterms:modified>
</cp:coreProperties>
</file>