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20722-9FC2-48D9-B27D-4B3C659A460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FB95D-89A3-4B54-AA7D-F7CE7EFB9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F51C86-761B-4EB8-944F-4A342BB15006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340A4-F7F4-4490-B808-1792FBBA0517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F1A8B-04BD-4D8E-9357-40C61BDF97F5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E92C5-5497-4962-91FC-3097158A775B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5370F-4EBA-4C58-9F7D-2E286DC32C50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F771-26A3-4A3A-9A7A-491F7F2EBF15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04F61-88B9-4486-9884-7FFA223D959F}" type="datetime1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022C-EBB7-47DB-93CD-DA4C7BD03415}" type="datetime1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7D2F-4B6F-4EC7-84D1-765B2180FB47}" type="datetime1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371F3-4790-492A-9AB9-FE8C2694A871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8267C-1B06-496C-A986-B4DB69EEA4D6}" type="datetime1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F2F025D-404C-46C9-9F63-54843B063420}" type="datetime1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Multithreading</a:t>
            </a:r>
            <a:br>
              <a:rPr lang="en-US" dirty="0" smtClean="0"/>
            </a:br>
            <a:r>
              <a:rPr lang="en-US" dirty="0" err="1" smtClean="0"/>
              <a:t>jdbc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web client </a:t>
            </a:r>
            <a:r>
              <a:rPr lang="en-US" dirty="0" err="1" smtClean="0"/>
              <a:t>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9280" y="580797"/>
            <a:ext cx="9469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2 ) Three-Tier </a:t>
            </a:r>
            <a:r>
              <a:rPr lang="en-US" b="1" dirty="0"/>
              <a:t>Architecture</a:t>
            </a:r>
          </a:p>
          <a:p>
            <a:r>
              <a:rPr lang="en-US" b="1" dirty="0"/>
              <a:t>Client ↔ Application Server ↔ Database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Java client connects to a middle-tier server (like an application server or servlet).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middle tier uses JDBC to communicate with the database.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4880" y="2016542"/>
            <a:ext cx="2326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+--------------------+</a:t>
            </a:r>
          </a:p>
          <a:p>
            <a:r>
              <a:rPr lang="en-US" dirty="0"/>
              <a:t>| Client (Browser)   |</a:t>
            </a:r>
          </a:p>
          <a:p>
            <a:r>
              <a:rPr lang="en-US" dirty="0"/>
              <a:t>+---------+----------+</a:t>
            </a:r>
          </a:p>
          <a:p>
            <a:r>
              <a:rPr lang="en-US" dirty="0"/>
              <a:t>          |</a:t>
            </a:r>
          </a:p>
          <a:p>
            <a:r>
              <a:rPr lang="en-US" dirty="0"/>
              <a:t>          v</a:t>
            </a:r>
          </a:p>
          <a:p>
            <a:r>
              <a:rPr lang="en-US" dirty="0"/>
              <a:t>+--------------------+</a:t>
            </a:r>
          </a:p>
          <a:p>
            <a:r>
              <a:rPr lang="en-US" dirty="0"/>
              <a:t>| Application Server |</a:t>
            </a:r>
          </a:p>
          <a:p>
            <a:r>
              <a:rPr lang="en-US" dirty="0"/>
              <a:t>| (Servlet/JSP/EJB)  |</a:t>
            </a:r>
          </a:p>
          <a:p>
            <a:r>
              <a:rPr lang="en-US" dirty="0"/>
              <a:t>|  uses JDBC API     |</a:t>
            </a:r>
          </a:p>
          <a:p>
            <a:r>
              <a:rPr lang="en-US" dirty="0"/>
              <a:t>+---------+----------+</a:t>
            </a:r>
          </a:p>
          <a:p>
            <a:r>
              <a:rPr lang="en-US" dirty="0"/>
              <a:t>          |</a:t>
            </a:r>
          </a:p>
          <a:p>
            <a:r>
              <a:rPr lang="en-US" dirty="0"/>
              <a:t>          v</a:t>
            </a:r>
          </a:p>
          <a:p>
            <a:r>
              <a:rPr lang="en-US" dirty="0"/>
              <a:t>+--------------------+</a:t>
            </a:r>
          </a:p>
          <a:p>
            <a:r>
              <a:rPr lang="en-US" dirty="0"/>
              <a:t>| Database Server    |</a:t>
            </a:r>
          </a:p>
          <a:p>
            <a:r>
              <a:rPr lang="en-US" dirty="0"/>
              <a:t>+--------------------+</a:t>
            </a:r>
          </a:p>
        </p:txBody>
      </p:sp>
      <p:sp>
        <p:nvSpPr>
          <p:cNvPr id="9" name="Rectangle 8"/>
          <p:cNvSpPr/>
          <p:nvPr/>
        </p:nvSpPr>
        <p:spPr>
          <a:xfrm>
            <a:off x="3962400" y="18663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✅ Better scalability and security</a:t>
            </a:r>
            <a:br>
              <a:rPr lang="en-US" dirty="0"/>
            </a:br>
            <a:r>
              <a:rPr lang="en-US" dirty="0"/>
              <a:t>✅ Useful for enterprise applications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562654"/>
              </p:ext>
            </p:extLst>
          </p:nvPr>
        </p:nvGraphicFramePr>
        <p:xfrm>
          <a:off x="3886200" y="2597835"/>
          <a:ext cx="7726680" cy="386359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863340">
                  <a:extLst>
                    <a:ext uri="{9D8B030D-6E8A-4147-A177-3AD203B41FA5}">
                      <a16:colId xmlns:a16="http://schemas.microsoft.com/office/drawing/2014/main" val="1766594943"/>
                    </a:ext>
                  </a:extLst>
                </a:gridCol>
                <a:gridCol w="3863340">
                  <a:extLst>
                    <a:ext uri="{9D8B030D-6E8A-4147-A177-3AD203B41FA5}">
                      <a16:colId xmlns:a16="http://schemas.microsoft.com/office/drawing/2014/main" val="3866056448"/>
                    </a:ext>
                  </a:extLst>
                </a:gridCol>
              </a:tblGrid>
              <a:tr h="326720">
                <a:tc>
                  <a:txBody>
                    <a:bodyPr/>
                    <a:lstStyle/>
                    <a:p>
                      <a:r>
                        <a:rPr lang="en-US" sz="18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4859130"/>
                  </a:ext>
                </a:extLst>
              </a:tr>
              <a:tr h="571759">
                <a:tc>
                  <a:txBody>
                    <a:bodyPr/>
                    <a:lstStyle/>
                    <a:p>
                      <a:r>
                        <a:rPr lang="en-US" sz="1800"/>
                        <a:t>JDBC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interfaces (Connection, Statement, ResultSet,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477492"/>
                  </a:ext>
                </a:extLst>
              </a:tr>
              <a:tr h="571759">
                <a:tc>
                  <a:txBody>
                    <a:bodyPr/>
                    <a:lstStyle/>
                    <a:p>
                      <a:r>
                        <a:rPr lang="en-US" sz="1800"/>
                        <a:t>Driver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Manages database drivers and connections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1468632"/>
                  </a:ext>
                </a:extLst>
              </a:tr>
              <a:tr h="571759">
                <a:tc>
                  <a:txBody>
                    <a:bodyPr/>
                    <a:lstStyle/>
                    <a:p>
                      <a:r>
                        <a:rPr lang="en-US" sz="1800"/>
                        <a:t>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Translates JDBC calls into database-specific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048885"/>
                  </a:ext>
                </a:extLst>
              </a:tr>
              <a:tr h="571759">
                <a:tc>
                  <a:txBody>
                    <a:bodyPr/>
                    <a:lstStyle/>
                    <a:p>
                      <a:r>
                        <a:rPr lang="en-US" sz="1800"/>
                        <a:t>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a session/connection with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077280"/>
                  </a:ext>
                </a:extLst>
              </a:tr>
              <a:tr h="326720">
                <a:tc>
                  <a:txBody>
                    <a:bodyPr/>
                    <a:lstStyle/>
                    <a:p>
                      <a:r>
                        <a:rPr lang="en-US" sz="1800"/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execute SQL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810408"/>
                  </a:ext>
                </a:extLst>
              </a:tr>
              <a:tr h="571759">
                <a:tc>
                  <a:txBody>
                    <a:bodyPr/>
                    <a:lstStyle/>
                    <a:p>
                      <a:r>
                        <a:rPr lang="en-US" sz="1800"/>
                        <a:t>ResultSet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Holds the results returned by a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584601"/>
                  </a:ext>
                </a:extLst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1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Jdbc</a:t>
            </a:r>
            <a:r>
              <a:rPr lang="en-US" dirty="0" smtClean="0"/>
              <a:t> Architectural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32760" y="210050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Java Application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|  JDBC API (</a:t>
            </a:r>
            <a:r>
              <a:rPr lang="en-US" dirty="0" err="1"/>
              <a:t>java.sql</a:t>
            </a:r>
            <a:r>
              <a:rPr lang="en-US" dirty="0"/>
              <a:t>.*)</a:t>
            </a:r>
          </a:p>
          <a:p>
            <a:r>
              <a:rPr lang="en-US" dirty="0"/>
              <a:t>        v</a:t>
            </a:r>
          </a:p>
          <a:p>
            <a:r>
              <a:rPr lang="en-US" dirty="0"/>
              <a:t>   -----------------</a:t>
            </a:r>
          </a:p>
          <a:p>
            <a:r>
              <a:rPr lang="en-US" dirty="0"/>
              <a:t>   | </a:t>
            </a:r>
            <a:r>
              <a:rPr lang="en-US" dirty="0" err="1"/>
              <a:t>DriverManager</a:t>
            </a:r>
            <a:r>
              <a:rPr lang="en-US" dirty="0"/>
              <a:t> | ← Manages drivers</a:t>
            </a:r>
          </a:p>
          <a:p>
            <a:r>
              <a:rPr lang="en-US" dirty="0"/>
              <a:t>   -----------------</a:t>
            </a:r>
          </a:p>
          <a:p>
            <a:r>
              <a:rPr lang="en-US" dirty="0"/>
              <a:t>        |</a:t>
            </a:r>
          </a:p>
          <a:p>
            <a:r>
              <a:rPr lang="en-US" dirty="0"/>
              <a:t>        |  JDBC Driver (vendor-specific)</a:t>
            </a:r>
          </a:p>
          <a:p>
            <a:r>
              <a:rPr lang="en-US" dirty="0"/>
              <a:t>        v</a:t>
            </a:r>
          </a:p>
          <a:p>
            <a:r>
              <a:rPr lang="en-US" dirty="0"/>
              <a:t>   -----------------</a:t>
            </a:r>
          </a:p>
          <a:p>
            <a:r>
              <a:rPr lang="en-US" dirty="0"/>
              <a:t>   | Database (DBMS)|</a:t>
            </a:r>
          </a:p>
          <a:p>
            <a:r>
              <a:rPr lang="en-US" dirty="0"/>
              <a:t>   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5029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782182"/>
              </p:ext>
            </p:extLst>
          </p:nvPr>
        </p:nvGraphicFramePr>
        <p:xfrm>
          <a:off x="1143000" y="2613660"/>
          <a:ext cx="9872662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76969527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3807823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4360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DriverManager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Loads and manages database drivers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79770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Connection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Establishes connection to database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8106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Executes static SQL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8703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PreparedStatement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Executes parameterized SQL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35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CallableStatement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Executes stored procedures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176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ResultSet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table of data returned from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215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SQLException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Handles database access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8184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12377" y="1059934"/>
            <a:ext cx="45652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JDBC API Core Interfaces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7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4000" y="1196211"/>
            <a:ext cx="11765280" cy="456450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JDBCExample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// 1. Load driver (optional in newer Java versions)</a:t>
            </a:r>
          </a:p>
          <a:p>
            <a:r>
              <a:rPr lang="en-US" dirty="0"/>
              <a:t>            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com.mysql.cj.jdbc.Driver</a:t>
            </a:r>
            <a:r>
              <a:rPr lang="en-US" dirty="0"/>
              <a:t>");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2. Establish connection</a:t>
            </a:r>
          </a:p>
          <a:p>
            <a:r>
              <a:rPr lang="en-US" dirty="0"/>
              <a:t>            Connection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</a:p>
          <a:p>
            <a:r>
              <a:rPr lang="en-US" dirty="0"/>
              <a:t>                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testdb</a:t>
            </a:r>
            <a:r>
              <a:rPr lang="en-US" dirty="0"/>
              <a:t>", "root", "password");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3. Create statement</a:t>
            </a:r>
          </a:p>
          <a:p>
            <a:r>
              <a:rPr lang="en-US" dirty="0"/>
              <a:t>            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4. Execute query</a:t>
            </a:r>
          </a:p>
          <a:p>
            <a:r>
              <a:rPr lang="en-US" dirty="0"/>
              <a:t>            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("SELECT * FROM students");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5. Process result</a:t>
            </a:r>
          </a:p>
          <a:p>
            <a:r>
              <a:rPr lang="en-US" dirty="0"/>
              <a:t>            while (</a:t>
            </a:r>
            <a:r>
              <a:rPr lang="en-US" dirty="0" err="1"/>
              <a:t>rs.next</a:t>
            </a:r>
            <a:r>
              <a:rPr lang="en-US" dirty="0"/>
              <a:t>())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rs.getInt</a:t>
            </a:r>
            <a:r>
              <a:rPr lang="en-US" dirty="0"/>
              <a:t>(1) + " " + </a:t>
            </a:r>
            <a:r>
              <a:rPr lang="en-US" dirty="0" err="1"/>
              <a:t>rs.getString</a:t>
            </a:r>
            <a:r>
              <a:rPr lang="en-US" dirty="0"/>
              <a:t>(2));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    </a:t>
            </a:r>
          </a:p>
          <a:p>
            <a:r>
              <a:rPr lang="en-US" dirty="0"/>
              <a:t>            // 6. Close connection</a:t>
            </a:r>
          </a:p>
          <a:p>
            <a:r>
              <a:rPr lang="en-US" dirty="0"/>
              <a:t>            </a:t>
            </a:r>
            <a:r>
              <a:rPr lang="en-US" dirty="0" err="1"/>
              <a:t>con.close</a:t>
            </a:r>
            <a:r>
              <a:rPr lang="en-US" dirty="0"/>
              <a:t>();</a:t>
            </a:r>
          </a:p>
          <a:p>
            <a:r>
              <a:rPr lang="en-US" dirty="0"/>
              <a:t>        } catch (Exception 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23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88747"/>
              </p:ext>
            </p:extLst>
          </p:nvPr>
        </p:nvGraphicFramePr>
        <p:xfrm>
          <a:off x="1881464" y="1873250"/>
          <a:ext cx="8720855" cy="40614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44171">
                  <a:extLst>
                    <a:ext uri="{9D8B030D-6E8A-4147-A177-3AD203B41FA5}">
                      <a16:colId xmlns:a16="http://schemas.microsoft.com/office/drawing/2014/main" val="1607138772"/>
                    </a:ext>
                  </a:extLst>
                </a:gridCol>
                <a:gridCol w="1744171">
                  <a:extLst>
                    <a:ext uri="{9D8B030D-6E8A-4147-A177-3AD203B41FA5}">
                      <a16:colId xmlns:a16="http://schemas.microsoft.com/office/drawing/2014/main" val="667613102"/>
                    </a:ext>
                  </a:extLst>
                </a:gridCol>
                <a:gridCol w="1744171">
                  <a:extLst>
                    <a:ext uri="{9D8B030D-6E8A-4147-A177-3AD203B41FA5}">
                      <a16:colId xmlns:a16="http://schemas.microsoft.com/office/drawing/2014/main" val="972326301"/>
                    </a:ext>
                  </a:extLst>
                </a:gridCol>
                <a:gridCol w="1744171">
                  <a:extLst>
                    <a:ext uri="{9D8B030D-6E8A-4147-A177-3AD203B41FA5}">
                      <a16:colId xmlns:a16="http://schemas.microsoft.com/office/drawing/2014/main" val="4118544765"/>
                    </a:ext>
                  </a:extLst>
                </a:gridCol>
                <a:gridCol w="1744171">
                  <a:extLst>
                    <a:ext uri="{9D8B030D-6E8A-4147-A177-3AD203B41FA5}">
                      <a16:colId xmlns:a16="http://schemas.microsoft.com/office/drawing/2014/main" val="879791013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r>
                        <a:rPr lang="en-US" sz="1600"/>
                        <a:t>Type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Name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Performance</a:t>
                      </a:r>
                    </a:p>
                  </a:txBody>
                  <a:tcPr marL="80772" marR="80772" marT="40386" marB="40386" anchor="ctr"/>
                </a:tc>
                <a:extLst>
                  <a:ext uri="{0D108BD9-81ED-4DB2-BD59-A6C34878D82A}">
                    <a16:rowId xmlns:a16="http://schemas.microsoft.com/office/drawing/2014/main" val="156980505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r>
                        <a:rPr lang="en-US" sz="1600"/>
                        <a:t>Type 1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JDBC-ODBC Bridge Driver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Translates JDBC calls into ODBC calls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sun.jdbc.odbc.JdbcOdbcDriver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Slow (two levels of translation)</a:t>
                      </a:r>
                    </a:p>
                  </a:txBody>
                  <a:tcPr marL="80772" marR="80772" marT="40386" marB="40386" anchor="ctr"/>
                </a:tc>
                <a:extLst>
                  <a:ext uri="{0D108BD9-81ED-4DB2-BD59-A6C34878D82A}">
                    <a16:rowId xmlns:a16="http://schemas.microsoft.com/office/drawing/2014/main" val="3469981525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r>
                        <a:rPr lang="en-US" sz="1600"/>
                        <a:t>Type 2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Native-API Driver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Uses native client library (partly Java + native code)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Oracle OCI, DB2 driver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Faster, but platform dependent</a:t>
                      </a:r>
                    </a:p>
                  </a:txBody>
                  <a:tcPr marL="80772" marR="80772" marT="40386" marB="40386" anchor="ctr"/>
                </a:tc>
                <a:extLst>
                  <a:ext uri="{0D108BD9-81ED-4DB2-BD59-A6C34878D82A}">
                    <a16:rowId xmlns:a16="http://schemas.microsoft.com/office/drawing/2014/main" val="3178462377"/>
                  </a:ext>
                </a:extLst>
              </a:tr>
              <a:tr h="1050036">
                <a:tc>
                  <a:txBody>
                    <a:bodyPr/>
                    <a:lstStyle/>
                    <a:p>
                      <a:r>
                        <a:rPr lang="en-US" sz="1600"/>
                        <a:t>Type 3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Network Protocol Driver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JDBC client communicates with middleware server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IDS Server, WebLogic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 for enterprise systems</a:t>
                      </a:r>
                    </a:p>
                  </a:txBody>
                  <a:tcPr marL="80772" marR="80772" marT="40386" marB="40386" anchor="ctr"/>
                </a:tc>
                <a:extLst>
                  <a:ext uri="{0D108BD9-81ED-4DB2-BD59-A6C34878D82A}">
                    <a16:rowId xmlns:a16="http://schemas.microsoft.com/office/drawing/2014/main" val="1365262286"/>
                  </a:ext>
                </a:extLst>
              </a:tr>
              <a:tr h="1050036">
                <a:tc>
                  <a:txBody>
                    <a:bodyPr/>
                    <a:lstStyle/>
                    <a:p>
                      <a:r>
                        <a:rPr lang="en-US" sz="1600"/>
                        <a:t>Type 4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Thin Driver (Pure Java)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Directly connects to DB using database’s protocol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MySQL, PostgreSQL</a:t>
                      </a:r>
                    </a:p>
                  </a:txBody>
                  <a:tcPr marL="80772" marR="80772" marT="40386" marB="40386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Fastest, 100% Java, platform-independent</a:t>
                      </a:r>
                    </a:p>
                  </a:txBody>
                  <a:tcPr marL="80772" marR="80772" marT="40386" marB="40386" anchor="ctr"/>
                </a:tc>
                <a:extLst>
                  <a:ext uri="{0D108BD9-81ED-4DB2-BD59-A6C34878D82A}">
                    <a16:rowId xmlns:a16="http://schemas.microsoft.com/office/drawing/2014/main" val="301655261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81464" y="695236"/>
            <a:ext cx="8900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DBC Drivers</a:t>
            </a:r>
          </a:p>
          <a:p>
            <a:r>
              <a:rPr lang="en-US" dirty="0"/>
              <a:t>JDBC drivers are the </a:t>
            </a:r>
            <a:r>
              <a:rPr lang="en-US" b="1" dirty="0"/>
              <a:t>bridge</a:t>
            </a:r>
            <a:r>
              <a:rPr lang="en-US" dirty="0"/>
              <a:t> between Java applications and specific databases.</a:t>
            </a:r>
            <a:br>
              <a:rPr lang="en-US" dirty="0"/>
            </a:br>
            <a:r>
              <a:rPr lang="en-US" dirty="0"/>
              <a:t>They translate </a:t>
            </a:r>
            <a:r>
              <a:rPr lang="en-US" b="1" dirty="0"/>
              <a:t>JDBC method calls</a:t>
            </a:r>
            <a:r>
              <a:rPr lang="en-US" dirty="0"/>
              <a:t> into </a:t>
            </a:r>
            <a:r>
              <a:rPr lang="en-US" b="1" dirty="0"/>
              <a:t>DBMS-specific calls</a:t>
            </a:r>
            <a:r>
              <a:rPr lang="en-US" dirty="0"/>
              <a:t>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4580" y="1486654"/>
            <a:ext cx="464139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Java App → JDBC → ODBC Driver →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554580" y="765294"/>
            <a:ext cx="3874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Type 1 – JDBC-ODBC Bridge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54580" y="2115681"/>
            <a:ext cx="44069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JDBC calls into ODBC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Discontinued since Java 8.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12340" y="2953682"/>
            <a:ext cx="7108036" cy="1785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2 – Native API Driver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 App → JDBC → Native API (C library) → Database 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vendor-specific native code (not portable).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native client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85940" y="4815463"/>
            <a:ext cx="6811480" cy="1785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3 – Network Protocol Driver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 App → JDBC → Middleware Server → Database 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Middleware translates JDBC calls into DB protocol.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multi-tier web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14199" y="424825"/>
            <a:ext cx="6183221" cy="21236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4 – Thin Driver (Pure Java)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 App → JDBC (Direct) → Database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Pure Java implementation (no native code).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widely used today (e.g., MySQL Connector/J)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8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62241"/>
              </p:ext>
            </p:extLst>
          </p:nvPr>
        </p:nvGraphicFramePr>
        <p:xfrm>
          <a:off x="1092199" y="2415540"/>
          <a:ext cx="9872665" cy="30175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974533">
                  <a:extLst>
                    <a:ext uri="{9D8B030D-6E8A-4147-A177-3AD203B41FA5}">
                      <a16:colId xmlns:a16="http://schemas.microsoft.com/office/drawing/2014/main" val="129607122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3491876869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034753916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1849057378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30761169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Type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6156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JDBC–ODBC bridge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Native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Middleware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Pure 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4842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Platform Dependent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1522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Very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0929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Installation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ODBC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Native DB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Middleware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48146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Usage Today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Deprecated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Enterprise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Most Common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684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2960" y="894080"/>
            <a:ext cx="4785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JDBC DRIVER TABLE</a:t>
            </a:r>
            <a:endParaRPr lang="en-US" sz="40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31520" y="4690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Advantages of JDBC</a:t>
            </a:r>
          </a:p>
          <a:p>
            <a:r>
              <a:rPr lang="en-US" dirty="0"/>
              <a:t>✅ Database-independent API</a:t>
            </a:r>
            <a:br>
              <a:rPr lang="en-US" dirty="0"/>
            </a:br>
            <a:r>
              <a:rPr lang="en-US" dirty="0"/>
              <a:t>✅ Supports multiple databases</a:t>
            </a:r>
            <a:br>
              <a:rPr lang="en-US" dirty="0"/>
            </a:br>
            <a:r>
              <a:rPr lang="en-US" dirty="0"/>
              <a:t>✅ Secure and reliable</a:t>
            </a:r>
            <a:br>
              <a:rPr lang="en-US" dirty="0"/>
            </a:br>
            <a:r>
              <a:rPr lang="en-US" dirty="0"/>
              <a:t>✅ Part of standard Java (no external libraries needed)</a:t>
            </a:r>
            <a:br>
              <a:rPr lang="en-US" dirty="0"/>
            </a:br>
            <a:r>
              <a:rPr lang="en-US" dirty="0"/>
              <a:t>✅ Works with enterprise Java (Servlets, JSP, EJB)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8880" y="2572157"/>
            <a:ext cx="7538720" cy="3899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1️⃣ </a:t>
            </a:r>
            <a:r>
              <a:rPr lang="en-US" sz="2800" dirty="0" smtClean="0"/>
              <a:t>	Load </a:t>
            </a:r>
            <a:r>
              <a:rPr lang="en-US" sz="2800" dirty="0"/>
              <a:t>driver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2️⃣ </a:t>
            </a:r>
            <a:r>
              <a:rPr lang="en-US" sz="2800" dirty="0" smtClean="0"/>
              <a:t>	Establish </a:t>
            </a:r>
            <a:r>
              <a:rPr lang="en-US" sz="2800" dirty="0"/>
              <a:t>connection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3️⃣ </a:t>
            </a:r>
            <a:r>
              <a:rPr lang="en-US" sz="2800" dirty="0" smtClean="0"/>
              <a:t>	Create </a:t>
            </a:r>
            <a:r>
              <a:rPr lang="en-US" sz="2800" dirty="0"/>
              <a:t>statement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4️⃣ </a:t>
            </a:r>
            <a:r>
              <a:rPr lang="en-US" sz="2800" dirty="0" smtClean="0"/>
              <a:t>	Execute </a:t>
            </a:r>
            <a:r>
              <a:rPr lang="en-US" sz="2800" dirty="0"/>
              <a:t>query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5️⃣ </a:t>
            </a:r>
            <a:r>
              <a:rPr lang="en-US" sz="2800" dirty="0" smtClean="0"/>
              <a:t>	Process </a:t>
            </a:r>
            <a:r>
              <a:rPr lang="en-US" sz="2800" dirty="0"/>
              <a:t>results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6️⃣	 Close </a:t>
            </a:r>
            <a:r>
              <a:rPr lang="en-US" sz="2800" dirty="0"/>
              <a:t>connection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1088" y="3014445"/>
            <a:ext cx="2907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JDBC Workflow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0480" y="572254"/>
            <a:ext cx="3955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What Are CRUD Operations?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10479" y="994978"/>
            <a:ext cx="53984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stands for: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– Create → 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INSERT</a:t>
            </a:r>
            <a:endParaRPr lang="en-US" alt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– Read → 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 – Update → 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 – Delete → </a:t>
            </a:r>
            <a:r>
              <a:rPr kumimoji="0" lang="en-US" altLang="en-US" sz="105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</a:t>
            </a:r>
            <a:endParaRPr kumimoji="0" lang="en-US" altLang="en-US" sz="9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the four basic database operations you can perform through JDBC.</a:t>
            </a:r>
          </a:p>
        </p:txBody>
      </p:sp>
      <p:sp>
        <p:nvSpPr>
          <p:cNvPr id="8" name="Rectangle 7"/>
          <p:cNvSpPr/>
          <p:nvPr/>
        </p:nvSpPr>
        <p:spPr>
          <a:xfrm>
            <a:off x="610480" y="3202805"/>
            <a:ext cx="301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JDBC Setup (Common to All)</a:t>
            </a:r>
          </a:p>
        </p:txBody>
      </p:sp>
      <p:sp>
        <p:nvSpPr>
          <p:cNvPr id="9" name="Rectangle 8"/>
          <p:cNvSpPr/>
          <p:nvPr/>
        </p:nvSpPr>
        <p:spPr>
          <a:xfrm>
            <a:off x="698901" y="3687084"/>
            <a:ext cx="2836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1️⃣ Import Required Packages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793" y="4171363"/>
            <a:ext cx="184056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8901" y="4655642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2️⃣ Load the Driver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8901" y="5254868"/>
            <a:ext cx="432682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com.mysql.cj.jdbc.Driver</a:t>
            </a:r>
            <a:r>
              <a:rPr lang="en-US" dirty="0"/>
              <a:t>");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25232" y="592970"/>
            <a:ext cx="3102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3️⃣ </a:t>
            </a:r>
            <a:r>
              <a:rPr lang="en-US" dirty="0" smtClean="0"/>
              <a:t>	Establish </a:t>
            </a:r>
            <a:r>
              <a:rPr lang="en-US" dirty="0"/>
              <a:t>Connection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99612" y="1089187"/>
            <a:ext cx="627017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Connection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</a:p>
          <a:p>
            <a:r>
              <a:rPr lang="en-US" dirty="0"/>
              <a:t>    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testdb</a:t>
            </a:r>
            <a:r>
              <a:rPr lang="en-US" dirty="0"/>
              <a:t>", "root", "password");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408600" y="1995251"/>
            <a:ext cx="51090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	Create Statement / </a:t>
            </a: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PreparedStatement</a:t>
            </a: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PreparedStatement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better security (prevents SQL Injection).</a:t>
            </a:r>
            <a:endParaRPr kumimoji="0" lang="en-US" altLang="en-US" sz="4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08600" y="3178314"/>
            <a:ext cx="5109091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CREATE TABLE students (</a:t>
            </a:r>
          </a:p>
          <a:p>
            <a:r>
              <a:rPr lang="en-US" dirty="0"/>
              <a:t>    id INT PRIMARY KEY AUTO_INCREMENT,</a:t>
            </a:r>
          </a:p>
          <a:p>
            <a:r>
              <a:rPr lang="en-US" dirty="0"/>
              <a:t>    name VARCHAR(50),</a:t>
            </a:r>
          </a:p>
          <a:p>
            <a:r>
              <a:rPr lang="en-US" dirty="0"/>
              <a:t>    age INT</a:t>
            </a:r>
          </a:p>
          <a:p>
            <a:r>
              <a:rPr lang="en-US" dirty="0"/>
              <a:t>);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7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36860" y="562094"/>
            <a:ext cx="3936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CREATE (Insert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636860" y="1206528"/>
            <a:ext cx="490506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INSERT INTO students (name, age) VALUES (?, ?);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860" y="1945588"/>
            <a:ext cx="7375026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"INSERT INTO students (name, age) VALUES (?, ?)";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 err="1"/>
              <a:t>ps.setString</a:t>
            </a:r>
            <a:r>
              <a:rPr lang="en-US" dirty="0"/>
              <a:t>(1, 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 err="1"/>
              <a:t>ps.setInt</a:t>
            </a:r>
            <a:r>
              <a:rPr lang="en-US" dirty="0"/>
              <a:t>(2, 21);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ps.executeUpdate</a:t>
            </a:r>
            <a:r>
              <a:rPr lang="en-US" dirty="0"/>
              <a:t>();</a:t>
            </a:r>
          </a:p>
          <a:p>
            <a:r>
              <a:rPr lang="en-US" dirty="0"/>
              <a:t>if (rows &gt; 0)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("Record inserted successfully!");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48938" y="5201451"/>
            <a:ext cx="49503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executeUpdate()</a:t>
            </a:r>
            <a:r>
              <a:rPr kumimoji="0" lang="en-US" altLang="en-US" sz="16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returns number of rows affected. </a:t>
            </a:r>
            <a:endParaRPr kumimoji="0" lang="en-US" altLang="en-US" sz="44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0658" y="324562"/>
            <a:ext cx="114748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Java Thread Model?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Java Thread Model</a:t>
            </a:r>
            <a:r>
              <a:rPr lang="en-US" dirty="0"/>
              <a:t> defines </a:t>
            </a:r>
            <a:r>
              <a:rPr lang="en-US" b="1" dirty="0"/>
              <a:t>how multiple threads of execution</a:t>
            </a:r>
            <a:r>
              <a:rPr lang="en-US" dirty="0"/>
              <a:t> are managed, scheduled, and coordinated within a Java program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allows multiple parts of a program to </a:t>
            </a:r>
            <a:r>
              <a:rPr lang="en-US" b="1" dirty="0"/>
              <a:t>run concurrently</a:t>
            </a:r>
            <a:r>
              <a:rPr lang="en-US" dirty="0"/>
              <a:t>, improving efficiency and responsiveness — especially in </a:t>
            </a:r>
            <a:r>
              <a:rPr lang="en-US" b="1" dirty="0"/>
              <a:t>networking</a:t>
            </a:r>
            <a:r>
              <a:rPr lang="en-US" dirty="0"/>
              <a:t>, </a:t>
            </a:r>
            <a:r>
              <a:rPr lang="en-US" b="1" dirty="0"/>
              <a:t>GUI</a:t>
            </a:r>
            <a:r>
              <a:rPr lang="en-US" dirty="0"/>
              <a:t>, and </a:t>
            </a:r>
            <a:r>
              <a:rPr lang="en-US" b="1" dirty="0"/>
              <a:t>server-side applications</a:t>
            </a:r>
            <a:r>
              <a:rPr lang="en-US" dirty="0"/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94516"/>
              </p:ext>
            </p:extLst>
          </p:nvPr>
        </p:nvGraphicFramePr>
        <p:xfrm>
          <a:off x="1141738" y="2918460"/>
          <a:ext cx="9872662" cy="29260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26737497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71108415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4636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lightweight sub-process; smallest unit of CPU execution.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65079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Multithreading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Running multiple threads simultaneously within a single process.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913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Executing multiple tasks logically at the same time (not necessarily simultaneous).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3674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Executing multiple tasks physically at the same time (on multi-core CPUs).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4505077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33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2514" y="769930"/>
            <a:ext cx="60960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("SELECT * FROM students");</a:t>
            </a:r>
          </a:p>
          <a:p>
            <a:endParaRPr lang="en-US" dirty="0"/>
          </a:p>
          <a:p>
            <a:r>
              <a:rPr lang="en-US" dirty="0"/>
              <a:t>while (</a:t>
            </a:r>
            <a:r>
              <a:rPr lang="en-US" dirty="0" err="1"/>
              <a:t>rs.next</a:t>
            </a:r>
            <a:r>
              <a:rPr lang="en-US" dirty="0"/>
              <a:t>())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 = </a:t>
            </a:r>
            <a:r>
              <a:rPr lang="en-US" dirty="0" err="1"/>
              <a:t>rs.getInt</a:t>
            </a:r>
            <a:r>
              <a:rPr lang="en-US" dirty="0"/>
              <a:t>("id");</a:t>
            </a:r>
          </a:p>
          <a:p>
            <a:r>
              <a:rPr lang="en-US" dirty="0"/>
              <a:t>    String name = </a:t>
            </a:r>
            <a:r>
              <a:rPr lang="en-US" dirty="0" err="1"/>
              <a:t>rs.getString</a:t>
            </a:r>
            <a:r>
              <a:rPr lang="en-US" dirty="0"/>
              <a:t>("name");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age = </a:t>
            </a:r>
            <a:r>
              <a:rPr lang="en-US" dirty="0" err="1"/>
              <a:t>rs.getInt</a:t>
            </a:r>
            <a:r>
              <a:rPr lang="en-US" dirty="0"/>
              <a:t>("age");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(id + " | " + name + " | " + age);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514" y="252548"/>
            <a:ext cx="2589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READ DATA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5582194" y="3956430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"UPDATE students SET age = ? WHERE id = ?";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 err="1"/>
              <a:t>ps.setInt</a:t>
            </a:r>
            <a:r>
              <a:rPr lang="en-US" dirty="0"/>
              <a:t>(1, 22);</a:t>
            </a:r>
          </a:p>
          <a:p>
            <a:r>
              <a:rPr lang="en-US" dirty="0" err="1"/>
              <a:t>ps.setInt</a:t>
            </a:r>
            <a:r>
              <a:rPr lang="en-US" dirty="0"/>
              <a:t>(2, 1);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ps.executeUpdate</a:t>
            </a:r>
            <a:r>
              <a:rPr lang="en-US" dirty="0"/>
              <a:t>();</a:t>
            </a:r>
          </a:p>
          <a:p>
            <a:r>
              <a:rPr lang="en-US" dirty="0"/>
              <a:t>if (rows &gt; 0)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("Record updated successfully!");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0823" y="4850674"/>
            <a:ext cx="4240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UPDATE (Modify Data)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5048" y="925005"/>
            <a:ext cx="6096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"DELETE FROM students WHERE id = ?";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</a:t>
            </a:r>
          </a:p>
          <a:p>
            <a:r>
              <a:rPr lang="en-US" dirty="0" err="1"/>
              <a:t>ps.setInt</a:t>
            </a:r>
            <a:r>
              <a:rPr lang="en-US" dirty="0"/>
              <a:t>(1, 1);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ps.executeUpdate</a:t>
            </a:r>
            <a:r>
              <a:rPr lang="en-US" dirty="0"/>
              <a:t>();</a:t>
            </a:r>
          </a:p>
          <a:p>
            <a:r>
              <a:rPr lang="en-US" dirty="0"/>
              <a:t>if (rows &gt; 0)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("Record deleted successfully!");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048" y="278674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Delete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555048" y="3297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After each operation, </a:t>
            </a:r>
            <a:r>
              <a:rPr lang="en-US" b="1" dirty="0"/>
              <a:t>close the resources</a:t>
            </a:r>
            <a:r>
              <a:rPr lang="en-US" dirty="0"/>
              <a:t> to prevent memory leaks.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048" y="400784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ps.close</a:t>
            </a:r>
            <a:r>
              <a:rPr lang="en-US" dirty="0"/>
              <a:t>();</a:t>
            </a:r>
          </a:p>
          <a:p>
            <a:r>
              <a:rPr lang="en-US" dirty="0" err="1"/>
              <a:t>stmt.close</a:t>
            </a:r>
            <a:r>
              <a:rPr lang="en-US" dirty="0"/>
              <a:t>();</a:t>
            </a:r>
          </a:p>
          <a:p>
            <a:r>
              <a:rPr lang="en-US" dirty="0" err="1"/>
              <a:t>con.close</a:t>
            </a:r>
            <a:r>
              <a:rPr lang="en-US" dirty="0"/>
              <a:t>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3817" y="52672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try (Connection con = </a:t>
            </a:r>
            <a:r>
              <a:rPr lang="en-US" dirty="0" err="1"/>
              <a:t>DriverManager.getConnection</a:t>
            </a:r>
            <a:r>
              <a:rPr lang="en-US" dirty="0"/>
              <a:t>(...);</a:t>
            </a:r>
          </a:p>
          <a:p>
            <a:r>
              <a:rPr lang="en-US" dirty="0"/>
              <a:t>     </a:t>
            </a: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(...)) {</a:t>
            </a:r>
          </a:p>
          <a:p>
            <a:r>
              <a:rPr lang="en-US" dirty="0"/>
              <a:t>    // perform operations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74704" y="4608752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 use </a:t>
            </a:r>
            <a:r>
              <a:rPr lang="en-US" b="1" dirty="0"/>
              <a:t>try-with-resources</a:t>
            </a:r>
            <a:r>
              <a:rPr lang="en-US" dirty="0"/>
              <a:t>: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3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4435" y="977610"/>
            <a:ext cx="10877005" cy="55364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sz="1400" dirty="0"/>
              <a:t>import </a:t>
            </a:r>
            <a:r>
              <a:rPr lang="en-US" sz="1400" dirty="0" err="1"/>
              <a:t>java.sql</a:t>
            </a:r>
            <a:r>
              <a:rPr lang="en-US" sz="1400" dirty="0"/>
              <a:t>.*;</a:t>
            </a:r>
          </a:p>
          <a:p>
            <a:endParaRPr lang="en-US" sz="1400" dirty="0"/>
          </a:p>
          <a:p>
            <a:r>
              <a:rPr lang="en-US" sz="1400" dirty="0"/>
              <a:t>class JDBCCRUD {</a:t>
            </a:r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try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Class.forName</a:t>
            </a:r>
            <a:r>
              <a:rPr lang="en-US" sz="1400" dirty="0"/>
              <a:t>("</a:t>
            </a:r>
            <a:r>
              <a:rPr lang="en-US" sz="1400" dirty="0" err="1"/>
              <a:t>com.mysql.cj.jdbc.Driver</a:t>
            </a:r>
            <a:r>
              <a:rPr lang="en-US" sz="1400" dirty="0"/>
              <a:t>");</a:t>
            </a:r>
          </a:p>
          <a:p>
            <a:r>
              <a:rPr lang="en-US" sz="1400" dirty="0"/>
              <a:t>            Connection con = </a:t>
            </a:r>
            <a:r>
              <a:rPr lang="en-US" sz="1400" dirty="0" err="1"/>
              <a:t>DriverManager.getConnection</a:t>
            </a:r>
            <a:r>
              <a:rPr lang="en-US" sz="1400" dirty="0"/>
              <a:t>(</a:t>
            </a:r>
          </a:p>
          <a:p>
            <a:r>
              <a:rPr lang="en-US" sz="1400" dirty="0"/>
              <a:t>                "</a:t>
            </a:r>
            <a:r>
              <a:rPr lang="en-US" sz="1400" dirty="0" err="1"/>
              <a:t>jdbc:mysql</a:t>
            </a:r>
            <a:r>
              <a:rPr lang="en-US" sz="1400" dirty="0"/>
              <a:t>://localhost:3306/</a:t>
            </a:r>
            <a:r>
              <a:rPr lang="en-US" sz="1400" dirty="0" err="1"/>
              <a:t>testdb</a:t>
            </a:r>
            <a:r>
              <a:rPr lang="en-US" sz="1400" dirty="0"/>
              <a:t>", "root", "password");</a:t>
            </a:r>
          </a:p>
          <a:p>
            <a:endParaRPr lang="en-US" sz="1400" dirty="0"/>
          </a:p>
          <a:p>
            <a:r>
              <a:rPr lang="en-US" sz="1400" dirty="0"/>
              <a:t>            // --- CREATE ---</a:t>
            </a:r>
          </a:p>
          <a:p>
            <a:r>
              <a:rPr lang="en-US" sz="1400" dirty="0"/>
              <a:t>            String insert = "INSERT INTO students (name, age) VALUES (?, ?)";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PreparedStatement</a:t>
            </a:r>
            <a:r>
              <a:rPr lang="en-US" sz="1400" dirty="0"/>
              <a:t> ps1 = </a:t>
            </a:r>
            <a:r>
              <a:rPr lang="en-US" sz="1400" dirty="0" err="1"/>
              <a:t>con.prepareStatement</a:t>
            </a:r>
            <a:r>
              <a:rPr lang="en-US" sz="1400" dirty="0"/>
              <a:t>(insert);</a:t>
            </a:r>
          </a:p>
          <a:p>
            <a:r>
              <a:rPr lang="en-US" sz="1400" dirty="0"/>
              <a:t>            ps1.setString(1, "Ravi");</a:t>
            </a:r>
          </a:p>
          <a:p>
            <a:r>
              <a:rPr lang="en-US" sz="1400" dirty="0"/>
              <a:t>            ps1.setInt(2, 20);</a:t>
            </a:r>
          </a:p>
          <a:p>
            <a:r>
              <a:rPr lang="en-US" sz="1400" dirty="0"/>
              <a:t>            ps1.executeUpdate();</a:t>
            </a:r>
          </a:p>
          <a:p>
            <a:endParaRPr lang="en-US" sz="1400" dirty="0"/>
          </a:p>
          <a:p>
            <a:r>
              <a:rPr lang="en-US" sz="1400" dirty="0"/>
              <a:t>            // --- READ ---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ResultSet</a:t>
            </a:r>
            <a:r>
              <a:rPr lang="en-US" sz="1400" dirty="0"/>
              <a:t> </a:t>
            </a:r>
            <a:r>
              <a:rPr lang="en-US" sz="1400" dirty="0" err="1"/>
              <a:t>rs</a:t>
            </a:r>
            <a:r>
              <a:rPr lang="en-US" sz="1400" dirty="0"/>
              <a:t> = </a:t>
            </a:r>
            <a:r>
              <a:rPr lang="en-US" sz="1400" dirty="0" err="1"/>
              <a:t>con.createStatement</a:t>
            </a:r>
            <a:r>
              <a:rPr lang="en-US" sz="1400" dirty="0"/>
              <a:t>().</a:t>
            </a:r>
            <a:r>
              <a:rPr lang="en-US" sz="1400" dirty="0" err="1"/>
              <a:t>executeQuery</a:t>
            </a:r>
            <a:r>
              <a:rPr lang="en-US" sz="1400" dirty="0"/>
              <a:t>("SELECT * FROM students");</a:t>
            </a:r>
          </a:p>
          <a:p>
            <a:r>
              <a:rPr lang="en-US" sz="1400" dirty="0"/>
              <a:t>            while (</a:t>
            </a:r>
            <a:r>
              <a:rPr lang="en-US" sz="1400" dirty="0" err="1"/>
              <a:t>rs.next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rs.getInt</a:t>
            </a:r>
            <a:r>
              <a:rPr lang="en-US" sz="1400" dirty="0"/>
              <a:t>("id") + " " +</a:t>
            </a:r>
          </a:p>
          <a:p>
            <a:r>
              <a:rPr lang="en-US" sz="1400" dirty="0"/>
              <a:t>                                   </a:t>
            </a:r>
            <a:r>
              <a:rPr lang="en-US" sz="1400" dirty="0" err="1"/>
              <a:t>rs.getString</a:t>
            </a:r>
            <a:r>
              <a:rPr lang="en-US" sz="1400" dirty="0"/>
              <a:t>("name") + " " +</a:t>
            </a:r>
          </a:p>
          <a:p>
            <a:r>
              <a:rPr lang="en-US" sz="1400" dirty="0"/>
              <a:t>                                   </a:t>
            </a:r>
            <a:r>
              <a:rPr lang="en-US" sz="1400" dirty="0" err="1"/>
              <a:t>rs.getInt</a:t>
            </a:r>
            <a:r>
              <a:rPr lang="en-US" sz="1400" dirty="0"/>
              <a:t>("age"));</a:t>
            </a:r>
          </a:p>
          <a:p>
            <a:r>
              <a:rPr lang="en-US" sz="1400" dirty="0"/>
              <a:t>            }</a:t>
            </a:r>
          </a:p>
          <a:p>
            <a:endParaRPr lang="en-US" sz="1400" dirty="0"/>
          </a:p>
          <a:p>
            <a:r>
              <a:rPr lang="en-US" sz="1400" dirty="0"/>
              <a:t>            // --- UPDATE ---</a:t>
            </a:r>
          </a:p>
          <a:p>
            <a:r>
              <a:rPr lang="en-US" sz="1400" dirty="0"/>
              <a:t>            String update = "UPDATE students SET age = ? WHERE id = ?";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PreparedStatement</a:t>
            </a:r>
            <a:r>
              <a:rPr lang="en-US" sz="1400" dirty="0"/>
              <a:t> ps2 = </a:t>
            </a:r>
            <a:r>
              <a:rPr lang="en-US" sz="1400" dirty="0" err="1"/>
              <a:t>con.prepareStatement</a:t>
            </a:r>
            <a:r>
              <a:rPr lang="en-US" sz="1400" dirty="0"/>
              <a:t>(update);</a:t>
            </a:r>
          </a:p>
          <a:p>
            <a:r>
              <a:rPr lang="en-US" sz="1400" dirty="0"/>
              <a:t>            ps2.setInt(1, 25);</a:t>
            </a:r>
          </a:p>
          <a:p>
            <a:r>
              <a:rPr lang="en-US" sz="1400" dirty="0"/>
              <a:t>            ps2.setInt(2, 2);</a:t>
            </a:r>
          </a:p>
          <a:p>
            <a:r>
              <a:rPr lang="en-US" sz="1400" dirty="0"/>
              <a:t>            ps2.executeUpdate();</a:t>
            </a:r>
          </a:p>
          <a:p>
            <a:endParaRPr lang="en-US" sz="1400" dirty="0"/>
          </a:p>
          <a:p>
            <a:r>
              <a:rPr lang="en-US" sz="1400" dirty="0"/>
              <a:t>            // --- DELETE ---</a:t>
            </a:r>
          </a:p>
          <a:p>
            <a:r>
              <a:rPr lang="en-US" sz="1400" dirty="0"/>
              <a:t>            String delete = "DELETE FROM students WHERE id = ?";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PreparedStatement</a:t>
            </a:r>
            <a:r>
              <a:rPr lang="en-US" sz="1400" dirty="0"/>
              <a:t> ps3 = </a:t>
            </a:r>
            <a:r>
              <a:rPr lang="en-US" sz="1400" dirty="0" err="1"/>
              <a:t>con.prepareStatement</a:t>
            </a:r>
            <a:r>
              <a:rPr lang="en-US" sz="1400" dirty="0"/>
              <a:t>(delete);</a:t>
            </a:r>
          </a:p>
          <a:p>
            <a:r>
              <a:rPr lang="en-US" sz="1400" dirty="0"/>
              <a:t>            ps3.setInt(1, 3);</a:t>
            </a:r>
          </a:p>
          <a:p>
            <a:r>
              <a:rPr lang="en-US" sz="1400" dirty="0"/>
              <a:t>            ps3.executeUpdate();</a:t>
            </a:r>
          </a:p>
          <a:p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con.close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} catch (Exception e)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e.printStackTrace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4126" y="331279"/>
            <a:ext cx="5505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Complete CRUD Operation</a:t>
            </a:r>
            <a:endParaRPr lang="en-US" sz="36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37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84741"/>
              </p:ext>
            </p:extLst>
          </p:nvPr>
        </p:nvGraphicFramePr>
        <p:xfrm>
          <a:off x="1143000" y="3162300"/>
          <a:ext cx="9872664" cy="1828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3489363736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114677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223195114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97230267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SQL 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JDBC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7999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PreparedStatement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6015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executeQuery()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Statement / ResultSet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6682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PreparedStatement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007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PreparedStatement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92477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14057" y="1976846"/>
            <a:ext cx="410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Database Summary</a:t>
            </a:r>
            <a:endParaRPr lang="en-US" sz="3600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47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468" y="371344"/>
            <a:ext cx="99887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HTML and CSS</a:t>
            </a:r>
            <a:r>
              <a:rPr lang="en-US" dirty="0"/>
              <a:t>, the two core technologies used for building and styling web pages.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24554"/>
              </p:ext>
            </p:extLst>
          </p:nvPr>
        </p:nvGraphicFramePr>
        <p:xfrm>
          <a:off x="472440" y="1551849"/>
          <a:ext cx="9872662" cy="16459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601152663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83810321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89769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HTML (HyperText Markup Language)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structure content on the web — defines headings, paragraphs, links, images, forms,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383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CSS (Cascading Style Sheets)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to style HTML — defines colors, fonts, layouts, and responsive designs.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116310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72440" y="10946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and CSS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7061" y="3456690"/>
            <a:ext cx="91149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</a:p>
          <a:p>
            <a:r>
              <a:rPr lang="en-US" b="1" dirty="0"/>
              <a:t>🔹 What is HTML?</a:t>
            </a:r>
          </a:p>
          <a:p>
            <a:r>
              <a:rPr lang="en-US" dirty="0"/>
              <a:t>HTML is the </a:t>
            </a:r>
            <a:r>
              <a:rPr lang="en-US" b="1" dirty="0"/>
              <a:t>standard markup language</a:t>
            </a:r>
            <a:r>
              <a:rPr lang="en-US" dirty="0"/>
              <a:t> for creating web pages.</a:t>
            </a:r>
            <a:br>
              <a:rPr lang="en-US" dirty="0"/>
            </a:br>
            <a:r>
              <a:rPr lang="en-US" dirty="0"/>
              <a:t>It uses </a:t>
            </a:r>
            <a:r>
              <a:rPr lang="en-US" b="1" dirty="0"/>
              <a:t>tags</a:t>
            </a:r>
            <a:r>
              <a:rPr lang="en-US" dirty="0"/>
              <a:t> to tell the browser how to display content.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061" y="4915940"/>
            <a:ext cx="3838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Basic Structure of an HTML Document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01692" y="3574090"/>
            <a:ext cx="3979817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&lt;title&gt;My First Web Page&lt;/title&gt;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&lt;h1&gt;Welcome to HTML&lt;/h1&gt;</a:t>
            </a:r>
          </a:p>
          <a:p>
            <a:r>
              <a:rPr lang="en-US" dirty="0"/>
              <a:t>    &lt;p&gt;This is a paragraph.&lt;/p&gt;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7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499099"/>
              </p:ext>
            </p:extLst>
          </p:nvPr>
        </p:nvGraphicFramePr>
        <p:xfrm>
          <a:off x="925286" y="323305"/>
          <a:ext cx="9872662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05189392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8937567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78044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&lt;!DOCTYPE 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Declares the HTML5 document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9553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Root element of an HTML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2361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&lt;head&gt;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Contains metadata, title, links to CSS,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3814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Title shown in browser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78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Contains visible content of the web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69331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98318"/>
              </p:ext>
            </p:extLst>
          </p:nvPr>
        </p:nvGraphicFramePr>
        <p:xfrm>
          <a:off x="925286" y="2824841"/>
          <a:ext cx="9872662" cy="36576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4153839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4109693433"/>
                    </a:ext>
                  </a:extLst>
                </a:gridCol>
              </a:tblGrid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765162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&lt;h1&gt; – 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Headings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011137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Paragraph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5108607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&lt;a href=""&gt;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Hyperlink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890605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&lt;img src=""&gt;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115576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&lt;ul&gt;, &lt;ol&gt;, &lt;li&gt;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115623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&lt;table&gt;, &lt;tr&gt;, &lt;td&gt;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672020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&lt;form&gt;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Form for user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118360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&lt;input&gt;, &lt;button&gt;, &lt;select&gt;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Form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419556"/>
                  </a:ext>
                </a:extLst>
              </a:tr>
              <a:tr h="317536">
                <a:tc>
                  <a:txBody>
                    <a:bodyPr/>
                    <a:lstStyle/>
                    <a:p>
                      <a:r>
                        <a:rPr lang="en-US" sz="1800"/>
                        <a:t>&lt;div&gt;, &lt;span&gt;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Container elements for layout and styling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986241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70560" y="63846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&lt;form action="</a:t>
            </a:r>
            <a:r>
              <a:rPr lang="en-US" dirty="0" err="1"/>
              <a:t>submit.jsp</a:t>
            </a:r>
            <a:r>
              <a:rPr lang="en-US" dirty="0"/>
              <a:t>" method="post"&gt;</a:t>
            </a:r>
          </a:p>
          <a:p>
            <a:r>
              <a:rPr lang="en-US" dirty="0"/>
              <a:t>    &lt;label&gt;Name:&lt;/label&gt;</a:t>
            </a:r>
          </a:p>
          <a:p>
            <a:r>
              <a:rPr lang="en-US" dirty="0"/>
              <a:t>    &lt;input type="text" name="username"&gt;</a:t>
            </a:r>
          </a:p>
          <a:p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&lt;label&gt;Password:&lt;/label&gt;</a:t>
            </a:r>
          </a:p>
          <a:p>
            <a:r>
              <a:rPr lang="en-US" dirty="0"/>
              <a:t>    &lt;input type="password" name="password"&gt;</a:t>
            </a:r>
          </a:p>
          <a:p>
            <a:r>
              <a:rPr lang="en-US" dirty="0"/>
              <a:t>   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&lt;input type="submit" value="Login"&gt;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35429" y="572477"/>
            <a:ext cx="10528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CSS?</a:t>
            </a:r>
          </a:p>
          <a:p>
            <a:r>
              <a:rPr lang="en-US" dirty="0"/>
              <a:t>CSS is used to </a:t>
            </a:r>
            <a:r>
              <a:rPr lang="en-US" b="1" dirty="0"/>
              <a:t>style HTML elements</a:t>
            </a:r>
            <a:r>
              <a:rPr lang="en-US" dirty="0"/>
              <a:t> — it controls layout, colors, fonts, spacing, and responsiveness.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06981"/>
              </p:ext>
            </p:extLst>
          </p:nvPr>
        </p:nvGraphicFramePr>
        <p:xfrm>
          <a:off x="533400" y="1538151"/>
          <a:ext cx="9872664" cy="2011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69962652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891799331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44857726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9529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Inline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HTML tag using style 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&lt;p style="color:blue;"&gt;Text&lt;/p&gt;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7662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Internal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&lt;style&gt; tag in &lt;head&gt;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&lt;style&gt; p { color: blue; } &lt;/style&gt;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9716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External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 a separate .css file linked via 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&lt;link </a:t>
                      </a:r>
                      <a:r>
                        <a:rPr lang="en-US" sz="1800" dirty="0" err="1"/>
                        <a:t>rel</a:t>
                      </a:r>
                      <a:r>
                        <a:rPr lang="en-US" sz="1800" dirty="0"/>
                        <a:t>="stylesheet" </a:t>
                      </a:r>
                      <a:r>
                        <a:rPr lang="en-US" sz="1800" dirty="0" err="1"/>
                        <a:t>href</a:t>
                      </a:r>
                      <a:r>
                        <a:rPr lang="en-US" sz="1800" dirty="0"/>
                        <a:t>="style.css"&gt;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7757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35429" y="38691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selector {</a:t>
            </a:r>
          </a:p>
          <a:p>
            <a:r>
              <a:rPr lang="en-US" dirty="0"/>
              <a:t>    property: value;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429" y="49998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 {</a:t>
            </a:r>
          </a:p>
          <a:p>
            <a:r>
              <a:rPr lang="en-US" dirty="0"/>
              <a:t>    color: blue;</a:t>
            </a:r>
          </a:p>
          <a:p>
            <a:r>
              <a:rPr lang="en-US" dirty="0"/>
              <a:t>    font-size: 18px;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61809"/>
              </p:ext>
            </p:extLst>
          </p:nvPr>
        </p:nvGraphicFramePr>
        <p:xfrm>
          <a:off x="2719252" y="3697877"/>
          <a:ext cx="8837022" cy="27432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45674">
                  <a:extLst>
                    <a:ext uri="{9D8B030D-6E8A-4147-A177-3AD203B41FA5}">
                      <a16:colId xmlns:a16="http://schemas.microsoft.com/office/drawing/2014/main" val="1530678428"/>
                    </a:ext>
                  </a:extLst>
                </a:gridCol>
                <a:gridCol w="2945674">
                  <a:extLst>
                    <a:ext uri="{9D8B030D-6E8A-4147-A177-3AD203B41FA5}">
                      <a16:colId xmlns:a16="http://schemas.microsoft.com/office/drawing/2014/main" val="673706969"/>
                    </a:ext>
                  </a:extLst>
                </a:gridCol>
                <a:gridCol w="2945674">
                  <a:extLst>
                    <a:ext uri="{9D8B030D-6E8A-4147-A177-3AD203B41FA5}">
                      <a16:colId xmlns:a16="http://schemas.microsoft.com/office/drawing/2014/main" val="77241738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36351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HTML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 { color: red;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0227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.class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elements with a specific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.title { font-size: 24px;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59729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#id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element with specific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#main { background-color: yellow;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825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all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* { margin: 0;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32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element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Descendant selector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div p { color: green;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648533"/>
                  </a:ext>
                </a:extLst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4429" y="4435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body {</a:t>
            </a:r>
          </a:p>
          <a:p>
            <a:r>
              <a:rPr lang="en-US" dirty="0"/>
              <a:t>    background-color: </a:t>
            </a:r>
            <a:r>
              <a:rPr lang="en-US" dirty="0" err="1"/>
              <a:t>lightgray</a:t>
            </a:r>
            <a:r>
              <a:rPr lang="en-US" dirty="0"/>
              <a:t>;</a:t>
            </a:r>
          </a:p>
          <a:p>
            <a:r>
              <a:rPr lang="en-US" dirty="0"/>
              <a:t>    color: navy;</a:t>
            </a:r>
          </a:p>
          <a:p>
            <a:r>
              <a:rPr lang="en-US" dirty="0"/>
              <a:t>    font-family: Arial, sans-serif;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44429" y="40393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div {</a:t>
            </a:r>
          </a:p>
          <a:p>
            <a:r>
              <a:rPr lang="en-US" dirty="0"/>
              <a:t>    float: left;</a:t>
            </a:r>
          </a:p>
          <a:p>
            <a:r>
              <a:rPr lang="en-US" dirty="0"/>
              <a:t>    width: 50%;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429" y="22718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.container {</a:t>
            </a:r>
          </a:p>
          <a:p>
            <a:r>
              <a:rPr lang="en-US" dirty="0"/>
              <a:t>    display: flex;</a:t>
            </a:r>
          </a:p>
          <a:p>
            <a:r>
              <a:rPr lang="en-US" dirty="0"/>
              <a:t>    justify-content: space-between;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5942" y="688378"/>
            <a:ext cx="8038011" cy="52421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&lt;title&gt;Styled Page&lt;/title&gt;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    body {</a:t>
            </a:r>
          </a:p>
          <a:p>
            <a:r>
              <a:rPr lang="en-US" dirty="0"/>
              <a:t>            background-color: #f0f0f0;</a:t>
            </a:r>
          </a:p>
          <a:p>
            <a:r>
              <a:rPr lang="en-US" dirty="0"/>
              <a:t>            font-family: Arial;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h1 {</a:t>
            </a:r>
          </a:p>
          <a:p>
            <a:r>
              <a:rPr lang="en-US" dirty="0"/>
              <a:t>            color: </a:t>
            </a:r>
            <a:r>
              <a:rPr lang="en-US" dirty="0" err="1"/>
              <a:t>darkblue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 {</a:t>
            </a:r>
          </a:p>
          <a:p>
            <a:r>
              <a:rPr lang="en-US" dirty="0"/>
              <a:t>            color: #333;</a:t>
            </a:r>
          </a:p>
          <a:p>
            <a:r>
              <a:rPr lang="en-US" dirty="0"/>
              <a:t>            font-size: 18px;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.highlight {</a:t>
            </a:r>
          </a:p>
          <a:p>
            <a:r>
              <a:rPr lang="en-US" dirty="0"/>
              <a:t>            background-color: yellow;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&lt;h1&gt;Welcome to Web Design&lt;/h1&gt;</a:t>
            </a:r>
          </a:p>
          <a:p>
            <a:r>
              <a:rPr lang="en-US" dirty="0"/>
              <a:t>    &lt;p&gt;This is an example of &lt;span class="highlight"&gt;HTML and CSS&lt;/span&gt; working together!&lt;/p&gt;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44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9303" y="418011"/>
            <a:ext cx="114082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JavaScript Overview</a:t>
            </a:r>
          </a:p>
          <a:p>
            <a:r>
              <a:rPr lang="en-US" b="1" dirty="0"/>
              <a:t>JavaScript (JS)</a:t>
            </a:r>
            <a:r>
              <a:rPr lang="en-US" dirty="0"/>
              <a:t> is a </a:t>
            </a:r>
            <a:r>
              <a:rPr lang="en-US" b="1" dirty="0"/>
              <a:t>client-side scripting language</a:t>
            </a:r>
            <a:r>
              <a:rPr lang="en-US" dirty="0"/>
              <a:t> used to make web pages </a:t>
            </a:r>
            <a:r>
              <a:rPr lang="en-US" b="1" dirty="0"/>
              <a:t>interactive</a:t>
            </a:r>
            <a:r>
              <a:rPr lang="en-US" dirty="0"/>
              <a:t>, </a:t>
            </a:r>
            <a:r>
              <a:rPr lang="en-US" b="1" dirty="0"/>
              <a:t>dynamic</a:t>
            </a:r>
            <a:r>
              <a:rPr lang="en-US" dirty="0"/>
              <a:t>, and </a:t>
            </a:r>
            <a:r>
              <a:rPr lang="en-US" b="1" dirty="0"/>
              <a:t>responsive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runs directly in the </a:t>
            </a:r>
            <a:r>
              <a:rPr lang="en-US" b="1" dirty="0"/>
              <a:t>browser</a:t>
            </a:r>
            <a:r>
              <a:rPr lang="en-US" dirty="0"/>
              <a:t> (like Chrome, Firefox, Edge) and can also be used on the </a:t>
            </a:r>
            <a:r>
              <a:rPr lang="en-US" b="1" dirty="0"/>
              <a:t>server</a:t>
            </a:r>
            <a:r>
              <a:rPr lang="en-US" dirty="0"/>
              <a:t> (with Node.js).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33012"/>
              </p:ext>
            </p:extLst>
          </p:nvPr>
        </p:nvGraphicFramePr>
        <p:xfrm>
          <a:off x="527957" y="2007326"/>
          <a:ext cx="9872662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4616494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0538726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9549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the structure/content of a webpage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1717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the appearance/style of the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5485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Adds interactivity and logic (behavior)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9014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9303" y="1472471"/>
            <a:ext cx="3909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Role of JavaScript in Web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957" y="3635889"/>
            <a:ext cx="10758353" cy="289218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&lt;title&gt;JavaScript Example&lt;/title&gt;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    function </a:t>
            </a:r>
            <a:r>
              <a:rPr lang="en-US" dirty="0" err="1"/>
              <a:t>showMessage</a:t>
            </a:r>
            <a:r>
              <a:rPr lang="en-US" dirty="0"/>
              <a:t>() {</a:t>
            </a:r>
          </a:p>
          <a:p>
            <a:r>
              <a:rPr lang="en-US" dirty="0"/>
              <a:t>            alert("Hello, JavaScript is working!");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&lt;h1&gt;Welcome&lt;/h1&gt;</a:t>
            </a:r>
          </a:p>
          <a:p>
            <a:r>
              <a:rPr lang="en-US" dirty="0"/>
              <a:t>    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showMessage</a:t>
            </a:r>
            <a:r>
              <a:rPr lang="en-US" dirty="0"/>
              <a:t>()"&gt;Click Me&lt;/button&gt;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30926" y="741773"/>
            <a:ext cx="11338560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Thread Model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provides built-in support for multithreading via: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java.lang.Thread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java.lang.Runnable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interface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java.util.concurrent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package (advanced utilities)</a:t>
            </a: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31732" y="2564942"/>
            <a:ext cx="4334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Thread Life Cycle (Java Thread Model)</a:t>
            </a:r>
          </a:p>
        </p:txBody>
      </p:sp>
      <p:sp>
        <p:nvSpPr>
          <p:cNvPr id="8" name="Rectangle 7"/>
          <p:cNvSpPr/>
          <p:nvPr/>
        </p:nvSpPr>
        <p:spPr>
          <a:xfrm>
            <a:off x="2377441" y="3110838"/>
            <a:ext cx="762870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NEW → RUNNABLE → RUNNING → WAITING/BLOCKED → TERMINATED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620625"/>
              </p:ext>
            </p:extLst>
          </p:nvPr>
        </p:nvGraphicFramePr>
        <p:xfrm>
          <a:off x="1063875" y="3840928"/>
          <a:ext cx="9872662" cy="24688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92504258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93944378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Thread State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767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Thread created but not yet started (new Thread()).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66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RUNNABLE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Thread ready to run but waiting for CPU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5839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Thread currently executing.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7420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WAITING / BLOCKED / TIMED_WAITING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Thread temporarily inactive (waiting for I/O, sleep, or monitor lock).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15337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TERMINATED (DEAD)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Thread has completed execution.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312795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3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336198"/>
              </p:ext>
            </p:extLst>
          </p:nvPr>
        </p:nvGraphicFramePr>
        <p:xfrm>
          <a:off x="942703" y="493123"/>
          <a:ext cx="9872664" cy="20116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99687411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715660002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30827738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3099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Internal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&lt;script&gt; tags in 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&lt;script&gt; alert("Hi"); &lt;/script&gt;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0370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External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 a separate .js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&lt;script src="script.js"&gt;&lt;/script&gt;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843006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Inline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Directly inside an HTML 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&lt;button </a:t>
                      </a:r>
                      <a:r>
                        <a:rPr lang="en-US" sz="1800" dirty="0" err="1"/>
                        <a:t>onclick</a:t>
                      </a:r>
                      <a:r>
                        <a:rPr lang="en-US" sz="1800" dirty="0"/>
                        <a:t>="alert('Hi')"&gt;Click&lt;/button&gt;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40486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42703" y="31327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name = "</a:t>
            </a:r>
            <a:r>
              <a:rPr lang="en-US" dirty="0" err="1"/>
              <a:t>Gowthaman</a:t>
            </a:r>
            <a:r>
              <a:rPr lang="en-US" dirty="0"/>
              <a:t>";   // Block-scoped</a:t>
            </a:r>
          </a:p>
          <a:p>
            <a:r>
              <a:rPr lang="en-US" dirty="0" err="1"/>
              <a:t>var</a:t>
            </a:r>
            <a:r>
              <a:rPr lang="en-US" dirty="0"/>
              <a:t> age = 21;              // Function-scoped</a:t>
            </a:r>
          </a:p>
          <a:p>
            <a:r>
              <a:rPr lang="en-US" dirty="0" err="1"/>
              <a:t>const</a:t>
            </a:r>
            <a:r>
              <a:rPr lang="en-US" dirty="0"/>
              <a:t> PI = 3.1416;         // Constant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51647" y="2504803"/>
            <a:ext cx="22110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942703" y="4162949"/>
            <a:ext cx="563808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→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"Hello"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→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42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3.14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 →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→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{ name: "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Gowthaman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", age: 21 }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→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["HTML", "CSS", "JS"]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Null, Undefined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45048"/>
              </p:ext>
            </p:extLst>
          </p:nvPr>
        </p:nvGraphicFramePr>
        <p:xfrm>
          <a:off x="6400799" y="3195136"/>
          <a:ext cx="5091954" cy="223747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45977">
                  <a:extLst>
                    <a:ext uri="{9D8B030D-6E8A-4147-A177-3AD203B41FA5}">
                      <a16:colId xmlns:a16="http://schemas.microsoft.com/office/drawing/2014/main" val="3464715891"/>
                    </a:ext>
                  </a:extLst>
                </a:gridCol>
                <a:gridCol w="2545977">
                  <a:extLst>
                    <a:ext uri="{9D8B030D-6E8A-4147-A177-3AD203B41FA5}">
                      <a16:colId xmlns:a16="http://schemas.microsoft.com/office/drawing/2014/main" val="2381483589"/>
                    </a:ext>
                  </a:extLst>
                </a:gridCol>
              </a:tblGrid>
              <a:tr h="447495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07368"/>
                  </a:ext>
                </a:extLst>
              </a:tr>
              <a:tr h="447495">
                <a:tc>
                  <a:txBody>
                    <a:bodyPr/>
                    <a:lstStyle/>
                    <a:p>
                      <a:r>
                        <a:rPr lang="en-US" sz="1800"/>
                        <a:t>Arithmetic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+, -, *, /,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485132"/>
                  </a:ext>
                </a:extLst>
              </a:tr>
              <a:tr h="447495">
                <a:tc>
                  <a:txBody>
                    <a:bodyPr/>
                    <a:lstStyle/>
                    <a:p>
                      <a:r>
                        <a:rPr lang="en-US" sz="180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=, +=, -=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9984243"/>
                  </a:ext>
                </a:extLst>
              </a:tr>
              <a:tr h="447495">
                <a:tc>
                  <a:txBody>
                    <a:bodyPr/>
                    <a:lstStyle/>
                    <a:p>
                      <a:r>
                        <a:rPr lang="en-US" sz="1800"/>
                        <a:t>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==, ===, !=, &gt;, &lt;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493151"/>
                  </a:ext>
                </a:extLst>
              </a:tr>
              <a:tr h="447495">
                <a:tc>
                  <a:txBody>
                    <a:bodyPr/>
                    <a:lstStyle/>
                    <a:p>
                      <a:r>
                        <a:rPr lang="en-US" sz="180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&amp;&amp;, </a:t>
                      </a:r>
                      <a:r>
                        <a:rPr lang="en-US" sz="1800" dirty="0" smtClean="0"/>
                        <a:t>||</a:t>
                      </a:r>
                      <a:r>
                        <a:rPr lang="en-US" sz="1800" baseline="0" dirty="0" smtClean="0"/>
                        <a:t> , !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871926"/>
                  </a:ext>
                </a:extLst>
              </a:tr>
            </a:tbl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4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61852" y="118684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(age &gt;= 18) {</a:t>
            </a:r>
          </a:p>
          <a:p>
            <a:r>
              <a:rPr lang="en-US" dirty="0"/>
              <a:t>    console.log("Adult");</a:t>
            </a:r>
          </a:p>
          <a:p>
            <a:r>
              <a:rPr lang="en-US" dirty="0"/>
              <a:t>} else {</a:t>
            </a:r>
          </a:p>
          <a:p>
            <a:r>
              <a:rPr lang="en-US" dirty="0"/>
              <a:t>    console.log("Minor");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183" y="221622"/>
            <a:ext cx="3234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Control Statements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1852" y="29603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switch(day) {</a:t>
            </a:r>
          </a:p>
          <a:p>
            <a:r>
              <a:rPr lang="en-US" dirty="0"/>
              <a:t>    case 1: console.log("Monday"); break;</a:t>
            </a:r>
          </a:p>
          <a:p>
            <a:r>
              <a:rPr lang="en-US" dirty="0"/>
              <a:t>    case 2: console.log("Tuesday"); break;</a:t>
            </a:r>
          </a:p>
          <a:p>
            <a:r>
              <a:rPr lang="en-US" dirty="0"/>
              <a:t>    default: console.log("Invalid day");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852" y="2594056"/>
            <a:ext cx="1095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Switch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1852" y="725175"/>
            <a:ext cx="1011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If-Else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827521" y="744842"/>
            <a:ext cx="35879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console.log(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let j = 0;</a:t>
            </a:r>
          </a:p>
          <a:p>
            <a:r>
              <a:rPr lang="en-US" dirty="0"/>
              <a:t>while (j &lt; 3) {</a:t>
            </a:r>
          </a:p>
          <a:p>
            <a:r>
              <a:rPr lang="en-US" dirty="0"/>
              <a:t>    console.log(j);</a:t>
            </a:r>
          </a:p>
          <a:p>
            <a:r>
              <a:rPr lang="en-US" dirty="0"/>
              <a:t>    </a:t>
            </a:r>
            <a:r>
              <a:rPr lang="en-US" dirty="0" err="1"/>
              <a:t>j++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44164" y="314753"/>
            <a:ext cx="9893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Loops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778999" y="4450576"/>
            <a:ext cx="4977572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function greet(name) {</a:t>
            </a:r>
          </a:p>
          <a:p>
            <a:r>
              <a:rPr lang="en-US" dirty="0"/>
              <a:t>    return "Hello, " + name;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console.log(greet("</a:t>
            </a:r>
            <a:r>
              <a:rPr lang="en-US" dirty="0" err="1"/>
              <a:t>Gowthaman</a:t>
            </a:r>
            <a:r>
              <a:rPr lang="en-US" dirty="0"/>
              <a:t>"));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44164" y="3596523"/>
            <a:ext cx="19191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Functions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6074" y="4942505"/>
            <a:ext cx="54947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can also use </a:t>
            </a:r>
            <a:r>
              <a:rPr lang="en-US" b="1" dirty="0"/>
              <a:t>arrow functions</a:t>
            </a:r>
            <a:r>
              <a:rPr lang="en-US" dirty="0"/>
              <a:t> (modern ES6 feature):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6074" y="5650905"/>
            <a:ext cx="409727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greet = (name) =&gt; `Hello, ${name}`;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55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2812" y="266377"/>
            <a:ext cx="3097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Objects and Arrays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7349" y="1314718"/>
            <a:ext cx="41539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 person = {</a:t>
            </a:r>
          </a:p>
          <a:p>
            <a:r>
              <a:rPr lang="en-US" dirty="0" smtClean="0"/>
              <a:t>    name: "Ravi",</a:t>
            </a:r>
          </a:p>
          <a:p>
            <a:r>
              <a:rPr lang="en-US" dirty="0" smtClean="0"/>
              <a:t>    age: 22,</a:t>
            </a:r>
          </a:p>
          <a:p>
            <a:r>
              <a:rPr lang="en-US" dirty="0" smtClean="0"/>
              <a:t>    greet: function() {</a:t>
            </a:r>
          </a:p>
          <a:p>
            <a:r>
              <a:rPr lang="en-US" dirty="0" smtClean="0"/>
              <a:t>        console.log("Hello " + this.name);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};</a:t>
            </a:r>
          </a:p>
          <a:p>
            <a:r>
              <a:rPr lang="en-US" dirty="0" err="1" smtClean="0"/>
              <a:t>person.greet</a:t>
            </a:r>
            <a:r>
              <a:rPr lang="en-US" dirty="0" smtClean="0"/>
              <a:t>();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7349" y="3739664"/>
            <a:ext cx="1285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Array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57349" y="43859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let fruits = ["Apple", "Banana", "Cherry"];</a:t>
            </a:r>
          </a:p>
          <a:p>
            <a:r>
              <a:rPr lang="en-US" dirty="0"/>
              <a:t>console.log(fruits[0]);  // Apple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812" y="789597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Object</a:t>
            </a:r>
            <a:endParaRPr lang="en-US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6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2513" y="520227"/>
            <a:ext cx="84821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 Manipulation (Document Object Model)</a:t>
            </a:r>
          </a:p>
          <a:p>
            <a:r>
              <a:rPr lang="en-US" dirty="0"/>
              <a:t>JS can dynamically </a:t>
            </a:r>
            <a:r>
              <a:rPr lang="en-US" b="1" dirty="0"/>
              <a:t>change HTML content, style, and structure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512" y="1313379"/>
            <a:ext cx="6754587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&lt;p id="demo"&gt;Old Text&lt;/p&gt;</a:t>
            </a:r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changeText</a:t>
            </a:r>
            <a:r>
              <a:rPr lang="en-US" dirty="0"/>
              <a:t>()"&gt;Change Text&lt;/button&gt;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changeText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"New Text!";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552410" y="3644920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DOM methods: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341378"/>
              </p:ext>
            </p:extLst>
          </p:nvPr>
        </p:nvGraphicFramePr>
        <p:xfrm>
          <a:off x="1257300" y="4168140"/>
          <a:ext cx="9872662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83528985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75855481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6040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err="1"/>
                        <a:t>getElementById</a:t>
                      </a: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element by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7834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getElementsByClassName()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elements by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900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querySelector()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Selects element by CSS selector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888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innerHTML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Changes HTML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840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style.property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Changes CSS styles dynamically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101653"/>
                  </a:ext>
                </a:extLst>
              </a:tr>
            </a:tbl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58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7452" y="544676"/>
            <a:ext cx="3716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Events in JavaScript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77207"/>
              </p:ext>
            </p:extLst>
          </p:nvPr>
        </p:nvGraphicFramePr>
        <p:xfrm>
          <a:off x="785948" y="1129451"/>
          <a:ext cx="9872662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4290611863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9435741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898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onclick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When user clicks an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8750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onmouseover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When user hovers mouse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304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onload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When page loads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573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onchange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When form input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5227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err="1"/>
                        <a:t>onkeyup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onkeydown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Keyboard events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735570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253105" y="3724120"/>
            <a:ext cx="5354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&lt;input type="text" </a:t>
            </a:r>
            <a:r>
              <a:rPr lang="en-US" dirty="0" err="1"/>
              <a:t>onkeyup</a:t>
            </a:r>
            <a:r>
              <a:rPr lang="en-US" dirty="0"/>
              <a:t>="console.log('Typing...')"&gt;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0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90948" y="1827856"/>
            <a:ext cx="78115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&lt;form </a:t>
            </a:r>
            <a:r>
              <a:rPr lang="en-US" dirty="0" err="1"/>
              <a:t>onsubmit</a:t>
            </a:r>
            <a:r>
              <a:rPr lang="en-US" dirty="0"/>
              <a:t>="return </a:t>
            </a:r>
            <a:r>
              <a:rPr lang="en-US" dirty="0" err="1"/>
              <a:t>validateForm</a:t>
            </a:r>
            <a:r>
              <a:rPr lang="en-US" dirty="0"/>
              <a:t>()"&gt;</a:t>
            </a:r>
          </a:p>
          <a:p>
            <a:r>
              <a:rPr lang="en-US" dirty="0"/>
              <a:t>    &lt;input type="text" id="name" placeholder="Enter name"&gt;</a:t>
            </a:r>
          </a:p>
          <a:p>
            <a:r>
              <a:rPr lang="en-US" dirty="0"/>
              <a:t>    &lt;input type="submit" value="Submit"&gt;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validateForm</a:t>
            </a:r>
            <a:r>
              <a:rPr lang="en-US" dirty="0"/>
              <a:t>() {</a:t>
            </a:r>
          </a:p>
          <a:p>
            <a:r>
              <a:rPr lang="en-US" dirty="0"/>
              <a:t>    let name = </a:t>
            </a:r>
            <a:r>
              <a:rPr lang="en-US" dirty="0" err="1"/>
              <a:t>document.getElementById</a:t>
            </a:r>
            <a:r>
              <a:rPr lang="en-US" dirty="0"/>
              <a:t>("name").value;</a:t>
            </a:r>
          </a:p>
          <a:p>
            <a:r>
              <a:rPr lang="en-US" dirty="0"/>
              <a:t>    if (name == "") {</a:t>
            </a:r>
          </a:p>
          <a:p>
            <a:r>
              <a:rPr lang="en-US" dirty="0"/>
              <a:t>        alert("Name must be filled out!");</a:t>
            </a:r>
          </a:p>
          <a:p>
            <a:r>
              <a:rPr lang="en-US" dirty="0"/>
              <a:t>        return false;  // prevent form submission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true;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02034" y="957943"/>
            <a:ext cx="3029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Form-validation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1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with CSS (Dynamic Styling)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&lt;p id="</a:t>
            </a:r>
            <a:r>
              <a:rPr lang="en-US" dirty="0" err="1"/>
              <a:t>msg</a:t>
            </a:r>
            <a:r>
              <a:rPr lang="en-US" dirty="0"/>
              <a:t>"&gt;Welcome&lt;/p&gt;</a:t>
            </a:r>
          </a:p>
          <a:p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changeColor</a:t>
            </a:r>
            <a:r>
              <a:rPr lang="en-US" dirty="0"/>
              <a:t>()"&gt;Change Color&lt;/button&gt;</a:t>
            </a:r>
          </a:p>
          <a:p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function </a:t>
            </a:r>
            <a:r>
              <a:rPr lang="en-US" dirty="0" err="1"/>
              <a:t>changeColor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msg</a:t>
            </a:r>
            <a:r>
              <a:rPr lang="en-US" dirty="0"/>
              <a:t>").</a:t>
            </a:r>
            <a:r>
              <a:rPr lang="en-US" dirty="0" err="1"/>
              <a:t>style.color</a:t>
            </a:r>
            <a:r>
              <a:rPr lang="en-US" dirty="0"/>
              <a:t> = "red";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36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68558"/>
              </p:ext>
            </p:extLst>
          </p:nvPr>
        </p:nvGraphicFramePr>
        <p:xfrm>
          <a:off x="1143000" y="2796540"/>
          <a:ext cx="9872662" cy="25603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081049467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39141510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8524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let/const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Block-scoped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04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Arrow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const add = (a,b)=&gt;a+b;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1157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Template literals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`Hello ${name}`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562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Destructuring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let {name, age} = person;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574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Promises / async-await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 asynchronous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3175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Modules (import/export)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code in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8167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68822" y="1337157"/>
            <a:ext cx="3514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Modern JavaScript (ES6+ Features)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90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8640" y="5314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Advantages of JavaScript</a:t>
            </a:r>
          </a:p>
          <a:p>
            <a:r>
              <a:rPr lang="en-US" dirty="0"/>
              <a:t>✅ Runs in browser (no installation)</a:t>
            </a:r>
            <a:br>
              <a:rPr lang="en-US" dirty="0"/>
            </a:br>
            <a:r>
              <a:rPr lang="en-US" dirty="0"/>
              <a:t>✅ Makes pages interactive and dynamic</a:t>
            </a:r>
            <a:br>
              <a:rPr lang="en-US" dirty="0"/>
            </a:br>
            <a:r>
              <a:rPr lang="en-US" dirty="0"/>
              <a:t>✅ Works with HTML and CSS</a:t>
            </a:r>
            <a:br>
              <a:rPr lang="en-US" dirty="0"/>
            </a:br>
            <a:r>
              <a:rPr lang="en-US" dirty="0"/>
              <a:t>✅ Huge ecosystem (React, Angular, Node.js)</a:t>
            </a:r>
            <a:br>
              <a:rPr lang="en-US" dirty="0"/>
            </a:br>
            <a:r>
              <a:rPr lang="en-US" dirty="0"/>
              <a:t>✅ Used for both front-end and back-end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0640" y="402644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&lt;title&gt;JS Example&lt;/title&gt;</a:t>
            </a:r>
          </a:p>
          <a:p>
            <a:r>
              <a:rPr lang="en-US" dirty="0"/>
              <a:t>    &lt;style&gt;</a:t>
            </a:r>
          </a:p>
          <a:p>
            <a:r>
              <a:rPr lang="en-US" dirty="0"/>
              <a:t>        body { text-align: center; margin-top: 100px; }</a:t>
            </a:r>
          </a:p>
          <a:p>
            <a:r>
              <a:rPr lang="en-US" dirty="0"/>
              <a:t>        #</a:t>
            </a:r>
            <a:r>
              <a:rPr lang="en-US" dirty="0" err="1"/>
              <a:t>msg</a:t>
            </a:r>
            <a:r>
              <a:rPr lang="en-US" dirty="0"/>
              <a:t> { color: blue; font-size: 22px; }</a:t>
            </a:r>
          </a:p>
          <a:p>
            <a:r>
              <a:rPr lang="en-US" dirty="0"/>
              <a:t>    &lt;/style&gt;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&lt;h2 id="</a:t>
            </a:r>
            <a:r>
              <a:rPr lang="en-US" dirty="0" err="1"/>
              <a:t>msg</a:t>
            </a:r>
            <a:r>
              <a:rPr lang="en-US" dirty="0"/>
              <a:t>"&gt;Hello World!&lt;/h2&gt;</a:t>
            </a:r>
          </a:p>
          <a:p>
            <a:r>
              <a:rPr lang="en-US" dirty="0"/>
              <a:t>    &lt;button </a:t>
            </a:r>
            <a:r>
              <a:rPr lang="en-US" dirty="0" err="1"/>
              <a:t>onclick</a:t>
            </a:r>
            <a:r>
              <a:rPr lang="en-US" dirty="0"/>
              <a:t>="</a:t>
            </a:r>
            <a:r>
              <a:rPr lang="en-US" dirty="0" err="1"/>
              <a:t>changeText</a:t>
            </a:r>
            <a:r>
              <a:rPr lang="en-US" dirty="0"/>
              <a:t>()"&gt;Click Me&lt;/button&gt;</a:t>
            </a:r>
          </a:p>
          <a:p>
            <a:endParaRPr lang="en-US" dirty="0"/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    function </a:t>
            </a:r>
            <a:r>
              <a:rPr lang="en-US" dirty="0" err="1"/>
              <a:t>changeText</a:t>
            </a:r>
            <a:r>
              <a:rPr lang="en-US" dirty="0"/>
              <a:t>() {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msg</a:t>
            </a:r>
            <a:r>
              <a:rPr lang="en-US" dirty="0"/>
              <a:t>").</a:t>
            </a:r>
            <a:r>
              <a:rPr lang="en-US" dirty="0" err="1"/>
              <a:t>innerHTML</a:t>
            </a:r>
            <a:r>
              <a:rPr lang="en-US" dirty="0"/>
              <a:t> = "JavaScript Changed Me!";</a:t>
            </a:r>
          </a:p>
          <a:p>
            <a:r>
              <a:rPr lang="en-US" dirty="0"/>
              <a:t>           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msg</a:t>
            </a:r>
            <a:r>
              <a:rPr lang="en-US" dirty="0"/>
              <a:t>").</a:t>
            </a:r>
            <a:r>
              <a:rPr lang="en-US" dirty="0" err="1"/>
              <a:t>style.color</a:t>
            </a:r>
            <a:r>
              <a:rPr lang="en-US" dirty="0"/>
              <a:t> = "green";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342" y="336509"/>
            <a:ext cx="10650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Responsive Web Design using Bootstrap</a:t>
            </a:r>
            <a:r>
              <a:rPr lang="en-US" dirty="0"/>
              <a:t>, one of the most important modern web development topics.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98172" y="923335"/>
            <a:ext cx="9858102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Responsive Web Design (RWD) Overview</a:t>
            </a:r>
          </a:p>
          <a:p>
            <a:endParaRPr lang="en-US" dirty="0" smtClean="0"/>
          </a:p>
          <a:p>
            <a:r>
              <a:rPr lang="en-US" dirty="0" smtClean="0"/>
              <a:t>✅ </a:t>
            </a:r>
            <a:r>
              <a:rPr lang="en-US" b="1" dirty="0"/>
              <a:t>Responsive Web Design</a:t>
            </a:r>
            <a:r>
              <a:rPr lang="en-US" dirty="0"/>
              <a:t> ensures that web pages </a:t>
            </a:r>
            <a:r>
              <a:rPr lang="en-US" b="1" dirty="0"/>
              <a:t>look good and function well on all </a:t>
            </a:r>
            <a:r>
              <a:rPr lang="en-US" b="1" dirty="0" smtClean="0"/>
              <a:t>devices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desktops, tablets, and smartphones.</a:t>
            </a:r>
            <a:br>
              <a:rPr lang="en-US" dirty="0"/>
            </a:br>
            <a:r>
              <a:rPr lang="en-US" dirty="0"/>
              <a:t>It uses </a:t>
            </a:r>
            <a:r>
              <a:rPr lang="en-US" b="1" dirty="0"/>
              <a:t>flexible layouts</a:t>
            </a:r>
            <a:r>
              <a:rPr lang="en-US" dirty="0"/>
              <a:t>, </a:t>
            </a:r>
            <a:r>
              <a:rPr lang="en-US" b="1" dirty="0"/>
              <a:t>images</a:t>
            </a:r>
            <a:r>
              <a:rPr lang="en-US" dirty="0"/>
              <a:t>, and </a:t>
            </a:r>
            <a:r>
              <a:rPr lang="en-US" b="1" dirty="0"/>
              <a:t>CSS media queries</a:t>
            </a:r>
            <a:r>
              <a:rPr lang="en-US" dirty="0"/>
              <a:t> to automatically adjust design.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342" y="2677661"/>
            <a:ext cx="11207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Why Use Bootstrap for Responsive Design?</a:t>
            </a:r>
          </a:p>
          <a:p>
            <a:r>
              <a:rPr lang="en-US" b="1" dirty="0"/>
              <a:t>Bootstrap</a:t>
            </a:r>
            <a:r>
              <a:rPr lang="en-US" dirty="0"/>
              <a:t> is a popular </a:t>
            </a:r>
            <a:r>
              <a:rPr lang="en-US" b="1" dirty="0"/>
              <a:t>CSS framework</a:t>
            </a:r>
            <a:r>
              <a:rPr lang="en-US" dirty="0"/>
              <a:t> developed by Twitter that helps create responsive, mobile-first websites </a:t>
            </a:r>
            <a:r>
              <a:rPr lang="en-US" b="1" dirty="0"/>
              <a:t>quickly and easily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5153" y="3554824"/>
            <a:ext cx="7071361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Bootstrap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Predefined </a:t>
            </a:r>
            <a:r>
              <a:rPr lang="en-US" b="1" dirty="0"/>
              <a:t>responsive grid system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Ready-to-use </a:t>
            </a:r>
            <a:r>
              <a:rPr lang="en-US" b="1" dirty="0"/>
              <a:t>components</a:t>
            </a:r>
            <a:r>
              <a:rPr lang="en-US" dirty="0"/>
              <a:t> (buttons, forms, </a:t>
            </a:r>
            <a:r>
              <a:rPr lang="en-US" dirty="0" err="1"/>
              <a:t>navbars</a:t>
            </a:r>
            <a:r>
              <a:rPr lang="en-US" dirty="0"/>
              <a:t>, cards,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Utility classes</a:t>
            </a:r>
            <a:r>
              <a:rPr lang="en-US" dirty="0"/>
              <a:t> for spacing, colors, typography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Built-in </a:t>
            </a:r>
            <a:r>
              <a:rPr lang="en-US" b="1" dirty="0"/>
              <a:t>media queries</a:t>
            </a:r>
            <a:r>
              <a:rPr lang="en-US" dirty="0"/>
              <a:t> for all device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</a:t>
            </a:r>
            <a:r>
              <a:rPr lang="en-US" b="1" dirty="0"/>
              <a:t>JavaScript</a:t>
            </a:r>
            <a:r>
              <a:rPr lang="en-US" dirty="0"/>
              <a:t> for interactive features (modals, dropdowns, etc.)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0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23063" y="506335"/>
            <a:ext cx="48158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dirty="0" smtClean="0"/>
              <a:t>      ┌──────────────┐</a:t>
            </a:r>
            <a:endParaRPr lang="en-US" sz="1400" dirty="0"/>
          </a:p>
          <a:p>
            <a:r>
              <a:rPr lang="en-US" sz="1400" dirty="0"/>
              <a:t>       │    NEW        │</a:t>
            </a:r>
          </a:p>
          <a:p>
            <a:r>
              <a:rPr lang="en-US" sz="1400" dirty="0"/>
              <a:t>       └──────┬────────┘</a:t>
            </a:r>
          </a:p>
          <a:p>
            <a:r>
              <a:rPr lang="en-US" sz="1400" dirty="0"/>
              <a:t>              │ start()</a:t>
            </a:r>
          </a:p>
          <a:p>
            <a:r>
              <a:rPr lang="en-US" sz="1400" dirty="0"/>
              <a:t>              ▼</a:t>
            </a:r>
          </a:p>
          <a:p>
            <a:r>
              <a:rPr lang="en-US" sz="1400" dirty="0"/>
              <a:t>       ┌──────────────┐</a:t>
            </a:r>
          </a:p>
          <a:p>
            <a:r>
              <a:rPr lang="en-US" sz="1400" dirty="0"/>
              <a:t>       │  RUNNABLE     │</a:t>
            </a:r>
          </a:p>
          <a:p>
            <a:r>
              <a:rPr lang="en-US" sz="1400" dirty="0"/>
              <a:t>       └──────┬────────┘</a:t>
            </a:r>
          </a:p>
          <a:p>
            <a:r>
              <a:rPr lang="en-US" sz="1400" dirty="0"/>
              <a:t>              │ running</a:t>
            </a:r>
          </a:p>
          <a:p>
            <a:r>
              <a:rPr lang="en-US" sz="1400" dirty="0"/>
              <a:t>              ▼</a:t>
            </a:r>
          </a:p>
          <a:p>
            <a:r>
              <a:rPr lang="en-US" sz="1400" dirty="0"/>
              <a:t>       ┌──────────────┐</a:t>
            </a:r>
          </a:p>
          <a:p>
            <a:r>
              <a:rPr lang="en-US" sz="1400" dirty="0"/>
              <a:t>       │   RUNNING     │</a:t>
            </a:r>
          </a:p>
          <a:p>
            <a:r>
              <a:rPr lang="en-US" sz="1400" dirty="0"/>
              <a:t>       └──────┬────────┘</a:t>
            </a:r>
          </a:p>
          <a:p>
            <a:r>
              <a:rPr lang="en-US" sz="1400" dirty="0"/>
              <a:t>              │ yield(), sleep(), wait()</a:t>
            </a:r>
          </a:p>
          <a:p>
            <a:r>
              <a:rPr lang="en-US" sz="1400" dirty="0"/>
              <a:t>              ▼</a:t>
            </a:r>
          </a:p>
          <a:p>
            <a:r>
              <a:rPr lang="en-US" sz="1400" dirty="0"/>
              <a:t>       ┌──────────────┐</a:t>
            </a:r>
          </a:p>
          <a:p>
            <a:r>
              <a:rPr lang="en-US" sz="1400" dirty="0"/>
              <a:t>       │ WAITING/BLOCKED│</a:t>
            </a:r>
          </a:p>
          <a:p>
            <a:r>
              <a:rPr lang="en-US" sz="1400" dirty="0"/>
              <a:t>       └──────┬────────┘</a:t>
            </a:r>
          </a:p>
          <a:p>
            <a:r>
              <a:rPr lang="en-US" sz="1400" dirty="0"/>
              <a:t>              │ notify(), resume(), or timeout</a:t>
            </a:r>
          </a:p>
          <a:p>
            <a:r>
              <a:rPr lang="en-US" sz="1400" dirty="0"/>
              <a:t>              ▼</a:t>
            </a:r>
          </a:p>
          <a:p>
            <a:r>
              <a:rPr lang="en-US" sz="1400" dirty="0"/>
              <a:t>       ┌──────────────┐</a:t>
            </a:r>
          </a:p>
          <a:p>
            <a:r>
              <a:rPr lang="en-US" sz="1400" dirty="0"/>
              <a:t>       │   RUNNABLE    │</a:t>
            </a:r>
          </a:p>
          <a:p>
            <a:r>
              <a:rPr lang="en-US" sz="1400" dirty="0"/>
              <a:t>       └──────┬────────┘</a:t>
            </a:r>
          </a:p>
          <a:p>
            <a:r>
              <a:rPr lang="en-US" sz="1400" dirty="0"/>
              <a:t>              │ thread exits</a:t>
            </a:r>
          </a:p>
          <a:p>
            <a:r>
              <a:rPr lang="en-US" sz="1400" dirty="0"/>
              <a:t>              ▼</a:t>
            </a:r>
          </a:p>
          <a:p>
            <a:r>
              <a:rPr lang="en-US" sz="1400" dirty="0"/>
              <a:t>       ┌──────────────┐</a:t>
            </a:r>
          </a:p>
          <a:p>
            <a:r>
              <a:rPr lang="en-US" sz="1400" dirty="0"/>
              <a:t>       │ TERMINATED    │</a:t>
            </a:r>
          </a:p>
          <a:p>
            <a:r>
              <a:rPr lang="en-US" sz="1400" dirty="0"/>
              <a:t>       </a:t>
            </a:r>
            <a:r>
              <a:rPr lang="en-US" sz="1400" dirty="0" smtClean="0"/>
              <a:t>└──────────────┘ 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26688" y="414048"/>
            <a:ext cx="35721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Thread Life Cycle</a:t>
            </a:r>
            <a:endParaRPr lang="en-US" b="1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13806" y="3103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Adding Bootstrap to Your Project</a:t>
            </a:r>
          </a:p>
          <a:p>
            <a:r>
              <a:rPr lang="en-US" dirty="0"/>
              <a:t>You can add Bootstrap via </a:t>
            </a:r>
            <a:r>
              <a:rPr lang="en-US" b="1" dirty="0"/>
              <a:t>CDN (Content Delivery Network):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58537" y="1120455"/>
            <a:ext cx="9927772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</a:t>
            </a:r>
            <a:r>
              <a:rPr lang="en-US" dirty="0" err="1"/>
              <a:t>en</a:t>
            </a:r>
            <a:r>
              <a:rPr lang="en-US" dirty="0"/>
              <a:t>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&lt;meta charset="UTF-8"&gt;</a:t>
            </a:r>
          </a:p>
          <a:p>
            <a:r>
              <a:rPr lang="en-US" dirty="0"/>
              <a:t>  &lt;meta name="viewport" content="width=device-width, initial-scale=1"&gt;</a:t>
            </a:r>
          </a:p>
          <a:p>
            <a:r>
              <a:rPr lang="en-US" dirty="0"/>
              <a:t>  &lt;title&gt;Bootstrap Example&lt;/title&gt;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&lt;!-- Bootstrap CSS --&gt;</a:t>
            </a:r>
          </a:p>
          <a:p>
            <a:r>
              <a:rPr lang="en-US" dirty="0"/>
              <a:t>  &lt;link </a:t>
            </a:r>
            <a:r>
              <a:rPr lang="en-US" dirty="0" err="1"/>
              <a:t>href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/bootstrap@5.3.3/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css</a:t>
            </a:r>
            <a:r>
              <a:rPr lang="en-US" dirty="0"/>
              <a:t>/bootstrap.min.css" </a:t>
            </a:r>
            <a:r>
              <a:rPr lang="en-US" dirty="0" err="1"/>
              <a:t>rel</a:t>
            </a:r>
            <a:r>
              <a:rPr lang="en-US" dirty="0"/>
              <a:t>="stylesheet"&gt;</a:t>
            </a:r>
          </a:p>
          <a:p>
            <a:endParaRPr lang="en-US" dirty="0"/>
          </a:p>
          <a:p>
            <a:r>
              <a:rPr lang="en-US" dirty="0"/>
              <a:t>  &lt;!-- Bootstrap JS (optional, for interactivity) --&gt;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="https://cdn.jsdelivr.net/</a:t>
            </a:r>
            <a:r>
              <a:rPr lang="en-US" dirty="0" err="1"/>
              <a:t>npm</a:t>
            </a:r>
            <a:r>
              <a:rPr lang="en-US" dirty="0"/>
              <a:t>/bootstrap@5.3.3/</a:t>
            </a:r>
            <a:r>
              <a:rPr lang="en-US" dirty="0" err="1"/>
              <a:t>dist</a:t>
            </a:r>
            <a:r>
              <a:rPr lang="en-US" dirty="0"/>
              <a:t>/</a:t>
            </a:r>
            <a:r>
              <a:rPr lang="en-US" dirty="0" err="1"/>
              <a:t>js</a:t>
            </a:r>
            <a:r>
              <a:rPr lang="en-US" dirty="0"/>
              <a:t>/bootstrap.bundle.min.js"&gt;&lt;/script&gt;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 class="text-center text-primary"&gt;Welcome to Bootstrap!&lt;/h1&gt;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76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8011" y="355601"/>
            <a:ext cx="109902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Bootstrap Grid System</a:t>
            </a:r>
          </a:p>
          <a:p>
            <a:r>
              <a:rPr lang="en-US" dirty="0"/>
              <a:t>Bootstrap uses a </a:t>
            </a:r>
            <a:r>
              <a:rPr lang="en-US" b="1" dirty="0"/>
              <a:t>12-column grid system</a:t>
            </a:r>
            <a:r>
              <a:rPr lang="en-US" dirty="0"/>
              <a:t> that automatically adjusts based on screen size.</a:t>
            </a:r>
          </a:p>
          <a:p>
            <a:r>
              <a:rPr lang="en-US" b="1" dirty="0"/>
              <a:t>Screen Size Categories: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346649"/>
              </p:ext>
            </p:extLst>
          </p:nvPr>
        </p:nvGraphicFramePr>
        <p:xfrm>
          <a:off x="1212669" y="1516380"/>
          <a:ext cx="9872664" cy="21945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268986187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93042225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0872374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Screen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8776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Extra 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.col-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&lt;576px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17826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Small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.col-sm-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≥576px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5534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.col-md-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≥768px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4388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.col-lg-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≥992px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08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Extra Large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.col-xl-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≥1200px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388709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8011" y="4535266"/>
            <a:ext cx="9640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&lt;div class="container"&gt;</a:t>
            </a:r>
          </a:p>
          <a:p>
            <a:r>
              <a:rPr lang="en-US" dirty="0"/>
              <a:t>  &lt;div class="row"&gt;</a:t>
            </a:r>
          </a:p>
          <a:p>
            <a:r>
              <a:rPr lang="en-US" dirty="0"/>
              <a:t>    &lt;div class="col-md-4 col-sm-6 col-12 </a:t>
            </a:r>
            <a:r>
              <a:rPr lang="en-US" dirty="0" err="1"/>
              <a:t>bg</a:t>
            </a:r>
            <a:r>
              <a:rPr lang="en-US" dirty="0"/>
              <a:t>-primary text-white p-3"&gt;Column 1&lt;/div&gt;</a:t>
            </a:r>
          </a:p>
          <a:p>
            <a:r>
              <a:rPr lang="en-US" dirty="0"/>
              <a:t>    &lt;div class="col-md-4 col-sm-6 col-12 </a:t>
            </a:r>
            <a:r>
              <a:rPr lang="en-US" dirty="0" err="1"/>
              <a:t>bg</a:t>
            </a:r>
            <a:r>
              <a:rPr lang="en-US" dirty="0"/>
              <a:t>-success text-white p-3"&gt;Column 2&lt;/div&gt;</a:t>
            </a:r>
          </a:p>
          <a:p>
            <a:r>
              <a:rPr lang="en-US" dirty="0"/>
              <a:t>    &lt;div class="col-md-4 col-sm-12 col-12 </a:t>
            </a:r>
            <a:r>
              <a:rPr lang="en-US" dirty="0" err="1"/>
              <a:t>bg</a:t>
            </a:r>
            <a:r>
              <a:rPr lang="en-US" dirty="0"/>
              <a:t>-danger text-white p-3"&gt;Column 3&lt;/div&gt;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4479874" y="3793881"/>
            <a:ext cx="2866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Grid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448595" y="5057572"/>
            <a:ext cx="3499565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This layout: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</a:t>
            </a:r>
            <a:r>
              <a:rPr lang="en-US" b="1" dirty="0"/>
              <a:t>3 columns</a:t>
            </a:r>
            <a:r>
              <a:rPr lang="en-US" dirty="0"/>
              <a:t> on large screens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 columns</a:t>
            </a:r>
            <a:r>
              <a:rPr lang="en-US" dirty="0"/>
              <a:t> on tablets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 column</a:t>
            </a:r>
            <a:r>
              <a:rPr lang="en-US" dirty="0"/>
              <a:t> on mobile devices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02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70638"/>
              </p:ext>
            </p:extLst>
          </p:nvPr>
        </p:nvGraphicFramePr>
        <p:xfrm>
          <a:off x="1143000" y="2842260"/>
          <a:ext cx="9872664" cy="24688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45598987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742940418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7023088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6158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Margin/Padding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m-3, p-2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Space around/inside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5847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Text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text-center, text-md-start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Align text responsively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695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d-none d-md-block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Hide/show elements by screen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785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Colors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text-primary, bg-success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Text/background colors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6048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w-50, w-100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Element width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87377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1600089"/>
            <a:ext cx="100475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Responsive Utilities</a:t>
            </a:r>
          </a:p>
          <a:p>
            <a:r>
              <a:rPr lang="en-US" dirty="0"/>
              <a:t>Bootstrap provides many utility classes for responsive adjustments: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2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4766" y="305438"/>
            <a:ext cx="764433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sz="2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img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-fluid</a:t>
            </a:r>
            <a:r>
              <a:rPr kumimoji="0" lang="en-US" alt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 to make images resize automatically:</a:t>
            </a:r>
            <a:endParaRPr kumimoji="0" lang="en-US" altLang="en-US" sz="2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64525" y="1259617"/>
            <a:ext cx="65401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="image.jpg" class="</a:t>
            </a:r>
            <a:r>
              <a:rPr lang="en-US" dirty="0" err="1"/>
              <a:t>img</a:t>
            </a:r>
            <a:r>
              <a:rPr lang="en-US" dirty="0"/>
              <a:t>-fluid" alt="Responsive image"&gt;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74765" y="1813687"/>
            <a:ext cx="36920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Navbar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Example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4765" y="2182641"/>
            <a:ext cx="8525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-dark </a:t>
            </a:r>
            <a:r>
              <a:rPr lang="en-US" dirty="0" err="1"/>
              <a:t>bg</a:t>
            </a:r>
            <a:r>
              <a:rPr lang="en-US" dirty="0"/>
              <a:t>-dark"&gt;</a:t>
            </a:r>
          </a:p>
          <a:p>
            <a:r>
              <a:rPr lang="en-US" dirty="0"/>
              <a:t>  &lt;div class="container-fluid"&gt;</a:t>
            </a:r>
          </a:p>
          <a:p>
            <a:r>
              <a:rPr lang="en-US" dirty="0"/>
              <a:t>    &lt;a class="</a:t>
            </a:r>
            <a:r>
              <a:rPr lang="en-US" dirty="0" err="1"/>
              <a:t>navbar</a:t>
            </a:r>
            <a:r>
              <a:rPr lang="en-US" dirty="0"/>
              <a:t>-brand" </a:t>
            </a:r>
            <a:r>
              <a:rPr lang="en-US" dirty="0" err="1"/>
              <a:t>href</a:t>
            </a:r>
            <a:r>
              <a:rPr lang="en-US" dirty="0"/>
              <a:t>="#"&gt;</a:t>
            </a:r>
            <a:r>
              <a:rPr lang="en-US" dirty="0" err="1"/>
              <a:t>MySite</a:t>
            </a:r>
            <a:r>
              <a:rPr lang="en-US" dirty="0"/>
              <a:t>&lt;/a&gt;</a:t>
            </a:r>
          </a:p>
          <a:p>
            <a:r>
              <a:rPr lang="en-US" dirty="0"/>
              <a:t>    &lt;button class="</a:t>
            </a:r>
            <a:r>
              <a:rPr lang="en-US" dirty="0" err="1"/>
              <a:t>navbar-toggler</a:t>
            </a:r>
            <a:r>
              <a:rPr lang="en-US" dirty="0"/>
              <a:t>" type="button" data-</a:t>
            </a:r>
            <a:r>
              <a:rPr lang="en-US" dirty="0" err="1"/>
              <a:t>bs</a:t>
            </a:r>
            <a:r>
              <a:rPr lang="en-US" dirty="0"/>
              <a:t>-toggle="collapse" data-</a:t>
            </a:r>
            <a:r>
              <a:rPr lang="en-US" dirty="0" err="1"/>
              <a:t>bs</a:t>
            </a:r>
            <a:r>
              <a:rPr lang="en-US" dirty="0"/>
              <a:t>-target="#</a:t>
            </a:r>
            <a:r>
              <a:rPr lang="en-US" dirty="0" err="1"/>
              <a:t>navbarNav</a:t>
            </a:r>
            <a:r>
              <a:rPr lang="en-US" dirty="0"/>
              <a:t>"&gt;</a:t>
            </a:r>
          </a:p>
          <a:p>
            <a:r>
              <a:rPr lang="en-US" dirty="0"/>
              <a:t>      &lt;span class="</a:t>
            </a:r>
            <a:r>
              <a:rPr lang="en-US" dirty="0" err="1"/>
              <a:t>navbar</a:t>
            </a:r>
            <a:r>
              <a:rPr lang="en-US" dirty="0"/>
              <a:t>-</a:t>
            </a:r>
            <a:r>
              <a:rPr lang="en-US" dirty="0" err="1"/>
              <a:t>toggler</a:t>
            </a:r>
            <a:r>
              <a:rPr lang="en-US" dirty="0"/>
              <a:t>-icon"&gt;&lt;/span&gt;</a:t>
            </a:r>
          </a:p>
          <a:p>
            <a:r>
              <a:rPr lang="en-US" dirty="0"/>
              <a:t>    &lt;/button&gt;</a:t>
            </a:r>
          </a:p>
          <a:p>
            <a:r>
              <a:rPr lang="en-US" dirty="0"/>
              <a:t>    &lt;div class="collapse </a:t>
            </a:r>
            <a:r>
              <a:rPr lang="en-US" dirty="0" err="1"/>
              <a:t>navbar</a:t>
            </a:r>
            <a:r>
              <a:rPr lang="en-US" dirty="0"/>
              <a:t>-collapse" id="</a:t>
            </a:r>
            <a:r>
              <a:rPr lang="en-US" dirty="0" err="1"/>
              <a:t>navbarNav</a:t>
            </a:r>
            <a:r>
              <a:rPr lang="en-US" dirty="0"/>
              <a:t>"&gt;</a:t>
            </a:r>
          </a:p>
          <a:p>
            <a:r>
              <a:rPr lang="en-US" dirty="0"/>
              <a:t>      &lt;</a:t>
            </a:r>
            <a:r>
              <a:rPr lang="en-US" dirty="0" err="1"/>
              <a:t>ul</a:t>
            </a:r>
            <a:r>
              <a:rPr lang="en-US" dirty="0"/>
              <a:t> class="</a:t>
            </a:r>
            <a:r>
              <a:rPr lang="en-US" dirty="0" err="1"/>
              <a:t>navbar-nav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-auto"&gt;</a:t>
            </a:r>
          </a:p>
          <a:p>
            <a:r>
              <a:rPr lang="en-US" dirty="0"/>
              <a:t>        &lt;li class="</a:t>
            </a:r>
            <a:r>
              <a:rPr lang="en-US" dirty="0" err="1"/>
              <a:t>nav</a:t>
            </a:r>
            <a:r>
              <a:rPr lang="en-US" dirty="0"/>
              <a:t>-item"&gt;&lt;a class="</a:t>
            </a:r>
            <a:r>
              <a:rPr lang="en-US" dirty="0" err="1"/>
              <a:t>nav</a:t>
            </a:r>
            <a:r>
              <a:rPr lang="en-US" dirty="0"/>
              <a:t>-link active" </a:t>
            </a:r>
            <a:r>
              <a:rPr lang="en-US" dirty="0" err="1"/>
              <a:t>href</a:t>
            </a:r>
            <a:r>
              <a:rPr lang="en-US" dirty="0"/>
              <a:t>="#"&gt;Home&lt;/a&gt;&lt;/li&gt;</a:t>
            </a:r>
          </a:p>
          <a:p>
            <a:r>
              <a:rPr lang="en-US" dirty="0"/>
              <a:t>        &lt;li class="</a:t>
            </a:r>
            <a:r>
              <a:rPr lang="en-US" dirty="0" err="1"/>
              <a:t>nav</a:t>
            </a:r>
            <a:r>
              <a:rPr lang="en-US" dirty="0"/>
              <a:t>-item"&gt;&lt;a class="</a:t>
            </a:r>
            <a:r>
              <a:rPr lang="en-US" dirty="0" err="1"/>
              <a:t>nav</a:t>
            </a:r>
            <a:r>
              <a:rPr lang="en-US" dirty="0"/>
              <a:t>-link" </a:t>
            </a:r>
            <a:r>
              <a:rPr lang="en-US" dirty="0" err="1"/>
              <a:t>href</a:t>
            </a:r>
            <a:r>
              <a:rPr lang="en-US" dirty="0"/>
              <a:t>="#"&gt;About&lt;/a&gt;&lt;/li&gt;</a:t>
            </a:r>
          </a:p>
          <a:p>
            <a:r>
              <a:rPr lang="en-US" dirty="0"/>
              <a:t>        &lt;li class="</a:t>
            </a:r>
            <a:r>
              <a:rPr lang="en-US" dirty="0" err="1"/>
              <a:t>nav</a:t>
            </a:r>
            <a:r>
              <a:rPr lang="en-US" dirty="0"/>
              <a:t>-item"&gt;&lt;a class="</a:t>
            </a:r>
            <a:r>
              <a:rPr lang="en-US" dirty="0" err="1"/>
              <a:t>nav</a:t>
            </a:r>
            <a:r>
              <a:rPr lang="en-US" dirty="0"/>
              <a:t>-link" </a:t>
            </a:r>
            <a:r>
              <a:rPr lang="en-US" dirty="0" err="1"/>
              <a:t>href</a:t>
            </a:r>
            <a:r>
              <a:rPr lang="en-US" dirty="0"/>
              <a:t>="#"&gt;Contact&lt;/a&gt;&lt;/li&gt;</a:t>
            </a:r>
          </a:p>
          <a:p>
            <a:r>
              <a:rPr lang="en-US" dirty="0"/>
              <a:t>  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7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01878" y="431466"/>
            <a:ext cx="4297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Responsive Cards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40228" y="1318746"/>
            <a:ext cx="10537372" cy="507831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&lt;div class="container my-4"&gt;</a:t>
            </a:r>
          </a:p>
          <a:p>
            <a:r>
              <a:rPr lang="en-US" dirty="0"/>
              <a:t>  &lt;div class="row"&gt;</a:t>
            </a:r>
          </a:p>
          <a:p>
            <a:r>
              <a:rPr lang="en-US" dirty="0"/>
              <a:t>    &lt;div class="col-md-4 mb-3"&gt;</a:t>
            </a:r>
          </a:p>
          <a:p>
            <a:r>
              <a:rPr lang="en-US" dirty="0"/>
              <a:t>      &lt;div class="card"&gt;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="img1.jpg" class="card-</a:t>
            </a:r>
            <a:r>
              <a:rPr lang="en-US" dirty="0" err="1"/>
              <a:t>img</a:t>
            </a:r>
            <a:r>
              <a:rPr lang="en-US" dirty="0"/>
              <a:t>-top" alt="..."&gt;</a:t>
            </a:r>
          </a:p>
          <a:p>
            <a:r>
              <a:rPr lang="en-US" dirty="0"/>
              <a:t>        &lt;div class="card-body"&gt;</a:t>
            </a:r>
          </a:p>
          <a:p>
            <a:r>
              <a:rPr lang="en-US" dirty="0"/>
              <a:t>          &lt;h5 class="card-title"&gt;Card 1&lt;/h5&gt;</a:t>
            </a:r>
          </a:p>
          <a:p>
            <a:r>
              <a:rPr lang="en-US" dirty="0"/>
              <a:t>          &lt;p class="card-text"&gt;Some description here.&lt;/p&gt;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class="col-md-4 mb-3"&gt;</a:t>
            </a:r>
          </a:p>
          <a:p>
            <a:r>
              <a:rPr lang="en-US" dirty="0"/>
              <a:t>      &lt;div class="card"&gt;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="img2.jpg" class="card-</a:t>
            </a:r>
            <a:r>
              <a:rPr lang="en-US" dirty="0" err="1"/>
              <a:t>img</a:t>
            </a:r>
            <a:r>
              <a:rPr lang="en-US" dirty="0"/>
              <a:t>-top" alt="..."&gt;</a:t>
            </a:r>
          </a:p>
          <a:p>
            <a:r>
              <a:rPr lang="en-US" dirty="0"/>
              <a:t>        &lt;div class="card-body"&gt;</a:t>
            </a:r>
          </a:p>
          <a:p>
            <a:r>
              <a:rPr lang="en-US" dirty="0"/>
              <a:t>          &lt;h5 class="card-title"&gt;Card 2&lt;/h5&gt;</a:t>
            </a:r>
          </a:p>
          <a:p>
            <a:r>
              <a:rPr lang="en-US" dirty="0"/>
              <a:t>          &lt;p class="card-text"&gt;Some description here.&lt;/p&gt;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class="col-md-4 mb-3"&gt;</a:t>
            </a:r>
          </a:p>
          <a:p>
            <a:r>
              <a:rPr lang="en-US" dirty="0"/>
              <a:t>      &lt;div class="card"&gt;</a:t>
            </a:r>
          </a:p>
          <a:p>
            <a:r>
              <a:rPr lang="en-US" dirty="0"/>
              <a:t>        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="img3.jpg" class="card-</a:t>
            </a:r>
            <a:r>
              <a:rPr lang="en-US" dirty="0" err="1"/>
              <a:t>img</a:t>
            </a:r>
            <a:r>
              <a:rPr lang="en-US" dirty="0"/>
              <a:t>-top" alt="..."&gt;</a:t>
            </a:r>
          </a:p>
          <a:p>
            <a:r>
              <a:rPr lang="en-US" dirty="0"/>
              <a:t>        &lt;div class="card-body"&gt;</a:t>
            </a:r>
          </a:p>
          <a:p>
            <a:r>
              <a:rPr lang="en-US" dirty="0"/>
              <a:t>          &lt;h5 class="card-title"&gt;Card 3&lt;/h5&gt;</a:t>
            </a:r>
          </a:p>
          <a:p>
            <a:r>
              <a:rPr lang="en-US" dirty="0"/>
              <a:t>          &lt;p class="card-text"&gt;Some description here.&lt;/p&gt;</a:t>
            </a:r>
          </a:p>
          <a:p>
            <a:r>
              <a:rPr lang="en-US" dirty="0"/>
              <a:t>        &lt;/div&gt;</a:t>
            </a:r>
          </a:p>
          <a:p>
            <a:r>
              <a:rPr lang="en-US" dirty="0"/>
              <a:t>      &lt;/div&gt;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&lt;/div&gt;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64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5700" y="159272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&lt;div class="table-responsive"&gt;</a:t>
            </a:r>
          </a:p>
          <a:p>
            <a:r>
              <a:rPr lang="en-US" dirty="0"/>
              <a:t>  &lt;table class="table table-bordered"&gt;</a:t>
            </a:r>
          </a:p>
          <a:p>
            <a:r>
              <a:rPr lang="en-US" dirty="0"/>
              <a:t>    &lt;</a:t>
            </a:r>
            <a:r>
              <a:rPr lang="en-US" dirty="0" err="1"/>
              <a:t>thead</a:t>
            </a:r>
            <a:r>
              <a:rPr lang="en-US" dirty="0"/>
              <a:t> class="table-dark"&gt;</a:t>
            </a:r>
          </a:p>
          <a:p>
            <a:r>
              <a:rPr lang="en-US" dirty="0"/>
              <a:t>   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&gt;#&lt;/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&gt;Name&lt;/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th</a:t>
            </a:r>
            <a:r>
              <a:rPr lang="en-US" dirty="0"/>
              <a:t>&gt;Age&lt;/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   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thead</a:t>
            </a:r>
            <a:r>
              <a:rPr lang="en-US" dirty="0"/>
              <a:t>&gt;</a:t>
            </a:r>
          </a:p>
          <a:p>
            <a:r>
              <a:rPr lang="en-US" dirty="0"/>
              <a:t>   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tr</a:t>
            </a:r>
            <a:r>
              <a:rPr lang="en-US" dirty="0"/>
              <a:t>&gt;&lt;td&gt;1&lt;/td&gt;&lt;td&gt;Ravi&lt;/td&gt;&lt;td&gt;21&lt;/td&gt;&lt;/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  &lt;</a:t>
            </a:r>
            <a:r>
              <a:rPr lang="en-US" dirty="0" err="1"/>
              <a:t>tr</a:t>
            </a:r>
            <a:r>
              <a:rPr lang="en-US" dirty="0"/>
              <a:t>&gt;&lt;td&gt;2&lt;/td&gt;&lt;td&gt;</a:t>
            </a:r>
            <a:r>
              <a:rPr lang="en-US" dirty="0" err="1"/>
              <a:t>Arun</a:t>
            </a:r>
            <a:r>
              <a:rPr lang="en-US" dirty="0"/>
              <a:t>&lt;/td&gt;&lt;td&gt;22&lt;/td&gt;&lt;/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    &lt;/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&lt;/table&gt;</a:t>
            </a:r>
          </a:p>
          <a:p>
            <a:r>
              <a:rPr lang="en-US" dirty="0"/>
              <a:t>&lt;/div&gt;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700" y="440173"/>
            <a:ext cx="2826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Responsive Table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278880" y="1685058"/>
            <a:ext cx="424978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Advantages of Bootstrap</a:t>
            </a:r>
          </a:p>
          <a:p>
            <a:r>
              <a:rPr lang="en-US" dirty="0"/>
              <a:t>✅ Speeds up development</a:t>
            </a:r>
            <a:br>
              <a:rPr lang="en-US" dirty="0"/>
            </a:br>
            <a:r>
              <a:rPr lang="en-US" dirty="0"/>
              <a:t>✅ Responsive by default</a:t>
            </a:r>
            <a:br>
              <a:rPr lang="en-US" dirty="0"/>
            </a:br>
            <a:r>
              <a:rPr lang="en-US" dirty="0"/>
              <a:t>✅ Predefined styles and layouts</a:t>
            </a:r>
            <a:br>
              <a:rPr lang="en-US" dirty="0"/>
            </a:br>
            <a:r>
              <a:rPr lang="en-US" dirty="0"/>
              <a:t>✅ Mobile-first design</a:t>
            </a:r>
            <a:br>
              <a:rPr lang="en-US" dirty="0"/>
            </a:br>
            <a:r>
              <a:rPr lang="en-US" dirty="0"/>
              <a:t>✅ Consistent design across browsers</a:t>
            </a:r>
            <a:br>
              <a:rPr lang="en-US" dirty="0"/>
            </a:br>
            <a:r>
              <a:rPr lang="en-US" dirty="0"/>
              <a:t>✅ Easy customization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3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0229" y="261087"/>
            <a:ext cx="10755086" cy="6322593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400" dirty="0"/>
              <a:t>&lt;!DOCTYPE html&gt;</a:t>
            </a:r>
          </a:p>
          <a:p>
            <a:r>
              <a:rPr lang="en-US" sz="1400" dirty="0"/>
              <a:t>&lt;html </a:t>
            </a:r>
            <a:r>
              <a:rPr lang="en-US" sz="1400" dirty="0" err="1"/>
              <a:t>lang</a:t>
            </a:r>
            <a:r>
              <a:rPr lang="en-US" sz="1400" dirty="0"/>
              <a:t>="</a:t>
            </a:r>
            <a:r>
              <a:rPr lang="en-US" sz="1400" dirty="0" err="1"/>
              <a:t>en</a:t>
            </a:r>
            <a:r>
              <a:rPr lang="en-US" sz="1400" dirty="0"/>
              <a:t>"&gt;</a:t>
            </a:r>
          </a:p>
          <a:p>
            <a:r>
              <a:rPr lang="en-US" sz="1400" dirty="0"/>
              <a:t>&lt;head&gt;</a:t>
            </a:r>
          </a:p>
          <a:p>
            <a:r>
              <a:rPr lang="en-US" sz="1400" dirty="0"/>
              <a:t>  &lt;meta charset="UTF-8"&gt;</a:t>
            </a:r>
          </a:p>
          <a:p>
            <a:r>
              <a:rPr lang="en-US" sz="1400" dirty="0"/>
              <a:t>  &lt;meta name="viewport" content="width=device-width, initial-scale=1"&gt;</a:t>
            </a:r>
          </a:p>
          <a:p>
            <a:r>
              <a:rPr lang="en-US" sz="1400" dirty="0"/>
              <a:t>  &lt;title&gt;Responsive Bootstrap Page&lt;/title&gt;</a:t>
            </a:r>
          </a:p>
          <a:p>
            <a:r>
              <a:rPr lang="en-US" sz="1400" dirty="0"/>
              <a:t>  &lt;link </a:t>
            </a:r>
            <a:r>
              <a:rPr lang="en-US" sz="1400" dirty="0" err="1"/>
              <a:t>href</a:t>
            </a:r>
            <a:r>
              <a:rPr lang="en-US" sz="1400" dirty="0"/>
              <a:t>="https://cdn.jsdelivr.net/</a:t>
            </a:r>
            <a:r>
              <a:rPr lang="en-US" sz="1400" dirty="0" err="1"/>
              <a:t>npm</a:t>
            </a:r>
            <a:r>
              <a:rPr lang="en-US" sz="1400" dirty="0"/>
              <a:t>/bootstrap@5.3.3/</a:t>
            </a:r>
            <a:r>
              <a:rPr lang="en-US" sz="1400" dirty="0" err="1"/>
              <a:t>dist</a:t>
            </a:r>
            <a:r>
              <a:rPr lang="en-US" sz="1400" dirty="0"/>
              <a:t>/</a:t>
            </a:r>
            <a:r>
              <a:rPr lang="en-US" sz="1400" dirty="0" err="1"/>
              <a:t>css</a:t>
            </a:r>
            <a:r>
              <a:rPr lang="en-US" sz="1400" dirty="0"/>
              <a:t>/bootstrap.min.css" </a:t>
            </a:r>
            <a:r>
              <a:rPr lang="en-US" sz="1400" dirty="0" err="1"/>
              <a:t>rel</a:t>
            </a:r>
            <a:r>
              <a:rPr lang="en-US" sz="1400" dirty="0"/>
              <a:t>="stylesheet"&gt;</a:t>
            </a:r>
          </a:p>
          <a:p>
            <a:r>
              <a:rPr lang="en-US" sz="1400" dirty="0"/>
              <a:t>&lt;/head&gt;</a:t>
            </a:r>
          </a:p>
          <a:p>
            <a:r>
              <a:rPr lang="en-US" sz="1400" dirty="0"/>
              <a:t>&lt;body&gt;</a:t>
            </a:r>
          </a:p>
          <a:p>
            <a:endParaRPr lang="en-US" sz="1400" dirty="0"/>
          </a:p>
          <a:p>
            <a:r>
              <a:rPr lang="en-US" sz="1400" dirty="0"/>
              <a:t>&lt;!-- </a:t>
            </a:r>
            <a:r>
              <a:rPr lang="en-US" sz="1400" dirty="0" err="1"/>
              <a:t>Navbar</a:t>
            </a:r>
            <a:r>
              <a:rPr lang="en-US" sz="1400" dirty="0"/>
              <a:t> --&gt;</a:t>
            </a:r>
          </a:p>
          <a:p>
            <a:r>
              <a:rPr lang="en-US" sz="1400" dirty="0"/>
              <a:t>&lt;</a:t>
            </a:r>
            <a:r>
              <a:rPr lang="en-US" sz="1400" dirty="0" err="1"/>
              <a:t>nav</a:t>
            </a:r>
            <a:r>
              <a:rPr lang="en-US" sz="1400" dirty="0"/>
              <a:t> class="</a:t>
            </a:r>
            <a:r>
              <a:rPr lang="en-US" sz="1400" dirty="0" err="1"/>
              <a:t>navbar</a:t>
            </a:r>
            <a:r>
              <a:rPr lang="en-US" sz="1400" dirty="0"/>
              <a:t> </a:t>
            </a:r>
            <a:r>
              <a:rPr lang="en-US" sz="1400" dirty="0" err="1"/>
              <a:t>navbar</a:t>
            </a:r>
            <a:r>
              <a:rPr lang="en-US" sz="1400" dirty="0"/>
              <a:t>-expand-</a:t>
            </a:r>
            <a:r>
              <a:rPr lang="en-US" sz="1400" dirty="0" err="1"/>
              <a:t>lg</a:t>
            </a:r>
            <a:r>
              <a:rPr lang="en-US" sz="1400" dirty="0"/>
              <a:t> </a:t>
            </a:r>
            <a:r>
              <a:rPr lang="en-US" sz="1400" dirty="0" err="1"/>
              <a:t>navbar</a:t>
            </a:r>
            <a:r>
              <a:rPr lang="en-US" sz="1400" dirty="0"/>
              <a:t>-dark </a:t>
            </a:r>
            <a:r>
              <a:rPr lang="en-US" sz="1400" dirty="0" err="1"/>
              <a:t>bg</a:t>
            </a:r>
            <a:r>
              <a:rPr lang="en-US" sz="1400" dirty="0"/>
              <a:t>-dark"&gt;</a:t>
            </a:r>
          </a:p>
          <a:p>
            <a:r>
              <a:rPr lang="en-US" sz="1400" dirty="0"/>
              <a:t>  &lt;div class="container"&gt;</a:t>
            </a:r>
          </a:p>
          <a:p>
            <a:r>
              <a:rPr lang="en-US" sz="1400" dirty="0"/>
              <a:t>    &lt;a class="</a:t>
            </a:r>
            <a:r>
              <a:rPr lang="en-US" sz="1400" dirty="0" err="1"/>
              <a:t>navbar</a:t>
            </a:r>
            <a:r>
              <a:rPr lang="en-US" sz="1400" dirty="0"/>
              <a:t>-brand" </a:t>
            </a:r>
            <a:r>
              <a:rPr lang="en-US" sz="1400" dirty="0" err="1"/>
              <a:t>href</a:t>
            </a:r>
            <a:r>
              <a:rPr lang="en-US" sz="1400" dirty="0"/>
              <a:t>="#"&gt;My Website&lt;/a&gt;</a:t>
            </a:r>
          </a:p>
          <a:p>
            <a:r>
              <a:rPr lang="en-US" sz="1400" dirty="0"/>
              <a:t>    &lt;button class="</a:t>
            </a:r>
            <a:r>
              <a:rPr lang="en-US" sz="1400" dirty="0" err="1"/>
              <a:t>navbar-toggler</a:t>
            </a:r>
            <a:r>
              <a:rPr lang="en-US" sz="1400" dirty="0"/>
              <a:t>" data-</a:t>
            </a:r>
            <a:r>
              <a:rPr lang="en-US" sz="1400" dirty="0" err="1"/>
              <a:t>bs</a:t>
            </a:r>
            <a:r>
              <a:rPr lang="en-US" sz="1400" dirty="0"/>
              <a:t>-toggle="collapse" data-</a:t>
            </a:r>
            <a:r>
              <a:rPr lang="en-US" sz="1400" dirty="0" err="1"/>
              <a:t>bs</a:t>
            </a:r>
            <a:r>
              <a:rPr lang="en-US" sz="1400" dirty="0"/>
              <a:t>-target="#menu"&gt;</a:t>
            </a:r>
          </a:p>
          <a:p>
            <a:r>
              <a:rPr lang="en-US" sz="1400" dirty="0"/>
              <a:t>      &lt;span class="</a:t>
            </a:r>
            <a:r>
              <a:rPr lang="en-US" sz="1400" dirty="0" err="1"/>
              <a:t>navbar</a:t>
            </a:r>
            <a:r>
              <a:rPr lang="en-US" sz="1400" dirty="0"/>
              <a:t>-</a:t>
            </a:r>
            <a:r>
              <a:rPr lang="en-US" sz="1400" dirty="0" err="1"/>
              <a:t>toggler</a:t>
            </a:r>
            <a:r>
              <a:rPr lang="en-US" sz="1400" dirty="0"/>
              <a:t>-icon"&gt;&lt;/span&gt;</a:t>
            </a:r>
          </a:p>
          <a:p>
            <a:r>
              <a:rPr lang="en-US" sz="1400" dirty="0"/>
              <a:t>    &lt;/button&gt;</a:t>
            </a:r>
          </a:p>
          <a:p>
            <a:r>
              <a:rPr lang="en-US" sz="1400" dirty="0"/>
              <a:t>    &lt;div class="collapse </a:t>
            </a:r>
            <a:r>
              <a:rPr lang="en-US" sz="1400" dirty="0" err="1"/>
              <a:t>navbar</a:t>
            </a:r>
            <a:r>
              <a:rPr lang="en-US" sz="1400" dirty="0"/>
              <a:t>-collapse" id="menu"&gt;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ul</a:t>
            </a:r>
            <a:r>
              <a:rPr lang="en-US" sz="1400" dirty="0"/>
              <a:t> class="</a:t>
            </a:r>
            <a:r>
              <a:rPr lang="en-US" sz="1400" dirty="0" err="1"/>
              <a:t>navbar-nav</a:t>
            </a:r>
            <a:r>
              <a:rPr lang="en-US" sz="1400" dirty="0"/>
              <a:t> </a:t>
            </a:r>
            <a:r>
              <a:rPr lang="en-US" sz="1400" dirty="0" err="1"/>
              <a:t>ms</a:t>
            </a:r>
            <a:r>
              <a:rPr lang="en-US" sz="1400" dirty="0"/>
              <a:t>-auto"&gt;</a:t>
            </a:r>
          </a:p>
          <a:p>
            <a:r>
              <a:rPr lang="en-US" sz="1400" dirty="0"/>
              <a:t>        &lt;li class="</a:t>
            </a:r>
            <a:r>
              <a:rPr lang="en-US" sz="1400" dirty="0" err="1"/>
              <a:t>nav</a:t>
            </a:r>
            <a:r>
              <a:rPr lang="en-US" sz="1400" dirty="0"/>
              <a:t>-item"&gt;&lt;a class="</a:t>
            </a:r>
            <a:r>
              <a:rPr lang="en-US" sz="1400" dirty="0" err="1"/>
              <a:t>nav</a:t>
            </a:r>
            <a:r>
              <a:rPr lang="en-US" sz="1400" dirty="0"/>
              <a:t>-link" </a:t>
            </a:r>
            <a:r>
              <a:rPr lang="en-US" sz="1400" dirty="0" err="1"/>
              <a:t>href</a:t>
            </a:r>
            <a:r>
              <a:rPr lang="en-US" sz="1400" dirty="0"/>
              <a:t>="#"&gt;Home&lt;/a&gt;&lt;/li&gt;</a:t>
            </a:r>
          </a:p>
          <a:p>
            <a:r>
              <a:rPr lang="en-US" sz="1400" dirty="0"/>
              <a:t>        &lt;li class="</a:t>
            </a:r>
            <a:r>
              <a:rPr lang="en-US" sz="1400" dirty="0" err="1"/>
              <a:t>nav</a:t>
            </a:r>
            <a:r>
              <a:rPr lang="en-US" sz="1400" dirty="0"/>
              <a:t>-item"&gt;&lt;a class="</a:t>
            </a:r>
            <a:r>
              <a:rPr lang="en-US" sz="1400" dirty="0" err="1"/>
              <a:t>nav</a:t>
            </a:r>
            <a:r>
              <a:rPr lang="en-US" sz="1400" dirty="0"/>
              <a:t>-link" </a:t>
            </a:r>
            <a:r>
              <a:rPr lang="en-US" sz="1400" dirty="0" err="1"/>
              <a:t>href</a:t>
            </a:r>
            <a:r>
              <a:rPr lang="en-US" sz="1400" dirty="0"/>
              <a:t>="#"&gt;About&lt;/a&gt;&lt;/li&gt;</a:t>
            </a:r>
          </a:p>
          <a:p>
            <a:r>
              <a:rPr lang="en-US" sz="1400" dirty="0"/>
              <a:t>        &lt;li class="</a:t>
            </a:r>
            <a:r>
              <a:rPr lang="en-US" sz="1400" dirty="0" err="1"/>
              <a:t>nav</a:t>
            </a:r>
            <a:r>
              <a:rPr lang="en-US" sz="1400" dirty="0"/>
              <a:t>-item"&gt;&lt;a class="</a:t>
            </a:r>
            <a:r>
              <a:rPr lang="en-US" sz="1400" dirty="0" err="1"/>
              <a:t>nav</a:t>
            </a:r>
            <a:r>
              <a:rPr lang="en-US" sz="1400" dirty="0"/>
              <a:t>-link" </a:t>
            </a:r>
            <a:r>
              <a:rPr lang="en-US" sz="1400" dirty="0" err="1"/>
              <a:t>href</a:t>
            </a:r>
            <a:r>
              <a:rPr lang="en-US" sz="1400" dirty="0"/>
              <a:t>="#"&gt;Contact&lt;/a&gt;&lt;/li&gt;</a:t>
            </a:r>
          </a:p>
          <a:p>
            <a:r>
              <a:rPr lang="en-US" sz="1400" dirty="0"/>
              <a:t>      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&lt;/div&gt;</a:t>
            </a:r>
          </a:p>
          <a:p>
            <a:r>
              <a:rPr lang="en-US" sz="1400" dirty="0"/>
              <a:t>  &lt;/div&gt;</a:t>
            </a:r>
          </a:p>
          <a:p>
            <a:r>
              <a:rPr lang="en-US" sz="1400" dirty="0"/>
              <a:t>&lt;/</a:t>
            </a:r>
            <a:r>
              <a:rPr lang="en-US" sz="1400" dirty="0" err="1"/>
              <a:t>nav</a:t>
            </a:r>
            <a:r>
              <a:rPr lang="en-US" sz="1400" dirty="0"/>
              <a:t>&gt;</a:t>
            </a:r>
          </a:p>
          <a:p>
            <a:endParaRPr lang="en-US" sz="1400" dirty="0"/>
          </a:p>
          <a:p>
            <a:r>
              <a:rPr lang="en-US" sz="1400" dirty="0"/>
              <a:t>&lt;!-- Content Section --&gt;</a:t>
            </a:r>
          </a:p>
          <a:p>
            <a:r>
              <a:rPr lang="en-US" sz="1400" dirty="0"/>
              <a:t>&lt;div class="container mt-5"&gt;</a:t>
            </a:r>
          </a:p>
          <a:p>
            <a:r>
              <a:rPr lang="en-US" sz="1400" dirty="0"/>
              <a:t>  &lt;div class="row text-center"&gt;</a:t>
            </a:r>
          </a:p>
          <a:p>
            <a:r>
              <a:rPr lang="en-US" sz="1400" dirty="0"/>
              <a:t>    &lt;div class="col-md-4 mb-3"&gt;</a:t>
            </a:r>
          </a:p>
          <a:p>
            <a:r>
              <a:rPr lang="en-US" sz="1400" dirty="0"/>
              <a:t>      &lt;div class="p-3 </a:t>
            </a:r>
            <a:r>
              <a:rPr lang="en-US" sz="1400" dirty="0" err="1"/>
              <a:t>bg</a:t>
            </a:r>
            <a:r>
              <a:rPr lang="en-US" sz="1400" dirty="0"/>
              <a:t>-primary text-white rounded"&gt;Column 1&lt;/div&gt;</a:t>
            </a:r>
          </a:p>
          <a:p>
            <a:r>
              <a:rPr lang="en-US" sz="1400" dirty="0"/>
              <a:t>    &lt;/div&gt;</a:t>
            </a:r>
          </a:p>
          <a:p>
            <a:r>
              <a:rPr lang="en-US" sz="1400" dirty="0"/>
              <a:t>    &lt;div class="col-md-4 mb-3"&gt;</a:t>
            </a:r>
          </a:p>
          <a:p>
            <a:r>
              <a:rPr lang="en-US" sz="1400" dirty="0"/>
              <a:t>      &lt;div class="p-3 </a:t>
            </a:r>
            <a:r>
              <a:rPr lang="en-US" sz="1400" dirty="0" err="1"/>
              <a:t>bg</a:t>
            </a:r>
            <a:r>
              <a:rPr lang="en-US" sz="1400" dirty="0"/>
              <a:t>-success text-white rounded"&gt;Column 2&lt;/div&gt;</a:t>
            </a:r>
          </a:p>
          <a:p>
            <a:r>
              <a:rPr lang="en-US" sz="1400" dirty="0"/>
              <a:t>    &lt;/div&gt;</a:t>
            </a:r>
          </a:p>
          <a:p>
            <a:r>
              <a:rPr lang="en-US" sz="1400" dirty="0"/>
              <a:t>    &lt;div class="col-md-4 mb-3"&gt;</a:t>
            </a:r>
          </a:p>
          <a:p>
            <a:r>
              <a:rPr lang="en-US" sz="1400" dirty="0"/>
              <a:t>      &lt;div class="p-3 </a:t>
            </a:r>
            <a:r>
              <a:rPr lang="en-US" sz="1400" dirty="0" err="1"/>
              <a:t>bg</a:t>
            </a:r>
            <a:r>
              <a:rPr lang="en-US" sz="1400" dirty="0"/>
              <a:t>-danger text-white rounded"&gt;Column 3&lt;/div&gt;</a:t>
            </a:r>
          </a:p>
          <a:p>
            <a:r>
              <a:rPr lang="en-US" sz="1400" dirty="0"/>
              <a:t>    &lt;/div&gt;</a:t>
            </a:r>
          </a:p>
          <a:p>
            <a:r>
              <a:rPr lang="en-US" sz="1400" dirty="0"/>
              <a:t>  &lt;/div&gt;</a:t>
            </a:r>
          </a:p>
          <a:p>
            <a:r>
              <a:rPr lang="en-US" sz="1400" dirty="0"/>
              <a:t>&lt;/div&gt;</a:t>
            </a:r>
          </a:p>
          <a:p>
            <a:endParaRPr lang="en-US" sz="1400" dirty="0"/>
          </a:p>
          <a:p>
            <a:r>
              <a:rPr lang="en-US" sz="1400" dirty="0"/>
              <a:t>&lt;!-- Footer --&gt;</a:t>
            </a:r>
          </a:p>
          <a:p>
            <a:r>
              <a:rPr lang="en-US" sz="1400" dirty="0"/>
              <a:t>&lt;footer class="</a:t>
            </a:r>
            <a:r>
              <a:rPr lang="en-US" sz="1400" dirty="0" err="1"/>
              <a:t>bg</a:t>
            </a:r>
            <a:r>
              <a:rPr lang="en-US" sz="1400" dirty="0"/>
              <a:t>-dark text-white text-center py-3 mt-4"&gt;</a:t>
            </a:r>
          </a:p>
          <a:p>
            <a:r>
              <a:rPr lang="en-US" sz="1400" dirty="0"/>
              <a:t>  &amp;copy; 2025 My Website</a:t>
            </a:r>
          </a:p>
          <a:p>
            <a:r>
              <a:rPr lang="en-US" sz="1400" dirty="0"/>
              <a:t>&lt;/footer&gt;</a:t>
            </a:r>
          </a:p>
          <a:p>
            <a:endParaRPr lang="en-US" sz="1400" dirty="0"/>
          </a:p>
          <a:p>
            <a:r>
              <a:rPr lang="en-US" sz="1400" dirty="0"/>
              <a:t>&lt;script </a:t>
            </a:r>
            <a:r>
              <a:rPr lang="en-US" sz="1400" dirty="0" err="1"/>
              <a:t>src</a:t>
            </a:r>
            <a:r>
              <a:rPr lang="en-US" sz="1400" dirty="0"/>
              <a:t>="https://cdn.jsdelivr.net/</a:t>
            </a:r>
            <a:r>
              <a:rPr lang="en-US" sz="1400" dirty="0" err="1"/>
              <a:t>npm</a:t>
            </a:r>
            <a:r>
              <a:rPr lang="en-US" sz="1400" dirty="0"/>
              <a:t>/bootstrap@5.3.3/</a:t>
            </a:r>
            <a:r>
              <a:rPr lang="en-US" sz="1400" dirty="0" err="1"/>
              <a:t>dist</a:t>
            </a:r>
            <a:r>
              <a:rPr lang="en-US" sz="1400" dirty="0"/>
              <a:t>/</a:t>
            </a:r>
            <a:r>
              <a:rPr lang="en-US" sz="1400" dirty="0" err="1"/>
              <a:t>js</a:t>
            </a:r>
            <a:r>
              <a:rPr lang="en-US" sz="1400" dirty="0"/>
              <a:t>/bootstrap.bundle.min.js"&gt;&lt;/script&gt;</a:t>
            </a:r>
          </a:p>
          <a:p>
            <a:r>
              <a:rPr lang="en-US" sz="1400" dirty="0"/>
              <a:t>&lt;/body&gt;</a:t>
            </a:r>
          </a:p>
          <a:p>
            <a:r>
              <a:rPr lang="en-US" sz="1400" dirty="0"/>
              <a:t>&lt;/html&gt;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2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8640" y="450558"/>
            <a:ext cx="10946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React.js</a:t>
            </a:r>
            <a:r>
              <a:rPr lang="en-US" dirty="0"/>
              <a:t>, one of the most powerful and widely used </a:t>
            </a:r>
            <a:r>
              <a:rPr lang="en-US" b="1" dirty="0"/>
              <a:t>JavaScript libraries</a:t>
            </a:r>
            <a:r>
              <a:rPr lang="en-US" dirty="0"/>
              <a:t> for building modern, fast, and dynamic web applications.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1182916"/>
            <a:ext cx="10206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React.js?</a:t>
            </a:r>
          </a:p>
          <a:p>
            <a:r>
              <a:rPr lang="en-US" b="1" dirty="0"/>
              <a:t>React.js</a:t>
            </a:r>
            <a:r>
              <a:rPr lang="en-US" dirty="0"/>
              <a:t> is a </a:t>
            </a:r>
            <a:r>
              <a:rPr lang="en-US" b="1" dirty="0"/>
              <a:t>JavaScript library</a:t>
            </a:r>
            <a:r>
              <a:rPr lang="en-US" dirty="0"/>
              <a:t> developed by </a:t>
            </a:r>
            <a:r>
              <a:rPr lang="en-US" b="1" dirty="0"/>
              <a:t>Facebook (now Meta)</a:t>
            </a:r>
            <a:r>
              <a:rPr lang="en-US" dirty="0"/>
              <a:t> for building </a:t>
            </a:r>
            <a:r>
              <a:rPr lang="en-US" b="1" dirty="0"/>
              <a:t>interactive, component-based user interfaces</a:t>
            </a:r>
            <a:r>
              <a:rPr lang="en-US" dirty="0"/>
              <a:t> — especially </a:t>
            </a:r>
            <a:r>
              <a:rPr lang="en-US" b="1" dirty="0"/>
              <a:t>Single Page Applications (SPAs)</a:t>
            </a:r>
            <a:r>
              <a:rPr lang="en-US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31142"/>
              </p:ext>
            </p:extLst>
          </p:nvPr>
        </p:nvGraphicFramePr>
        <p:xfrm>
          <a:off x="1143000" y="2339340"/>
          <a:ext cx="9872662" cy="347472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619068481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35459453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9815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Component-Based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UI is built using reusable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52738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Declarative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You describe what UI should look like, React handles 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869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Virtual 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Efficiently updates only changed parts of the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135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Unidirectional Data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Data flows in one direction (top-down)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8920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JSX 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Combines HTML and JavaScript in one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32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Fast Rendering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Uses diffing algorithm and Virtual 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5125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React Hooks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Enable state and lifecycle management in functional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2294026"/>
                  </a:ext>
                </a:extLst>
              </a:tr>
            </a:tbl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11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2941" y="422757"/>
            <a:ext cx="2802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Setting Up React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02941" y="915200"/>
            <a:ext cx="81660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1: Using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create-react-app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(recommended for beginners)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8526" y="1376865"/>
            <a:ext cx="3239588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npx</a:t>
            </a:r>
            <a:r>
              <a:rPr lang="en-US" dirty="0"/>
              <a:t> create-react-app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067" y="2354077"/>
            <a:ext cx="7330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Option 2: Add React via CDN (for small demos)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941" y="2931179"/>
            <a:ext cx="11510385" cy="367713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&lt;title&gt;React Demo&lt;/title&gt;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="https://unpkg.com/react@18/</a:t>
            </a:r>
            <a:r>
              <a:rPr lang="en-US" dirty="0" err="1"/>
              <a:t>umd</a:t>
            </a:r>
            <a:r>
              <a:rPr lang="en-US" dirty="0"/>
              <a:t>/react.development.js" </a:t>
            </a:r>
            <a:r>
              <a:rPr lang="en-US" dirty="0" err="1"/>
              <a:t>crossorigin</a:t>
            </a:r>
            <a:r>
              <a:rPr lang="en-US" dirty="0"/>
              <a:t>&gt;&lt;/script&gt;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="https://unpkg.com/react-dom@18/</a:t>
            </a:r>
            <a:r>
              <a:rPr lang="en-US" dirty="0" err="1"/>
              <a:t>umd</a:t>
            </a:r>
            <a:r>
              <a:rPr lang="en-US" dirty="0"/>
              <a:t>/react-dom.development.js" </a:t>
            </a:r>
            <a:r>
              <a:rPr lang="en-US" dirty="0" err="1"/>
              <a:t>crossorigin</a:t>
            </a:r>
            <a:r>
              <a:rPr lang="en-US" dirty="0"/>
              <a:t>&gt;&lt;/script&gt;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="https://unpkg.com/babel-standalone@6/babel.min.js"&gt;&lt;/script&gt;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&lt;div id="root"&gt;&lt;/div&gt;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&lt;script type="text/babel"&gt;</a:t>
            </a:r>
          </a:p>
          <a:p>
            <a:r>
              <a:rPr lang="en-US" dirty="0"/>
              <a:t>    function App() {</a:t>
            </a:r>
          </a:p>
          <a:p>
            <a:r>
              <a:rPr lang="en-US" dirty="0"/>
              <a:t>      return &lt;h1&gt;Hello, React!&lt;/h1&gt;;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ReactDOM.render</a:t>
            </a:r>
            <a:r>
              <a:rPr lang="en-US" dirty="0"/>
              <a:t>(&lt;App /&gt;, 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r>
              <a:rPr lang="en-US" dirty="0"/>
              <a:t>  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046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5097" y="337346"/>
            <a:ext cx="93617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React Component Structure</a:t>
            </a:r>
          </a:p>
          <a:p>
            <a:r>
              <a:rPr lang="en-US" dirty="0"/>
              <a:t>A </a:t>
            </a:r>
            <a:r>
              <a:rPr lang="en-US" b="1" dirty="0"/>
              <a:t>component</a:t>
            </a:r>
            <a:r>
              <a:rPr lang="en-US" dirty="0"/>
              <a:t> is a reusable, independent piece of UI (like a button, form, or </a:t>
            </a:r>
            <a:r>
              <a:rPr lang="en-US" dirty="0" err="1"/>
              <a:t>navbar</a:t>
            </a:r>
            <a:r>
              <a:rPr lang="en-US" dirty="0"/>
              <a:t>).</a:t>
            </a:r>
          </a:p>
        </p:txBody>
      </p:sp>
      <p:sp>
        <p:nvSpPr>
          <p:cNvPr id="7" name="Rectangle 6"/>
          <p:cNvSpPr/>
          <p:nvPr/>
        </p:nvSpPr>
        <p:spPr>
          <a:xfrm>
            <a:off x="4023360" y="1670596"/>
            <a:ext cx="6096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function Welcome() {</a:t>
            </a:r>
          </a:p>
          <a:p>
            <a:r>
              <a:rPr lang="en-US" dirty="0"/>
              <a:t>  return &lt;h1&gt;Welcome to React&lt;/h1&gt;;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Welcome;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0724" y="1215237"/>
            <a:ext cx="343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(Functional Component):</a:t>
            </a:r>
          </a:p>
        </p:txBody>
      </p:sp>
      <p:sp>
        <p:nvSpPr>
          <p:cNvPr id="9" name="Rectangle 8"/>
          <p:cNvSpPr/>
          <p:nvPr/>
        </p:nvSpPr>
        <p:spPr>
          <a:xfrm>
            <a:off x="4023360" y="3929466"/>
            <a:ext cx="6096000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import React from "react";</a:t>
            </a:r>
          </a:p>
          <a:p>
            <a:endParaRPr lang="en-US" dirty="0"/>
          </a:p>
          <a:p>
            <a:r>
              <a:rPr lang="en-US" dirty="0"/>
              <a:t>class Welcome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r>
              <a:rPr lang="en-US" dirty="0"/>
              <a:t>  render() {</a:t>
            </a:r>
          </a:p>
          <a:p>
            <a:r>
              <a:rPr lang="en-US" dirty="0"/>
              <a:t>    return &lt;h1&gt;Welcome to React (Class Component)&lt;/h1&gt;;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Welcome;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04415" y="3300934"/>
            <a:ext cx="2909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 </a:t>
            </a:r>
            <a:r>
              <a:rPr lang="en-US" dirty="0" smtClean="0"/>
              <a:t>(Class </a:t>
            </a:r>
            <a:r>
              <a:rPr lang="en-US" dirty="0"/>
              <a:t>Component):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4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8343" y="1929008"/>
            <a:ext cx="47810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MyThread</a:t>
            </a:r>
            <a:r>
              <a:rPr lang="en-US" b="1" dirty="0" smtClean="0"/>
              <a:t> extends Thread {</a:t>
            </a:r>
          </a:p>
          <a:p>
            <a:r>
              <a:rPr lang="en-US" b="1" dirty="0" smtClean="0"/>
              <a:t>    public void run() {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System.out.println</a:t>
            </a:r>
            <a:r>
              <a:rPr lang="en-US" b="1" dirty="0" smtClean="0"/>
              <a:t>("Thread running: " + </a:t>
            </a:r>
            <a:r>
              <a:rPr lang="en-US" b="1" dirty="0" err="1" smtClean="0"/>
              <a:t>Thread.currentThread</a:t>
            </a:r>
            <a:r>
              <a:rPr lang="en-US" b="1" dirty="0" smtClean="0"/>
              <a:t>().</a:t>
            </a:r>
            <a:r>
              <a:rPr lang="en-US" b="1" dirty="0" err="1" smtClean="0"/>
              <a:t>getName</a:t>
            </a:r>
            <a:r>
              <a:rPr lang="en-US" b="1" dirty="0" smtClean="0"/>
              <a:t>());</a:t>
            </a:r>
          </a:p>
          <a:p>
            <a:r>
              <a:rPr lang="en-US" b="1" dirty="0" smtClean="0"/>
              <a:t>    }</a:t>
            </a:r>
          </a:p>
          <a:p>
            <a:endParaRPr lang="en-US" b="1" dirty="0" smtClean="0"/>
          </a:p>
          <a:p>
            <a:r>
              <a:rPr lang="en-US" b="1" dirty="0" smtClean="0"/>
              <a:t>    public static void main(String[] </a:t>
            </a:r>
            <a:r>
              <a:rPr lang="en-US" b="1" dirty="0" err="1" smtClean="0"/>
              <a:t>args</a:t>
            </a:r>
            <a:r>
              <a:rPr lang="en-US" b="1" dirty="0" smtClean="0"/>
              <a:t>) {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MyThread</a:t>
            </a:r>
            <a:r>
              <a:rPr lang="en-US" b="1" dirty="0" smtClean="0"/>
              <a:t> t1 = new </a:t>
            </a:r>
            <a:r>
              <a:rPr lang="en-US" b="1" dirty="0" err="1" smtClean="0"/>
              <a:t>MyThread</a:t>
            </a:r>
            <a:r>
              <a:rPr lang="en-US" b="1" dirty="0" smtClean="0"/>
              <a:t>();</a:t>
            </a:r>
          </a:p>
          <a:p>
            <a:r>
              <a:rPr lang="en-US" b="1" dirty="0" smtClean="0"/>
              <a:t>        t1.start();  // starts a new thread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8343" y="944940"/>
            <a:ext cx="40705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Extending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Thread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04692" y="243611"/>
            <a:ext cx="44750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Creating Threads in Java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42227" y="838166"/>
            <a:ext cx="533671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Implementing the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Runnable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Interface 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0" y="1929008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MyRunnable</a:t>
            </a:r>
            <a:r>
              <a:rPr lang="en-US" dirty="0"/>
              <a:t> implements Runnable {</a:t>
            </a:r>
          </a:p>
          <a:p>
            <a:r>
              <a:rPr lang="en-US" dirty="0"/>
              <a:t>    public void run()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("Runnable thread: " + </a:t>
            </a:r>
            <a:r>
              <a:rPr lang="en-US" dirty="0" err="1"/>
              <a:t>Thread.currentThread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Thread t = new Thread(new </a:t>
            </a:r>
            <a:r>
              <a:rPr lang="en-US" dirty="0" err="1"/>
              <a:t>MyRunnable</a:t>
            </a:r>
            <a:r>
              <a:rPr lang="en-US" dirty="0"/>
              <a:t>());</a:t>
            </a:r>
          </a:p>
          <a:p>
            <a:r>
              <a:rPr lang="en-US" dirty="0"/>
              <a:t>        </a:t>
            </a:r>
            <a:r>
              <a:rPr lang="en-US" dirty="0" err="1"/>
              <a:t>t.start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0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257" y="3539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JSX (JavaScript XML)</a:t>
            </a:r>
          </a:p>
          <a:p>
            <a:r>
              <a:rPr lang="en-US" dirty="0"/>
              <a:t>JSX allows you to </a:t>
            </a:r>
            <a:r>
              <a:rPr lang="en-US" b="1" dirty="0"/>
              <a:t>write HTML inside JavaScript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926" y="1094155"/>
            <a:ext cx="466779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name = "</a:t>
            </a:r>
            <a:r>
              <a:rPr lang="en-US" dirty="0" err="1"/>
              <a:t>Gowthaman</a:t>
            </a:r>
            <a:r>
              <a:rPr lang="en-US" dirty="0"/>
              <a:t>";</a:t>
            </a:r>
          </a:p>
          <a:p>
            <a:r>
              <a:rPr lang="en-US" dirty="0" err="1"/>
              <a:t>const</a:t>
            </a:r>
            <a:r>
              <a:rPr lang="en-US" dirty="0"/>
              <a:t> element = &lt;h1&gt;Hello, {name}!&lt;/h1&gt;;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926" y="1999008"/>
            <a:ext cx="342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JSX gets compiled into JavaScript:</a:t>
            </a:r>
          </a:p>
        </p:txBody>
      </p:sp>
      <p:sp>
        <p:nvSpPr>
          <p:cNvPr id="9" name="Rectangle 8"/>
          <p:cNvSpPr/>
          <p:nvPr/>
        </p:nvSpPr>
        <p:spPr>
          <a:xfrm>
            <a:off x="330926" y="2538939"/>
            <a:ext cx="536005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React.createElement</a:t>
            </a:r>
            <a:r>
              <a:rPr lang="en-US" dirty="0"/>
              <a:t>("h1", null, "Hello, </a:t>
            </a:r>
            <a:r>
              <a:rPr lang="en-US" dirty="0" err="1"/>
              <a:t>Gowthaman</a:t>
            </a:r>
            <a:r>
              <a:rPr lang="en-US" dirty="0"/>
              <a:t>!");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0926" y="3075784"/>
            <a:ext cx="29161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Rendering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index.js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0926" y="4120218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import React from 'react';</a:t>
            </a:r>
          </a:p>
          <a:p>
            <a:r>
              <a:rPr lang="en-US" dirty="0"/>
              <a:t>import </a:t>
            </a:r>
            <a:r>
              <a:rPr lang="en-US" dirty="0" err="1"/>
              <a:t>ReactDOM</a:t>
            </a:r>
            <a:r>
              <a:rPr lang="en-US" dirty="0"/>
              <a:t> from 'react-</a:t>
            </a:r>
            <a:r>
              <a:rPr lang="en-US" dirty="0" err="1"/>
              <a:t>dom</a:t>
            </a:r>
            <a:r>
              <a:rPr lang="en-US" dirty="0"/>
              <a:t>/client';</a:t>
            </a:r>
          </a:p>
          <a:p>
            <a:r>
              <a:rPr lang="en-US" dirty="0"/>
              <a:t>import App from './App';</a:t>
            </a:r>
          </a:p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root = </a:t>
            </a:r>
            <a:r>
              <a:rPr lang="en-US" dirty="0" err="1"/>
              <a:t>ReactDOM.createRoot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('root'));</a:t>
            </a:r>
          </a:p>
          <a:p>
            <a:r>
              <a:rPr lang="en-US" dirty="0" err="1"/>
              <a:t>root.render</a:t>
            </a:r>
            <a:r>
              <a:rPr lang="en-US" dirty="0"/>
              <a:t>(&lt;App /&gt;);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0" y="3730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Props (Component Properties)</a:t>
            </a:r>
          </a:p>
          <a:p>
            <a:r>
              <a:rPr lang="en-US" dirty="0"/>
              <a:t>Props are </a:t>
            </a:r>
            <a:r>
              <a:rPr lang="en-US" b="1" dirty="0"/>
              <a:t>read-only attributes</a:t>
            </a:r>
            <a:r>
              <a:rPr lang="en-US" dirty="0"/>
              <a:t> passed from parent to child.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92389" y="1200111"/>
            <a:ext cx="4781005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function Welcome(props) {</a:t>
            </a:r>
          </a:p>
          <a:p>
            <a:r>
              <a:rPr lang="en-US" dirty="0"/>
              <a:t>  return &lt;h2&gt;Hello, {props.name}&lt;/h2&gt;;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&lt;&gt;</a:t>
            </a:r>
          </a:p>
          <a:p>
            <a:r>
              <a:rPr lang="en-US" dirty="0"/>
              <a:t>      &lt;Welcome name="Ravi" /&gt;</a:t>
            </a:r>
          </a:p>
          <a:p>
            <a:r>
              <a:rPr lang="en-US" dirty="0"/>
              <a:t>      &lt;Welcome name="</a:t>
            </a:r>
            <a:r>
              <a:rPr lang="en-US" dirty="0" err="1"/>
              <a:t>Arun</a:t>
            </a:r>
            <a:r>
              <a:rPr lang="en-US" dirty="0"/>
              <a:t>" /&gt;</a:t>
            </a:r>
          </a:p>
          <a:p>
            <a:r>
              <a:rPr lang="en-US" dirty="0"/>
              <a:t>    &lt;/&gt;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0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8971" y="4671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State in React</a:t>
            </a:r>
          </a:p>
          <a:p>
            <a:r>
              <a:rPr lang="en-US" dirty="0"/>
              <a:t>State is data that </a:t>
            </a:r>
            <a:r>
              <a:rPr lang="en-US" b="1" dirty="0"/>
              <a:t>changes over time</a:t>
            </a:r>
            <a:r>
              <a:rPr lang="en-US" dirty="0"/>
              <a:t> — used for dynamic UIs.</a:t>
            </a:r>
          </a:p>
        </p:txBody>
      </p:sp>
      <p:sp>
        <p:nvSpPr>
          <p:cNvPr id="7" name="Rectangle 6"/>
          <p:cNvSpPr/>
          <p:nvPr/>
        </p:nvSpPr>
        <p:spPr>
          <a:xfrm>
            <a:off x="478971" y="1375010"/>
            <a:ext cx="6096000" cy="424731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import { </a:t>
            </a:r>
            <a:r>
              <a:rPr lang="en-US" dirty="0" err="1"/>
              <a:t>useState</a:t>
            </a:r>
            <a:r>
              <a:rPr lang="en-US" dirty="0"/>
              <a:t> } from "react";</a:t>
            </a:r>
          </a:p>
          <a:p>
            <a:endParaRPr lang="en-US" dirty="0"/>
          </a:p>
          <a:p>
            <a:r>
              <a:rPr lang="en-US" dirty="0"/>
              <a:t>function Counter() {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endParaRPr lang="en-US" dirty="0"/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&lt;h2&gt;Count: {count}&lt;/h2&gt;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(count + 1)}&gt;Increment&lt;/button&gt;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export default Counter;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18811" y="2483005"/>
            <a:ext cx="4850675" cy="23083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ButtonClick</a:t>
            </a:r>
            <a:r>
              <a:rPr lang="en-US" dirty="0"/>
              <a:t>() {</a:t>
            </a:r>
          </a:p>
          <a:p>
            <a:r>
              <a:rPr lang="en-US" dirty="0"/>
              <a:t>  function </a:t>
            </a:r>
            <a:r>
              <a:rPr lang="en-US" dirty="0" err="1"/>
              <a:t>handleClick</a:t>
            </a:r>
            <a:r>
              <a:rPr lang="en-US" dirty="0"/>
              <a:t>() {</a:t>
            </a:r>
          </a:p>
          <a:p>
            <a:r>
              <a:rPr lang="en-US" dirty="0"/>
              <a:t>    alert("Button Clicked!");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return 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handleClick</a:t>
            </a:r>
            <a:r>
              <a:rPr lang="en-US" dirty="0"/>
              <a:t>}&gt;Click Me&lt;/button&gt;;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818811" y="1781294"/>
            <a:ext cx="2720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Handling Events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40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0594" y="357687"/>
            <a:ext cx="293541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Rendering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" y="886824"/>
            <a:ext cx="6096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UserGreeting</a:t>
            </a:r>
            <a:r>
              <a:rPr lang="en-US" dirty="0"/>
              <a:t>(props) {</a:t>
            </a:r>
          </a:p>
          <a:p>
            <a:r>
              <a:rPr lang="en-US" dirty="0"/>
              <a:t>  return </a:t>
            </a:r>
            <a:r>
              <a:rPr lang="en-US" dirty="0" err="1"/>
              <a:t>props.isLoggedIn</a:t>
            </a:r>
            <a:r>
              <a:rPr lang="en-US" dirty="0"/>
              <a:t> ? &lt;h2&gt;Welcome Back!&lt;/h2&gt; : &lt;h2&gt;Please Sign In&lt;/h2&gt;;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7680" y="2423403"/>
            <a:ext cx="19944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 and Keys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680" y="3042030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const</a:t>
            </a:r>
            <a:r>
              <a:rPr lang="en-US" dirty="0"/>
              <a:t> fruits = ["Apple", "Banana", "Cherry"];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FruitList</a:t>
            </a:r>
            <a:r>
              <a:rPr lang="en-US" dirty="0"/>
              <a:t>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    {</a:t>
            </a:r>
            <a:r>
              <a:rPr lang="en-US" dirty="0" err="1"/>
              <a:t>fruits.map</a:t>
            </a:r>
            <a:r>
              <a:rPr lang="en-US" dirty="0"/>
              <a:t>((fruit, index) =&gt; &lt;li key={index}&gt;{fruit}&lt;/li&gt;)}</a:t>
            </a:r>
          </a:p>
          <a:p>
            <a:r>
              <a:rPr lang="en-US" dirty="0"/>
              <a:t>    &lt;/</a:t>
            </a:r>
            <a:r>
              <a:rPr lang="en-US" dirty="0" err="1"/>
              <a:t>ul</a:t>
            </a:r>
            <a:r>
              <a:rPr lang="en-US" dirty="0"/>
              <a:t>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71657" y="2252901"/>
            <a:ext cx="39536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myapp</a:t>
            </a:r>
            <a:r>
              <a:rPr lang="en-US" dirty="0"/>
              <a:t>/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public/</a:t>
            </a:r>
          </a:p>
          <a:p>
            <a:r>
              <a:rPr lang="en-US" dirty="0"/>
              <a:t>│   └── index.html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│   ├── App.js</a:t>
            </a:r>
          </a:p>
          <a:p>
            <a:r>
              <a:rPr lang="en-US" dirty="0"/>
              <a:t>│   ├── index.js</a:t>
            </a:r>
          </a:p>
          <a:p>
            <a:r>
              <a:rPr lang="en-US" dirty="0"/>
              <a:t>│   ├── components/</a:t>
            </a:r>
          </a:p>
          <a:p>
            <a:r>
              <a:rPr lang="en-US" dirty="0"/>
              <a:t>│   │   └── MyComponent.js</a:t>
            </a:r>
          </a:p>
          <a:p>
            <a:r>
              <a:rPr lang="en-US" dirty="0"/>
              <a:t>│   └── App.css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└── </a:t>
            </a:r>
            <a:r>
              <a:rPr lang="en-US" dirty="0" err="1"/>
              <a:t>package.json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053943" y="1415534"/>
            <a:ext cx="4709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React Folder Structure (create-react-app)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39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200" y="457591"/>
            <a:ext cx="4737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React Component Communication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84733"/>
              </p:ext>
            </p:extLst>
          </p:nvPr>
        </p:nvGraphicFramePr>
        <p:xfrm>
          <a:off x="977538" y="1159328"/>
          <a:ext cx="9872662" cy="14630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958220493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0155883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Technique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5374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Parent → Child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3081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Child →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Callback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2799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Context API or </a:t>
                      </a:r>
                      <a:r>
                        <a:rPr lang="en-US" sz="1800" dirty="0" err="1"/>
                        <a:t>Redux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75262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77538" y="327464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Advantages of React</a:t>
            </a:r>
          </a:p>
          <a:p>
            <a:r>
              <a:rPr lang="en-US" dirty="0"/>
              <a:t>✅ Fast and efficient (Virtual DOM)</a:t>
            </a:r>
            <a:br>
              <a:rPr lang="en-US" dirty="0"/>
            </a:br>
            <a:r>
              <a:rPr lang="en-US" dirty="0"/>
              <a:t>✅ Component-based structure</a:t>
            </a:r>
            <a:br>
              <a:rPr lang="en-US" dirty="0"/>
            </a:br>
            <a:r>
              <a:rPr lang="en-US" dirty="0"/>
              <a:t>✅ Reusable code and easy maintenance</a:t>
            </a:r>
            <a:br>
              <a:rPr lang="en-US" dirty="0"/>
            </a:br>
            <a:r>
              <a:rPr lang="en-US" dirty="0"/>
              <a:t>✅ Large community and ecosystem</a:t>
            </a:r>
            <a:br>
              <a:rPr lang="en-US" dirty="0"/>
            </a:br>
            <a:r>
              <a:rPr lang="en-US" dirty="0"/>
              <a:t>✅ Can integrate with backend APIs easily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28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1770" y="2778035"/>
            <a:ext cx="3031006" cy="135636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54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846949"/>
              </p:ext>
            </p:extLst>
          </p:nvPr>
        </p:nvGraphicFramePr>
        <p:xfrm>
          <a:off x="1031241" y="943669"/>
          <a:ext cx="9872662" cy="32918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4112035822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617782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8255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start()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Starts a new thread; calls run() internally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5423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run()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Code executed by the 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5564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sleep(ms)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Suspends thread for given milliseconds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45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yield()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Temporarily pauses to let other threads execute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6511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Waits for another thread to finish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5132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isAlive()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Checks if thread is still running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3081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setPriority(int)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Sets thread priority (1–10)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2491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interrupt()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Interrupts a sleeping or waiting 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08386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96873" y="257294"/>
            <a:ext cx="49623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Important Thread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1241" y="48747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Advantages of Java Thread Model</a:t>
            </a:r>
          </a:p>
          <a:p>
            <a:r>
              <a:rPr lang="en-US" dirty="0"/>
              <a:t>✅ Better CPU utilization</a:t>
            </a:r>
            <a:br>
              <a:rPr lang="en-US" dirty="0"/>
            </a:br>
            <a:r>
              <a:rPr lang="en-US" dirty="0"/>
              <a:t>✅ Faster response in GUI and server apps</a:t>
            </a:r>
            <a:br>
              <a:rPr lang="en-US" dirty="0"/>
            </a:br>
            <a:r>
              <a:rPr lang="en-US" dirty="0"/>
              <a:t>✅ Easier program design using logical concurrency</a:t>
            </a:r>
            <a:br>
              <a:rPr lang="en-US" dirty="0"/>
            </a:br>
            <a:r>
              <a:rPr lang="en-US" dirty="0"/>
              <a:t>✅ Non-blocking I/O and scalable server architectures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46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19530" y="455695"/>
            <a:ext cx="35044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Thread Priorities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530" y="1102026"/>
            <a:ext cx="4322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Every thread has a </a:t>
            </a:r>
            <a:r>
              <a:rPr lang="en-US" b="1" dirty="0"/>
              <a:t>priority</a:t>
            </a:r>
            <a:r>
              <a:rPr lang="en-US" dirty="0"/>
              <a:t> (integer 1 to 10).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78237" y="1687174"/>
            <a:ext cx="3787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Thread.MIN_PRIORITY</a:t>
            </a:r>
            <a:r>
              <a:rPr lang="en-US" sz="2000" b="1" dirty="0"/>
              <a:t> = 1</a:t>
            </a:r>
          </a:p>
          <a:p>
            <a:r>
              <a:rPr lang="en-US" sz="2000" b="1" dirty="0" err="1"/>
              <a:t>Thread.NORM_PRIORITY</a:t>
            </a:r>
            <a:r>
              <a:rPr lang="en-US" sz="2000" b="1" dirty="0"/>
              <a:t> = 5</a:t>
            </a:r>
          </a:p>
          <a:p>
            <a:r>
              <a:rPr lang="en-US" sz="2000" b="1" dirty="0" err="1"/>
              <a:t>Thread.MAX_PRIORITY</a:t>
            </a:r>
            <a:r>
              <a:rPr lang="en-US" sz="2000" b="1" dirty="0"/>
              <a:t> = 10</a:t>
            </a:r>
          </a:p>
        </p:txBody>
      </p:sp>
      <p:sp>
        <p:nvSpPr>
          <p:cNvPr id="9" name="Rectangle 8"/>
          <p:cNvSpPr/>
          <p:nvPr/>
        </p:nvSpPr>
        <p:spPr>
          <a:xfrm>
            <a:off x="619530" y="2918653"/>
            <a:ext cx="4424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Thread Synchronization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9529" y="3619640"/>
            <a:ext cx="107974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multiple threads access shared resources, we must </a:t>
            </a:r>
            <a:r>
              <a:rPr lang="en-US" b="1" dirty="0"/>
              <a:t>synchronize</a:t>
            </a:r>
            <a:r>
              <a:rPr lang="en-US" dirty="0"/>
              <a:t> them to prevent inconsistent states.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237" y="4329224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Counter {</a:t>
            </a:r>
          </a:p>
          <a:p>
            <a:r>
              <a:rPr lang="en-US" dirty="0"/>
              <a:t>    private </a:t>
            </a: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endParaRPr lang="en-US" dirty="0"/>
          </a:p>
          <a:p>
            <a:r>
              <a:rPr lang="en-US" dirty="0"/>
              <a:t>    synchronized void increment() {  // synchronized method</a:t>
            </a:r>
          </a:p>
          <a:p>
            <a:r>
              <a:rPr lang="en-US" dirty="0"/>
              <a:t>        count++;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65244" y="5213924"/>
            <a:ext cx="2980836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synchronized(object) {</a:t>
            </a:r>
          </a:p>
          <a:p>
            <a:r>
              <a:rPr lang="en-US" b="1" dirty="0"/>
              <a:t>   // critical section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5318" y="4536443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with synchronized block: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9931" y="368211"/>
            <a:ext cx="6876869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Inter-Thread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 can communicate using: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wait()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causes thread to wait until notified.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notify()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wakes up one waiting thread.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notifyAll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— wakes up all waiting threads.</a:t>
            </a:r>
            <a:endParaRPr kumimoji="0" lang="en-US" altLang="en-US" sz="4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851" y="2663373"/>
            <a:ext cx="5251269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synchronized (this) {</a:t>
            </a:r>
          </a:p>
          <a:p>
            <a:r>
              <a:rPr lang="en-US" dirty="0"/>
              <a:t>    wait();     // release lock and wait</a:t>
            </a:r>
          </a:p>
          <a:p>
            <a:r>
              <a:rPr lang="en-US" dirty="0"/>
              <a:t>    notify();   // wake one waiting thread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574971" y="1957144"/>
            <a:ext cx="53122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PrintJob</a:t>
            </a:r>
            <a:r>
              <a:rPr lang="en-US" dirty="0"/>
              <a:t> extends Thread {</a:t>
            </a:r>
          </a:p>
          <a:p>
            <a:r>
              <a:rPr lang="en-US" dirty="0"/>
              <a:t>    private String name;</a:t>
            </a:r>
          </a:p>
          <a:p>
            <a:r>
              <a:rPr lang="en-US" dirty="0"/>
              <a:t>    </a:t>
            </a:r>
            <a:r>
              <a:rPr lang="en-US" dirty="0" err="1"/>
              <a:t>PrintJob</a:t>
            </a:r>
            <a:r>
              <a:rPr lang="en-US" dirty="0"/>
              <a:t>(String name) { this.name = name; }</a:t>
            </a:r>
          </a:p>
          <a:p>
            <a:endParaRPr lang="en-US" dirty="0"/>
          </a:p>
          <a:p>
            <a:r>
              <a:rPr lang="en-US" dirty="0"/>
              <a:t>    public void run() {</a:t>
            </a:r>
          </a:p>
          <a:p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5;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(name + " printing page " +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PrintJob</a:t>
            </a:r>
            <a:r>
              <a:rPr lang="en-US" dirty="0"/>
              <a:t> t1 = new </a:t>
            </a:r>
            <a:r>
              <a:rPr lang="en-US" dirty="0" err="1"/>
              <a:t>PrintJob</a:t>
            </a:r>
            <a:r>
              <a:rPr lang="en-US" dirty="0"/>
              <a:t>("Job1");</a:t>
            </a:r>
          </a:p>
          <a:p>
            <a:r>
              <a:rPr lang="en-US" dirty="0"/>
              <a:t>        </a:t>
            </a:r>
            <a:r>
              <a:rPr lang="en-US" dirty="0" err="1"/>
              <a:t>PrintJob</a:t>
            </a:r>
            <a:r>
              <a:rPr lang="en-US" dirty="0"/>
              <a:t> t2 = new </a:t>
            </a:r>
            <a:r>
              <a:rPr lang="en-US" dirty="0" err="1"/>
              <a:t>PrintJob</a:t>
            </a:r>
            <a:r>
              <a:rPr lang="en-US" dirty="0"/>
              <a:t>("Job2");</a:t>
            </a:r>
          </a:p>
          <a:p>
            <a:r>
              <a:rPr lang="en-US" dirty="0"/>
              <a:t>        t1.start();</a:t>
            </a:r>
          </a:p>
          <a:p>
            <a:r>
              <a:rPr lang="en-US" dirty="0"/>
              <a:t>        t2.start();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971" y="1168430"/>
            <a:ext cx="3938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Multithreading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4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6240" y="327859"/>
            <a:ext cx="112369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JDBC?</a:t>
            </a:r>
          </a:p>
          <a:p>
            <a:r>
              <a:rPr lang="en-US" b="1" dirty="0"/>
              <a:t>JDBC (Java Database Connectivity)</a:t>
            </a:r>
            <a:r>
              <a:rPr lang="en-US" dirty="0"/>
              <a:t> is an API (Application Programming Interface) that allows Java applications to interact with </a:t>
            </a:r>
            <a:r>
              <a:rPr lang="en-US" b="1" dirty="0"/>
              <a:t>relational databases</a:t>
            </a:r>
            <a:r>
              <a:rPr lang="en-US" dirty="0"/>
              <a:t> such as MySQL, Oracle, PostgreSQL, etc.</a:t>
            </a:r>
          </a:p>
          <a:p>
            <a:r>
              <a:rPr lang="en-US" dirty="0"/>
              <a:t>It provides classes and interfaces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Establishing a database </a:t>
            </a:r>
            <a:r>
              <a:rPr lang="en-US" b="1" dirty="0"/>
              <a:t>connection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Executing SQL</a:t>
            </a:r>
            <a:r>
              <a:rPr lang="en-US" dirty="0"/>
              <a:t>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Processing results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07236" y="1852414"/>
            <a:ext cx="184056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240" y="2732717"/>
            <a:ext cx="9509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JDBC Architecture Overview</a:t>
            </a:r>
          </a:p>
          <a:p>
            <a:r>
              <a:rPr lang="en-US" dirty="0"/>
              <a:t>The JDBC architecture is based on </a:t>
            </a:r>
            <a:r>
              <a:rPr lang="en-US" b="1" dirty="0"/>
              <a:t>two-tier</a:t>
            </a:r>
            <a:r>
              <a:rPr lang="en-US" dirty="0"/>
              <a:t> and </a:t>
            </a:r>
            <a:r>
              <a:rPr lang="en-US" b="1" dirty="0"/>
              <a:t>three-tier</a:t>
            </a:r>
            <a:r>
              <a:rPr lang="en-US" dirty="0"/>
              <a:t> models.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6240" y="3834993"/>
            <a:ext cx="51104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Two-Tier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↔ Database (direct connection)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Java application (client) directly communicates with the database using JDBC 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standalone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7440" y="3142496"/>
            <a:ext cx="353568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+------------------------+</a:t>
            </a:r>
          </a:p>
          <a:p>
            <a:r>
              <a:rPr lang="en-US" dirty="0"/>
              <a:t>| Java Application       |</a:t>
            </a:r>
          </a:p>
          <a:p>
            <a:r>
              <a:rPr lang="en-US" dirty="0"/>
              <a:t>|   (JDBC API)           |</a:t>
            </a:r>
          </a:p>
          <a:p>
            <a:r>
              <a:rPr lang="en-US" dirty="0"/>
              <a:t>+-----------+------------+</a:t>
            </a:r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    v</a:t>
            </a:r>
          </a:p>
          <a:p>
            <a:r>
              <a:rPr lang="en-US" dirty="0"/>
              <a:t>   JDBC Driver (vendor-specific)</a:t>
            </a:r>
          </a:p>
          <a:p>
            <a:r>
              <a:rPr lang="en-US" dirty="0"/>
              <a:t>            |</a:t>
            </a:r>
          </a:p>
          <a:p>
            <a:r>
              <a:rPr lang="en-US" dirty="0"/>
              <a:t>            v</a:t>
            </a:r>
          </a:p>
          <a:p>
            <a:r>
              <a:rPr lang="en-US" dirty="0"/>
              <a:t>+------------------------+</a:t>
            </a:r>
          </a:p>
          <a:p>
            <a:r>
              <a:rPr lang="en-US" dirty="0"/>
              <a:t>| Database (MySQL, etc.) |</a:t>
            </a:r>
          </a:p>
          <a:p>
            <a:r>
              <a:rPr lang="en-US" dirty="0"/>
              <a:t>+------------------------+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0560" y="586631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✅ Simple and fast</a:t>
            </a:r>
            <a:br>
              <a:rPr lang="en-US" dirty="0"/>
            </a:br>
            <a:r>
              <a:rPr lang="en-US" dirty="0"/>
              <a:t>❌ Tight coupling between app and database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K.GOWTHAMAN M.C.A KALVI EDUCATION - 9894083890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6858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507</TotalTime>
  <Words>6192</Words>
  <Application>Microsoft Office PowerPoint</Application>
  <PresentationFormat>Widescreen</PresentationFormat>
  <Paragraphs>1299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 Unicode MS</vt:lpstr>
      <vt:lpstr>Arial</vt:lpstr>
      <vt:lpstr>Calibri</vt:lpstr>
      <vt:lpstr>Corbel</vt:lpstr>
      <vt:lpstr>Basis</vt:lpstr>
      <vt:lpstr>Multithreading jdbc web client 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Jdbc Architectural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with CSS (Dynamic Styling)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Fundamentals</dc:title>
  <dc:creator>DELL</dc:creator>
  <cp:lastModifiedBy>DELL</cp:lastModifiedBy>
  <cp:revision>95</cp:revision>
  <dcterms:created xsi:type="dcterms:W3CDTF">2025-10-13T16:00:46Z</dcterms:created>
  <dcterms:modified xsi:type="dcterms:W3CDTF">2025-10-17T13:32:13Z</dcterms:modified>
</cp:coreProperties>
</file>