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0722-9FC2-48D9-B27D-4B3C659A460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FB95D-89A3-4B54-AA7D-F7CE7EFB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79828F-C4DB-43A7-83A9-7030443A69EE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E8C6-835C-4DF1-90B6-901CC73EA612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FE9-0FE2-4465-A950-30862F543D06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93E0-D869-4011-B355-C92B5DACE7F7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E000-2A58-4EDF-B608-C48CCEE53F81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A9DB-03EB-4905-8345-5430C3A9637E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F8A5-FED4-47D7-9C73-02BD4A774BD1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5BBD0-3DD3-4E59-81D3-3D4B412FFF84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6449-8487-4192-8C98-1C348818A230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2AB1-A81A-47AF-893F-70AAE735F69F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A4F2-FD4F-4919-A127-4527ED3EE06B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B28427B-5FA7-428C-86D2-1BA18892CD56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SERVLETS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937" y="572146"/>
            <a:ext cx="10075817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("&lt;h1&gt;Hello from Servlet!&lt;/h1&gt;");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8309" y="4069213"/>
            <a:ext cx="64203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Deploy: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 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WEB-INF/classes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folder of web app.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web.xml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use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WebServlet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annotation: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8937" y="5254102"/>
            <a:ext cx="6096000" cy="1200329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javax.servlet.annotation.WebServlet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WebServlet</a:t>
            </a:r>
            <a:r>
              <a:rPr lang="en-US" dirty="0"/>
              <a:t>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 ... }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8898" y="5895169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http://localhost:8080/yourApp/hello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65726"/>
              </p:ext>
            </p:extLst>
          </p:nvPr>
        </p:nvGraphicFramePr>
        <p:xfrm>
          <a:off x="1092200" y="1557020"/>
          <a:ext cx="9872662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315407827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8216397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09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doGet()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HTTP GET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26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doPost()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HTTP POST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1586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doPut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HTTP PUT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584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doDelete()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HTTP DELETE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808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doHead()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HEAD request (headers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9153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doOptions()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supported HTTP 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356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doTrace()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diagnostic trace of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98943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15140" y="755134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HTTP-Specific Methods in </a:t>
            </a:r>
            <a:r>
              <a:rPr lang="en-US" dirty="0" err="1"/>
              <a:t>HttpServlet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smtClean="0"/>
              <a:t>Client Request </a:t>
            </a:r>
            <a:r>
              <a:rPr lang="en-US" dirty="0"/>
              <a:t>and Response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1825675"/>
            <a:ext cx="6096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String </a:t>
            </a:r>
            <a:r>
              <a:rPr lang="en-US" dirty="0" err="1"/>
              <a:t>ip</a:t>
            </a:r>
            <a:r>
              <a:rPr lang="en-US" dirty="0"/>
              <a:t> = </a:t>
            </a:r>
            <a:r>
              <a:rPr lang="en-US" dirty="0" err="1"/>
              <a:t>request.getRemoteAddr</a:t>
            </a:r>
            <a:r>
              <a:rPr lang="en-US" dirty="0"/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886055"/>
            <a:ext cx="60960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 err="1"/>
              <a:t>out.println</a:t>
            </a:r>
            <a:r>
              <a:rPr lang="en-US" dirty="0"/>
              <a:t>("&lt;h1&gt;Hello&lt;/h1&gt;");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Session Management</a:t>
            </a:r>
          </a:p>
          <a:p>
            <a:r>
              <a:rPr lang="en-US" dirty="0"/>
              <a:t>Servlet API provides </a:t>
            </a:r>
            <a:r>
              <a:rPr lang="en-US" b="1" dirty="0" err="1"/>
              <a:t>HttpSession</a:t>
            </a:r>
            <a:r>
              <a:rPr lang="en-US" dirty="0"/>
              <a:t> for maintaining state: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153370"/>
            <a:ext cx="60960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r>
              <a:rPr lang="en-US" dirty="0" err="1"/>
              <a:t>session.setAttribute</a:t>
            </a:r>
            <a:r>
              <a:rPr lang="en-US" dirty="0"/>
              <a:t>("user",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String user = (String) </a:t>
            </a:r>
            <a:r>
              <a:rPr lang="en-US" dirty="0" err="1"/>
              <a:t>session.getAttribute</a:t>
            </a:r>
            <a:r>
              <a:rPr lang="en-US" dirty="0"/>
              <a:t>("user");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4309551"/>
            <a:ext cx="573024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Servlet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share data across all servlets in a web app.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5369480"/>
            <a:ext cx="866140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ServletContext</a:t>
            </a:r>
            <a:r>
              <a:rPr lang="en-US" dirty="0"/>
              <a:t> context = </a:t>
            </a:r>
            <a:r>
              <a:rPr lang="en-US" dirty="0" err="1"/>
              <a:t>getServletContext</a:t>
            </a:r>
            <a:r>
              <a:rPr lang="en-US" dirty="0"/>
              <a:t>();</a:t>
            </a:r>
          </a:p>
          <a:p>
            <a:r>
              <a:rPr lang="en-US" dirty="0" err="1"/>
              <a:t>context.setAttribute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", "</a:t>
            </a:r>
            <a:r>
              <a:rPr lang="en-US" dirty="0" err="1"/>
              <a:t>MyWebApp</a:t>
            </a:r>
            <a:r>
              <a:rPr lang="en-US" dirty="0"/>
              <a:t>");</a:t>
            </a:r>
          </a:p>
          <a:p>
            <a:r>
              <a:rPr lang="en-US" dirty="0"/>
              <a:t>String app = (String) </a:t>
            </a:r>
            <a:r>
              <a:rPr lang="en-US" dirty="0" err="1"/>
              <a:t>context.getAttribute</a:t>
            </a:r>
            <a:r>
              <a:rPr lang="en-US" dirty="0"/>
              <a:t>("</a:t>
            </a:r>
            <a:r>
              <a:rPr lang="en-US" dirty="0" err="1"/>
              <a:t>appName</a:t>
            </a:r>
            <a:r>
              <a:rPr lang="en-US" dirty="0"/>
              <a:t>");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680" y="526256"/>
            <a:ext cx="1087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RequestDispatcher</a:t>
            </a:r>
            <a:r>
              <a:rPr lang="en-US" b="1" dirty="0"/>
              <a:t>?</a:t>
            </a:r>
          </a:p>
          <a:p>
            <a:r>
              <a:rPr lang="en-US" dirty="0"/>
              <a:t>In </a:t>
            </a:r>
            <a:r>
              <a:rPr lang="en-US" b="1" dirty="0"/>
              <a:t>Java EE</a:t>
            </a:r>
            <a:r>
              <a:rPr lang="en-US" dirty="0"/>
              <a:t>, a </a:t>
            </a:r>
            <a:r>
              <a:rPr lang="en-US" b="1" dirty="0" err="1"/>
              <a:t>RequestDispatcher</a:t>
            </a:r>
            <a:r>
              <a:rPr lang="en-US" dirty="0"/>
              <a:t> is an interface that allows you to </a:t>
            </a:r>
            <a:r>
              <a:rPr lang="en-US" b="1" dirty="0"/>
              <a:t>forward a request from one servlet/JSP to another resource</a:t>
            </a:r>
            <a:r>
              <a:rPr lang="en-US" dirty="0"/>
              <a:t> (servlet, JSP, or HTML) or </a:t>
            </a:r>
            <a:r>
              <a:rPr lang="en-US" b="1" dirty="0"/>
              <a:t>include content</a:t>
            </a:r>
            <a:r>
              <a:rPr lang="en-US" dirty="0"/>
              <a:t> from another resource in the response.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" y="1838682"/>
            <a:ext cx="400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javax.servlet.RequestDispatcher</a:t>
            </a:r>
            <a:r>
              <a:rPr lang="en-US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29" y="2412444"/>
            <a:ext cx="313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Methods of </a:t>
            </a:r>
            <a:r>
              <a:rPr lang="en-US" dirty="0" err="1"/>
              <a:t>RequestDispatcher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7680" y="1575554"/>
            <a:ext cx="1347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Servlet API</a:t>
            </a:r>
            <a:r>
              <a:rPr lang="en-US" dirty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4652"/>
              </p:ext>
            </p:extLst>
          </p:nvPr>
        </p:nvGraphicFramePr>
        <p:xfrm>
          <a:off x="1161646" y="2840474"/>
          <a:ext cx="9872662" cy="16459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06571072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1236541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7335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forward(request, response)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Forwards request to another resource on the server. Client doesn’t know about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4210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include(request, response)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Includes content of another resource in the current response.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32451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1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215633"/>
            <a:ext cx="1046953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Forward()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control is transferred to another resource.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browser URL remains the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 called before sending response to client (before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response.getWriter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().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println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" y="1846849"/>
            <a:ext cx="11064240" cy="42780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1600" dirty="0"/>
              <a:t>// FirstServlet.java</a:t>
            </a:r>
          </a:p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</a:t>
            </a:r>
            <a:r>
              <a:rPr lang="en-US" sz="1600" dirty="0"/>
              <a:t>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javax.servlet.http</a:t>
            </a:r>
            <a:r>
              <a:rPr lang="en-US" sz="1600" dirty="0"/>
              <a:t>.*;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FirstServlet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en-US" sz="1600" dirty="0"/>
              <a:t>    protected 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request, </a:t>
            </a:r>
            <a:r>
              <a:rPr lang="en-US" sz="1600" dirty="0" err="1"/>
              <a:t>HttpServletResponse</a:t>
            </a:r>
            <a:r>
              <a:rPr lang="en-US" sz="1600" dirty="0"/>
              <a:t> response)</a:t>
            </a:r>
          </a:p>
          <a:p>
            <a:r>
              <a:rPr lang="en-US" sz="1600" dirty="0"/>
              <a:t>           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request.setAttribute</a:t>
            </a:r>
            <a:r>
              <a:rPr lang="en-US" sz="1600" dirty="0"/>
              <a:t>("message", "Hello from </a:t>
            </a:r>
            <a:r>
              <a:rPr lang="en-US" sz="1600" dirty="0" err="1"/>
              <a:t>FirstServlet</a:t>
            </a:r>
            <a:r>
              <a:rPr lang="en-US" sz="1600" dirty="0"/>
              <a:t>");</a:t>
            </a:r>
          </a:p>
          <a:p>
            <a:endParaRPr lang="en-US" sz="1600" dirty="0"/>
          </a:p>
          <a:p>
            <a:r>
              <a:rPr lang="en-US" sz="1600" dirty="0"/>
              <a:t>        // Forward request to </a:t>
            </a:r>
            <a:r>
              <a:rPr lang="en-US" sz="1600" dirty="0" err="1"/>
              <a:t>SecondServlet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RequestDispatcher</a:t>
            </a:r>
            <a:r>
              <a:rPr lang="en-US" sz="1600" dirty="0"/>
              <a:t> </a:t>
            </a:r>
            <a:r>
              <a:rPr lang="en-US" sz="1600" dirty="0" err="1"/>
              <a:t>rd</a:t>
            </a:r>
            <a:r>
              <a:rPr lang="en-US" sz="1600" dirty="0"/>
              <a:t> = </a:t>
            </a:r>
            <a:r>
              <a:rPr lang="en-US" sz="1600" dirty="0" err="1"/>
              <a:t>request.getRequestDispatcher</a:t>
            </a:r>
            <a:r>
              <a:rPr lang="en-US" sz="1600" dirty="0"/>
              <a:t>("second");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rd.forward</a:t>
            </a:r>
            <a:r>
              <a:rPr lang="en-US" sz="1600" dirty="0"/>
              <a:t>(request, response);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// SecondServlet.java</a:t>
            </a:r>
          </a:p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</a:t>
            </a:r>
            <a:r>
              <a:rPr lang="en-US" sz="1600" dirty="0"/>
              <a:t>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javax.servlet.http</a:t>
            </a:r>
            <a:r>
              <a:rPr lang="en-US" sz="1600" dirty="0"/>
              <a:t>.*;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SecondServlet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en-US" sz="1600" dirty="0"/>
              <a:t>    protected 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request, </a:t>
            </a:r>
            <a:r>
              <a:rPr lang="en-US" sz="1600" dirty="0" err="1"/>
              <a:t>HttpServletResponse</a:t>
            </a:r>
            <a:r>
              <a:rPr lang="en-US" sz="1600" dirty="0"/>
              <a:t> response)</a:t>
            </a:r>
          </a:p>
          <a:p>
            <a:r>
              <a:rPr lang="en-US" sz="1600" dirty="0"/>
              <a:t>           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response.setContentType</a:t>
            </a:r>
            <a:r>
              <a:rPr lang="en-US" sz="1600" dirty="0"/>
              <a:t>("text/html");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PrintWriter</a:t>
            </a:r>
            <a:r>
              <a:rPr lang="en-US" sz="1600" dirty="0"/>
              <a:t> out = </a:t>
            </a:r>
            <a:r>
              <a:rPr lang="en-US" sz="1600" dirty="0" err="1"/>
              <a:t>response.getWriter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String </a:t>
            </a:r>
            <a:r>
              <a:rPr lang="en-US" sz="1600" dirty="0" err="1"/>
              <a:t>msg</a:t>
            </a:r>
            <a:r>
              <a:rPr lang="en-US" sz="1600" dirty="0"/>
              <a:t> = (String) </a:t>
            </a:r>
            <a:r>
              <a:rPr lang="en-US" sz="1600" dirty="0" err="1"/>
              <a:t>request.getAttribute</a:t>
            </a:r>
            <a:r>
              <a:rPr lang="en-US" sz="1600" dirty="0"/>
              <a:t>("message");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out.println</a:t>
            </a:r>
            <a:r>
              <a:rPr lang="en-US" sz="1600" dirty="0"/>
              <a:t>("&lt;h1&gt;Second Servlet: " + </a:t>
            </a:r>
            <a:r>
              <a:rPr lang="en-US" sz="1600" dirty="0" err="1"/>
              <a:t>msg</a:t>
            </a:r>
            <a:r>
              <a:rPr lang="en-US" sz="1600" dirty="0"/>
              <a:t> + "&lt;/h1&gt;");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2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436156"/>
            <a:ext cx="10637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2) include</a:t>
            </a:r>
            <a:r>
              <a:rPr lang="en-US" b="1" dirty="0"/>
              <a:t>()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b="1" dirty="0"/>
              <a:t>output from another resource</a:t>
            </a:r>
            <a:r>
              <a:rPr lang="en-US" dirty="0"/>
              <a:t> into the </a:t>
            </a:r>
            <a:r>
              <a:rPr lang="en-US" b="1" dirty="0"/>
              <a:t>current response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</a:t>
            </a:r>
            <a:r>
              <a:rPr lang="en-US" b="1" dirty="0"/>
              <a:t>headers, footers, menus</a:t>
            </a:r>
            <a:r>
              <a:rPr lang="en-US" dirty="0"/>
              <a:t>, or </a:t>
            </a:r>
            <a:r>
              <a:rPr lang="en-US" b="1" dirty="0"/>
              <a:t>shared content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" y="1630680"/>
            <a:ext cx="10744200" cy="47701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/>
              <a:t>// HeaderServlet.java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HeaderServlet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("&lt;h2&gt;Header Content&lt;/h2&gt;");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MainServlet.java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MainServlet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r>
              <a:rPr lang="en-US" dirty="0"/>
              <a:t>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Include header</a:t>
            </a:r>
          </a:p>
          <a:p>
            <a:r>
              <a:rPr lang="en-US" dirty="0"/>
              <a:t>        </a:t>
            </a:r>
            <a:r>
              <a:rPr lang="en-US" dirty="0" err="1"/>
              <a:t>RequestDispatcher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= </a:t>
            </a:r>
            <a:r>
              <a:rPr lang="en-US" dirty="0" err="1"/>
              <a:t>request.getRequestDispatcher</a:t>
            </a:r>
            <a:r>
              <a:rPr lang="en-US" dirty="0"/>
              <a:t>("header");</a:t>
            </a:r>
          </a:p>
          <a:p>
            <a:r>
              <a:rPr lang="en-US" dirty="0"/>
              <a:t>        </a:t>
            </a:r>
            <a:r>
              <a:rPr lang="en-US" dirty="0" err="1"/>
              <a:t>rd.include</a:t>
            </a:r>
            <a:r>
              <a:rPr lang="en-US" dirty="0"/>
              <a:t>(request, response);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out.println</a:t>
            </a:r>
            <a:r>
              <a:rPr lang="en-US" dirty="0"/>
              <a:t>("&lt;p&gt;Main content of the page&lt;/p&gt;");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12" y="-87086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b="1" dirty="0"/>
              <a:t>Servlet works with a Database (JDBC)</a:t>
            </a:r>
            <a:r>
              <a:rPr lang="en-US" sz="3200" dirty="0"/>
              <a:t> in Java 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812" y="9146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Servlet</a:t>
            </a:r>
            <a:r>
              <a:rPr lang="en-US" dirty="0"/>
              <a:t> can connect to a </a:t>
            </a:r>
            <a:r>
              <a:rPr lang="en-US" b="1" dirty="0"/>
              <a:t>database</a:t>
            </a:r>
            <a:r>
              <a:rPr lang="en-US" dirty="0"/>
              <a:t> using </a:t>
            </a:r>
            <a:r>
              <a:rPr lang="en-US" b="1" dirty="0"/>
              <a:t>JDBC (Java Database Connectivity)</a:t>
            </a:r>
            <a:r>
              <a:rPr lang="en-US" dirty="0"/>
              <a:t>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data (INSERT)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Retrieve data (SELECT)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data (UPDATE)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data (DELETE)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812" y="3479465"/>
            <a:ext cx="6074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Load the JDBC Driver</a:t>
            </a:r>
          </a:p>
          <a:p>
            <a:r>
              <a:rPr lang="en-US"/>
              <a:t>Before connecting to the database, the driver must be loaded: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12" y="3035329"/>
            <a:ext cx="3765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Steps in Servlet–Database Interaction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812" y="4215174"/>
            <a:ext cx="43268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1812" y="4625487"/>
            <a:ext cx="43268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a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DriverManager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connect to the database.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911" y="5500692"/>
            <a:ext cx="6096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Connection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</a:p>
          <a:p>
            <a:r>
              <a:rPr lang="en-US" dirty="0"/>
              <a:t>    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testdb</a:t>
            </a:r>
            <a:r>
              <a:rPr lang="en-US" dirty="0"/>
              <a:t>", "root", "password");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714308" y="1023056"/>
            <a:ext cx="500742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SQL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Statement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execute SQL queries.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670821"/>
            <a:ext cx="5808617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("SELECT * FROM users WHERE email=?");</a:t>
            </a:r>
          </a:p>
          <a:p>
            <a:r>
              <a:rPr lang="en-US" dirty="0" err="1"/>
              <a:t>ps.setString</a:t>
            </a:r>
            <a:r>
              <a:rPr lang="en-US" dirty="0"/>
              <a:t>(1, email);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ps.executeQuery</a:t>
            </a:r>
            <a:r>
              <a:rPr lang="en-US" dirty="0"/>
              <a:t>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37812" y="3875595"/>
            <a:ext cx="5283925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rs.next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("Welcome, " + </a:t>
            </a:r>
            <a:r>
              <a:rPr lang="en-US" dirty="0" err="1"/>
              <a:t>rs.getString</a:t>
            </a:r>
            <a:r>
              <a:rPr lang="en-US" dirty="0"/>
              <a:t>("name"));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("Invalid credentials!");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5911" y="3081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Process the Result</a:t>
            </a:r>
          </a:p>
          <a:p>
            <a:r>
              <a:rPr lang="en-US" dirty="0"/>
              <a:t>Handle the result set from the query.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42863" y="5598272"/>
            <a:ext cx="141731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rs.close</a:t>
            </a:r>
            <a:r>
              <a:rPr lang="en-US" dirty="0"/>
              <a:t>();</a:t>
            </a:r>
          </a:p>
          <a:p>
            <a:r>
              <a:rPr lang="en-US" dirty="0" err="1"/>
              <a:t>ps.close</a:t>
            </a:r>
            <a:r>
              <a:rPr lang="en-US" dirty="0"/>
              <a:t>();</a:t>
            </a:r>
          </a:p>
          <a:p>
            <a:r>
              <a:rPr lang="en-US" dirty="0" err="1"/>
              <a:t>con.close</a:t>
            </a:r>
            <a:r>
              <a:rPr lang="en-US" dirty="0"/>
              <a:t>();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22720" y="5598272"/>
            <a:ext cx="3320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Close the Connection</a:t>
            </a:r>
          </a:p>
          <a:p>
            <a:r>
              <a:rPr lang="en-US" dirty="0"/>
              <a:t>Always close resources to avoid memory leaks.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7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643" y="555584"/>
            <a:ext cx="11421542" cy="569386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javax.servlet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javax.servlet.http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java.sql</a:t>
            </a:r>
            <a:r>
              <a:rPr lang="en-US" sz="1400" dirty="0"/>
              <a:t>.*;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LoginServlet</a:t>
            </a:r>
            <a:r>
              <a:rPr lang="en-US" sz="1400" dirty="0"/>
              <a:t> extends </a:t>
            </a:r>
            <a:r>
              <a:rPr lang="en-US" sz="1400" dirty="0" err="1"/>
              <a:t>HttpServlet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  protected void </a:t>
            </a:r>
            <a:r>
              <a:rPr lang="en-US" sz="1400" dirty="0" err="1"/>
              <a:t>doPost</a:t>
            </a:r>
            <a:r>
              <a:rPr lang="en-US" sz="1400" dirty="0"/>
              <a:t>(</a:t>
            </a:r>
            <a:r>
              <a:rPr lang="en-US" sz="1400" dirty="0" err="1"/>
              <a:t>HttpServletRequest</a:t>
            </a:r>
            <a:r>
              <a:rPr lang="en-US" sz="1400" dirty="0"/>
              <a:t> request, </a:t>
            </a:r>
            <a:r>
              <a:rPr lang="en-US" sz="1400" dirty="0" err="1"/>
              <a:t>HttpServletResponse</a:t>
            </a:r>
            <a:r>
              <a:rPr lang="en-US" sz="1400" dirty="0"/>
              <a:t> response)</a:t>
            </a:r>
          </a:p>
          <a:p>
            <a:r>
              <a:rPr lang="en-US" sz="1400" dirty="0"/>
              <a:t>            throws </a:t>
            </a:r>
            <a:r>
              <a:rPr lang="en-US" sz="1400" dirty="0" err="1"/>
              <a:t>ServletException</a:t>
            </a:r>
            <a:r>
              <a:rPr lang="en-US" sz="1400" dirty="0"/>
              <a:t>, </a:t>
            </a:r>
            <a:r>
              <a:rPr lang="en-US" sz="1400" dirty="0" err="1"/>
              <a:t>IOException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response.setContentType</a:t>
            </a:r>
            <a:r>
              <a:rPr lang="en-US" sz="1400" dirty="0"/>
              <a:t>("text/html");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PrintWriter</a:t>
            </a:r>
            <a:r>
              <a:rPr lang="en-US" sz="1400" dirty="0"/>
              <a:t> out = </a:t>
            </a:r>
            <a:r>
              <a:rPr lang="en-US" sz="1400" dirty="0" err="1"/>
              <a:t>response.getWriter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String email = </a:t>
            </a:r>
            <a:r>
              <a:rPr lang="en-US" sz="1400" dirty="0" err="1"/>
              <a:t>request.getParameter</a:t>
            </a:r>
            <a:r>
              <a:rPr lang="en-US" sz="1400" dirty="0"/>
              <a:t>("email");</a:t>
            </a:r>
          </a:p>
          <a:p>
            <a:r>
              <a:rPr lang="en-US" sz="1400" dirty="0"/>
              <a:t>        String password = </a:t>
            </a:r>
            <a:r>
              <a:rPr lang="en-US" sz="1400" dirty="0" err="1"/>
              <a:t>request.getParameter</a:t>
            </a:r>
            <a:r>
              <a:rPr lang="en-US" sz="1400" dirty="0"/>
              <a:t>("password");</a:t>
            </a:r>
          </a:p>
          <a:p>
            <a:endParaRPr lang="en-US" sz="1400" dirty="0"/>
          </a:p>
          <a:p>
            <a:r>
              <a:rPr lang="en-US" sz="1400" dirty="0"/>
              <a:t>        try {</a:t>
            </a:r>
          </a:p>
          <a:p>
            <a:r>
              <a:rPr lang="en-US" sz="1400" dirty="0"/>
              <a:t>            // 1. Load driver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Class.forName</a:t>
            </a:r>
            <a:r>
              <a:rPr lang="en-US" sz="1400" dirty="0"/>
              <a:t>("</a:t>
            </a:r>
            <a:r>
              <a:rPr lang="en-US" sz="1400" dirty="0" err="1"/>
              <a:t>com.mysql.cj.jdbc.Driver</a:t>
            </a:r>
            <a:r>
              <a:rPr lang="en-US" sz="1400" dirty="0"/>
              <a:t>");</a:t>
            </a:r>
          </a:p>
          <a:p>
            <a:endParaRPr lang="en-US" sz="1400" dirty="0"/>
          </a:p>
          <a:p>
            <a:r>
              <a:rPr lang="en-US" sz="1400" dirty="0"/>
              <a:t>            // 2. Connect to DB</a:t>
            </a:r>
          </a:p>
          <a:p>
            <a:r>
              <a:rPr lang="en-US" sz="1400" dirty="0"/>
              <a:t>            Connection con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            "</a:t>
            </a:r>
            <a:r>
              <a:rPr lang="en-US" sz="1400" dirty="0" err="1"/>
              <a:t>jdbc:mysql</a:t>
            </a:r>
            <a:r>
              <a:rPr lang="en-US" sz="1400" dirty="0"/>
              <a:t>://localhost:3306/</a:t>
            </a:r>
            <a:r>
              <a:rPr lang="en-US" sz="1400" dirty="0" err="1"/>
              <a:t>testdb</a:t>
            </a:r>
            <a:r>
              <a:rPr lang="en-US" sz="1400" dirty="0"/>
              <a:t>", "root", "password");</a:t>
            </a:r>
          </a:p>
          <a:p>
            <a:endParaRPr lang="en-US" sz="1400" dirty="0"/>
          </a:p>
          <a:p>
            <a:r>
              <a:rPr lang="en-US" sz="1400" dirty="0"/>
              <a:t>            // 3. Prepare SQL query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PreparedStatement</a:t>
            </a:r>
            <a:r>
              <a:rPr lang="en-US" sz="1400" dirty="0"/>
              <a:t> </a:t>
            </a:r>
            <a:r>
              <a:rPr lang="en-US" sz="1400" dirty="0" err="1"/>
              <a:t>ps</a:t>
            </a:r>
            <a:r>
              <a:rPr lang="en-US" sz="1400" dirty="0"/>
              <a:t> = </a:t>
            </a:r>
            <a:r>
              <a:rPr lang="en-US" sz="1400" dirty="0" err="1"/>
              <a:t>con.prepareStatement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            "SELECT * FROM users WHERE email=? AND password=?");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ps.setString</a:t>
            </a:r>
            <a:r>
              <a:rPr lang="en-US" sz="1400" dirty="0"/>
              <a:t>(1, email);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ps.setString</a:t>
            </a:r>
            <a:r>
              <a:rPr lang="en-US" sz="1400" dirty="0"/>
              <a:t>(2, password);</a:t>
            </a:r>
          </a:p>
          <a:p>
            <a:endParaRPr lang="en-US" sz="1400" dirty="0"/>
          </a:p>
          <a:p>
            <a:r>
              <a:rPr lang="en-US" sz="1400" dirty="0"/>
              <a:t>            // 4. Execute query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ResultSet</a:t>
            </a:r>
            <a:r>
              <a:rPr lang="en-US" sz="1400" dirty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400" dirty="0" err="1"/>
              <a:t>ps.executeQuery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    if (</a:t>
            </a:r>
            <a:r>
              <a:rPr lang="en-US" sz="1400" dirty="0" err="1"/>
              <a:t>rs.next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out.println</a:t>
            </a:r>
            <a:r>
              <a:rPr lang="en-US" sz="1400" dirty="0"/>
              <a:t>("&lt;h2&gt;Welcome " + </a:t>
            </a:r>
            <a:r>
              <a:rPr lang="en-US" sz="1400" dirty="0" err="1"/>
              <a:t>rs.getString</a:t>
            </a:r>
            <a:r>
              <a:rPr lang="en-US" sz="1400" dirty="0"/>
              <a:t>("name") + "!&lt;/h2&gt;");</a:t>
            </a:r>
          </a:p>
          <a:p>
            <a:r>
              <a:rPr lang="en-US" sz="1400" dirty="0"/>
              <a:t>            } else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out.println</a:t>
            </a:r>
            <a:r>
              <a:rPr lang="en-US" sz="1400" dirty="0"/>
              <a:t>("&lt;h2&gt;Invalid email or password&lt;/h2&gt;");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// 5. Close connections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rs.close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ps.close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con.close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} catch (Exception e)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e.printStackTrace</a:t>
            </a:r>
            <a:r>
              <a:rPr lang="en-US" sz="1400" dirty="0"/>
              <a:t>(out);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1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4" y="353926"/>
            <a:ext cx="112775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Cookies and Sessions in Servlets</a:t>
            </a:r>
            <a:r>
              <a:rPr lang="en-US" dirty="0"/>
              <a:t>, two key mechanisms for </a:t>
            </a:r>
            <a:r>
              <a:rPr lang="en-US" b="1" dirty="0"/>
              <a:t>maintaining user state</a:t>
            </a:r>
            <a:r>
              <a:rPr lang="en-US" dirty="0"/>
              <a:t> across multiple HTTP requests.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2514" y="1011507"/>
            <a:ext cx="1111367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We Need Cookies and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is stateless, meaning: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request from a client to the server is independent — the server does not remember previous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track user activity (like logins, preferences, cart items, etc.), we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Cookies (client-side storage)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Sessions (server-side storage)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514" y="3500358"/>
            <a:ext cx="1037856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What is a Cookie?</a:t>
            </a:r>
          </a:p>
          <a:p>
            <a:r>
              <a:rPr lang="en-US" dirty="0"/>
              <a:t>A </a:t>
            </a:r>
            <a:r>
              <a:rPr lang="en-US" b="1" dirty="0"/>
              <a:t>cookie</a:t>
            </a:r>
            <a:r>
              <a:rPr lang="en-US" dirty="0"/>
              <a:t> is a small piece of text data stored on the </a:t>
            </a:r>
            <a:r>
              <a:rPr lang="en-US" b="1" dirty="0"/>
              <a:t>client browser</a:t>
            </a:r>
            <a:r>
              <a:rPr lang="en-US" dirty="0"/>
              <a:t> by the server.</a:t>
            </a:r>
            <a:br>
              <a:rPr lang="en-US" dirty="0"/>
            </a:br>
            <a:r>
              <a:rPr lang="en-US" dirty="0"/>
              <a:t>It travels with every request to the same domain.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514" y="4660757"/>
            <a:ext cx="3095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Creating and Sending a Cookie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2513" y="5377795"/>
            <a:ext cx="7034733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Cookie </a:t>
            </a:r>
            <a:r>
              <a:rPr lang="en-US" dirty="0" err="1"/>
              <a:t>userCookie</a:t>
            </a:r>
            <a:r>
              <a:rPr lang="en-US" dirty="0"/>
              <a:t> = new Cookie("username",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 err="1"/>
              <a:t>userCookie.setMaxAge</a:t>
            </a:r>
            <a:r>
              <a:rPr lang="en-US" dirty="0"/>
              <a:t>(60 * 60 * 24);  // 1 day (in seconds)</a:t>
            </a:r>
          </a:p>
          <a:p>
            <a:r>
              <a:rPr lang="en-US" dirty="0" err="1"/>
              <a:t>response.addCookie</a:t>
            </a:r>
            <a:r>
              <a:rPr lang="en-US" dirty="0"/>
              <a:t>(</a:t>
            </a:r>
            <a:r>
              <a:rPr lang="en-US" dirty="0" err="1"/>
              <a:t>userCookie</a:t>
            </a:r>
            <a:r>
              <a:rPr lang="en-US" dirty="0"/>
              <a:t>);      // Send cookie to client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595" y="352757"/>
            <a:ext cx="111905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Java EE (Jakarta EE)?</a:t>
            </a:r>
          </a:p>
          <a:p>
            <a:r>
              <a:rPr lang="en-US" b="1" dirty="0"/>
              <a:t>Java EE (Enterprise Edition)</a:t>
            </a:r>
            <a:r>
              <a:rPr lang="en-US" dirty="0"/>
              <a:t> is a </a:t>
            </a:r>
            <a:r>
              <a:rPr lang="en-US" b="1" dirty="0"/>
              <a:t>set of specifications</a:t>
            </a:r>
            <a:r>
              <a:rPr lang="en-US" dirty="0"/>
              <a:t> that extends </a:t>
            </a:r>
            <a:r>
              <a:rPr lang="en-US" b="1" dirty="0"/>
              <a:t>Java SE</a:t>
            </a:r>
            <a:r>
              <a:rPr lang="en-US" dirty="0"/>
              <a:t> (Standard Edition) with features for building </a:t>
            </a:r>
            <a:r>
              <a:rPr lang="en-US" b="1" dirty="0"/>
              <a:t>distributed, multi-tier, web-based, and enterprise applications</a:t>
            </a:r>
            <a:r>
              <a:rPr lang="en-US" dirty="0"/>
              <a:t>.</a:t>
            </a:r>
          </a:p>
          <a:p>
            <a:r>
              <a:rPr lang="en-US" dirty="0"/>
              <a:t>It provides APIs and runtime environments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Enterprise-level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Messaging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5086" y="20986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┌──────────────────────────────┐</a:t>
            </a:r>
          </a:p>
          <a:p>
            <a:r>
              <a:rPr lang="en-US" dirty="0"/>
              <a:t> │       Client Tier            │</a:t>
            </a:r>
          </a:p>
          <a:p>
            <a:r>
              <a:rPr lang="en-US" dirty="0"/>
              <a:t> └──────────────┬───────────────┘</a:t>
            </a:r>
          </a:p>
          <a:p>
            <a:r>
              <a:rPr lang="en-US" dirty="0"/>
              <a:t>                │</a:t>
            </a:r>
          </a:p>
          <a:p>
            <a:r>
              <a:rPr lang="en-US" dirty="0"/>
              <a:t> ┌──────────────┴───────────────┐</a:t>
            </a:r>
          </a:p>
          <a:p>
            <a:r>
              <a:rPr lang="en-US" dirty="0"/>
              <a:t> │       Web Tier               │</a:t>
            </a:r>
          </a:p>
          <a:p>
            <a:r>
              <a:rPr lang="en-US" dirty="0"/>
              <a:t> └──────────────┬───────────────┘</a:t>
            </a:r>
          </a:p>
          <a:p>
            <a:r>
              <a:rPr lang="en-US" dirty="0"/>
              <a:t>                │</a:t>
            </a:r>
          </a:p>
          <a:p>
            <a:r>
              <a:rPr lang="en-US" dirty="0"/>
              <a:t> ┌──────────────┴───────────────┐</a:t>
            </a:r>
          </a:p>
          <a:p>
            <a:r>
              <a:rPr lang="en-US" dirty="0"/>
              <a:t> │   Business (EJB) Tier        │</a:t>
            </a:r>
          </a:p>
          <a:p>
            <a:r>
              <a:rPr lang="en-US" dirty="0"/>
              <a:t> └──────────────┬───────────────┘</a:t>
            </a:r>
          </a:p>
          <a:p>
            <a:r>
              <a:rPr lang="en-US" dirty="0"/>
              <a:t>                │</a:t>
            </a:r>
          </a:p>
          <a:p>
            <a:r>
              <a:rPr lang="en-US" dirty="0"/>
              <a:t> ┌──────────────┴───────────────┐</a:t>
            </a:r>
          </a:p>
          <a:p>
            <a:r>
              <a:rPr lang="en-US" dirty="0"/>
              <a:t> │    Enterprise Information    │</a:t>
            </a:r>
          </a:p>
          <a:p>
            <a:r>
              <a:rPr lang="en-US" dirty="0"/>
              <a:t> │         (Data) Tier          │</a:t>
            </a:r>
          </a:p>
          <a:p>
            <a:r>
              <a:rPr lang="en-US" dirty="0"/>
              <a:t> └──────────────────────────────┘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6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608" y="527259"/>
            <a:ext cx="5581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Reading Cookies from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686" y="1264644"/>
            <a:ext cx="5320937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Cookie[] cookies = </a:t>
            </a:r>
            <a:r>
              <a:rPr lang="en-US" dirty="0" err="1"/>
              <a:t>request.getCookies</a:t>
            </a:r>
            <a:r>
              <a:rPr lang="en-US" dirty="0"/>
              <a:t>();</a:t>
            </a:r>
          </a:p>
          <a:p>
            <a:r>
              <a:rPr lang="en-US" dirty="0"/>
              <a:t>if (cookies != null) {</a:t>
            </a:r>
          </a:p>
          <a:p>
            <a:r>
              <a:rPr lang="en-US" dirty="0"/>
              <a:t>    for (Cookie c : cookies) {</a:t>
            </a:r>
          </a:p>
          <a:p>
            <a:r>
              <a:rPr lang="en-US" dirty="0"/>
              <a:t>        if (</a:t>
            </a:r>
            <a:r>
              <a:rPr lang="en-US" dirty="0" err="1"/>
              <a:t>c.getName</a:t>
            </a:r>
            <a:r>
              <a:rPr lang="en-US" dirty="0"/>
              <a:t>().equals("username")) {</a:t>
            </a:r>
          </a:p>
          <a:p>
            <a:r>
              <a:rPr lang="en-US" dirty="0"/>
              <a:t>            </a:t>
            </a:r>
            <a:r>
              <a:rPr lang="en-US" dirty="0" err="1"/>
              <a:t>out.println</a:t>
            </a:r>
            <a:r>
              <a:rPr lang="en-US" dirty="0"/>
              <a:t>("Welcome " + </a:t>
            </a:r>
            <a:r>
              <a:rPr lang="en-US" dirty="0" err="1"/>
              <a:t>c.getValue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686" y="3827809"/>
            <a:ext cx="2898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Deleting a Cookie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686" y="4796135"/>
            <a:ext cx="5320937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Cookie c = new Cookie("username", "");</a:t>
            </a:r>
          </a:p>
          <a:p>
            <a:r>
              <a:rPr lang="en-US" dirty="0" err="1"/>
              <a:t>c.setMaxAge</a:t>
            </a:r>
            <a:r>
              <a:rPr lang="en-US" dirty="0"/>
              <a:t>(0);  // Set expiry to 0</a:t>
            </a:r>
          </a:p>
          <a:p>
            <a:r>
              <a:rPr lang="en-US" dirty="0" err="1"/>
              <a:t>response.addCookie</a:t>
            </a:r>
            <a:r>
              <a:rPr lang="en-US" dirty="0"/>
              <a:t>(c);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8271" y="558036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SetCookieServlet.java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142585" y="1195150"/>
            <a:ext cx="5669280" cy="45243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SetCookieServlet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r>
              <a:rPr lang="en-US" dirty="0"/>
              <a:t>        Cookie c = new Cookie("user",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c.setMaxAge</a:t>
            </a:r>
            <a:r>
              <a:rPr lang="en-US" dirty="0"/>
              <a:t>(3600); // 1 hour</a:t>
            </a:r>
          </a:p>
          <a:p>
            <a:r>
              <a:rPr lang="en-US" dirty="0"/>
              <a:t>        </a:t>
            </a:r>
            <a:r>
              <a:rPr lang="en-US" dirty="0" err="1"/>
              <a:t>response.addCookie</a:t>
            </a:r>
            <a:r>
              <a:rPr lang="en-US" dirty="0"/>
              <a:t>(c);</a:t>
            </a:r>
          </a:p>
          <a:p>
            <a:r>
              <a:rPr lang="en-US" dirty="0"/>
              <a:t>        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("Cookie set successfully!");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lang="en-US" dirty="0" err="1" smtClean="0"/>
              <a:t>GetCookies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3960"/>
            <a:ext cx="9872871" cy="4038600"/>
          </a:xfrm>
        </p:spPr>
        <p:txBody>
          <a:bodyPr>
            <a:noAutofit/>
          </a:bodyPr>
          <a:lstStyle/>
          <a:p>
            <a:r>
              <a:rPr lang="en-US" sz="1400" b="1" dirty="0"/>
              <a:t>import java.io.*;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javax.servlet</a:t>
            </a:r>
            <a:r>
              <a:rPr lang="en-US" sz="1400" b="1" dirty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javax.servlet.http</a:t>
            </a:r>
            <a:r>
              <a:rPr lang="en-US" sz="1400" b="1" dirty="0"/>
              <a:t>.*;</a:t>
            </a:r>
          </a:p>
          <a:p>
            <a:endParaRPr lang="en-US" sz="1400" b="1" dirty="0"/>
          </a:p>
          <a:p>
            <a:r>
              <a:rPr lang="en-US" sz="1400" b="1" dirty="0"/>
              <a:t>public class </a:t>
            </a:r>
            <a:r>
              <a:rPr lang="en-US" sz="1400" b="1" dirty="0" err="1"/>
              <a:t>GetCookieServlet</a:t>
            </a:r>
            <a:r>
              <a:rPr lang="en-US" sz="1400" b="1" dirty="0"/>
              <a:t> extends </a:t>
            </a:r>
            <a:r>
              <a:rPr lang="en-US" sz="1400" b="1" dirty="0" err="1"/>
              <a:t>HttpServlet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    public void </a:t>
            </a:r>
            <a:r>
              <a:rPr lang="en-US" sz="1400" b="1" dirty="0" err="1"/>
              <a:t>doGet</a:t>
            </a:r>
            <a:r>
              <a:rPr lang="en-US" sz="1400" b="1" dirty="0"/>
              <a:t>(</a:t>
            </a:r>
            <a:r>
              <a:rPr lang="en-US" sz="1400" b="1" dirty="0" err="1"/>
              <a:t>HttpServletRequest</a:t>
            </a:r>
            <a:r>
              <a:rPr lang="en-US" sz="1400" b="1" dirty="0"/>
              <a:t> request, </a:t>
            </a:r>
            <a:r>
              <a:rPr lang="en-US" sz="1400" b="1" dirty="0" err="1"/>
              <a:t>HttpServletResponse</a:t>
            </a:r>
            <a:r>
              <a:rPr lang="en-US" sz="1400" b="1" dirty="0"/>
              <a:t> response)</a:t>
            </a:r>
          </a:p>
          <a:p>
            <a:r>
              <a:rPr lang="en-US" sz="1400" b="1" dirty="0"/>
              <a:t>            throws </a:t>
            </a:r>
            <a:r>
              <a:rPr lang="en-US" sz="1400" b="1" dirty="0" err="1"/>
              <a:t>ServletException</a:t>
            </a:r>
            <a:r>
              <a:rPr lang="en-US" sz="1400" b="1" dirty="0"/>
              <a:t>, </a:t>
            </a:r>
            <a:r>
              <a:rPr lang="en-US" sz="1400" b="1" dirty="0" err="1"/>
              <a:t>IOException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        </a:t>
            </a:r>
            <a:r>
              <a:rPr lang="en-US" sz="1400" b="1" dirty="0" err="1"/>
              <a:t>response.setContentType</a:t>
            </a:r>
            <a:r>
              <a:rPr lang="en-US" sz="1400" b="1" dirty="0"/>
              <a:t>("text/html");</a:t>
            </a:r>
          </a:p>
          <a:p>
            <a:r>
              <a:rPr lang="en-US" sz="1400" b="1" dirty="0"/>
              <a:t>        Cookie[] cookies = </a:t>
            </a:r>
            <a:r>
              <a:rPr lang="en-US" sz="1400" b="1" dirty="0" err="1"/>
              <a:t>request.getCookies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      if (cookies != null) {</a:t>
            </a:r>
          </a:p>
          <a:p>
            <a:r>
              <a:rPr lang="en-US" sz="1400" b="1" dirty="0"/>
              <a:t>            for (Cookie c : cookies) {</a:t>
            </a:r>
          </a:p>
          <a:p>
            <a:r>
              <a:rPr lang="en-US" sz="1400" b="1" dirty="0"/>
              <a:t>                if (</a:t>
            </a:r>
            <a:r>
              <a:rPr lang="en-US" sz="1400" b="1" dirty="0" err="1"/>
              <a:t>c.getName</a:t>
            </a:r>
            <a:r>
              <a:rPr lang="en-US" sz="1400" b="1" dirty="0"/>
              <a:t>().equals("user")) {</a:t>
            </a:r>
          </a:p>
          <a:p>
            <a:r>
              <a:rPr lang="en-US" sz="1400" b="1" dirty="0"/>
              <a:t>                    </a:t>
            </a:r>
            <a:r>
              <a:rPr lang="en-US" sz="1400" b="1" dirty="0" err="1"/>
              <a:t>response.getWriter</a:t>
            </a:r>
            <a:r>
              <a:rPr lang="en-US" sz="1400" b="1" dirty="0"/>
              <a:t>().</a:t>
            </a:r>
            <a:r>
              <a:rPr lang="en-US" sz="1400" b="1" dirty="0" err="1"/>
              <a:t>println</a:t>
            </a:r>
            <a:r>
              <a:rPr lang="en-US" sz="1400" b="1" dirty="0"/>
              <a:t>("Welcome back, " + </a:t>
            </a:r>
            <a:r>
              <a:rPr lang="en-US" sz="1400" b="1" dirty="0" err="1"/>
              <a:t>c.getValue</a:t>
            </a:r>
            <a:r>
              <a:rPr lang="en-US" sz="1400" b="1" dirty="0"/>
              <a:t>());</a:t>
            </a:r>
          </a:p>
          <a:p>
            <a:r>
              <a:rPr lang="en-US" sz="1400" b="1" dirty="0"/>
              <a:t>                </a:t>
            </a:r>
            <a:r>
              <a:rPr lang="en-US" sz="1400" b="1" dirty="0" smtClean="0"/>
              <a:t>}        }       }   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}</a:t>
            </a:r>
          </a:p>
          <a:p>
            <a:endParaRPr lang="en-US" sz="1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6057" y="374694"/>
            <a:ext cx="10763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HttpSession</a:t>
            </a:r>
            <a:r>
              <a:rPr lang="en-US" b="1" dirty="0"/>
              <a:t> in Servlet</a:t>
            </a:r>
          </a:p>
          <a:p>
            <a:r>
              <a:rPr lang="en-US" b="1" dirty="0"/>
              <a:t>📘 What is a Session?</a:t>
            </a:r>
          </a:p>
          <a:p>
            <a:r>
              <a:rPr lang="en-US" dirty="0"/>
              <a:t>A </a:t>
            </a:r>
            <a:r>
              <a:rPr lang="en-US" b="1" dirty="0"/>
              <a:t>session</a:t>
            </a:r>
            <a:r>
              <a:rPr lang="en-US" dirty="0"/>
              <a:t> is a server-side object used to </a:t>
            </a:r>
            <a:r>
              <a:rPr lang="en-US" b="1" dirty="0"/>
              <a:t>store user-specific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is created automatically when a user first interacts with your application.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057" y="1717181"/>
            <a:ext cx="267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or Retrieve Session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51" y="2228671"/>
            <a:ext cx="859536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 // Creates a session if one doesn't exist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851" y="3108527"/>
            <a:ext cx="487505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session.setAttribute</a:t>
            </a:r>
            <a:r>
              <a:rPr lang="en-US" dirty="0"/>
              <a:t>("username",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6057" y="2668599"/>
            <a:ext cx="220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Store Data in 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6057" y="3639822"/>
            <a:ext cx="276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Retrieve Data from Session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1851" y="4171117"/>
            <a:ext cx="6096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String name = (String) </a:t>
            </a:r>
            <a:r>
              <a:rPr lang="en-US" dirty="0" err="1"/>
              <a:t>session.getAttribute</a:t>
            </a:r>
            <a:r>
              <a:rPr lang="en-US" dirty="0"/>
              <a:t>("username");</a:t>
            </a:r>
          </a:p>
          <a:p>
            <a:r>
              <a:rPr lang="en-US" dirty="0" err="1"/>
              <a:t>out.println</a:t>
            </a:r>
            <a:r>
              <a:rPr lang="en-US" dirty="0"/>
              <a:t>("Welcome " + name);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66057" y="5033652"/>
            <a:ext cx="182242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Timeout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6057" y="5568205"/>
            <a:ext cx="49311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session.setMaxInactiveInterval</a:t>
            </a:r>
            <a:r>
              <a:rPr lang="en-US" dirty="0"/>
              <a:t>(600); // 10 minutes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97599" y="3108527"/>
            <a:ext cx="2763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Invalidate Session (Logout)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997599" y="3481707"/>
            <a:ext cx="207140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session.invalidate</a:t>
            </a:r>
            <a:r>
              <a:rPr lang="en-US" dirty="0"/>
              <a:t>();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699931"/>
            <a:ext cx="53122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LoginServlet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doPost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String user = </a:t>
            </a:r>
            <a:r>
              <a:rPr lang="en-US" dirty="0" err="1"/>
              <a:t>request.getParameter</a:t>
            </a:r>
            <a:r>
              <a:rPr lang="en-US" dirty="0"/>
              <a:t>("user");</a:t>
            </a:r>
          </a:p>
          <a:p>
            <a:r>
              <a:rPr lang="en-US" dirty="0"/>
              <a:t>        String pass = </a:t>
            </a:r>
            <a:r>
              <a:rPr lang="en-US" dirty="0" err="1"/>
              <a:t>request.getParameter</a:t>
            </a:r>
            <a:r>
              <a:rPr lang="en-US" dirty="0"/>
              <a:t>("pass");</a:t>
            </a:r>
          </a:p>
          <a:p>
            <a:endParaRPr lang="en-US" dirty="0"/>
          </a:p>
          <a:p>
            <a:r>
              <a:rPr lang="en-US" dirty="0"/>
              <a:t>        if ("</a:t>
            </a:r>
            <a:r>
              <a:rPr lang="en-US" dirty="0" err="1"/>
              <a:t>admin".equals</a:t>
            </a:r>
            <a:r>
              <a:rPr lang="en-US" dirty="0"/>
              <a:t>(user) &amp;&amp; "1234".equals(pass)) {</a:t>
            </a:r>
          </a:p>
          <a:p>
            <a:r>
              <a:rPr lang="en-US" dirty="0"/>
              <a:t>            </a:t>
            </a:r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session.setAttribute</a:t>
            </a:r>
            <a:r>
              <a:rPr lang="en-US" dirty="0"/>
              <a:t>("username", user);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response.sendRedirect</a:t>
            </a:r>
            <a:r>
              <a:rPr lang="en-US" dirty="0"/>
              <a:t>("welcome");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("Invalid login!");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95703" y="69993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WelcomeServlet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    </a:t>
            </a:r>
            <a:r>
              <a:rPr lang="en-US" dirty="0" err="1"/>
              <a:t>HttpSession</a:t>
            </a:r>
            <a:r>
              <a:rPr lang="en-US" dirty="0"/>
              <a:t> session = </a:t>
            </a:r>
            <a:r>
              <a:rPr lang="en-US" dirty="0" err="1"/>
              <a:t>request.getSession</a:t>
            </a:r>
            <a:r>
              <a:rPr lang="en-US" dirty="0"/>
              <a:t>(false); // Don’t create new session</a:t>
            </a:r>
          </a:p>
          <a:p>
            <a:r>
              <a:rPr lang="en-US" dirty="0"/>
              <a:t>        if (session != null &amp;&amp; </a:t>
            </a:r>
            <a:r>
              <a:rPr lang="en-US" dirty="0" err="1"/>
              <a:t>session.getAttribute</a:t>
            </a:r>
            <a:r>
              <a:rPr lang="en-US" dirty="0"/>
              <a:t>("username") != null) {</a:t>
            </a:r>
          </a:p>
          <a:p>
            <a:r>
              <a:rPr lang="en-US" dirty="0"/>
              <a:t>            String name = (String) </a:t>
            </a:r>
            <a:r>
              <a:rPr lang="en-US" dirty="0" err="1"/>
              <a:t>session.getAttribute</a:t>
            </a:r>
            <a:r>
              <a:rPr lang="en-US" dirty="0"/>
              <a:t>("username");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("Welcome, " + name);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("Please login first!");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05411"/>
              </p:ext>
            </p:extLst>
          </p:nvPr>
        </p:nvGraphicFramePr>
        <p:xfrm>
          <a:off x="1143000" y="2979420"/>
          <a:ext cx="9872664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2823131478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01626887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9429318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Cookies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778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Storage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Client 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Server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035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Data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Limited (~4KB)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Larger (depends on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8650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Less 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More secure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52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Lifetime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Based on expiry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Ends when session expires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09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Used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Remember user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Store login/user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8835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911689" y="1694208"/>
            <a:ext cx="393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Cookies vs Session — Comparison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290" y="387923"/>
            <a:ext cx="5768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Reading / Writing Files on the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" y="1007243"/>
            <a:ext cx="561523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java.io.*;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</a:t>
            </a:r>
            <a:r>
              <a:rPr lang="en-US" sz="1600" dirty="0"/>
              <a:t>.*;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javax.servlet.http</a:t>
            </a:r>
            <a:r>
              <a:rPr lang="en-US" sz="1600" dirty="0"/>
              <a:t>.*;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WriteFileServlet</a:t>
            </a:r>
            <a:r>
              <a:rPr lang="en-US" sz="1600" dirty="0"/>
              <a:t> extends </a:t>
            </a:r>
            <a:r>
              <a:rPr lang="en-US" sz="1600" dirty="0" err="1"/>
              <a:t>HttpServlet</a:t>
            </a:r>
            <a:r>
              <a:rPr lang="en-US" sz="1600" dirty="0"/>
              <a:t> {</a:t>
            </a:r>
          </a:p>
          <a:p>
            <a:r>
              <a:rPr lang="en-US" sz="1600" dirty="0"/>
              <a:t>    public void </a:t>
            </a:r>
            <a:r>
              <a:rPr lang="en-US" sz="1600" dirty="0" err="1"/>
              <a:t>doGet</a:t>
            </a:r>
            <a:r>
              <a:rPr lang="en-US" sz="1600" dirty="0"/>
              <a:t>(</a:t>
            </a:r>
            <a:r>
              <a:rPr lang="en-US" sz="1600" dirty="0" err="1"/>
              <a:t>HttpServletRequest</a:t>
            </a:r>
            <a:r>
              <a:rPr lang="en-US" sz="1600" dirty="0"/>
              <a:t> request, </a:t>
            </a:r>
            <a:r>
              <a:rPr lang="en-US" sz="1600" dirty="0" err="1"/>
              <a:t>HttpServletResponse</a:t>
            </a:r>
            <a:r>
              <a:rPr lang="en-US" sz="1600" dirty="0"/>
              <a:t> response)</a:t>
            </a:r>
          </a:p>
          <a:p>
            <a:r>
              <a:rPr lang="en-US" sz="1600" dirty="0"/>
              <a:t>            throws </a:t>
            </a:r>
            <a:r>
              <a:rPr lang="en-US" sz="1600" dirty="0" err="1"/>
              <a:t>ServletException</a:t>
            </a:r>
            <a:r>
              <a:rPr lang="en-US" sz="1600" dirty="0"/>
              <a:t>, </a:t>
            </a:r>
            <a:r>
              <a:rPr lang="en-US" sz="1600" dirty="0" err="1"/>
              <a:t>IOException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    // Get a path inside the web application</a:t>
            </a:r>
          </a:p>
          <a:p>
            <a:r>
              <a:rPr lang="en-US" sz="1600" dirty="0"/>
              <a:t>        String </a:t>
            </a:r>
            <a:r>
              <a:rPr lang="en-US" sz="1600" dirty="0" err="1"/>
              <a:t>filePath</a:t>
            </a:r>
            <a:r>
              <a:rPr lang="en-US" sz="1600" dirty="0"/>
              <a:t> = </a:t>
            </a:r>
            <a:r>
              <a:rPr lang="en-US" sz="1600" dirty="0" err="1"/>
              <a:t>getServletContext</a:t>
            </a:r>
            <a:r>
              <a:rPr lang="en-US" sz="1600" dirty="0"/>
              <a:t>().</a:t>
            </a:r>
            <a:r>
              <a:rPr lang="en-US" sz="1600" dirty="0" err="1"/>
              <a:t>getRealPath</a:t>
            </a:r>
            <a:r>
              <a:rPr lang="en-US" sz="1600" dirty="0"/>
              <a:t>("/WEB-INF/data.txt");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        // Write to the file</a:t>
            </a:r>
          </a:p>
          <a:p>
            <a:r>
              <a:rPr lang="en-US" sz="1600" dirty="0"/>
              <a:t>        try (</a:t>
            </a:r>
            <a:r>
              <a:rPr lang="en-US" sz="1600" dirty="0" err="1"/>
              <a:t>FileWriter</a:t>
            </a:r>
            <a:r>
              <a:rPr lang="en-US" sz="1600" dirty="0"/>
              <a:t> </a:t>
            </a:r>
            <a:r>
              <a:rPr lang="en-US" sz="1600" dirty="0" err="1"/>
              <a:t>fw</a:t>
            </a:r>
            <a:r>
              <a:rPr lang="en-US" sz="1600" dirty="0"/>
              <a:t> = new </a:t>
            </a:r>
            <a:r>
              <a:rPr lang="en-US" sz="1600" dirty="0" err="1"/>
              <a:t>FileWriter</a:t>
            </a:r>
            <a:r>
              <a:rPr lang="en-US" sz="1600" dirty="0"/>
              <a:t>(</a:t>
            </a:r>
            <a:r>
              <a:rPr lang="en-US" sz="1600" dirty="0" err="1"/>
              <a:t>filePath</a:t>
            </a:r>
            <a:r>
              <a:rPr lang="en-US" sz="1600" dirty="0"/>
              <a:t>, true))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fw.write</a:t>
            </a:r>
            <a:r>
              <a:rPr lang="en-US" sz="1600" dirty="0"/>
              <a:t>("User accessed: " + </a:t>
            </a:r>
            <a:r>
              <a:rPr lang="en-US" sz="1600" dirty="0" err="1"/>
              <a:t>request.getRemoteAddr</a:t>
            </a:r>
            <a:r>
              <a:rPr lang="en-US" sz="1600" dirty="0"/>
              <a:t>() + "\n");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response.setContentType</a:t>
            </a:r>
            <a:r>
              <a:rPr lang="en-US" sz="1600" dirty="0"/>
              <a:t>("text/html");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response.getWriter</a:t>
            </a:r>
            <a:r>
              <a:rPr lang="en-US" sz="1600" dirty="0"/>
              <a:t>().</a:t>
            </a:r>
            <a:r>
              <a:rPr lang="en-US" sz="1600" dirty="0" err="1"/>
              <a:t>println</a:t>
            </a:r>
            <a:r>
              <a:rPr lang="en-US" sz="1600" dirty="0"/>
              <a:t>("File updated successfully!");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006" y="299357"/>
            <a:ext cx="558219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ReadFileServlet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String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getServletContext</a:t>
            </a:r>
            <a:r>
              <a:rPr lang="en-US" dirty="0"/>
              <a:t>().</a:t>
            </a:r>
            <a:r>
              <a:rPr lang="en-US" dirty="0" err="1"/>
              <a:t>getRealPath</a:t>
            </a:r>
            <a:r>
              <a:rPr lang="en-US" dirty="0"/>
              <a:t>("/WEB-INF/data.txt");</a:t>
            </a:r>
          </a:p>
          <a:p>
            <a:r>
              <a:rPr lang="en-US" dirty="0"/>
              <a:t>        </a:t>
            </a:r>
            <a:r>
              <a:rPr lang="en-US" dirty="0" err="1"/>
              <a:t>response.setContentType</a:t>
            </a:r>
            <a:r>
              <a:rPr lang="en-US" dirty="0"/>
              <a:t>("text/plain");</a:t>
            </a:r>
          </a:p>
          <a:p>
            <a:endParaRPr lang="en-US" dirty="0"/>
          </a:p>
          <a:p>
            <a:r>
              <a:rPr lang="en-US" dirty="0"/>
              <a:t>        try (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br</a:t>
            </a:r>
            <a:r>
              <a:rPr lang="en-US" dirty="0"/>
              <a:t> = new </a:t>
            </a:r>
            <a:r>
              <a:rPr lang="en-US" dirty="0" err="1"/>
              <a:t>BufferedReader</a:t>
            </a:r>
            <a:r>
              <a:rPr lang="en-US" dirty="0"/>
              <a:t>(new </a:t>
            </a:r>
            <a:r>
              <a:rPr lang="en-US" dirty="0" err="1"/>
              <a:t>FileReader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))) {</a:t>
            </a:r>
          </a:p>
          <a:p>
            <a:r>
              <a:rPr lang="en-US" dirty="0"/>
              <a:t>        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        String line;</a:t>
            </a:r>
          </a:p>
          <a:p>
            <a:r>
              <a:rPr lang="en-US" dirty="0"/>
              <a:t>            while ((line = </a:t>
            </a:r>
            <a:r>
              <a:rPr lang="en-US" dirty="0" err="1"/>
              <a:t>br.readLine</a:t>
            </a:r>
            <a:r>
              <a:rPr lang="en-US" dirty="0"/>
              <a:t>()) != null) {</a:t>
            </a:r>
          </a:p>
          <a:p>
            <a:r>
              <a:rPr lang="en-US" dirty="0"/>
              <a:t>                </a:t>
            </a:r>
            <a:r>
              <a:rPr lang="en-US" dirty="0" err="1"/>
              <a:t>out.println</a:t>
            </a:r>
            <a:r>
              <a:rPr lang="en-US" dirty="0"/>
              <a:t>(line);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92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383" y="319929"/>
            <a:ext cx="10763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File </a:t>
            </a:r>
            <a:r>
              <a:rPr lang="en-US" b="1" dirty="0"/>
              <a:t>Upload in Servlet (Multipart Form Data)</a:t>
            </a:r>
          </a:p>
          <a:p>
            <a:r>
              <a:rPr lang="en-US" dirty="0"/>
              <a:t>Modern servlets (3.0 and above) support file uploads </a:t>
            </a:r>
            <a:r>
              <a:rPr lang="en-US" b="1" dirty="0"/>
              <a:t>without external libraries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1016" y="1009411"/>
            <a:ext cx="7219407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&lt;form action="upload" method="post" </a:t>
            </a:r>
            <a:r>
              <a:rPr lang="en-US" dirty="0" err="1"/>
              <a:t>enctype</a:t>
            </a:r>
            <a:r>
              <a:rPr lang="en-US" dirty="0"/>
              <a:t>="multipart/form-data"&gt;</a:t>
            </a:r>
          </a:p>
          <a:p>
            <a:r>
              <a:rPr lang="en-US" dirty="0"/>
              <a:t>  Select file: &lt;input type="file" name="file"&gt;&lt;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value="Upload"&gt;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" y="2808748"/>
            <a:ext cx="11730445" cy="341632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/>
              <a:t>import java.io.*;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javax.servlet</a:t>
            </a:r>
            <a:r>
              <a:rPr lang="en-US" sz="1200" dirty="0"/>
              <a:t>.*;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javax.servlet.annotation</a:t>
            </a:r>
            <a:r>
              <a:rPr lang="en-US" sz="1200" dirty="0"/>
              <a:t>.*;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javax.servlet.http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@</a:t>
            </a:r>
            <a:r>
              <a:rPr lang="en-US" sz="1200" dirty="0" err="1"/>
              <a:t>MultipartConfig</a:t>
            </a:r>
            <a:r>
              <a:rPr lang="en-US" sz="1200" dirty="0"/>
              <a:t>(</a:t>
            </a:r>
            <a:r>
              <a:rPr lang="en-US" sz="1200" dirty="0" err="1"/>
              <a:t>fileSizeThreshold</a:t>
            </a:r>
            <a:r>
              <a:rPr lang="en-US" sz="1200" dirty="0"/>
              <a:t> = 1024 * 1024,     // 1MB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maxFileSize</a:t>
            </a:r>
            <a:r>
              <a:rPr lang="en-US" sz="1200" dirty="0"/>
              <a:t> = 1024 * 1024 * 10,      // 10MB</a:t>
            </a:r>
          </a:p>
          <a:p>
            <a:r>
              <a:rPr lang="en-US" sz="1200" dirty="0"/>
              <a:t>                 </a:t>
            </a:r>
            <a:r>
              <a:rPr lang="en-US" sz="1200" dirty="0" err="1"/>
              <a:t>maxRequestSize</a:t>
            </a:r>
            <a:r>
              <a:rPr lang="en-US" sz="1200" dirty="0"/>
              <a:t> = 1024 * 1024 * 50)   // 50MB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FileUploadServlet</a:t>
            </a:r>
            <a:r>
              <a:rPr lang="en-US" sz="1200" dirty="0"/>
              <a:t> extends </a:t>
            </a:r>
            <a:r>
              <a:rPr lang="en-US" sz="1200" dirty="0" err="1"/>
              <a:t>HttpServlet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    protected void </a:t>
            </a:r>
            <a:r>
              <a:rPr lang="en-US" sz="1200" dirty="0" err="1"/>
              <a:t>doPost</a:t>
            </a:r>
            <a:r>
              <a:rPr lang="en-US" sz="1200" dirty="0"/>
              <a:t>(</a:t>
            </a:r>
            <a:r>
              <a:rPr lang="en-US" sz="1200" dirty="0" err="1"/>
              <a:t>HttpServletRequest</a:t>
            </a:r>
            <a:r>
              <a:rPr lang="en-US" sz="1200" dirty="0"/>
              <a:t> request, </a:t>
            </a:r>
            <a:r>
              <a:rPr lang="en-US" sz="1200" dirty="0" err="1"/>
              <a:t>HttpServletResponse</a:t>
            </a:r>
            <a:r>
              <a:rPr lang="en-US" sz="1200" dirty="0"/>
              <a:t> response)</a:t>
            </a:r>
          </a:p>
          <a:p>
            <a:r>
              <a:rPr lang="en-US" sz="1200" dirty="0"/>
              <a:t>            throws </a:t>
            </a:r>
            <a:r>
              <a:rPr lang="en-US" sz="1200" dirty="0" err="1"/>
              <a:t>ServletException</a:t>
            </a:r>
            <a:r>
              <a:rPr lang="en-US" sz="1200" dirty="0"/>
              <a:t>, </a:t>
            </a:r>
            <a:r>
              <a:rPr lang="en-US" sz="1200" dirty="0" err="1"/>
              <a:t>IOException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        // Get the uploaded file part</a:t>
            </a:r>
          </a:p>
          <a:p>
            <a:r>
              <a:rPr lang="en-US" sz="1200" dirty="0"/>
              <a:t>        Part </a:t>
            </a:r>
            <a:r>
              <a:rPr lang="en-US" sz="1200" dirty="0" err="1"/>
              <a:t>filePart</a:t>
            </a:r>
            <a:r>
              <a:rPr lang="en-US" sz="1200" dirty="0"/>
              <a:t> = </a:t>
            </a:r>
            <a:r>
              <a:rPr lang="en-US" sz="1200" dirty="0" err="1"/>
              <a:t>request.getPart</a:t>
            </a:r>
            <a:r>
              <a:rPr lang="en-US" sz="1200" dirty="0"/>
              <a:t>("file");</a:t>
            </a:r>
          </a:p>
          <a:p>
            <a:r>
              <a:rPr lang="en-US" sz="1200" dirty="0"/>
              <a:t>        String </a:t>
            </a:r>
            <a:r>
              <a:rPr lang="en-US" sz="1200" dirty="0" err="1"/>
              <a:t>fileName</a:t>
            </a:r>
            <a:r>
              <a:rPr lang="en-US" sz="1200" dirty="0"/>
              <a:t> = </a:t>
            </a:r>
            <a:r>
              <a:rPr lang="en-US" sz="1200" dirty="0" err="1"/>
              <a:t>filePart.getSubmittedFileName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// Define where to save the file</a:t>
            </a:r>
          </a:p>
          <a:p>
            <a:r>
              <a:rPr lang="en-US" sz="1200" dirty="0"/>
              <a:t>        String </a:t>
            </a:r>
            <a:r>
              <a:rPr lang="en-US" sz="1200" dirty="0" err="1"/>
              <a:t>uploadPath</a:t>
            </a:r>
            <a:r>
              <a:rPr lang="en-US" sz="1200" dirty="0"/>
              <a:t> = </a:t>
            </a:r>
            <a:r>
              <a:rPr lang="en-US" sz="1200" dirty="0" err="1"/>
              <a:t>getServletContext</a:t>
            </a:r>
            <a:r>
              <a:rPr lang="en-US" sz="1200" dirty="0"/>
              <a:t>().</a:t>
            </a:r>
            <a:r>
              <a:rPr lang="en-US" sz="1200" dirty="0" err="1"/>
              <a:t>getRealPath</a:t>
            </a:r>
            <a:r>
              <a:rPr lang="en-US" sz="1200" dirty="0"/>
              <a:t>("") + </a:t>
            </a:r>
            <a:r>
              <a:rPr lang="en-US" sz="1200" dirty="0" err="1"/>
              <a:t>File.separator</a:t>
            </a:r>
            <a:r>
              <a:rPr lang="en-US" sz="1200" dirty="0"/>
              <a:t> + "uploads";</a:t>
            </a:r>
          </a:p>
          <a:p>
            <a:r>
              <a:rPr lang="en-US" sz="1200" dirty="0"/>
              <a:t>        File </a:t>
            </a:r>
            <a:r>
              <a:rPr lang="en-US" sz="1200" dirty="0" err="1"/>
              <a:t>uploadDir</a:t>
            </a:r>
            <a:r>
              <a:rPr lang="en-US" sz="1200" dirty="0"/>
              <a:t> = new File(</a:t>
            </a:r>
            <a:r>
              <a:rPr lang="en-US" sz="1200" dirty="0" err="1"/>
              <a:t>uploadPath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if (!</a:t>
            </a:r>
            <a:r>
              <a:rPr lang="en-US" sz="1200" dirty="0" err="1"/>
              <a:t>uploadDir.exists</a:t>
            </a:r>
            <a:r>
              <a:rPr lang="en-US" sz="1200" dirty="0"/>
              <a:t>()) </a:t>
            </a:r>
            <a:r>
              <a:rPr lang="en-US" sz="1200" dirty="0" err="1"/>
              <a:t>uploadDir.mkdir</a:t>
            </a:r>
            <a:r>
              <a:rPr lang="en-US" sz="1200" dirty="0"/>
              <a:t>();</a:t>
            </a:r>
          </a:p>
          <a:p>
            <a:endParaRPr lang="en-US" sz="1200" dirty="0"/>
          </a:p>
          <a:p>
            <a:r>
              <a:rPr lang="en-US" sz="1200" dirty="0"/>
              <a:t>        // Save file on server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filePart.write</a:t>
            </a:r>
            <a:r>
              <a:rPr lang="en-US" sz="1200" dirty="0"/>
              <a:t>(</a:t>
            </a:r>
            <a:r>
              <a:rPr lang="en-US" sz="1200" dirty="0" err="1"/>
              <a:t>uploadPath</a:t>
            </a:r>
            <a:r>
              <a:rPr lang="en-US" sz="1200" dirty="0"/>
              <a:t> + </a:t>
            </a:r>
            <a:r>
              <a:rPr lang="en-US" sz="1200" dirty="0" err="1"/>
              <a:t>File.separator</a:t>
            </a:r>
            <a:r>
              <a:rPr lang="en-US" sz="1200" dirty="0"/>
              <a:t> + </a:t>
            </a:r>
            <a:r>
              <a:rPr lang="en-US" sz="1200" dirty="0" err="1"/>
              <a:t>fileName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response.setContentType</a:t>
            </a:r>
            <a:r>
              <a:rPr lang="en-US" sz="1200" dirty="0"/>
              <a:t>("text/html");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response.getWriter</a:t>
            </a:r>
            <a:r>
              <a:rPr lang="en-US" sz="1200" dirty="0"/>
              <a:t>().</a:t>
            </a:r>
            <a:r>
              <a:rPr lang="en-US" sz="1200" dirty="0" err="1"/>
              <a:t>println</a:t>
            </a:r>
            <a:r>
              <a:rPr lang="en-US" sz="1200" dirty="0"/>
              <a:t>("&lt;h3&gt;File uploaded successfully: " + </a:t>
            </a:r>
            <a:r>
              <a:rPr lang="en-US" sz="1200" dirty="0" err="1"/>
              <a:t>fileName</a:t>
            </a:r>
            <a:r>
              <a:rPr lang="en-US" sz="1200" dirty="0"/>
              <a:t> + "&lt;/h3&gt;");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383" y="2324578"/>
            <a:ext cx="3376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/>
              <a:t>Servlet — Handle File Upload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32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566" y="1186442"/>
            <a:ext cx="10868298" cy="48311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import java.io.*;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FileDownloadServlet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</a:t>
            </a:r>
          </a:p>
          <a:p>
            <a:r>
              <a:rPr lang="en-US" dirty="0"/>
              <a:t>    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String </a:t>
            </a:r>
            <a:r>
              <a:rPr lang="en-US" dirty="0" err="1"/>
              <a:t>fileName</a:t>
            </a:r>
            <a:r>
              <a:rPr lang="en-US" dirty="0"/>
              <a:t> = "data.txt";</a:t>
            </a:r>
          </a:p>
          <a:p>
            <a:r>
              <a:rPr lang="en-US" dirty="0"/>
              <a:t>        String </a:t>
            </a:r>
            <a:r>
              <a:rPr lang="en-US" dirty="0" err="1"/>
              <a:t>filePath</a:t>
            </a:r>
            <a:r>
              <a:rPr lang="en-US" dirty="0"/>
              <a:t> = </a:t>
            </a:r>
            <a:r>
              <a:rPr lang="en-US" dirty="0" err="1"/>
              <a:t>getServletContext</a:t>
            </a:r>
            <a:r>
              <a:rPr lang="en-US" dirty="0"/>
              <a:t>().</a:t>
            </a:r>
            <a:r>
              <a:rPr lang="en-US" dirty="0" err="1"/>
              <a:t>getRealPath</a:t>
            </a:r>
            <a:r>
              <a:rPr lang="en-US" dirty="0"/>
              <a:t>("/WEB-INF/" +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response.setContentType</a:t>
            </a:r>
            <a:r>
              <a:rPr lang="en-US" dirty="0"/>
              <a:t>("application/octet-stream");</a:t>
            </a:r>
          </a:p>
          <a:p>
            <a:r>
              <a:rPr lang="en-US" dirty="0"/>
              <a:t>        </a:t>
            </a:r>
            <a:r>
              <a:rPr lang="en-US" dirty="0" err="1"/>
              <a:t>response.setHeader</a:t>
            </a:r>
            <a:r>
              <a:rPr lang="en-US" dirty="0"/>
              <a:t>("Content-Disposition", "</a:t>
            </a:r>
            <a:r>
              <a:rPr lang="en-US" dirty="0" err="1"/>
              <a:t>attachment;filename</a:t>
            </a:r>
            <a:r>
              <a:rPr lang="en-US" dirty="0"/>
              <a:t>=" + </a:t>
            </a:r>
            <a:r>
              <a:rPr lang="en-US" dirty="0" err="1"/>
              <a:t>fileName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try (</a:t>
            </a:r>
            <a:r>
              <a:rPr lang="en-US" dirty="0" err="1"/>
              <a:t>FileInputStream</a:t>
            </a:r>
            <a:r>
              <a:rPr lang="en-US" dirty="0"/>
              <a:t> in = new </a:t>
            </a:r>
            <a:r>
              <a:rPr lang="en-US" dirty="0" err="1"/>
              <a:t>FileInputStream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);</a:t>
            </a:r>
          </a:p>
          <a:p>
            <a:r>
              <a:rPr lang="en-US" dirty="0"/>
              <a:t>             </a:t>
            </a:r>
            <a:r>
              <a:rPr lang="en-US" dirty="0" err="1"/>
              <a:t>OutputStream</a:t>
            </a:r>
            <a:r>
              <a:rPr lang="en-US" dirty="0"/>
              <a:t> out = </a:t>
            </a:r>
            <a:r>
              <a:rPr lang="en-US" dirty="0" err="1"/>
              <a:t>response.getOutputStream</a:t>
            </a:r>
            <a:r>
              <a:rPr lang="en-US" dirty="0"/>
              <a:t>()) {</a:t>
            </a:r>
          </a:p>
          <a:p>
            <a:endParaRPr lang="en-US" dirty="0"/>
          </a:p>
          <a:p>
            <a:r>
              <a:rPr lang="en-US" dirty="0"/>
              <a:t>            byte[] buffer = new byte[4096];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bytesRead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while ((</a:t>
            </a:r>
            <a:r>
              <a:rPr lang="en-US" dirty="0" err="1"/>
              <a:t>bytesRead</a:t>
            </a:r>
            <a:r>
              <a:rPr lang="en-US" dirty="0"/>
              <a:t> = </a:t>
            </a:r>
            <a:r>
              <a:rPr lang="en-US" dirty="0" err="1"/>
              <a:t>in.read</a:t>
            </a:r>
            <a:r>
              <a:rPr lang="en-US" dirty="0"/>
              <a:t>(buffer)) != -1) {</a:t>
            </a:r>
          </a:p>
          <a:p>
            <a:r>
              <a:rPr lang="en-US" dirty="0"/>
              <a:t>                </a:t>
            </a:r>
            <a:r>
              <a:rPr lang="en-US" dirty="0" err="1"/>
              <a:t>out.write</a:t>
            </a:r>
            <a:r>
              <a:rPr lang="en-US" dirty="0"/>
              <a:t>(buffer, 0, </a:t>
            </a:r>
            <a:r>
              <a:rPr lang="en-US" dirty="0" err="1"/>
              <a:t>bytesRead</a:t>
            </a:r>
            <a:r>
              <a:rPr lang="en-US" dirty="0"/>
              <a:t>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41178" y="570802"/>
            <a:ext cx="3031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Download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845" y="371344"/>
            <a:ext cx="11512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Non-Blocking I/O (Asynchronous I/O)</a:t>
            </a:r>
            <a:r>
              <a:rPr lang="en-US" dirty="0"/>
              <a:t> in </a:t>
            </a:r>
            <a:r>
              <a:rPr lang="en-US" b="1" dirty="0"/>
              <a:t>Servlets</a:t>
            </a:r>
            <a:r>
              <a:rPr lang="en-US" dirty="0"/>
              <a:t> — one of the advanced features introduced in </a:t>
            </a:r>
            <a:r>
              <a:rPr lang="en-US" b="1" dirty="0"/>
              <a:t>Servlet 3.1</a:t>
            </a:r>
            <a:r>
              <a:rPr lang="en-US" dirty="0"/>
              <a:t> (Java EE 7).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2845" y="991273"/>
            <a:ext cx="1093694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Non-Blocking I/O?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servlet I/O is blocking — meaning: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thread reads or writes data (like reading a large request body or writing a big response),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waits until the operation finishes.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can cause scalability problems because each request blocks a thread until the I/O completes.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Non-blocking I/O allows the servlet container to reuse threads while waiting for I/O to complete, greatly improving performance for high-traffic or long-running requests.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1655" y="1312972"/>
            <a:ext cx="604813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WebServlet</a:t>
            </a:r>
            <a:r>
              <a:rPr lang="en-US" dirty="0"/>
              <a:t>(value = "/</a:t>
            </a:r>
            <a:r>
              <a:rPr lang="en-US" dirty="0" err="1"/>
              <a:t>nonblocking</a:t>
            </a:r>
            <a:r>
              <a:rPr lang="en-US" dirty="0"/>
              <a:t>", </a:t>
            </a:r>
            <a:r>
              <a:rPr lang="en-US" dirty="0" err="1"/>
              <a:t>asyncSupported</a:t>
            </a:r>
            <a:r>
              <a:rPr lang="en-US" dirty="0"/>
              <a:t> = true)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07726" y="7406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Enabling </a:t>
            </a:r>
            <a:r>
              <a:rPr lang="en-US" b="1" dirty="0"/>
              <a:t>Asynchronous Support</a:t>
            </a:r>
          </a:p>
          <a:p>
            <a:r>
              <a:rPr lang="en-US" dirty="0"/>
              <a:t>You must enable asynchronous mode in your servlet: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99195"/>
              </p:ext>
            </p:extLst>
          </p:nvPr>
        </p:nvGraphicFramePr>
        <p:xfrm>
          <a:off x="1378132" y="4113739"/>
          <a:ext cx="9925594" cy="2377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62797">
                  <a:extLst>
                    <a:ext uri="{9D8B030D-6E8A-4147-A177-3AD203B41FA5}">
                      <a16:colId xmlns:a16="http://schemas.microsoft.com/office/drawing/2014/main" val="80345914"/>
                    </a:ext>
                  </a:extLst>
                </a:gridCol>
                <a:gridCol w="4962797">
                  <a:extLst>
                    <a:ext uri="{9D8B030D-6E8A-4147-A177-3AD203B41FA5}">
                      <a16:colId xmlns:a16="http://schemas.microsoft.com/office/drawing/2014/main" val="3130651203"/>
                    </a:ext>
                  </a:extLst>
                </a:gridCol>
              </a:tblGrid>
              <a:tr h="272939">
                <a:tc>
                  <a:txBody>
                    <a:bodyPr/>
                    <a:lstStyle/>
                    <a:p>
                      <a:r>
                        <a:rPr lang="en-US" sz="180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24890"/>
                  </a:ext>
                </a:extLst>
              </a:tr>
              <a:tr h="477643">
                <a:tc>
                  <a:txBody>
                    <a:bodyPr/>
                    <a:lstStyle/>
                    <a:p>
                      <a:r>
                        <a:rPr lang="en-US" sz="1800"/>
                        <a:t>Async I/O (Asynchronous Processing)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 can process a request in another thread (Servlet 3.0).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290240"/>
                  </a:ext>
                </a:extLst>
              </a:tr>
              <a:tr h="477643">
                <a:tc>
                  <a:txBody>
                    <a:bodyPr/>
                    <a:lstStyle/>
                    <a:p>
                      <a:r>
                        <a:rPr lang="en-US" sz="1800"/>
                        <a:t>Non-Blocking I/O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 can read/write data without blocking the thread (Servlet 3.1).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584107"/>
                  </a:ext>
                </a:extLst>
              </a:tr>
              <a:tr h="272939">
                <a:tc>
                  <a:txBody>
                    <a:bodyPr/>
                    <a:lstStyle/>
                    <a:p>
                      <a:r>
                        <a:rPr lang="en-US" sz="1800"/>
                        <a:t>ReadListener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 for non-blocking input stream reading.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364576"/>
                  </a:ext>
                </a:extLst>
              </a:tr>
              <a:tr h="272939">
                <a:tc>
                  <a:txBody>
                    <a:bodyPr/>
                    <a:lstStyle/>
                    <a:p>
                      <a:r>
                        <a:rPr lang="en-US" sz="1800" dirty="0" err="1"/>
                        <a:t>WriteListener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 for non-blocking output stream writing.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644199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840" y="3030583"/>
            <a:ext cx="9875520" cy="135636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59" y="499965"/>
            <a:ext cx="111034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Java EE Application Server Examples</a:t>
            </a:r>
          </a:p>
          <a:p>
            <a:r>
              <a:rPr lang="en-US" dirty="0"/>
              <a:t>Application servers implement the </a:t>
            </a:r>
            <a:r>
              <a:rPr lang="en-US" b="1" dirty="0"/>
              <a:t>Java EE specifications</a:t>
            </a:r>
            <a:r>
              <a:rPr lang="en-US" dirty="0"/>
              <a:t> and provide all container services.</a:t>
            </a:r>
          </a:p>
          <a:p>
            <a:r>
              <a:rPr lang="en-US" dirty="0"/>
              <a:t>Popular servers: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</a:t>
            </a:r>
            <a:r>
              <a:rPr lang="en-US" b="1" dirty="0" err="1"/>
              <a:t>TomEE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GlassFish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WildFly</a:t>
            </a:r>
            <a:r>
              <a:rPr lang="en-US" b="1" dirty="0"/>
              <a:t> (formerly </a:t>
            </a:r>
            <a:r>
              <a:rPr lang="en-US" b="1" dirty="0" err="1"/>
              <a:t>JBoss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IBM WebSphere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Oracle WebLogic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Payara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12725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Java EE</a:t>
            </a:r>
          </a:p>
          <a:p>
            <a:r>
              <a:rPr lang="en-US" dirty="0"/>
              <a:t>✅ </a:t>
            </a:r>
            <a:r>
              <a:rPr lang="en-US" b="1" dirty="0"/>
              <a:t>Platform-independent</a:t>
            </a:r>
            <a:r>
              <a:rPr lang="en-US" dirty="0"/>
              <a:t> (Write once, run anywhere)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Scalable and distributed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Built-in security and transaction management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Component-based architecture (easy maintenance)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Supports web services (SOAP &amp; REST)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Reusable and modular code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56428"/>
              </p:ext>
            </p:extLst>
          </p:nvPr>
        </p:nvGraphicFramePr>
        <p:xfrm>
          <a:off x="1285942" y="4172494"/>
          <a:ext cx="9872662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6207609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83645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3768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Client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Web browser or mobile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123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Web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JSP for login page, Servlet for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942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Business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EJB for account management &amp;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4299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Data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MySQL Database via JPA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7455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1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292366"/>
              </p:ext>
            </p:extLst>
          </p:nvPr>
        </p:nvGraphicFramePr>
        <p:xfrm>
          <a:off x="1517468" y="593272"/>
          <a:ext cx="9872664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52867796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4959075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0562660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Technologies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245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Client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End-user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HTML, JS, JavaFX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0976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Web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Presentation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Servlet, JSP, JSF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255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Business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Business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EJB, CDI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847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Data 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JDBC, JPA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1204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0789" y="3197109"/>
            <a:ext cx="8813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It All Works (Flow)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 Tier</a:t>
            </a:r>
            <a:r>
              <a:rPr lang="en-US" dirty="0"/>
              <a:t> sends request (e.g., via browser).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Tier</a:t>
            </a:r>
            <a:r>
              <a:rPr lang="en-US" dirty="0"/>
              <a:t> (Servlet/JSP) handles input and calls business logic.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Business Tier</a:t>
            </a:r>
            <a:r>
              <a:rPr lang="en-US" dirty="0"/>
              <a:t> (EJBs) processes data and interacts with database.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Tier</a:t>
            </a:r>
            <a:r>
              <a:rPr lang="en-US" dirty="0"/>
              <a:t> retrieves or updates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Response flows back up to the </a:t>
            </a:r>
            <a:r>
              <a:rPr lang="en-US" b="1" dirty="0"/>
              <a:t>Client Tier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0120" y="1853837"/>
          <a:ext cx="9872662" cy="3749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452455040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2678934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2988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base interface. All servlets implement this.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0173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GenericServlet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Abstract class implementing Servlet, supports protocol-independent servlets.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74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HttpServlet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Extends GenericServlet for HTTP-specific functionality (GET, POST,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7487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ServletRequest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Encapsulates client request data (parameters, headers).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921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ServletResponse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Encapsulates response data (HTML, JSON,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56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ServletConfig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Configuration info for a servlet.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9075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ServletContext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Application-wide info shared among servlets.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8557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43621" y="710139"/>
            <a:ext cx="4918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Interfaces in Servlet API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5725" y="579180"/>
            <a:ext cx="105722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Application Server in Java EE</a:t>
            </a:r>
          </a:p>
          <a:p>
            <a:r>
              <a:rPr lang="en-US" dirty="0"/>
              <a:t>An </a:t>
            </a:r>
            <a:r>
              <a:rPr lang="en-US" b="1" dirty="0"/>
              <a:t>Application Server</a:t>
            </a:r>
            <a:r>
              <a:rPr lang="en-US" dirty="0"/>
              <a:t> is a </a:t>
            </a:r>
            <a:r>
              <a:rPr lang="en-US" b="1" dirty="0"/>
              <a:t>software framework</a:t>
            </a:r>
            <a:r>
              <a:rPr lang="en-US" dirty="0"/>
              <a:t> that provides the </a:t>
            </a:r>
            <a:r>
              <a:rPr lang="en-US" b="1" dirty="0"/>
              <a:t>runtime environment</a:t>
            </a:r>
            <a:r>
              <a:rPr lang="en-US" dirty="0"/>
              <a:t> for Java EE applications.</a:t>
            </a:r>
          </a:p>
          <a:p>
            <a:r>
              <a:rPr lang="en-US" dirty="0"/>
              <a:t>It </a:t>
            </a:r>
            <a:r>
              <a:rPr lang="en-US" b="1" dirty="0"/>
              <a:t>implements the Java EE specifications</a:t>
            </a:r>
            <a:r>
              <a:rPr lang="en-US" dirty="0"/>
              <a:t>, providing services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request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logic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Persistence and database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725" y="4032294"/>
            <a:ext cx="11242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Containers in Java EE</a:t>
            </a:r>
          </a:p>
          <a:p>
            <a:r>
              <a:rPr lang="en-US" dirty="0"/>
              <a:t>A </a:t>
            </a:r>
            <a:r>
              <a:rPr lang="en-US" b="1" dirty="0"/>
              <a:t>Container</a:t>
            </a:r>
            <a:r>
              <a:rPr lang="en-US" dirty="0"/>
              <a:t> is a </a:t>
            </a:r>
            <a:r>
              <a:rPr lang="en-US" b="1" dirty="0"/>
              <a:t>runtime environment</a:t>
            </a:r>
            <a:r>
              <a:rPr lang="en-US" dirty="0"/>
              <a:t> within the application server that provides </a:t>
            </a:r>
            <a:r>
              <a:rPr lang="en-US" b="1" dirty="0"/>
              <a:t>services to components</a:t>
            </a:r>
            <a:r>
              <a:rPr lang="en-US" dirty="0"/>
              <a:t> (like Servlets, EJBs).</a:t>
            </a:r>
          </a:p>
          <a:p>
            <a:r>
              <a:rPr lang="en-US" dirty="0"/>
              <a:t>It </a:t>
            </a:r>
            <a:r>
              <a:rPr lang="en-US" b="1" dirty="0"/>
              <a:t>manages lifecycle, security, transactions, and other services</a:t>
            </a:r>
            <a:r>
              <a:rPr lang="en-US" dirty="0"/>
              <a:t>, so developers don’t have to handle them manually.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6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85409"/>
              </p:ext>
            </p:extLst>
          </p:nvPr>
        </p:nvGraphicFramePr>
        <p:xfrm>
          <a:off x="1230086" y="645523"/>
          <a:ext cx="9872664" cy="365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11113892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4194023717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670006537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64015968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What It Manages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Components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Key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486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20955"/>
              </p:ext>
            </p:extLst>
          </p:nvPr>
        </p:nvGraphicFramePr>
        <p:xfrm>
          <a:off x="1230086" y="1085305"/>
          <a:ext cx="9872664" cy="218040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172355182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14198965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36473515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523190355"/>
                    </a:ext>
                  </a:extLst>
                </a:gridCol>
              </a:tblGrid>
              <a:tr h="2180409">
                <a:tc>
                  <a:txBody>
                    <a:bodyPr/>
                    <a:lstStyle/>
                    <a:p>
                      <a:r>
                        <a:rPr lang="en-US" sz="1800"/>
                        <a:t>Web Container (Servlet Container)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Manages web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Servlets, JSP, JSF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HTTP requests, sessions, JSP compilation,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03007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30086" y="3509322"/>
            <a:ext cx="9628085" cy="266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Container (Details)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HTTP requests and responses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session tracking and cookies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JSP pages into Servlets at runtime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lifecycle callbacks: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service()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destroy()</a:t>
            </a:r>
            <a:endParaRPr kumimoji="0" lang="en-US" altLang="en-US" sz="1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Apache Tomcat (Servlet container) is sometimes called a web container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9" y="488744"/>
            <a:ext cx="10720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Servlet?</a:t>
            </a:r>
          </a:p>
          <a:p>
            <a:r>
              <a:rPr lang="en-US" dirty="0"/>
              <a:t>A </a:t>
            </a:r>
            <a:r>
              <a:rPr lang="en-US" b="1" dirty="0"/>
              <a:t>Servlet</a:t>
            </a:r>
            <a:r>
              <a:rPr lang="en-US" dirty="0"/>
              <a:t> is a </a:t>
            </a:r>
            <a:r>
              <a:rPr lang="en-US" b="1" dirty="0"/>
              <a:t>Java class</a:t>
            </a:r>
            <a:r>
              <a:rPr lang="en-US" dirty="0"/>
              <a:t> that handles </a:t>
            </a:r>
            <a:r>
              <a:rPr lang="en-US" b="1" dirty="0"/>
              <a:t>HTTP requests and responses</a:t>
            </a:r>
            <a:r>
              <a:rPr lang="en-US" dirty="0"/>
              <a:t> on a web server.</a:t>
            </a:r>
            <a:br>
              <a:rPr lang="en-US" dirty="0"/>
            </a:br>
            <a:r>
              <a:rPr lang="en-US" dirty="0"/>
              <a:t>It runs inside a </a:t>
            </a:r>
            <a:r>
              <a:rPr lang="en-US" b="1" dirty="0"/>
              <a:t>Web Container</a:t>
            </a:r>
            <a:r>
              <a:rPr lang="en-US" dirty="0"/>
              <a:t> (like Tomcat, Jetty, or </a:t>
            </a:r>
            <a:r>
              <a:rPr lang="en-US" dirty="0" err="1"/>
              <a:t>GlassFish</a:t>
            </a:r>
            <a:r>
              <a:rPr lang="en-US" dirty="0"/>
              <a:t>) and is used to build </a:t>
            </a:r>
            <a:r>
              <a:rPr lang="en-US" b="1" dirty="0"/>
              <a:t>dynamic web content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Servlets </a:t>
            </a:r>
            <a:r>
              <a:rPr lang="en-US" dirty="0"/>
              <a:t>are the backbone of </a:t>
            </a:r>
            <a:r>
              <a:rPr lang="en-US" b="1" dirty="0"/>
              <a:t>Java web applications</a:t>
            </a:r>
            <a:r>
              <a:rPr lang="en-US" dirty="0"/>
              <a:t>, often working with JSP/JSF to generate dynamic HTML pages.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65715" y="3242604"/>
            <a:ext cx="6096000" cy="64633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javax.servlet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javax.servlet.http</a:t>
            </a:r>
            <a:r>
              <a:rPr lang="en-US" dirty="0"/>
              <a:t>.*;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0000" y="2612402"/>
            <a:ext cx="43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Servlet API</a:t>
            </a:r>
            <a:r>
              <a:rPr lang="en-US" dirty="0"/>
              <a:t> is provided by the package: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5715" y="45191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defines </a:t>
            </a:r>
            <a:r>
              <a:rPr lang="en-US" b="1" dirty="0"/>
              <a:t>interfaces and classes</a:t>
            </a:r>
            <a:r>
              <a:rPr lang="en-US" dirty="0"/>
              <a:t> for handling: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Request/Response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Cookies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Filters and listeners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262" y="311221"/>
            <a:ext cx="9649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Lifecycle of a Servlet</a:t>
            </a:r>
          </a:p>
          <a:p>
            <a:r>
              <a:rPr lang="en-US" dirty="0"/>
              <a:t>A servlet has a </a:t>
            </a:r>
            <a:r>
              <a:rPr lang="en-US" b="1" dirty="0"/>
              <a:t>well-defined lifecycle</a:t>
            </a:r>
            <a:r>
              <a:rPr lang="en-US" dirty="0"/>
              <a:t> managed by the </a:t>
            </a:r>
            <a:r>
              <a:rPr lang="en-US" b="1" dirty="0"/>
              <a:t>Web Container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262" y="1194138"/>
            <a:ext cx="4214949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1. Loading and Instantiation</a:t>
            </a:r>
          </a:p>
          <a:p>
            <a:r>
              <a:rPr lang="en-US" dirty="0"/>
              <a:t>       ▼</a:t>
            </a:r>
          </a:p>
          <a:p>
            <a:r>
              <a:rPr lang="en-US" dirty="0"/>
              <a:t>2. Initialization (</a:t>
            </a:r>
            <a:r>
              <a:rPr lang="en-US" dirty="0" err="1"/>
              <a:t>init</a:t>
            </a:r>
            <a:r>
              <a:rPr lang="en-US" dirty="0"/>
              <a:t>())</a:t>
            </a:r>
          </a:p>
          <a:p>
            <a:r>
              <a:rPr lang="en-US" dirty="0"/>
              <a:t>       ▼</a:t>
            </a:r>
          </a:p>
          <a:p>
            <a:r>
              <a:rPr lang="en-US" dirty="0"/>
              <a:t>3. Request Handling (service())</a:t>
            </a:r>
          </a:p>
          <a:p>
            <a:r>
              <a:rPr lang="en-US" dirty="0"/>
              <a:t>       ▼</a:t>
            </a:r>
          </a:p>
          <a:p>
            <a:r>
              <a:rPr lang="en-US" dirty="0"/>
              <a:t>4. Destruction (destroy())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0262" y="3399247"/>
            <a:ext cx="42149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servlet is loaded.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perform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" y="4526169"/>
            <a:ext cx="4136571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init</a:t>
            </a:r>
            <a:r>
              <a:rPr lang="en-US" dirty="0"/>
              <a:t>() throws </a:t>
            </a:r>
            <a:r>
              <a:rPr lang="en-US" dirty="0" err="1"/>
              <a:t>ServletException</a:t>
            </a:r>
            <a:r>
              <a:rPr lang="en-US" dirty="0"/>
              <a:t> {</a:t>
            </a:r>
          </a:p>
          <a:p>
            <a:r>
              <a:rPr lang="en-US" dirty="0"/>
              <a:t>    // initialization code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47063" y="1196391"/>
            <a:ext cx="6017624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service()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every time a request arrives.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GET, POST, PUT, DELETE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HttpServlet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you override </a:t>
            </a:r>
            <a:r>
              <a:rPr kumimoji="0" lang="en-US" altLang="en-US" sz="1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doGet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9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doPost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instead.</a:t>
            </a: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7063" y="2660583"/>
            <a:ext cx="6096000" cy="1477328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</a:t>
            </a:r>
            <a:r>
              <a:rPr lang="en-US" dirty="0" err="1"/>
              <a:t>req</a:t>
            </a:r>
            <a:r>
              <a:rPr lang="en-US" dirty="0"/>
              <a:t>, </a:t>
            </a:r>
            <a:r>
              <a:rPr lang="en-US" dirty="0" err="1"/>
              <a:t>HttpServletResponse</a:t>
            </a:r>
            <a:r>
              <a:rPr lang="en-US" dirty="0"/>
              <a:t> res)</a:t>
            </a:r>
          </a:p>
          <a:p>
            <a:r>
              <a:rPr lang="en-US" dirty="0"/>
              <a:t>        throws </a:t>
            </a:r>
            <a:r>
              <a:rPr lang="en-US" dirty="0" err="1"/>
              <a:t>ServletException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res.getWriter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("Hello, Servlet!");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94811" y="4317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3. destroy()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Called </a:t>
            </a:r>
            <a:r>
              <a:rPr lang="en-US" b="1" dirty="0"/>
              <a:t>once</a:t>
            </a:r>
            <a:r>
              <a:rPr lang="en-US" dirty="0"/>
              <a:t> when servlet is unloaded.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cleanup</a:t>
            </a:r>
            <a:r>
              <a:rPr lang="en-US" dirty="0"/>
              <a:t>, like closing resources.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07875" y="5419745"/>
            <a:ext cx="6096000" cy="923330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public void destroy() {</a:t>
            </a:r>
          </a:p>
          <a:p>
            <a:r>
              <a:rPr lang="en-US" dirty="0"/>
              <a:t>    // cleanup code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57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283</TotalTime>
  <Words>3417</Words>
  <Application>Microsoft Office PowerPoint</Application>
  <PresentationFormat>Widescreen</PresentationFormat>
  <Paragraphs>678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 Unicode MS</vt:lpstr>
      <vt:lpstr>Arial</vt:lpstr>
      <vt:lpstr>Calibri</vt:lpstr>
      <vt:lpstr>Corbel</vt:lpstr>
      <vt:lpstr>Basis</vt:lpstr>
      <vt:lpstr>JAVA SERVLETS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 Client Request and Response</vt:lpstr>
      <vt:lpstr>Session Management</vt:lpstr>
      <vt:lpstr>PowerPoint Presentation</vt:lpstr>
      <vt:lpstr>PowerPoint Presentation</vt:lpstr>
      <vt:lpstr>PowerPoint Presentation</vt:lpstr>
      <vt:lpstr>Servlet works with a Database (JDBC) in Java EE</vt:lpstr>
      <vt:lpstr>PowerPoint Presentation</vt:lpstr>
      <vt:lpstr>PowerPoint Presentation</vt:lpstr>
      <vt:lpstr>PowerPoint Presentation</vt:lpstr>
      <vt:lpstr>GetCookies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Fundamentals</dc:title>
  <dc:creator>DELL</dc:creator>
  <cp:lastModifiedBy>DELL</cp:lastModifiedBy>
  <cp:revision>50</cp:revision>
  <dcterms:created xsi:type="dcterms:W3CDTF">2025-10-13T16:00:46Z</dcterms:created>
  <dcterms:modified xsi:type="dcterms:W3CDTF">2025-10-14T17:03:53Z</dcterms:modified>
</cp:coreProperties>
</file>