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20722-9FC2-48D9-B27D-4B3C659A460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FB95D-89A3-4B54-AA7D-F7CE7EFB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79828F-C4DB-43A7-83A9-7030443A69EE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4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8C6-835C-4DF1-90B6-901CC73EA612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FE9-0FE2-4465-A950-30862F543D06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3E0-D869-4011-B355-C92B5DACE7F7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8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000-2A58-4EDF-B608-C48CCEE53F81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A9DB-03EB-4905-8345-5430C3A9637E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F8A5-FED4-47D7-9C73-02BD4A774BD1}" type="datetime1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BBD0-3DD3-4E59-81D3-3D4B412FFF84}" type="datetime1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449-8487-4192-8C98-1C348818A230}" type="datetime1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AB1-A81A-47AF-893F-70AAE735F69F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A4F2-FD4F-4919-A127-4527ED3EE06B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B28427B-5FA7-428C-86D2-1BA18892CD56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SERVER PAGES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0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0390" y="607280"/>
            <a:ext cx="41134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&lt;jsp:setProperty&gt;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— Set Bean Property </a:t>
            </a:r>
            <a:endParaRPr kumimoji="0" lang="en-US" altLang="en-US" sz="4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390" y="11728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Assigns a value to a bean property.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390" y="2121987"/>
            <a:ext cx="5266481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jsp:setProperty</a:t>
            </a:r>
            <a:r>
              <a:rPr lang="en-US" dirty="0"/>
              <a:t> name="user" property="username" value="</a:t>
            </a:r>
            <a:r>
              <a:rPr lang="en-US" dirty="0" err="1"/>
              <a:t>Gowthaman</a:t>
            </a:r>
            <a:r>
              <a:rPr lang="en-US" dirty="0"/>
              <a:t>" /&gt;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0390" y="3099657"/>
            <a:ext cx="4144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&lt;jsp:getProperty&gt;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— Get Bean Property </a:t>
            </a:r>
            <a:endParaRPr kumimoji="0" lang="en-US" altLang="en-US" sz="4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390" y="37192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Retrieves a property from a JavaBean and displays it.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390" y="4493449"/>
            <a:ext cx="540404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jsp:getProperty</a:t>
            </a:r>
            <a:r>
              <a:rPr lang="en-US" dirty="0"/>
              <a:t> name="user" property="username" /&gt;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0390" y="5316601"/>
            <a:ext cx="3113801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 err="1"/>
              <a:t>out.print</a:t>
            </a:r>
            <a:r>
              <a:rPr lang="en-US" dirty="0"/>
              <a:t>(</a:t>
            </a:r>
            <a:r>
              <a:rPr lang="en-US" dirty="0" err="1"/>
              <a:t>user.getUsername</a:t>
            </a:r>
            <a:r>
              <a:rPr lang="en-US" dirty="0"/>
              <a:t>());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599" y="4905025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java code</a:t>
            </a:r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662057" y="731912"/>
            <a:ext cx="3581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&lt;jsp:plugin&gt;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— Embedding Java Applets </a:t>
            </a:r>
            <a:endParaRPr kumimoji="0" lang="en-US" alt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2057" y="1357529"/>
            <a:ext cx="5251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Used to embed a </a:t>
            </a:r>
            <a:r>
              <a:rPr lang="en-US" b="1" dirty="0"/>
              <a:t>Java applet</a:t>
            </a:r>
            <a:r>
              <a:rPr lang="en-US" dirty="0"/>
              <a:t> or </a:t>
            </a:r>
            <a:r>
              <a:rPr lang="en-US" b="1" dirty="0"/>
              <a:t>JavaBean</a:t>
            </a:r>
            <a:r>
              <a:rPr lang="en-US" dirty="0"/>
              <a:t> in an HTML page dynamically.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65372" y="2768318"/>
            <a:ext cx="5721531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jsp:plugin</a:t>
            </a:r>
            <a:r>
              <a:rPr lang="en-US" dirty="0"/>
              <a:t> type="applet" code="</a:t>
            </a:r>
            <a:r>
              <a:rPr lang="en-US" dirty="0" err="1"/>
              <a:t>MyApplet.class</a:t>
            </a:r>
            <a:r>
              <a:rPr lang="en-US" dirty="0"/>
              <a:t>" width="300" height="200"&gt;</a:t>
            </a:r>
          </a:p>
          <a:p>
            <a:r>
              <a:rPr lang="en-US" dirty="0"/>
              <a:t>   &lt;</a:t>
            </a:r>
            <a:r>
              <a:rPr lang="en-US" dirty="0" err="1"/>
              <a:t>jsp:params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jsp:param</a:t>
            </a:r>
            <a:r>
              <a:rPr lang="en-US" dirty="0"/>
              <a:t> name="</a:t>
            </a:r>
            <a:r>
              <a:rPr lang="en-US" dirty="0" err="1"/>
              <a:t>bgcolor</a:t>
            </a:r>
            <a:r>
              <a:rPr lang="en-US" dirty="0"/>
              <a:t>" value="blue" /&gt;</a:t>
            </a:r>
          </a:p>
          <a:p>
            <a:r>
              <a:rPr lang="en-US" dirty="0"/>
              <a:t>   &lt;/</a:t>
            </a:r>
            <a:r>
              <a:rPr lang="en-US" dirty="0" err="1"/>
              <a:t>jsp:params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jsp:fallback</a:t>
            </a:r>
            <a:r>
              <a:rPr lang="en-US" dirty="0"/>
              <a:t>&gt;</a:t>
            </a:r>
          </a:p>
          <a:p>
            <a:r>
              <a:rPr lang="en-US" dirty="0"/>
              <a:t>      Your browser does not support applets.</a:t>
            </a:r>
          </a:p>
          <a:p>
            <a:r>
              <a:rPr lang="en-US" dirty="0"/>
              <a:t>   &lt;/</a:t>
            </a:r>
            <a:r>
              <a:rPr lang="en-US" dirty="0" err="1"/>
              <a:t>jsp:fallback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jsp:plugin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443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0264" y="309383"/>
            <a:ext cx="48593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jsp:fallback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Alternate Content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fallback content if 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jsp:plugin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element cannot run.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264" y="2375152"/>
            <a:ext cx="5085807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jsp:fallback</a:t>
            </a:r>
            <a:r>
              <a:rPr lang="en-US" dirty="0"/>
              <a:t>&gt;</a:t>
            </a:r>
          </a:p>
          <a:p>
            <a:r>
              <a:rPr lang="en-US" dirty="0"/>
              <a:t>   &lt;p&gt;Plugin not supported.&lt;/p&gt;</a:t>
            </a:r>
          </a:p>
          <a:p>
            <a:r>
              <a:rPr lang="en-US" dirty="0"/>
              <a:t>&lt;/</a:t>
            </a:r>
            <a:r>
              <a:rPr lang="en-US" dirty="0" err="1"/>
              <a:t>jsp:fallback</a:t>
            </a:r>
            <a:r>
              <a:rPr lang="en-US" dirty="0"/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0869" y="873264"/>
            <a:ext cx="6096000" cy="5355312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&lt;%@ page import="</a:t>
            </a:r>
            <a:r>
              <a:rPr lang="en-US" dirty="0" err="1"/>
              <a:t>com.example.UserBean</a:t>
            </a:r>
            <a:r>
              <a:rPr lang="en-US" dirty="0"/>
              <a:t>" %&gt;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id="user" class="</a:t>
            </a:r>
            <a:r>
              <a:rPr lang="en-US" dirty="0" err="1"/>
              <a:t>com.example.UserBean</a:t>
            </a:r>
            <a:r>
              <a:rPr lang="en-US" dirty="0"/>
              <a:t>" scope="session" /&gt;</a:t>
            </a:r>
          </a:p>
          <a:p>
            <a:r>
              <a:rPr lang="en-US" dirty="0"/>
              <a:t>&lt;</a:t>
            </a:r>
            <a:r>
              <a:rPr lang="en-US" dirty="0" err="1"/>
              <a:t>jsp:setProperty</a:t>
            </a:r>
            <a:r>
              <a:rPr lang="en-US" dirty="0"/>
              <a:t> name="user" property="username" value="</a:t>
            </a:r>
            <a:r>
              <a:rPr lang="en-US" dirty="0" err="1"/>
              <a:t>Gowthaman</a:t>
            </a:r>
            <a:r>
              <a:rPr lang="en-US" dirty="0"/>
              <a:t>" /&gt;</a:t>
            </a:r>
          </a:p>
          <a:p>
            <a:endParaRPr lang="en-US" dirty="0"/>
          </a:p>
          <a:p>
            <a:r>
              <a:rPr lang="en-US" dirty="0"/>
              <a:t>&lt;p&gt;Welcome, &lt;</a:t>
            </a:r>
            <a:r>
              <a:rPr lang="en-US" dirty="0" err="1"/>
              <a:t>jsp:getProperty</a:t>
            </a:r>
            <a:r>
              <a:rPr lang="en-US" dirty="0"/>
              <a:t> name="user" property="username" /&gt;!&lt;/p&gt;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 page="</a:t>
            </a:r>
            <a:r>
              <a:rPr lang="en-US" dirty="0" err="1"/>
              <a:t>footer.jsp</a:t>
            </a:r>
            <a:r>
              <a:rPr lang="en-US" dirty="0"/>
              <a:t>"&gt;</a:t>
            </a:r>
          </a:p>
          <a:p>
            <a:r>
              <a:rPr lang="en-US" dirty="0"/>
              <a:t>   &lt;</a:t>
            </a:r>
            <a:r>
              <a:rPr lang="en-US" dirty="0" err="1"/>
              <a:t>jsp:param</a:t>
            </a:r>
            <a:r>
              <a:rPr lang="en-US" dirty="0"/>
              <a:t> name="date" value="&lt;%= new </a:t>
            </a:r>
            <a:r>
              <a:rPr lang="en-US" dirty="0" err="1"/>
              <a:t>java.util.Date</a:t>
            </a:r>
            <a:r>
              <a:rPr lang="en-US" dirty="0"/>
              <a:t>() %&gt;" /&gt;</a:t>
            </a:r>
          </a:p>
          <a:p>
            <a:r>
              <a:rPr lang="en-US" dirty="0"/>
              <a:t>&lt;/</a:t>
            </a:r>
            <a:r>
              <a:rPr lang="en-US" dirty="0" err="1"/>
              <a:t>jsp:include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613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2513" y="430296"/>
            <a:ext cx="113733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What Are JSP Implicit Objects?</a:t>
            </a:r>
          </a:p>
          <a:p>
            <a:r>
              <a:rPr lang="en-US" b="1" dirty="0"/>
              <a:t>Implicit Objects</a:t>
            </a:r>
            <a:r>
              <a:rPr lang="en-US" dirty="0"/>
              <a:t> are </a:t>
            </a:r>
            <a:r>
              <a:rPr lang="en-US" b="1" dirty="0"/>
              <a:t>predefined objects</a:t>
            </a:r>
            <a:r>
              <a:rPr lang="en-US" dirty="0"/>
              <a:t> that the JSP container automatically makes available to every JSP page.</a:t>
            </a:r>
            <a:br>
              <a:rPr lang="en-US" dirty="0"/>
            </a:br>
            <a:r>
              <a:rPr lang="en-US" dirty="0"/>
              <a:t>You can use them directly — </a:t>
            </a:r>
            <a:r>
              <a:rPr lang="en-US" b="1" dirty="0"/>
              <a:t>no need to declare or create</a:t>
            </a:r>
            <a:r>
              <a:rPr lang="en-US" dirty="0"/>
              <a:t> them.</a:t>
            </a:r>
          </a:p>
          <a:p>
            <a:r>
              <a:rPr lang="en-US" dirty="0"/>
              <a:t>They are instances of Java classes that help you handle: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 and response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Session and application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 to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Configuration and page context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21286"/>
              </p:ext>
            </p:extLst>
          </p:nvPr>
        </p:nvGraphicFramePr>
        <p:xfrm>
          <a:off x="4075609" y="1759136"/>
          <a:ext cx="6958150" cy="47319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91630">
                  <a:extLst>
                    <a:ext uri="{9D8B030D-6E8A-4147-A177-3AD203B41FA5}">
                      <a16:colId xmlns:a16="http://schemas.microsoft.com/office/drawing/2014/main" val="4247973381"/>
                    </a:ext>
                  </a:extLst>
                </a:gridCol>
                <a:gridCol w="1391630">
                  <a:extLst>
                    <a:ext uri="{9D8B030D-6E8A-4147-A177-3AD203B41FA5}">
                      <a16:colId xmlns:a16="http://schemas.microsoft.com/office/drawing/2014/main" val="1021561593"/>
                    </a:ext>
                  </a:extLst>
                </a:gridCol>
                <a:gridCol w="1391630">
                  <a:extLst>
                    <a:ext uri="{9D8B030D-6E8A-4147-A177-3AD203B41FA5}">
                      <a16:colId xmlns:a16="http://schemas.microsoft.com/office/drawing/2014/main" val="2689766360"/>
                    </a:ext>
                  </a:extLst>
                </a:gridCol>
                <a:gridCol w="1391630">
                  <a:extLst>
                    <a:ext uri="{9D8B030D-6E8A-4147-A177-3AD203B41FA5}">
                      <a16:colId xmlns:a16="http://schemas.microsoft.com/office/drawing/2014/main" val="1758045488"/>
                    </a:ext>
                  </a:extLst>
                </a:gridCol>
                <a:gridCol w="1391630">
                  <a:extLst>
                    <a:ext uri="{9D8B030D-6E8A-4147-A177-3AD203B41FA5}">
                      <a16:colId xmlns:a16="http://schemas.microsoft.com/office/drawing/2014/main" val="1066135927"/>
                    </a:ext>
                  </a:extLst>
                </a:gridCol>
              </a:tblGrid>
              <a:tr h="148388">
                <a:tc>
                  <a:txBody>
                    <a:bodyPr/>
                    <a:lstStyle/>
                    <a:p>
                      <a:r>
                        <a:rPr lang="en-US" sz="900" b="1"/>
                        <a:t>No.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Object Name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Type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Scope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Description</a:t>
                      </a:r>
                    </a:p>
                  </a:txBody>
                  <a:tcPr marL="31800" marR="31800" marT="15900" marB="15900" anchor="ctr"/>
                </a:tc>
                <a:extLst>
                  <a:ext uri="{0D108BD9-81ED-4DB2-BD59-A6C34878D82A}">
                    <a16:rowId xmlns:a16="http://schemas.microsoft.com/office/drawing/2014/main" val="1450185091"/>
                  </a:ext>
                </a:extLst>
              </a:tr>
              <a:tr h="593554">
                <a:tc>
                  <a:txBody>
                    <a:bodyPr/>
                    <a:lstStyle/>
                    <a:p>
                      <a:r>
                        <a:rPr lang="en-US" sz="900" b="1"/>
                        <a:t>1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request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HttpServletRequest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Request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Represents client request; used to get request parameters, headers, etc.</a:t>
                      </a:r>
                    </a:p>
                  </a:txBody>
                  <a:tcPr marL="31800" marR="31800" marT="15900" marB="15900" anchor="ctr"/>
                </a:tc>
                <a:extLst>
                  <a:ext uri="{0D108BD9-81ED-4DB2-BD59-A6C34878D82A}">
                    <a16:rowId xmlns:a16="http://schemas.microsoft.com/office/drawing/2014/main" val="3396196928"/>
                  </a:ext>
                </a:extLst>
              </a:tr>
              <a:tr h="482262">
                <a:tc>
                  <a:txBody>
                    <a:bodyPr/>
                    <a:lstStyle/>
                    <a:p>
                      <a:r>
                        <a:rPr lang="en-US" sz="900" b="1"/>
                        <a:t>2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response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HttpServletResponse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Response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Used to send response to client (set content type, headers, etc.)</a:t>
                      </a:r>
                    </a:p>
                  </a:txBody>
                  <a:tcPr marL="31800" marR="31800" marT="15900" marB="15900" anchor="ctr"/>
                </a:tc>
                <a:extLst>
                  <a:ext uri="{0D108BD9-81ED-4DB2-BD59-A6C34878D82A}">
                    <a16:rowId xmlns:a16="http://schemas.microsoft.com/office/drawing/2014/main" val="2086212644"/>
                  </a:ext>
                </a:extLst>
              </a:tr>
              <a:tr h="593554">
                <a:tc>
                  <a:txBody>
                    <a:bodyPr/>
                    <a:lstStyle/>
                    <a:p>
                      <a:r>
                        <a:rPr lang="en-US" sz="900" b="1"/>
                        <a:t>3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out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JspWriter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Page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Used to write output to the response (like System.out for JSP)</a:t>
                      </a:r>
                    </a:p>
                  </a:txBody>
                  <a:tcPr marL="31800" marR="31800" marT="15900" marB="15900" anchor="ctr"/>
                </a:tc>
                <a:extLst>
                  <a:ext uri="{0D108BD9-81ED-4DB2-BD59-A6C34878D82A}">
                    <a16:rowId xmlns:a16="http://schemas.microsoft.com/office/drawing/2014/main" val="3943697944"/>
                  </a:ext>
                </a:extLst>
              </a:tr>
              <a:tr h="482262">
                <a:tc>
                  <a:txBody>
                    <a:bodyPr/>
                    <a:lstStyle/>
                    <a:p>
                      <a:r>
                        <a:rPr lang="en-US" sz="900" b="1"/>
                        <a:t>4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session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HttpSession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Session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Used to store and retrieve user-specific data across requests</a:t>
                      </a:r>
                    </a:p>
                  </a:txBody>
                  <a:tcPr marL="31800" marR="31800" marT="15900" marB="15900" anchor="ctr"/>
                </a:tc>
                <a:extLst>
                  <a:ext uri="{0D108BD9-81ED-4DB2-BD59-A6C34878D82A}">
                    <a16:rowId xmlns:a16="http://schemas.microsoft.com/office/drawing/2014/main" val="96084299"/>
                  </a:ext>
                </a:extLst>
              </a:tr>
              <a:tr h="370972">
                <a:tc>
                  <a:txBody>
                    <a:bodyPr/>
                    <a:lstStyle/>
                    <a:p>
                      <a:r>
                        <a:rPr lang="en-US" sz="900" b="1"/>
                        <a:t>5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application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ServletContext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Application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Shared storage for all users in the entire web app</a:t>
                      </a:r>
                    </a:p>
                  </a:txBody>
                  <a:tcPr marL="31800" marR="31800" marT="15900" marB="15900" anchor="ctr"/>
                </a:tc>
                <a:extLst>
                  <a:ext uri="{0D108BD9-81ED-4DB2-BD59-A6C34878D82A}">
                    <a16:rowId xmlns:a16="http://schemas.microsoft.com/office/drawing/2014/main" val="2645983982"/>
                  </a:ext>
                </a:extLst>
              </a:tr>
              <a:tr h="482262">
                <a:tc>
                  <a:txBody>
                    <a:bodyPr/>
                    <a:lstStyle/>
                    <a:p>
                      <a:r>
                        <a:rPr lang="en-US" sz="900" b="1"/>
                        <a:t>6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config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ServletConfig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Page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Provides servlet configuration info like init parameters</a:t>
                      </a:r>
                    </a:p>
                  </a:txBody>
                  <a:tcPr marL="31800" marR="31800" marT="15900" marB="15900" anchor="ctr"/>
                </a:tc>
                <a:extLst>
                  <a:ext uri="{0D108BD9-81ED-4DB2-BD59-A6C34878D82A}">
                    <a16:rowId xmlns:a16="http://schemas.microsoft.com/office/drawing/2014/main" val="4088532961"/>
                  </a:ext>
                </a:extLst>
              </a:tr>
              <a:tr h="482262">
                <a:tc>
                  <a:txBody>
                    <a:bodyPr/>
                    <a:lstStyle/>
                    <a:p>
                      <a:r>
                        <a:rPr lang="en-US" sz="900" b="1"/>
                        <a:t>7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pageContext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PageContext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Page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Provides access to all other implicit objects and JSP environment</a:t>
                      </a:r>
                    </a:p>
                  </a:txBody>
                  <a:tcPr marL="31800" marR="31800" marT="15900" marB="15900" anchor="ctr"/>
                </a:tc>
                <a:extLst>
                  <a:ext uri="{0D108BD9-81ED-4DB2-BD59-A6C34878D82A}">
                    <a16:rowId xmlns:a16="http://schemas.microsoft.com/office/drawing/2014/main" val="1673907926"/>
                  </a:ext>
                </a:extLst>
              </a:tr>
              <a:tr h="482262">
                <a:tc>
                  <a:txBody>
                    <a:bodyPr/>
                    <a:lstStyle/>
                    <a:p>
                      <a:r>
                        <a:rPr lang="en-US" sz="900" b="1"/>
                        <a:t>8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page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Object (this)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Page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Refers to the current JSP page (equivalent to this in Java)</a:t>
                      </a:r>
                    </a:p>
                  </a:txBody>
                  <a:tcPr marL="31800" marR="31800" marT="15900" marB="15900" anchor="ctr"/>
                </a:tc>
                <a:extLst>
                  <a:ext uri="{0D108BD9-81ED-4DB2-BD59-A6C34878D82A}">
                    <a16:rowId xmlns:a16="http://schemas.microsoft.com/office/drawing/2014/main" val="2974424763"/>
                  </a:ext>
                </a:extLst>
              </a:tr>
              <a:tr h="593554">
                <a:tc>
                  <a:txBody>
                    <a:bodyPr/>
                    <a:lstStyle/>
                    <a:p>
                      <a:r>
                        <a:rPr lang="en-US" sz="900" b="1"/>
                        <a:t>9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exception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Throwable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Page (error page only)</a:t>
                      </a:r>
                    </a:p>
                  </a:txBody>
                  <a:tcPr marL="31800" marR="31800" marT="15900" marB="15900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Represents the exception thrown in the JSP page (only in error pages)</a:t>
                      </a:r>
                    </a:p>
                  </a:txBody>
                  <a:tcPr marL="31800" marR="31800" marT="15900" marB="15900" anchor="ctr"/>
                </a:tc>
                <a:extLst>
                  <a:ext uri="{0D108BD9-81ED-4DB2-BD59-A6C34878D82A}">
                    <a16:rowId xmlns:a16="http://schemas.microsoft.com/office/drawing/2014/main" val="354765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5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2217" y="328100"/>
            <a:ext cx="2997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1)</a:t>
            </a:r>
            <a:r>
              <a:rPr kumimoji="0" lang="en-US" altLang="en-US" sz="3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request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</a:t>
            </a:r>
            <a:endParaRPr kumimoji="0" lang="en-US" altLang="en-US" sz="6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766" y="1119443"/>
            <a:ext cx="3798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javax.servlet.http.HttpServletRequest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8766" y="16953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Represents the </a:t>
            </a:r>
            <a:r>
              <a:rPr lang="en-US" b="1" dirty="0"/>
              <a:t>HTTP request</a:t>
            </a:r>
            <a:r>
              <a:rPr lang="en-US" dirty="0"/>
              <a:t> sent by the client.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8766" y="2548242"/>
            <a:ext cx="4565119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&lt;h3&gt;Welcome &lt;%= </a:t>
            </a:r>
            <a:r>
              <a:rPr lang="en-US" dirty="0" err="1"/>
              <a:t>request.getParameter</a:t>
            </a:r>
            <a:r>
              <a:rPr lang="en-US" dirty="0"/>
              <a:t>("username") %&gt;&lt;/h3&gt;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57633"/>
              </p:ext>
            </p:extLst>
          </p:nvPr>
        </p:nvGraphicFramePr>
        <p:xfrm>
          <a:off x="463732" y="3623854"/>
          <a:ext cx="5179422" cy="2651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89711">
                  <a:extLst>
                    <a:ext uri="{9D8B030D-6E8A-4147-A177-3AD203B41FA5}">
                      <a16:colId xmlns:a16="http://schemas.microsoft.com/office/drawing/2014/main" val="2116476597"/>
                    </a:ext>
                  </a:extLst>
                </a:gridCol>
                <a:gridCol w="2589711">
                  <a:extLst>
                    <a:ext uri="{9D8B030D-6E8A-4147-A177-3AD203B41FA5}">
                      <a16:colId xmlns:a16="http://schemas.microsoft.com/office/drawing/2014/main" val="37911573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930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getParameter(String 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Gets value of request 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5139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getHeader(String 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Gets value of header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3844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getMethod()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HTTP method (GET, POST,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397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getRequestURI()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URI of the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282742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418217" y="328098"/>
            <a:ext cx="33161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2) response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</a:t>
            </a:r>
            <a:endParaRPr kumimoji="0" lang="en-US" altLang="en-US" sz="6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8217" y="1083134"/>
            <a:ext cx="393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javax.servlet.http.HttpServletResponse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18217" y="1660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Used to generate </a:t>
            </a:r>
            <a:r>
              <a:rPr lang="en-US" b="1" dirty="0"/>
              <a:t>HTTP responses</a:t>
            </a:r>
            <a:r>
              <a:rPr lang="en-US" dirty="0"/>
              <a:t> to the client.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32873" y="2513674"/>
            <a:ext cx="5413687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 err="1"/>
              <a:t>response.setContentType</a:t>
            </a:r>
            <a:r>
              <a:rPr lang="en-US" dirty="0"/>
              <a:t>("text/html");</a:t>
            </a:r>
          </a:p>
          <a:p>
            <a:r>
              <a:rPr lang="en-US" dirty="0" err="1"/>
              <a:t>response.setHeader</a:t>
            </a:r>
            <a:r>
              <a:rPr lang="en-US" dirty="0"/>
              <a:t>("Cache-Control", "no-cache");</a:t>
            </a:r>
          </a:p>
          <a:p>
            <a:r>
              <a:rPr lang="en-US" dirty="0"/>
              <a:t>%&gt;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82493"/>
              </p:ext>
            </p:extLst>
          </p:nvPr>
        </p:nvGraphicFramePr>
        <p:xfrm>
          <a:off x="6324577" y="4269740"/>
          <a:ext cx="5603264" cy="204025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01632">
                  <a:extLst>
                    <a:ext uri="{9D8B030D-6E8A-4147-A177-3AD203B41FA5}">
                      <a16:colId xmlns:a16="http://schemas.microsoft.com/office/drawing/2014/main" val="3028010002"/>
                    </a:ext>
                  </a:extLst>
                </a:gridCol>
                <a:gridCol w="2801632">
                  <a:extLst>
                    <a:ext uri="{9D8B030D-6E8A-4147-A177-3AD203B41FA5}">
                      <a16:colId xmlns:a16="http://schemas.microsoft.com/office/drawing/2014/main" val="433842963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sz="18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29395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1800"/>
                        <a:t>sendRedirect(String url)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Redirects to another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13813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1800"/>
                        <a:t>setContentType(String type)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response MIME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53837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1800"/>
                        <a:t>addCookie(Cookie 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cookie to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75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77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9120" y="362340"/>
            <a:ext cx="2836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3) out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</a:t>
            </a:r>
            <a:endParaRPr kumimoji="0" lang="en-US" altLang="en-US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405" y="1405374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javax.servlet.jsp.JspWriter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9120" y="1842101"/>
            <a:ext cx="4221027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send output to the client browser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(similar to </a:t>
            </a:r>
            <a:r>
              <a:rPr kumimoji="0" lang="en-US" altLang="en-US" sz="17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</a:t>
            </a:r>
            <a:r>
              <a:rPr kumimoji="0" lang="en-US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7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405" y="3029474"/>
            <a:ext cx="293635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 err="1"/>
              <a:t>out.println</a:t>
            </a:r>
            <a:r>
              <a:rPr lang="en-US" dirty="0"/>
              <a:t>("Hello, JSP!");</a:t>
            </a:r>
          </a:p>
          <a:p>
            <a:r>
              <a:rPr lang="en-US" dirty="0"/>
              <a:t>%&gt;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91503"/>
              </p:ext>
            </p:extLst>
          </p:nvPr>
        </p:nvGraphicFramePr>
        <p:xfrm>
          <a:off x="731405" y="4188460"/>
          <a:ext cx="3947276" cy="21031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73638">
                  <a:extLst>
                    <a:ext uri="{9D8B030D-6E8A-4147-A177-3AD203B41FA5}">
                      <a16:colId xmlns:a16="http://schemas.microsoft.com/office/drawing/2014/main" val="2588475391"/>
                    </a:ext>
                  </a:extLst>
                </a:gridCol>
                <a:gridCol w="1973638">
                  <a:extLst>
                    <a:ext uri="{9D8B030D-6E8A-4147-A177-3AD203B41FA5}">
                      <a16:colId xmlns:a16="http://schemas.microsoft.com/office/drawing/2014/main" val="121383593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490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print(String 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Prints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318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println(String 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Prints text with newline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477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flush()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Flushes 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330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Clears 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266645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45680" y="362340"/>
            <a:ext cx="34199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4) session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</a:t>
            </a:r>
            <a:endParaRPr kumimoji="0" lang="en-US" altLang="en-US" sz="6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5680" y="1248864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javax.servlet.http.HttpSession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15760" y="1842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Stores </a:t>
            </a:r>
            <a:r>
              <a:rPr lang="en-US" b="1" dirty="0"/>
              <a:t>user-specific data</a:t>
            </a:r>
            <a:r>
              <a:rPr lang="en-US" dirty="0"/>
              <a:t> across multiple requests.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60160" y="2890974"/>
            <a:ext cx="51816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 err="1"/>
              <a:t>session.setAttribute</a:t>
            </a:r>
            <a:r>
              <a:rPr lang="en-US" dirty="0"/>
              <a:t>("username", "</a:t>
            </a:r>
            <a:r>
              <a:rPr lang="en-US" dirty="0" err="1"/>
              <a:t>Gowthaman</a:t>
            </a:r>
            <a:r>
              <a:rPr lang="en-US" dirty="0"/>
              <a:t>");</a:t>
            </a:r>
          </a:p>
          <a:p>
            <a:r>
              <a:rPr lang="en-US" dirty="0"/>
              <a:t>%&gt;</a:t>
            </a:r>
          </a:p>
          <a:p>
            <a:r>
              <a:rPr lang="en-US" dirty="0"/>
              <a:t>Welcome &lt;%= </a:t>
            </a:r>
            <a:r>
              <a:rPr lang="en-US" dirty="0" err="1"/>
              <a:t>session.getAttribute</a:t>
            </a:r>
            <a:r>
              <a:rPr lang="en-US" dirty="0"/>
              <a:t>("username") %&gt;</a:t>
            </a:r>
          </a:p>
        </p:txBody>
      </p:sp>
    </p:spTree>
    <p:extLst>
      <p:ext uri="{BB962C8B-B14F-4D97-AF65-F5344CB8AC3E}">
        <p14:creationId xmlns:p14="http://schemas.microsoft.com/office/powerpoint/2010/main" val="113669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7040" y="465129"/>
            <a:ext cx="27724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5) application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</a:t>
            </a:r>
            <a:endParaRPr kumimoji="0" lang="en-US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180" y="1110734"/>
            <a:ext cx="288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javax.servlet.ServletContext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040" y="16640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Used for </a:t>
            </a:r>
            <a:r>
              <a:rPr lang="en-US" b="1" dirty="0"/>
              <a:t>application-wide data sharing</a:t>
            </a:r>
            <a:r>
              <a:rPr lang="en-US" dirty="0"/>
              <a:t> among all users.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40" y="2494277"/>
            <a:ext cx="59944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 err="1"/>
              <a:t>application.setAttribute</a:t>
            </a:r>
            <a:r>
              <a:rPr lang="en-US" dirty="0"/>
              <a:t>("</a:t>
            </a:r>
            <a:r>
              <a:rPr lang="en-US" dirty="0" err="1"/>
              <a:t>appName</a:t>
            </a:r>
            <a:r>
              <a:rPr lang="en-US" dirty="0"/>
              <a:t>", "My JSP App");</a:t>
            </a:r>
          </a:p>
          <a:p>
            <a:r>
              <a:rPr lang="en-US" dirty="0"/>
              <a:t>%&gt;</a:t>
            </a:r>
          </a:p>
          <a:p>
            <a:r>
              <a:rPr lang="en-US" dirty="0"/>
              <a:t>Application: &lt;%= </a:t>
            </a:r>
            <a:r>
              <a:rPr lang="en-US" dirty="0" err="1"/>
              <a:t>application.getAttribute</a:t>
            </a:r>
            <a:r>
              <a:rPr lang="en-US" dirty="0"/>
              <a:t>("</a:t>
            </a:r>
            <a:r>
              <a:rPr lang="en-US" dirty="0" err="1"/>
              <a:t>appName</a:t>
            </a:r>
            <a:r>
              <a:rPr lang="en-US" dirty="0"/>
              <a:t>") %&gt;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71294"/>
              </p:ext>
            </p:extLst>
          </p:nvPr>
        </p:nvGraphicFramePr>
        <p:xfrm>
          <a:off x="447040" y="3878546"/>
          <a:ext cx="5181600" cy="26035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31731147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027326319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68179"/>
                  </a:ext>
                </a:extLst>
              </a:tr>
              <a:tr h="728980">
                <a:tc>
                  <a:txBody>
                    <a:bodyPr/>
                    <a:lstStyle/>
                    <a:p>
                      <a:r>
                        <a:rPr lang="en-US" sz="1800"/>
                        <a:t>setAttribute(String name, Object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Stores global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46263"/>
                  </a:ext>
                </a:extLst>
              </a:tr>
              <a:tr h="728980">
                <a:tc>
                  <a:txBody>
                    <a:bodyPr/>
                    <a:lstStyle/>
                    <a:p>
                      <a:r>
                        <a:rPr lang="en-US" sz="1800"/>
                        <a:t>getAttribute(String 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Gets global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709342"/>
                  </a:ext>
                </a:extLst>
              </a:tr>
              <a:tr h="728980">
                <a:tc>
                  <a:txBody>
                    <a:bodyPr/>
                    <a:lstStyle/>
                    <a:p>
                      <a:r>
                        <a:rPr lang="en-US" sz="1800"/>
                        <a:t>getInitParameter(String 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Reads context </a:t>
                      </a:r>
                      <a:r>
                        <a:rPr lang="en-US" sz="1800" dirty="0" err="1"/>
                        <a:t>init</a:t>
                      </a:r>
                      <a:r>
                        <a:rPr lang="en-US" sz="1800" dirty="0"/>
                        <a:t> 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906887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32320" y="356683"/>
            <a:ext cx="31005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6)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2320" y="111073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javax.servlet.ServletConfig</a:t>
            </a:r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929120" y="1827822"/>
            <a:ext cx="49920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configuration info from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web.xml</a:t>
            </a:r>
            <a:r>
              <a:rPr kumimoji="0" lang="en-US" altLang="en-US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a specific JSP/Servlet.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96866" y="2725109"/>
            <a:ext cx="3371436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&lt;%= </a:t>
            </a:r>
            <a:r>
              <a:rPr lang="en-US" dirty="0" err="1"/>
              <a:t>config.getServletName</a:t>
            </a:r>
            <a:r>
              <a:rPr lang="en-US" dirty="0"/>
              <a:t>() %&gt;</a:t>
            </a:r>
          </a:p>
        </p:txBody>
      </p:sp>
    </p:spTree>
    <p:extLst>
      <p:ext uri="{BB962C8B-B14F-4D97-AF65-F5344CB8AC3E}">
        <p14:creationId xmlns:p14="http://schemas.microsoft.com/office/powerpoint/2010/main" val="414435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7840" y="393117"/>
            <a:ext cx="45115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7)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pageContext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</a:t>
            </a:r>
            <a:endParaRPr kumimoji="0" lang="en-US" alt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29" y="1395214"/>
            <a:ext cx="302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javax.servlet.jsp.PageContext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2929" y="20326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Acts as a </a:t>
            </a:r>
            <a:r>
              <a:rPr lang="en-US" b="1" dirty="0"/>
              <a:t>central object</a:t>
            </a:r>
            <a:r>
              <a:rPr lang="en-US" dirty="0"/>
              <a:t> providing access to all other implicit objects and page-level information.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2418" y="1354660"/>
            <a:ext cx="5276444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&lt;%= </a:t>
            </a:r>
            <a:r>
              <a:rPr lang="en-US" dirty="0" err="1"/>
              <a:t>pageContext.getRequest</a:t>
            </a:r>
            <a:r>
              <a:rPr lang="en-US" dirty="0"/>
              <a:t>().</a:t>
            </a:r>
            <a:r>
              <a:rPr lang="en-US" dirty="0" err="1"/>
              <a:t>getRemoteAddr</a:t>
            </a:r>
            <a:r>
              <a:rPr lang="en-US" dirty="0"/>
              <a:t>() %&gt;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21751"/>
              </p:ext>
            </p:extLst>
          </p:nvPr>
        </p:nvGraphicFramePr>
        <p:xfrm>
          <a:off x="1143000" y="3162300"/>
          <a:ext cx="9872662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3032331703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2459650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923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getRequest()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request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3179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getResponse()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response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293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getSession()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session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919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findAttribute(String 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Searches for an attribute in all scopes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56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2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0" y="301677"/>
            <a:ext cx="29213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8) page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</a:t>
            </a:r>
            <a:endParaRPr kumimoji="0" lang="en-US" alt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6220" y="1212334"/>
            <a:ext cx="1746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0880" y="1764718"/>
            <a:ext cx="66288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Refers to the current JSP page itself — like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this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 in Java.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3043091"/>
            <a:ext cx="3579826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&lt;%= </a:t>
            </a:r>
            <a:r>
              <a:rPr lang="en-US" dirty="0" err="1"/>
              <a:t>page.getClass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 %&gt;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36773" y="3721299"/>
            <a:ext cx="38302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9) exception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</a:t>
            </a:r>
            <a:endParaRPr kumimoji="0" lang="en-US" altLang="en-US" sz="6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4415307"/>
            <a:ext cx="2112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java.lang.Throwable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51314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Represents the </a:t>
            </a:r>
            <a:r>
              <a:rPr lang="en-US" b="1" dirty="0"/>
              <a:t>exception</a:t>
            </a:r>
            <a:r>
              <a:rPr lang="en-US" dirty="0"/>
              <a:t> that caused the error page to load.</a:t>
            </a:r>
            <a:br>
              <a:rPr lang="en-US" dirty="0"/>
            </a:br>
            <a:r>
              <a:rPr lang="en-US" dirty="0"/>
              <a:t>✅ Available </a:t>
            </a:r>
            <a:r>
              <a:rPr lang="en-US" b="1" dirty="0"/>
              <a:t>only in JSP pages declared as error pages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3200" y="4509540"/>
            <a:ext cx="488696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&lt;%@ page </a:t>
            </a:r>
            <a:r>
              <a:rPr lang="en-US" dirty="0" err="1"/>
              <a:t>isErrorPage</a:t>
            </a:r>
            <a:r>
              <a:rPr lang="en-US" dirty="0"/>
              <a:t>="true" %&gt;</a:t>
            </a:r>
          </a:p>
          <a:p>
            <a:r>
              <a:rPr lang="en-US" dirty="0"/>
              <a:t>&lt;h3&gt;Error: &lt;%= </a:t>
            </a:r>
            <a:r>
              <a:rPr lang="en-US" dirty="0" err="1"/>
              <a:t>exception.getMessage</a:t>
            </a:r>
            <a:r>
              <a:rPr lang="en-US" dirty="0"/>
              <a:t>() %&gt;&lt;/h3&gt;</a:t>
            </a:r>
          </a:p>
        </p:txBody>
      </p:sp>
    </p:spTree>
    <p:extLst>
      <p:ext uri="{BB962C8B-B14F-4D97-AF65-F5344CB8AC3E}">
        <p14:creationId xmlns:p14="http://schemas.microsoft.com/office/powerpoint/2010/main" val="338650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73346" y="1583403"/>
            <a:ext cx="8818880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&lt;%@ page language="java" </a:t>
            </a:r>
            <a:r>
              <a:rPr lang="en-US" dirty="0" err="1"/>
              <a:t>contentType</a:t>
            </a:r>
            <a:r>
              <a:rPr lang="en-US" dirty="0"/>
              <a:t>="text/html" </a:t>
            </a:r>
            <a:r>
              <a:rPr lang="en-US" dirty="0" err="1"/>
              <a:t>pageEncoding</a:t>
            </a:r>
            <a:r>
              <a:rPr lang="en-US" dirty="0"/>
              <a:t>="UTF-8" %&gt;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&lt;%</a:t>
            </a:r>
          </a:p>
          <a:p>
            <a:r>
              <a:rPr lang="en-US" dirty="0" err="1"/>
              <a:t>out.println</a:t>
            </a:r>
            <a:r>
              <a:rPr lang="en-US" dirty="0"/>
              <a:t>("Request from: " + </a:t>
            </a:r>
            <a:r>
              <a:rPr lang="en-US" dirty="0" err="1"/>
              <a:t>request.getRemoteAddr</a:t>
            </a:r>
            <a:r>
              <a:rPr lang="en-US" dirty="0"/>
              <a:t>() + "&lt;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r>
              <a:rPr lang="en-US" dirty="0" err="1"/>
              <a:t>out.println</a:t>
            </a:r>
            <a:r>
              <a:rPr lang="en-US" dirty="0"/>
              <a:t>("Session ID: " + </a:t>
            </a:r>
            <a:r>
              <a:rPr lang="en-US" dirty="0" err="1"/>
              <a:t>session.getId</a:t>
            </a:r>
            <a:r>
              <a:rPr lang="en-US" dirty="0"/>
              <a:t>() + "&lt;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r>
              <a:rPr lang="en-US" dirty="0" err="1"/>
              <a:t>application.setAttribute</a:t>
            </a:r>
            <a:r>
              <a:rPr lang="en-US" dirty="0"/>
              <a:t>("</a:t>
            </a:r>
            <a:r>
              <a:rPr lang="en-US" dirty="0" err="1"/>
              <a:t>appName</a:t>
            </a:r>
            <a:r>
              <a:rPr lang="en-US" dirty="0"/>
              <a:t>", "JSP Tutorial");</a:t>
            </a:r>
          </a:p>
          <a:p>
            <a:r>
              <a:rPr lang="en-US" dirty="0" err="1"/>
              <a:t>out.println</a:t>
            </a:r>
            <a:r>
              <a:rPr lang="en-US" dirty="0"/>
              <a:t>("Application Name: " + </a:t>
            </a:r>
            <a:r>
              <a:rPr lang="en-US" dirty="0" err="1"/>
              <a:t>application.getAttribute</a:t>
            </a:r>
            <a:r>
              <a:rPr lang="en-US" dirty="0"/>
              <a:t>("</a:t>
            </a:r>
            <a:r>
              <a:rPr lang="en-US" dirty="0" err="1"/>
              <a:t>appName</a:t>
            </a:r>
            <a:r>
              <a:rPr lang="en-US" dirty="0"/>
              <a:t>") + "&lt;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r>
              <a:rPr lang="en-US" dirty="0" err="1"/>
              <a:t>out.println</a:t>
            </a:r>
            <a:r>
              <a:rPr lang="en-US" dirty="0"/>
              <a:t>("Servlet Name: " + </a:t>
            </a:r>
            <a:r>
              <a:rPr lang="en-US" dirty="0" err="1"/>
              <a:t>config.getServletName</a:t>
            </a:r>
            <a:r>
              <a:rPr lang="en-US" dirty="0"/>
              <a:t>() + "&lt;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r>
              <a:rPr lang="en-US" dirty="0"/>
              <a:t>%&gt;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2240" y="325120"/>
            <a:ext cx="212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4190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85756" y="440173"/>
            <a:ext cx="4677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Scripting Elements in JSP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755" y="1137698"/>
            <a:ext cx="10683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Scripting elements</a:t>
            </a:r>
            <a:r>
              <a:rPr lang="en-US" dirty="0"/>
              <a:t> allow you to </a:t>
            </a:r>
            <a:r>
              <a:rPr lang="en-US" b="1" dirty="0"/>
              <a:t>embed Java code directly into a JSP page</a:t>
            </a:r>
            <a:r>
              <a:rPr lang="en-US" dirty="0"/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29363"/>
              </p:ext>
            </p:extLst>
          </p:nvPr>
        </p:nvGraphicFramePr>
        <p:xfrm>
          <a:off x="637755" y="2644140"/>
          <a:ext cx="9872664" cy="20116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86467301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004609522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9070259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Scripting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553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&lt;%! ...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Declare variables or 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1410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Scriptlet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&lt;% ...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Embed Java code that executes at request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0302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&lt;%= ...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 (print) the result of a Java expression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59523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22515" y="17524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Types of Scripting Elements</a:t>
            </a:r>
          </a:p>
          <a:p>
            <a:r>
              <a:rPr lang="en-US" dirty="0"/>
              <a:t>There are </a:t>
            </a:r>
            <a:r>
              <a:rPr lang="en-US" b="1" dirty="0"/>
              <a:t>three main types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30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7553" y="326272"/>
            <a:ext cx="11180013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JSP?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JSP (</a:t>
            </a:r>
            <a:r>
              <a:rPr kumimoji="0" lang="en-US" altLang="en-US" sz="19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JavaServer</a:t>
            </a: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Page) is a server-side technology that allows embedding Java code directly inside HTML pages.</a:t>
            </a:r>
            <a:b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client requests a </a:t>
            </a: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9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</a:t>
            </a: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page, it is </a:t>
            </a: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into a Servlet by the container.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553" y="1911922"/>
            <a:ext cx="4147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JSP Architecture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679268" y="2513519"/>
            <a:ext cx="3196046" cy="3970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Client (Browser)</a:t>
            </a:r>
          </a:p>
          <a:p>
            <a:r>
              <a:rPr lang="en-US" sz="1200" dirty="0"/>
              <a:t>     |</a:t>
            </a:r>
          </a:p>
          <a:p>
            <a:r>
              <a:rPr lang="en-US" sz="1200" dirty="0"/>
              <a:t>     v</a:t>
            </a:r>
          </a:p>
          <a:p>
            <a:r>
              <a:rPr lang="en-US" sz="1200" dirty="0"/>
              <a:t>  HTTP Request</a:t>
            </a:r>
          </a:p>
          <a:p>
            <a:r>
              <a:rPr lang="en-US" sz="1200" dirty="0"/>
              <a:t>     |</a:t>
            </a:r>
          </a:p>
          <a:p>
            <a:r>
              <a:rPr lang="en-US" sz="1200" dirty="0"/>
              <a:t>     v</a:t>
            </a:r>
          </a:p>
          <a:p>
            <a:r>
              <a:rPr lang="en-US" sz="1200" dirty="0"/>
              <a:t>-----------------------------</a:t>
            </a:r>
          </a:p>
          <a:p>
            <a:r>
              <a:rPr lang="en-US" sz="1200" dirty="0"/>
              <a:t>| Web Container (e.g. Tomcat) |</a:t>
            </a:r>
          </a:p>
          <a:p>
            <a:r>
              <a:rPr lang="en-US" sz="1200" dirty="0"/>
              <a:t>-----------------------------</a:t>
            </a:r>
          </a:p>
          <a:p>
            <a:r>
              <a:rPr lang="en-US" sz="1200" dirty="0"/>
              <a:t>     |</a:t>
            </a:r>
          </a:p>
          <a:p>
            <a:r>
              <a:rPr lang="en-US" sz="1200" dirty="0"/>
              <a:t>     +--&gt; JSP Engine</a:t>
            </a:r>
          </a:p>
          <a:p>
            <a:r>
              <a:rPr lang="en-US" sz="1200" dirty="0"/>
              <a:t>            |</a:t>
            </a:r>
          </a:p>
          <a:p>
            <a:r>
              <a:rPr lang="en-US" sz="1200" dirty="0"/>
              <a:t>            +-- Translates JSP → Servlet (.java)</a:t>
            </a:r>
          </a:p>
          <a:p>
            <a:r>
              <a:rPr lang="en-US" sz="1200" dirty="0"/>
              <a:t>            +-- Compiles Servlet → .class</a:t>
            </a:r>
          </a:p>
          <a:p>
            <a:r>
              <a:rPr lang="en-US" sz="1200" dirty="0"/>
              <a:t>            +-- Executes Servlet (generates HTML)</a:t>
            </a:r>
          </a:p>
          <a:p>
            <a:r>
              <a:rPr lang="en-US" sz="1200" dirty="0"/>
              <a:t>     |</a:t>
            </a:r>
          </a:p>
          <a:p>
            <a:r>
              <a:rPr lang="en-US" sz="1200" dirty="0"/>
              <a:t>     v</a:t>
            </a:r>
          </a:p>
          <a:p>
            <a:r>
              <a:rPr lang="en-US" sz="1200" dirty="0"/>
              <a:t>  HTTP Response (HTML)</a:t>
            </a:r>
          </a:p>
          <a:p>
            <a:r>
              <a:rPr lang="en-US" sz="1200" dirty="0"/>
              <a:t>     |</a:t>
            </a:r>
          </a:p>
          <a:p>
            <a:r>
              <a:rPr lang="en-US" sz="1200" dirty="0"/>
              <a:t>     v</a:t>
            </a:r>
          </a:p>
          <a:p>
            <a:r>
              <a:rPr lang="en-US" sz="1200" dirty="0"/>
              <a:t>Client (Browser)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3606"/>
              </p:ext>
            </p:extLst>
          </p:nvPr>
        </p:nvGraphicFramePr>
        <p:xfrm>
          <a:off x="5120640" y="2513519"/>
          <a:ext cx="5841682" cy="36271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920841">
                  <a:extLst>
                    <a:ext uri="{9D8B030D-6E8A-4147-A177-3AD203B41FA5}">
                      <a16:colId xmlns:a16="http://schemas.microsoft.com/office/drawing/2014/main" val="3844772522"/>
                    </a:ext>
                  </a:extLst>
                </a:gridCol>
                <a:gridCol w="2920841">
                  <a:extLst>
                    <a:ext uri="{9D8B030D-6E8A-4147-A177-3AD203B41FA5}">
                      <a16:colId xmlns:a16="http://schemas.microsoft.com/office/drawing/2014/main" val="25914014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40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2167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/>
                        <a:t>JSP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HTML + Java code (via JSP tags, scriptlets,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6883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400"/>
                        <a:t>JSP 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 of the Servlet container that translates JSP → Servlet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84813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400"/>
                        <a:t>Generated Servlet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.jsp page is converted to a Java Servlet internally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1810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400"/>
                        <a:t>Web Container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Manages JSP lifecycle, requests, responses, and sessions (e.g., Tomcat, GlassFish)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5450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400"/>
                        <a:t>JSP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Include</a:t>
                      </a:r>
                      <a:r>
                        <a:rPr lang="fr-FR" sz="1400" dirty="0"/>
                        <a:t> directives (&lt;%@ ... %&gt;), </a:t>
                      </a:r>
                      <a:r>
                        <a:rPr lang="fr-FR" sz="1400" dirty="0" err="1"/>
                        <a:t>declarations</a:t>
                      </a:r>
                      <a:r>
                        <a:rPr lang="fr-FR" sz="1400" dirty="0"/>
                        <a:t>, expressions, scriptlets, actions,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331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6057" y="417659"/>
            <a:ext cx="45502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Declaration Tag —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&lt;%! ... %&gt;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057" y="1076738"/>
            <a:ext cx="10328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Used to </a:t>
            </a:r>
            <a:r>
              <a:rPr lang="en-US" b="1" dirty="0"/>
              <a:t>declare variables or methods</a:t>
            </a:r>
            <a:r>
              <a:rPr lang="en-US" dirty="0"/>
              <a:t> that are accessible throughout the JSP page (class level).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0023" y="1446070"/>
            <a:ext cx="7463246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&lt;%@ page language="java" </a:t>
            </a:r>
            <a:r>
              <a:rPr lang="en-US" dirty="0" err="1"/>
              <a:t>contentType</a:t>
            </a:r>
            <a:r>
              <a:rPr lang="en-US" dirty="0"/>
              <a:t>="text/html; charset=UTF-8" %&gt;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&lt;%! 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counter = 0; </a:t>
            </a:r>
          </a:p>
          <a:p>
            <a:r>
              <a:rPr lang="en-US" dirty="0"/>
              <a:t>    String </a:t>
            </a:r>
            <a:r>
              <a:rPr lang="en-US" dirty="0" err="1"/>
              <a:t>greetUser</a:t>
            </a:r>
            <a:r>
              <a:rPr lang="en-US" dirty="0"/>
              <a:t>(String name) {</a:t>
            </a:r>
          </a:p>
          <a:p>
            <a:r>
              <a:rPr lang="en-US" dirty="0"/>
              <a:t>        return "Hello, " + name + "!";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%&gt;</a:t>
            </a:r>
          </a:p>
          <a:p>
            <a:endParaRPr lang="en-US" dirty="0"/>
          </a:p>
          <a:p>
            <a:r>
              <a:rPr lang="en-US" dirty="0"/>
              <a:t>&lt;h3&gt;&lt;%= </a:t>
            </a:r>
            <a:r>
              <a:rPr lang="en-US" dirty="0" err="1"/>
              <a:t>greetUser</a:t>
            </a:r>
            <a:r>
              <a:rPr lang="en-US" dirty="0"/>
              <a:t>("</a:t>
            </a:r>
            <a:r>
              <a:rPr lang="en-US" dirty="0" err="1"/>
              <a:t>Gowthaman</a:t>
            </a:r>
            <a:r>
              <a:rPr lang="en-US" dirty="0"/>
              <a:t>") %&gt;&lt;/h3&gt;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6057" y="5549427"/>
            <a:ext cx="95099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inside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&lt;%! ... %&gt;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becomes part of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servlet 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generated by the JSP engine.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and methods declared here can be reused across multiple requests.</a:t>
            </a:r>
          </a:p>
        </p:txBody>
      </p:sp>
    </p:spTree>
    <p:extLst>
      <p:ext uri="{BB962C8B-B14F-4D97-AF65-F5344CB8AC3E}">
        <p14:creationId xmlns:p14="http://schemas.microsoft.com/office/powerpoint/2010/main" val="44292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9303" y="343340"/>
            <a:ext cx="45336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Scriptlet Tag —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&lt;% ... %&gt;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69621" y="1153107"/>
            <a:ext cx="6339841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&lt;%@ page </a:t>
            </a:r>
            <a:r>
              <a:rPr lang="en-US" dirty="0" err="1"/>
              <a:t>contentType</a:t>
            </a:r>
            <a:r>
              <a:rPr lang="en-US" dirty="0"/>
              <a:t>="text/html; charset=UTF-8" %&gt;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&lt;%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 = 5, b = 10;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sum = a + b;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("&lt;h3&gt;Sum = " + sum + "&lt;/h3&gt;");</a:t>
            </a:r>
          </a:p>
          <a:p>
            <a:r>
              <a:rPr lang="en-US" dirty="0"/>
              <a:t>%&gt;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303" y="4680247"/>
            <a:ext cx="85651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inside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&lt;% ... %&gt;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goes into the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service() method of the generated servlet.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use loops, conditionals, or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access implicit objects like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request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response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session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8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9965" y="299796"/>
            <a:ext cx="5206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Expression Tag —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&lt;%= ... %&gt;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510" y="1117210"/>
            <a:ext cx="7959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directly output a value to the client (HTML page).</a:t>
            </a:r>
            <a:b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automatically calls </a:t>
            </a:r>
            <a:r>
              <a:rPr kumimoji="0" lang="en-US" altLang="en-US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out.print()</a:t>
            </a:r>
            <a:r>
              <a:rPr kumimoji="0" lang="en-US" altLang="en-US" sz="1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4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&lt;%</a:t>
            </a:r>
          </a:p>
          <a:p>
            <a:r>
              <a:rPr lang="en-US" dirty="0"/>
              <a:t>    String name = "</a:t>
            </a:r>
            <a:r>
              <a:rPr lang="en-US" dirty="0" err="1"/>
              <a:t>Gowthaman</a:t>
            </a:r>
            <a:r>
              <a:rPr lang="en-US" dirty="0"/>
              <a:t>";</a:t>
            </a:r>
          </a:p>
          <a:p>
            <a:r>
              <a:rPr lang="en-US" dirty="0"/>
              <a:t>%&gt;</a:t>
            </a:r>
          </a:p>
          <a:p>
            <a:endParaRPr lang="en-US" dirty="0"/>
          </a:p>
          <a:p>
            <a:r>
              <a:rPr lang="en-US" dirty="0"/>
              <a:t>&lt;h3&gt;Welcome, &lt;%= name %&gt;&lt;/h3&gt;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1892" y="5167106"/>
            <a:ext cx="80554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&lt;%= expression %&gt;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evaluates the expression and prints its result in the output.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semicolon (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is used inside the expression.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9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87347"/>
              </p:ext>
            </p:extLst>
          </p:nvPr>
        </p:nvGraphicFramePr>
        <p:xfrm>
          <a:off x="1142999" y="2796540"/>
          <a:ext cx="9872665" cy="25603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74533">
                  <a:extLst>
                    <a:ext uri="{9D8B030D-6E8A-4147-A177-3AD203B41FA5}">
                      <a16:colId xmlns:a16="http://schemas.microsoft.com/office/drawing/2014/main" val="3882841449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1339089719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2799175760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2702925255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27056695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Executed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Can Declare Variables/Methods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36834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&lt;%! ...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Declaring variables and 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0426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Scriptlet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&lt;% ...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Inside service()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Writing logic / control 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5658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&lt;%= ...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Inside service()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Printing output to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96219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53684" y="1363282"/>
            <a:ext cx="6190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Comparison of Scripting Elements</a:t>
            </a:r>
          </a:p>
        </p:txBody>
      </p:sp>
    </p:spTree>
    <p:extLst>
      <p:ext uri="{BB962C8B-B14F-4D97-AF65-F5344CB8AC3E}">
        <p14:creationId xmlns:p14="http://schemas.microsoft.com/office/powerpoint/2010/main" val="2700704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4183" y="699092"/>
            <a:ext cx="6096000" cy="5355312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 smtClean="0"/>
              <a:t>&lt;%@ page language="java" </a:t>
            </a:r>
            <a:r>
              <a:rPr lang="en-US" dirty="0" err="1" smtClean="0"/>
              <a:t>contentType</a:t>
            </a:r>
            <a:r>
              <a:rPr lang="en-US" dirty="0" smtClean="0"/>
              <a:t>="text/html; charset=UTF-8" %&gt;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&lt;%!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getMessage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"Welcome to JSP!";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%&gt;</a:t>
            </a:r>
          </a:p>
          <a:p>
            <a:endParaRPr lang="en-US" dirty="0" smtClean="0"/>
          </a:p>
          <a:p>
            <a:r>
              <a:rPr lang="en-US" dirty="0" smtClean="0"/>
              <a:t>&lt;%</a:t>
            </a:r>
          </a:p>
          <a:p>
            <a:r>
              <a:rPr lang="en-US" dirty="0" smtClean="0"/>
              <a:t>    count++;</a:t>
            </a:r>
          </a:p>
          <a:p>
            <a:r>
              <a:rPr lang="en-US" dirty="0" smtClean="0"/>
              <a:t>%&gt;</a:t>
            </a:r>
          </a:p>
          <a:p>
            <a:endParaRPr lang="en-US" dirty="0" smtClean="0"/>
          </a:p>
          <a:p>
            <a:r>
              <a:rPr lang="en-US" dirty="0" smtClean="0"/>
              <a:t>&lt;h3&gt;&lt;%= </a:t>
            </a:r>
            <a:r>
              <a:rPr lang="en-US" dirty="0" err="1" smtClean="0"/>
              <a:t>getMessage</a:t>
            </a:r>
            <a:r>
              <a:rPr lang="en-US" dirty="0" smtClean="0"/>
              <a:t>() %&gt;&lt;/h3&gt;</a:t>
            </a:r>
          </a:p>
          <a:p>
            <a:r>
              <a:rPr lang="en-US" dirty="0" smtClean="0"/>
              <a:t>&lt;p&gt;Page visited &lt;%= count %&gt; times.&lt;/p&gt;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5066" y="699092"/>
            <a:ext cx="4499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Using All Three Together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70263" y="3304235"/>
            <a:ext cx="43978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Note:</a:t>
            </a:r>
          </a:p>
          <a:p>
            <a:r>
              <a:rPr lang="en-US" sz="2000" dirty="0"/>
              <a:t>Although scripting elements are valid, </a:t>
            </a:r>
            <a:r>
              <a:rPr lang="en-US" sz="2000" b="1" dirty="0"/>
              <a:t>modern JSP practice discourages Java code inside JSP pages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Instead, 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JSTL (JSP Standard Tag Library)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Expression Language (EL)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MVC pattern</a:t>
            </a:r>
            <a:r>
              <a:rPr lang="en-US" sz="2000" dirty="0"/>
              <a:t> — where logic is handled in Servlets and only display is in JSP.</a:t>
            </a:r>
          </a:p>
        </p:txBody>
      </p:sp>
    </p:spTree>
    <p:extLst>
      <p:ext uri="{BB962C8B-B14F-4D97-AF65-F5344CB8AC3E}">
        <p14:creationId xmlns:p14="http://schemas.microsoft.com/office/powerpoint/2010/main" val="117096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468" y="449720"/>
            <a:ext cx="11477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Scope</a:t>
            </a:r>
            <a:r>
              <a:rPr lang="en-US" dirty="0"/>
              <a:t> and </a:t>
            </a:r>
            <a:r>
              <a:rPr lang="en-US" b="1" dirty="0"/>
              <a:t>Expression Language (EL)</a:t>
            </a:r>
            <a:r>
              <a:rPr lang="en-US" dirty="0"/>
              <a:t> — these are essential for managing data and simplifying how JSP pages access 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429" y="982619"/>
            <a:ext cx="11138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JSP Scopes</a:t>
            </a:r>
          </a:p>
          <a:p>
            <a:r>
              <a:rPr lang="en-US" dirty="0"/>
              <a:t>In JSP (and Servlets), </a:t>
            </a:r>
            <a:r>
              <a:rPr lang="en-US" b="1" dirty="0"/>
              <a:t>scope</a:t>
            </a:r>
            <a:r>
              <a:rPr lang="en-US" dirty="0"/>
              <a:t> determines how long an object is available and </a:t>
            </a:r>
            <a:r>
              <a:rPr lang="en-US" b="1" dirty="0"/>
              <a:t>where</a:t>
            </a:r>
            <a:r>
              <a:rPr lang="en-US" dirty="0"/>
              <a:t> it can be accessed from.</a:t>
            </a:r>
          </a:p>
          <a:p>
            <a:r>
              <a:rPr lang="en-US" dirty="0"/>
              <a:t>JSP defines </a:t>
            </a:r>
            <a:r>
              <a:rPr lang="en-US" b="1" dirty="0"/>
              <a:t>four scopes</a:t>
            </a:r>
            <a:r>
              <a:rPr lang="en-US" dirty="0"/>
              <a:t> for storing and retrieving attributes.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72998"/>
              </p:ext>
            </p:extLst>
          </p:nvPr>
        </p:nvGraphicFramePr>
        <p:xfrm>
          <a:off x="1143000" y="2613660"/>
          <a:ext cx="9872664" cy="29260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3918470140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764854288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476425218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8764504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Lifetime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Accessed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0473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pageContext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Only within the current JSP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Current page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14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Until the request is 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JSPs, Servlets within same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8784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Until the user’s session expires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Pages within same 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0929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Until the web application stops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 users and sessions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63663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55634" y="1986361"/>
            <a:ext cx="363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Types of Scopes in JSP</a:t>
            </a:r>
          </a:p>
        </p:txBody>
      </p:sp>
    </p:spTree>
    <p:extLst>
      <p:ext uri="{BB962C8B-B14F-4D97-AF65-F5344CB8AC3E}">
        <p14:creationId xmlns:p14="http://schemas.microsoft.com/office/powerpoint/2010/main" val="348415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6720" y="429032"/>
            <a:ext cx="639328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scope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Shortest lifetime — valid only in the current JSP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in the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pageContext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object.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252" y="1752471"/>
            <a:ext cx="787254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/>
              <a:t>  </a:t>
            </a:r>
            <a:r>
              <a:rPr lang="en-US" dirty="0" err="1"/>
              <a:t>pageContext.setAttribute</a:t>
            </a:r>
            <a:r>
              <a:rPr lang="en-US" dirty="0"/>
              <a:t>("name", "</a:t>
            </a:r>
            <a:r>
              <a:rPr lang="en-US" dirty="0" err="1"/>
              <a:t>Gowthaman</a:t>
            </a:r>
            <a:r>
              <a:rPr lang="en-US" dirty="0"/>
              <a:t>", </a:t>
            </a:r>
            <a:r>
              <a:rPr lang="en-US" dirty="0" err="1"/>
              <a:t>PageContext.PAGE_SCOPE</a:t>
            </a:r>
            <a:r>
              <a:rPr lang="en-US" dirty="0"/>
              <a:t>);</a:t>
            </a:r>
          </a:p>
          <a:p>
            <a:r>
              <a:rPr lang="en-US" dirty="0"/>
              <a:t>%&gt;</a:t>
            </a:r>
          </a:p>
          <a:p>
            <a:r>
              <a:rPr lang="en-US" dirty="0"/>
              <a:t>&lt;h3&gt;Name: &lt;%= </a:t>
            </a:r>
            <a:r>
              <a:rPr lang="en-US" dirty="0" err="1"/>
              <a:t>pageContext.getAttribute</a:t>
            </a:r>
            <a:r>
              <a:rPr lang="en-US" dirty="0"/>
              <a:t>("name") %&gt;&lt;/h3&gt;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" y="3075910"/>
            <a:ext cx="10180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2) request </a:t>
            </a:r>
            <a:r>
              <a:rPr lang="en-US" sz="2000" b="1" dirty="0"/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Lives </a:t>
            </a:r>
            <a:r>
              <a:rPr lang="en-US" sz="2000" b="1" dirty="0"/>
              <a:t>as long as the request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Shared between multiple JSPs/Servlets through </a:t>
            </a:r>
            <a:r>
              <a:rPr lang="en-US" sz="2000" b="1" dirty="0" err="1"/>
              <a:t>RequestDispatcher</a:t>
            </a:r>
            <a:r>
              <a:rPr lang="en-US" sz="2000" dirty="0"/>
              <a:t> (forward/include).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76252" y="4091573"/>
            <a:ext cx="7872548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/>
              <a:t>  </a:t>
            </a:r>
            <a:r>
              <a:rPr lang="en-US" dirty="0" err="1"/>
              <a:t>request.setAttribute</a:t>
            </a:r>
            <a:r>
              <a:rPr lang="en-US" dirty="0"/>
              <a:t>("user", </a:t>
            </a:r>
            <a:r>
              <a:rPr lang="en-US" dirty="0" smtClean="0"/>
              <a:t>“GOWTHAMAN");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RequestDispatcher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dirty="0" err="1"/>
              <a:t>request.getRequestDispatcher</a:t>
            </a:r>
            <a:r>
              <a:rPr lang="en-US" dirty="0"/>
              <a:t>("</a:t>
            </a:r>
            <a:r>
              <a:rPr lang="en-US" dirty="0" err="1"/>
              <a:t>next.jsp</a:t>
            </a:r>
            <a:r>
              <a:rPr lang="en-US" dirty="0"/>
              <a:t>");</a:t>
            </a:r>
          </a:p>
          <a:p>
            <a:r>
              <a:rPr lang="en-US" dirty="0"/>
              <a:t>  </a:t>
            </a:r>
            <a:r>
              <a:rPr lang="en-US" dirty="0" err="1"/>
              <a:t>rd.forward</a:t>
            </a:r>
            <a:r>
              <a:rPr lang="en-US" dirty="0"/>
              <a:t>(request, response);</a:t>
            </a:r>
          </a:p>
          <a:p>
            <a:r>
              <a:rPr lang="en-US" dirty="0"/>
              <a:t>%&gt;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76252" y="6167499"/>
            <a:ext cx="4238661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User: &lt;%= </a:t>
            </a:r>
            <a:r>
              <a:rPr lang="en-US" dirty="0" err="1"/>
              <a:t>request.getAttribute</a:t>
            </a:r>
            <a:r>
              <a:rPr lang="en-US" dirty="0"/>
              <a:t>("user") %&gt;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76252" y="5698855"/>
            <a:ext cx="12346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next.jsp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1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8011" y="152630"/>
            <a:ext cx="814838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session scope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Lives as long as the user session (until timeout or logout).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storing user-specific data (like login info).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4159" y="1671432"/>
            <a:ext cx="679268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/>
              <a:t>  </a:t>
            </a:r>
            <a:r>
              <a:rPr lang="en-US" dirty="0" err="1"/>
              <a:t>session.setAttribute</a:t>
            </a:r>
            <a:r>
              <a:rPr lang="en-US" dirty="0"/>
              <a:t>("username", "Admin");</a:t>
            </a:r>
          </a:p>
          <a:p>
            <a:r>
              <a:rPr lang="en-US" dirty="0"/>
              <a:t>%&gt;</a:t>
            </a:r>
          </a:p>
          <a:p>
            <a:r>
              <a:rPr lang="en-US" dirty="0"/>
              <a:t>&lt;h3&gt;Welcome, &lt;%= </a:t>
            </a:r>
            <a:r>
              <a:rPr lang="en-US" dirty="0" err="1"/>
              <a:t>session.getAttribute</a:t>
            </a:r>
            <a:r>
              <a:rPr lang="en-US" dirty="0"/>
              <a:t>("username") %&gt;&lt;/h3&gt;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559371" y="3165957"/>
            <a:ext cx="4121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4) application </a:t>
            </a:r>
            <a:r>
              <a:rPr lang="en-US" sz="3600" b="1" dirty="0"/>
              <a:t>scope</a:t>
            </a:r>
            <a:endParaRPr lang="en-US" b="1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4434" y="3928898"/>
            <a:ext cx="65742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Longest lifetime — exists until the application is stopped.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by all users and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in the ServletContext.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04159" y="4968838"/>
            <a:ext cx="6096000" cy="147732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/>
              <a:t>  </a:t>
            </a:r>
            <a:r>
              <a:rPr lang="en-US" dirty="0" err="1"/>
              <a:t>application.setAttribute</a:t>
            </a:r>
            <a:r>
              <a:rPr lang="en-US" dirty="0"/>
              <a:t>("</a:t>
            </a:r>
            <a:r>
              <a:rPr lang="en-US" dirty="0" err="1"/>
              <a:t>siteName</a:t>
            </a:r>
            <a:r>
              <a:rPr lang="en-US" dirty="0"/>
              <a:t>", "My Website");</a:t>
            </a:r>
          </a:p>
          <a:p>
            <a:r>
              <a:rPr lang="en-US" dirty="0"/>
              <a:t>%&gt;</a:t>
            </a:r>
          </a:p>
          <a:p>
            <a:r>
              <a:rPr lang="en-US" dirty="0"/>
              <a:t>&lt;h3&gt;Website: &lt;%= </a:t>
            </a:r>
            <a:r>
              <a:rPr lang="en-US" dirty="0" err="1"/>
              <a:t>application.getAttribute</a:t>
            </a:r>
            <a:r>
              <a:rPr lang="en-US" dirty="0"/>
              <a:t>("</a:t>
            </a:r>
            <a:r>
              <a:rPr lang="en-US" dirty="0" err="1"/>
              <a:t>siteName</a:t>
            </a:r>
            <a:r>
              <a:rPr lang="en-US" dirty="0"/>
              <a:t>") %&gt;&lt;/h3&gt;</a:t>
            </a:r>
          </a:p>
        </p:txBody>
      </p:sp>
    </p:spTree>
    <p:extLst>
      <p:ext uri="{BB962C8B-B14F-4D97-AF65-F5344CB8AC3E}">
        <p14:creationId xmlns:p14="http://schemas.microsoft.com/office/powerpoint/2010/main" val="290515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79369"/>
              </p:ext>
            </p:extLst>
          </p:nvPr>
        </p:nvGraphicFramePr>
        <p:xfrm>
          <a:off x="1143000" y="3179717"/>
          <a:ext cx="9872664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3573757794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751432195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775953852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4402155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Lifetime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9137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pageContext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Current JSP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Same page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5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One HTTP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Forwarded JSP/Servlets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9155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Until session 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One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4913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Until app stops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 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71387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65169" y="2277682"/>
            <a:ext cx="5106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Summary Table: JSP Scopes</a:t>
            </a:r>
          </a:p>
        </p:txBody>
      </p:sp>
    </p:spTree>
    <p:extLst>
      <p:ext uri="{BB962C8B-B14F-4D97-AF65-F5344CB8AC3E}">
        <p14:creationId xmlns:p14="http://schemas.microsoft.com/office/powerpoint/2010/main" val="421562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8941" y="518551"/>
            <a:ext cx="5485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JSP Expression Language (EL)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7054" y="1243037"/>
            <a:ext cx="8543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Expression Language (EL) is a </a:t>
            </a:r>
            <a:r>
              <a:rPr lang="en-US" b="1" dirty="0"/>
              <a:t>simpler, cleaner way to access data</a:t>
            </a:r>
            <a:r>
              <a:rPr lang="en-US" dirty="0"/>
              <a:t> stored in JSP scopes — without Java code or scripting elements.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501" y="2582482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${expression}</a:t>
            </a:r>
          </a:p>
        </p:txBody>
      </p:sp>
      <p:sp>
        <p:nvSpPr>
          <p:cNvPr id="9" name="Rectangle 8"/>
          <p:cNvSpPr/>
          <p:nvPr/>
        </p:nvSpPr>
        <p:spPr>
          <a:xfrm>
            <a:off x="705847" y="2051259"/>
            <a:ext cx="11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 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8941" y="2582482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&lt;%= expression %&gt;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98941" y="2051259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replaces: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80" y="4083707"/>
            <a:ext cx="6096000" cy="147732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/>
              <a:t>  </a:t>
            </a:r>
            <a:r>
              <a:rPr lang="en-US" dirty="0" err="1"/>
              <a:t>request.setAttribute</a:t>
            </a:r>
            <a:r>
              <a:rPr lang="en-US" dirty="0"/>
              <a:t>("name", "</a:t>
            </a:r>
            <a:r>
              <a:rPr lang="en-US" dirty="0" err="1"/>
              <a:t>Gowthaman</a:t>
            </a:r>
            <a:r>
              <a:rPr lang="en-US" dirty="0"/>
              <a:t>");</a:t>
            </a:r>
          </a:p>
          <a:p>
            <a:r>
              <a:rPr lang="en-US" dirty="0"/>
              <a:t>%&gt;</a:t>
            </a:r>
          </a:p>
          <a:p>
            <a:endParaRPr lang="en-US" dirty="0"/>
          </a:p>
          <a:p>
            <a:r>
              <a:rPr lang="en-US" dirty="0"/>
              <a:t>&lt;h3&gt;Welcome, ${name}&lt;/h3&gt;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3464" y="3367818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7716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8916" y="462532"/>
            <a:ext cx="9983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JSP Life Cycle</a:t>
            </a:r>
          </a:p>
          <a:p>
            <a:r>
              <a:rPr lang="en-US" dirty="0"/>
              <a:t>The </a:t>
            </a:r>
            <a:r>
              <a:rPr lang="en-US" b="1" dirty="0"/>
              <a:t>JSP life cycle</a:t>
            </a:r>
            <a:r>
              <a:rPr lang="en-US" dirty="0"/>
              <a:t> defines the </a:t>
            </a:r>
            <a:r>
              <a:rPr lang="en-US" b="1" dirty="0"/>
              <a:t>sequence of events</a:t>
            </a:r>
            <a:r>
              <a:rPr lang="en-US" dirty="0"/>
              <a:t> from creation to destruction of a JSP page.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01019"/>
              </p:ext>
            </p:extLst>
          </p:nvPr>
        </p:nvGraphicFramePr>
        <p:xfrm>
          <a:off x="699541" y="1559923"/>
          <a:ext cx="10708689" cy="3291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569563">
                  <a:extLst>
                    <a:ext uri="{9D8B030D-6E8A-4147-A177-3AD203B41FA5}">
                      <a16:colId xmlns:a16="http://schemas.microsoft.com/office/drawing/2014/main" val="3551837336"/>
                    </a:ext>
                  </a:extLst>
                </a:gridCol>
                <a:gridCol w="3569563">
                  <a:extLst>
                    <a:ext uri="{9D8B030D-6E8A-4147-A177-3AD203B41FA5}">
                      <a16:colId xmlns:a16="http://schemas.microsoft.com/office/drawing/2014/main" val="2741104151"/>
                    </a:ext>
                  </a:extLst>
                </a:gridCol>
                <a:gridCol w="3569563">
                  <a:extLst>
                    <a:ext uri="{9D8B030D-6E8A-4147-A177-3AD203B41FA5}">
                      <a16:colId xmlns:a16="http://schemas.microsoft.com/office/drawing/2014/main" val="17816031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Method (in generated servlet)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65346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1. Translation 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JSP file → Servlet source file (.java)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9563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2. Compilation 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Servlet source → Servlet class (.class)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1309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3. Initialization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Servlet instance created, resources initialized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jspInit()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9290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4. Request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Each request handled by a service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_jspService()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2650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5. Destruction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Cleanup before JSP is unloaded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jspDestroy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0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63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7707" y="373372"/>
            <a:ext cx="2513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EL with Scopes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707" y="9834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default, EL searches in the following order:</a:t>
            </a:r>
          </a:p>
          <a:p>
            <a:pPr>
              <a:buFont typeface="+mj-lt"/>
              <a:buAutoNum type="arabicPeriod"/>
            </a:pPr>
            <a:r>
              <a:rPr lang="en-US" dirty="0"/>
              <a:t>page</a:t>
            </a:r>
          </a:p>
          <a:p>
            <a:pPr>
              <a:buFont typeface="+mj-lt"/>
              <a:buAutoNum type="arabicPeriod"/>
            </a:pPr>
            <a:r>
              <a:rPr lang="en-US" dirty="0"/>
              <a:t>request</a:t>
            </a:r>
          </a:p>
          <a:p>
            <a:pPr>
              <a:buFont typeface="+mj-lt"/>
              <a:buAutoNum type="arabicPeriod"/>
            </a:pPr>
            <a:r>
              <a:rPr lang="en-US" dirty="0"/>
              <a:t>session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1028" y="12604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${</a:t>
            </a:r>
            <a:r>
              <a:rPr lang="en-US" dirty="0" err="1"/>
              <a:t>pageScope.var</a:t>
            </a:r>
            <a:r>
              <a:rPr lang="en-US" dirty="0"/>
              <a:t>}</a:t>
            </a:r>
          </a:p>
          <a:p>
            <a:r>
              <a:rPr lang="en-US" dirty="0"/>
              <a:t>${</a:t>
            </a:r>
            <a:r>
              <a:rPr lang="en-US" dirty="0" err="1"/>
              <a:t>requestScope.var</a:t>
            </a:r>
            <a:r>
              <a:rPr lang="en-US" dirty="0"/>
              <a:t>}</a:t>
            </a:r>
          </a:p>
          <a:p>
            <a:r>
              <a:rPr lang="en-US" dirty="0"/>
              <a:t>${</a:t>
            </a:r>
            <a:r>
              <a:rPr lang="en-US" dirty="0" err="1"/>
              <a:t>sessionScope.var</a:t>
            </a:r>
            <a:r>
              <a:rPr lang="en-US" dirty="0"/>
              <a:t>}</a:t>
            </a:r>
          </a:p>
          <a:p>
            <a:r>
              <a:rPr lang="en-US" dirty="0"/>
              <a:t>${</a:t>
            </a:r>
            <a:r>
              <a:rPr lang="en-US" dirty="0" err="1"/>
              <a:t>applicationScope.var</a:t>
            </a:r>
            <a:r>
              <a:rPr lang="en-US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1028" y="711926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707" y="2878574"/>
            <a:ext cx="4430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 — Multiple Scopes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" y="36263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/>
              <a:t>  </a:t>
            </a:r>
            <a:r>
              <a:rPr lang="en-US" dirty="0" err="1"/>
              <a:t>pageContext.setAttribute</a:t>
            </a:r>
            <a:r>
              <a:rPr lang="en-US" dirty="0"/>
              <a:t>("x", "Page Value");</a:t>
            </a:r>
          </a:p>
          <a:p>
            <a:r>
              <a:rPr lang="en-US" dirty="0"/>
              <a:t>  </a:t>
            </a:r>
            <a:r>
              <a:rPr lang="en-US" dirty="0" err="1"/>
              <a:t>request.setAttribute</a:t>
            </a:r>
            <a:r>
              <a:rPr lang="en-US" dirty="0"/>
              <a:t>("x", "Request Value");</a:t>
            </a:r>
          </a:p>
          <a:p>
            <a:r>
              <a:rPr lang="en-US" dirty="0"/>
              <a:t>  </a:t>
            </a:r>
            <a:r>
              <a:rPr lang="en-US" dirty="0" err="1"/>
              <a:t>session.setAttribute</a:t>
            </a:r>
            <a:r>
              <a:rPr lang="en-US" dirty="0"/>
              <a:t>("x", "Session Value");</a:t>
            </a:r>
          </a:p>
          <a:p>
            <a:r>
              <a:rPr lang="en-US" dirty="0"/>
              <a:t>  </a:t>
            </a:r>
            <a:r>
              <a:rPr lang="en-US" dirty="0" err="1"/>
              <a:t>application.setAttribute</a:t>
            </a:r>
            <a:r>
              <a:rPr lang="en-US" dirty="0"/>
              <a:t>("x", "Application Value");</a:t>
            </a:r>
          </a:p>
          <a:p>
            <a:r>
              <a:rPr lang="en-US" dirty="0"/>
              <a:t>%&gt;</a:t>
            </a:r>
          </a:p>
          <a:p>
            <a:endParaRPr lang="en-US" dirty="0"/>
          </a:p>
          <a:p>
            <a:r>
              <a:rPr lang="en-US" dirty="0"/>
              <a:t>&lt;p&gt;Default lookup: ${x}&lt;/p&gt;</a:t>
            </a:r>
          </a:p>
          <a:p>
            <a:r>
              <a:rPr lang="en-US" dirty="0"/>
              <a:t>&lt;p&gt;From session: ${</a:t>
            </a:r>
            <a:r>
              <a:rPr lang="en-US" dirty="0" err="1"/>
              <a:t>sessionScope.x</a:t>
            </a:r>
            <a:r>
              <a:rPr lang="en-US" dirty="0"/>
              <a:t>}&lt;/p&gt;</a:t>
            </a:r>
          </a:p>
          <a:p>
            <a:r>
              <a:rPr lang="en-US" dirty="0"/>
              <a:t>&lt;p&gt;From request: ${</a:t>
            </a:r>
            <a:r>
              <a:rPr lang="en-US" dirty="0" err="1"/>
              <a:t>requestScope.x</a:t>
            </a:r>
            <a:r>
              <a:rPr lang="en-US" dirty="0"/>
              <a:t>}&lt;/p&gt;</a:t>
            </a:r>
          </a:p>
        </p:txBody>
      </p:sp>
    </p:spTree>
    <p:extLst>
      <p:ext uri="{BB962C8B-B14F-4D97-AF65-F5344CB8AC3E}">
        <p14:creationId xmlns:p14="http://schemas.microsoft.com/office/powerpoint/2010/main" val="34004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83122"/>
              </p:ext>
            </p:extLst>
          </p:nvPr>
        </p:nvGraphicFramePr>
        <p:xfrm>
          <a:off x="1134291" y="1438003"/>
          <a:ext cx="9872664" cy="2194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4273358411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91626193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5640241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6799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Arithmetic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${a + b}, ${a -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Math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654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Relational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${a &gt; b}, ${a ==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Comparisons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4160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${a &amp;&amp; b}, ${!a}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AND, OR, 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4701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Conditional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${condition ? val1 : val2}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Ternary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752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${empty list}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Checks if null or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52036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470912" y="492426"/>
            <a:ext cx="2502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EL Operators</a:t>
            </a:r>
          </a:p>
        </p:txBody>
      </p:sp>
    </p:spTree>
    <p:extLst>
      <p:ext uri="{BB962C8B-B14F-4D97-AF65-F5344CB8AC3E}">
        <p14:creationId xmlns:p14="http://schemas.microsoft.com/office/powerpoint/2010/main" val="16539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1337" y="370506"/>
            <a:ext cx="4646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Accessing JavaBeans with 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337" y="15403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User {</a:t>
            </a:r>
          </a:p>
          <a:p>
            <a:r>
              <a:rPr lang="en-US" dirty="0"/>
              <a:t>    private String name;</a:t>
            </a:r>
          </a:p>
          <a:p>
            <a:r>
              <a:rPr lang="en-US" dirty="0"/>
              <a:t>    public String </a:t>
            </a:r>
            <a:r>
              <a:rPr lang="en-US" dirty="0" err="1"/>
              <a:t>getName</a:t>
            </a:r>
            <a:r>
              <a:rPr lang="en-US" dirty="0"/>
              <a:t>() { return name; }</a:t>
            </a:r>
          </a:p>
          <a:p>
            <a:r>
              <a:rPr lang="en-US" dirty="0"/>
              <a:t>    public void </a:t>
            </a:r>
            <a:r>
              <a:rPr lang="en-US" dirty="0" err="1"/>
              <a:t>setName</a:t>
            </a:r>
            <a:r>
              <a:rPr lang="en-US" dirty="0"/>
              <a:t>(String name) { this.name = name;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337" y="1032357"/>
            <a:ext cx="388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you have a JavaBean with properties: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337" y="38232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&lt;jsp:useBean id="user" class="com.example.User" scope="request" /&gt;</a:t>
            </a:r>
          </a:p>
          <a:p>
            <a:r>
              <a:rPr lang="en-US" smtClean="0"/>
              <a:t>&lt;jsp:setProperty name="user" property="name" value=“GOWTHAMAN" /&gt;</a:t>
            </a:r>
          </a:p>
          <a:p>
            <a:endParaRPr lang="en-US" smtClean="0"/>
          </a:p>
          <a:p>
            <a:r>
              <a:rPr lang="en-US" smtClean="0"/>
              <a:t>&lt;p&gt;User Name: ${user.name}&lt;/p&gt;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155" y="3325958"/>
            <a:ext cx="1074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 JSP:</a:t>
            </a:r>
          </a:p>
        </p:txBody>
      </p:sp>
    </p:spTree>
    <p:extLst>
      <p:ext uri="{BB962C8B-B14F-4D97-AF65-F5344CB8AC3E}">
        <p14:creationId xmlns:p14="http://schemas.microsoft.com/office/powerpoint/2010/main" val="35231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3176" y="336509"/>
            <a:ext cx="7750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Accessing Maps, Lists, and Arrays</a:t>
            </a:r>
          </a:p>
          <a:p>
            <a:r>
              <a:rPr lang="en-US" sz="2800" b="1" dirty="0"/>
              <a:t>Map Example: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263" y="14197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/>
              <a:t>  Map&lt;String, String&gt; user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</a:p>
          <a:p>
            <a:r>
              <a:rPr lang="en-US" dirty="0"/>
              <a:t>  </a:t>
            </a:r>
            <a:r>
              <a:rPr lang="en-US" dirty="0" err="1"/>
              <a:t>user.put</a:t>
            </a:r>
            <a:r>
              <a:rPr lang="en-US" dirty="0"/>
              <a:t>("name", </a:t>
            </a:r>
            <a:r>
              <a:rPr lang="en-US" dirty="0" smtClean="0"/>
              <a:t>“GOWTHAM");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request.setAttribute</a:t>
            </a:r>
            <a:r>
              <a:rPr lang="en-US" dirty="0"/>
              <a:t>("user", user);</a:t>
            </a:r>
          </a:p>
          <a:p>
            <a:r>
              <a:rPr lang="en-US" dirty="0"/>
              <a:t>%&gt;</a:t>
            </a:r>
          </a:p>
          <a:p>
            <a:r>
              <a:rPr lang="en-US" dirty="0"/>
              <a:t>${user.name}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263" y="458964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&lt;%</a:t>
            </a:r>
          </a:p>
          <a:p>
            <a:r>
              <a:rPr lang="en-US" dirty="0"/>
              <a:t>  List&lt;String&gt; cities = </a:t>
            </a:r>
            <a:r>
              <a:rPr lang="en-US" dirty="0" err="1"/>
              <a:t>Arrays.asList</a:t>
            </a:r>
            <a:r>
              <a:rPr lang="en-US" dirty="0"/>
              <a:t>("Chennai", "Bangalore", "Delhi");</a:t>
            </a:r>
          </a:p>
          <a:p>
            <a:r>
              <a:rPr lang="en-US" dirty="0"/>
              <a:t>  </a:t>
            </a:r>
            <a:r>
              <a:rPr lang="en-US" dirty="0" err="1"/>
              <a:t>request.setAttribute</a:t>
            </a:r>
            <a:r>
              <a:rPr lang="en-US" dirty="0"/>
              <a:t>("cities", cities);</a:t>
            </a:r>
          </a:p>
          <a:p>
            <a:r>
              <a:rPr lang="en-US" dirty="0"/>
              <a:t>%&gt;</a:t>
            </a:r>
          </a:p>
          <a:p>
            <a:r>
              <a:rPr lang="en-US" dirty="0"/>
              <a:t>${cities[1]}   &lt;!-- Output: Bangalore --&gt;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0263" y="3748955"/>
            <a:ext cx="1850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Example: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052456" y="1440631"/>
            <a:ext cx="59025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EL (Expression Language)?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Cleaner and easier than Java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scriptlets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No need for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out.println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✅ Automatically handles type conversions</a:t>
            </a:r>
            <a:b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✅ Works seamlessly with JSTL tags</a:t>
            </a:r>
            <a:b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✅ Encourages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561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22395"/>
              </p:ext>
            </p:extLst>
          </p:nvPr>
        </p:nvGraphicFramePr>
        <p:xfrm>
          <a:off x="1021081" y="2570117"/>
          <a:ext cx="9872664" cy="29260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139169997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646304390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12452821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Using Scripting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Using 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40035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/>
                        <a:t>Print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&lt;%= request.getAttribute("name")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${name}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6088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Print session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&lt;%= session.getAttribute("user")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${sessionScope.user}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4160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Conditional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&lt;% if(a &gt; b) out.println("Yes");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${a &gt; b ? "Yes" : "No"}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0974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 scriptlet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 JSTL &lt;</a:t>
                      </a:r>
                      <a:r>
                        <a:rPr lang="en-US" sz="1800" dirty="0" err="1"/>
                        <a:t>c:forEach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8224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77374" y="1171694"/>
            <a:ext cx="3095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EL vs Scripting</a:t>
            </a:r>
          </a:p>
        </p:txBody>
      </p:sp>
    </p:spTree>
    <p:extLst>
      <p:ext uri="{BB962C8B-B14F-4D97-AF65-F5344CB8AC3E}">
        <p14:creationId xmlns:p14="http://schemas.microsoft.com/office/powerpoint/2010/main" val="10147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3805" y="467270"/>
            <a:ext cx="1125147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JSTL?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JSTL (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JavaServer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Pages Standard Tag Library) is a collection of custom JSP tags that simplify writing Java code in JSP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writing Java logic using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scriptlets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&lt;% ... %&gt;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you can use JSTL tags to handle: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Purpose: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make JSP pages cleaner, easier to maintain, and more readable by eliminating Java code from the view layer.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3205" y="2999227"/>
            <a:ext cx="3110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JSTL Packages (Tag Libraries)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26527"/>
              </p:ext>
            </p:extLst>
          </p:nvPr>
        </p:nvGraphicFramePr>
        <p:xfrm>
          <a:off x="1125583" y="3474328"/>
          <a:ext cx="9872664" cy="3017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164988568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132786789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41724701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73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General-purpose tags (if, forEach, set, remove,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288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Formatting (I18N)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Formatting text, dates, numbers, i18n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8992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Database access (for simple demos)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0879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Working with XML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2224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String and collection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7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3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9303" y="564272"/>
            <a:ext cx="95832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you’re not using Maven, add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jstl.jar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standard.jar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your project’s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WEB-INF/lib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folder.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9303" y="1102025"/>
            <a:ext cx="2931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Importing JSTL in a JSP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4490" y="1639778"/>
            <a:ext cx="6944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/core" prefix="c" %&gt;</a:t>
            </a:r>
          </a:p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" prefix="</a:t>
            </a:r>
            <a:r>
              <a:rPr lang="en-US" dirty="0" err="1"/>
              <a:t>fmt</a:t>
            </a:r>
            <a:r>
              <a:rPr lang="en-US" dirty="0"/>
              <a:t>" %&gt;</a:t>
            </a:r>
          </a:p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</a:t>
            </a:r>
            <a:r>
              <a:rPr lang="en-US" dirty="0" err="1"/>
              <a:t>sql</a:t>
            </a:r>
            <a:r>
              <a:rPr lang="en-US" dirty="0"/>
              <a:t>" prefix="</a:t>
            </a:r>
            <a:r>
              <a:rPr lang="en-US" dirty="0" err="1"/>
              <a:t>sql</a:t>
            </a:r>
            <a:r>
              <a:rPr lang="en-US" dirty="0"/>
              <a:t>" %&gt;</a:t>
            </a:r>
          </a:p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/functions" prefix="</a:t>
            </a:r>
            <a:r>
              <a:rPr lang="en-US" dirty="0" err="1"/>
              <a:t>fn</a:t>
            </a:r>
            <a:r>
              <a:rPr lang="en-US" dirty="0"/>
              <a:t>" %&gt;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09303" y="3205507"/>
            <a:ext cx="37381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/>
              <a:t>1) JSTL </a:t>
            </a:r>
            <a:r>
              <a:rPr lang="en-US" altLang="en-US" sz="2400" b="1" dirty="0"/>
              <a:t>Core Tags (c prefix)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9302" y="3777232"/>
            <a:ext cx="7663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core</a:t>
            </a:r>
            <a:r>
              <a:rPr lang="en-US" dirty="0"/>
              <a:t> library is the most commonly used part of JSTL.</a:t>
            </a:r>
            <a:br>
              <a:rPr lang="en-US" dirty="0"/>
            </a:br>
            <a:r>
              <a:rPr lang="en-US" dirty="0"/>
              <a:t>It includes tags for flow control, variable manipulation, and iteration.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73695" y="4751306"/>
            <a:ext cx="376737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&lt;c:out&gt;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— Output a Value</a:t>
            </a:r>
            <a:endParaRPr kumimoji="0" lang="en-US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Prints the result of an expression (like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out.println()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8711" y="5419511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c:out</a:t>
            </a:r>
            <a:r>
              <a:rPr lang="en-US" dirty="0"/>
              <a:t> value="${user}" /&gt;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8711" y="6210828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c:out</a:t>
            </a:r>
            <a:r>
              <a:rPr lang="en-US" dirty="0"/>
              <a:t> value="${name}" default="Guest" /&gt;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8711" y="5841496"/>
            <a:ext cx="363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 can also specify a </a:t>
            </a:r>
            <a:r>
              <a:rPr lang="en-US" b="1" dirty="0"/>
              <a:t>default value</a:t>
            </a:r>
            <a:r>
              <a:rPr lang="en-US" dirty="0"/>
              <a:t>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872548" y="3205507"/>
            <a:ext cx="2256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c:set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Set a Variable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395885" y="3667172"/>
            <a:ext cx="45662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a value in a scoped variable (page, request, session, application).</a:t>
            </a:r>
            <a:endParaRPr kumimoji="0" lang="en-US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6846" y="4533623"/>
            <a:ext cx="562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c:set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="user" value="</a:t>
            </a:r>
            <a:r>
              <a:rPr lang="en-US" dirty="0" err="1"/>
              <a:t>Gowthaman</a:t>
            </a:r>
            <a:r>
              <a:rPr lang="en-US" dirty="0"/>
              <a:t>" scope="session" /&gt;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872548" y="4996712"/>
            <a:ext cx="3126753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&lt;c:remove&gt;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— Remove a Variable</a:t>
            </a: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an attribute from a scope.</a:t>
            </a:r>
            <a:endParaRPr kumimoji="0" lang="en-US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5885" y="5841496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c:remove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="user" scope="session" /&gt;</a:t>
            </a:r>
          </a:p>
        </p:txBody>
      </p:sp>
    </p:spTree>
    <p:extLst>
      <p:ext uri="{BB962C8B-B14F-4D97-AF65-F5344CB8AC3E}">
        <p14:creationId xmlns:p14="http://schemas.microsoft.com/office/powerpoint/2010/main" val="17932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1886" y="244475"/>
            <a:ext cx="37128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c:if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Conditional Tag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simple 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conditions.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" y="1199495"/>
            <a:ext cx="3065417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c:if</a:t>
            </a:r>
            <a:r>
              <a:rPr lang="en-US" dirty="0"/>
              <a:t> test="${score &gt;= 50}"&gt;</a:t>
            </a:r>
          </a:p>
          <a:p>
            <a:r>
              <a:rPr lang="en-US" dirty="0"/>
              <a:t>  &lt;p&gt;Pass&lt;/p&gt;</a:t>
            </a:r>
          </a:p>
          <a:p>
            <a:r>
              <a:rPr lang="en-US" dirty="0"/>
              <a:t>&lt;/</a:t>
            </a:r>
            <a:r>
              <a:rPr lang="en-US" dirty="0" err="1"/>
              <a:t>c:if</a:t>
            </a:r>
            <a:r>
              <a:rPr lang="en-US" dirty="0"/>
              <a:t>&gt;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1886" y="2256751"/>
            <a:ext cx="65555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c:choose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c:when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c:otherwise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Conditional Branching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Java’s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if-else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if-else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" y="2903082"/>
            <a:ext cx="6096000" cy="147732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c:choose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c:when</a:t>
            </a:r>
            <a:r>
              <a:rPr lang="en-US" dirty="0"/>
              <a:t> test="${marks &gt;= 90}"&gt;A Grade&lt;/</a:t>
            </a:r>
            <a:r>
              <a:rPr lang="en-US" dirty="0" err="1"/>
              <a:t>c:when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c:when</a:t>
            </a:r>
            <a:r>
              <a:rPr lang="en-US" dirty="0"/>
              <a:t> test="${marks &gt;= 75}"&gt;B Grade&lt;/</a:t>
            </a:r>
            <a:r>
              <a:rPr lang="en-US" dirty="0" err="1"/>
              <a:t>c:when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c:otherwise</a:t>
            </a:r>
            <a:r>
              <a:rPr lang="en-US" dirty="0"/>
              <a:t>&gt;Fail&lt;/</a:t>
            </a:r>
            <a:r>
              <a:rPr lang="en-US" dirty="0" err="1"/>
              <a:t>c:otherwise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c:choose</a:t>
            </a:r>
            <a:r>
              <a:rPr lang="en-US" dirty="0"/>
              <a:t>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2846" y="4380410"/>
            <a:ext cx="44406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&lt;c:forEach&gt;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— Looping</a:t>
            </a:r>
            <a:endParaRPr kumimoji="0" lang="en-US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iterate over arrays, collections, or ranges.</a:t>
            </a:r>
            <a:endParaRPr kumimoji="0" lang="en-US" alt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5097" y="5396073"/>
            <a:ext cx="6096000" cy="9233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c:forEach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="city" items="${cities}"&gt;</a:t>
            </a:r>
          </a:p>
          <a:p>
            <a:r>
              <a:rPr lang="en-US" dirty="0"/>
              <a:t>  &lt;p&gt;${city}&lt;/p&gt;</a:t>
            </a:r>
          </a:p>
          <a:p>
            <a:r>
              <a:rPr lang="en-US" dirty="0"/>
              <a:t>&lt;/</a:t>
            </a:r>
            <a:r>
              <a:rPr lang="en-US" dirty="0" err="1"/>
              <a:t>c:forEach</a:t>
            </a:r>
            <a:r>
              <a:rPr lang="en-US" dirty="0"/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97783" y="5318650"/>
            <a:ext cx="4145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c:forEach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="</a:t>
            </a:r>
            <a:r>
              <a:rPr lang="en-US" dirty="0" err="1"/>
              <a:t>i</a:t>
            </a:r>
            <a:r>
              <a:rPr lang="en-US" dirty="0"/>
              <a:t>" begin="1" end="5"&gt;</a:t>
            </a:r>
          </a:p>
          <a:p>
            <a:r>
              <a:rPr lang="en-US" dirty="0"/>
              <a:t>  ${</a:t>
            </a:r>
            <a:r>
              <a:rPr lang="en-US" dirty="0" err="1"/>
              <a:t>i</a:t>
            </a:r>
            <a:r>
              <a:rPr lang="en-US" dirty="0"/>
              <a:t>} </a:t>
            </a:r>
          </a:p>
          <a:p>
            <a:r>
              <a:rPr lang="en-US" dirty="0"/>
              <a:t>&lt;/</a:t>
            </a:r>
            <a:r>
              <a:rPr lang="en-US" dirty="0" err="1"/>
              <a:t>c:forEach</a:t>
            </a:r>
            <a:r>
              <a:rPr lang="en-US" dirty="0"/>
              <a:t>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97783" y="4749742"/>
            <a:ext cx="277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 can also loop numbers:</a:t>
            </a:r>
          </a:p>
        </p:txBody>
      </p:sp>
    </p:spTree>
    <p:extLst>
      <p:ext uri="{BB962C8B-B14F-4D97-AF65-F5344CB8AC3E}">
        <p14:creationId xmlns:p14="http://schemas.microsoft.com/office/powerpoint/2010/main" val="3952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4469" y="326913"/>
            <a:ext cx="58689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&lt;c:forTokens&gt;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— Splitting Strings</a:t>
            </a:r>
            <a:endParaRPr kumimoji="0" lang="en-US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Splits a string using a delimiter and loops through tokens.</a:t>
            </a:r>
            <a:endParaRPr kumimoji="0" lang="en-US" altLang="en-US" sz="4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846" y="1365796"/>
            <a:ext cx="6096000" cy="120032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c:forTokens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="word" items="</a:t>
            </a:r>
            <a:r>
              <a:rPr lang="en-US" dirty="0" err="1"/>
              <a:t>Java,HTML,CSS,JS</a:t>
            </a:r>
            <a:r>
              <a:rPr lang="en-US" dirty="0"/>
              <a:t>" </a:t>
            </a:r>
            <a:r>
              <a:rPr lang="en-US" dirty="0" err="1"/>
              <a:t>delims</a:t>
            </a:r>
            <a:r>
              <a:rPr lang="en-US" dirty="0"/>
              <a:t>=","&gt;</a:t>
            </a:r>
          </a:p>
          <a:p>
            <a:r>
              <a:rPr lang="en-US" dirty="0"/>
              <a:t>  &lt;p&gt;${word}&lt;/p&gt;</a:t>
            </a:r>
          </a:p>
          <a:p>
            <a:r>
              <a:rPr lang="en-US" dirty="0"/>
              <a:t>&lt;/</a:t>
            </a:r>
            <a:r>
              <a:rPr lang="en-US" dirty="0" err="1"/>
              <a:t>c:forTokens</a:t>
            </a:r>
            <a:r>
              <a:rPr lang="en-US" dirty="0"/>
              <a:t>&gt;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2846" y="2789402"/>
            <a:ext cx="64091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c:import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Include External Resources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include content from another page or URL.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626" y="3618802"/>
            <a:ext cx="2910220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c:import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="</a:t>
            </a:r>
            <a:r>
              <a:rPr lang="en-US" dirty="0" err="1"/>
              <a:t>header.jsp</a:t>
            </a:r>
            <a:r>
              <a:rPr lang="en-US" dirty="0"/>
              <a:t>" /&gt;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2846" y="4206632"/>
            <a:ext cx="3682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c:redirect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Redirects to Another Page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627" y="4697478"/>
            <a:ext cx="2823209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c:redirect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="</a:t>
            </a:r>
            <a:r>
              <a:rPr lang="en-US" dirty="0" err="1"/>
              <a:t>login.jsp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42654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9898" y="540175"/>
            <a:ext cx="38140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Formatting Tags 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fmt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prefix)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9898" y="1102864"/>
            <a:ext cx="93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Used for formatting numbers, dates, and for </a:t>
            </a:r>
            <a:r>
              <a:rPr lang="en-US" b="1" dirty="0"/>
              <a:t>internationalization (i18n)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177143" y="1725361"/>
            <a:ext cx="7942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" prefix="</a:t>
            </a:r>
            <a:r>
              <a:rPr lang="en-US" dirty="0" err="1"/>
              <a:t>fmt</a:t>
            </a:r>
            <a:r>
              <a:rPr lang="en-US" dirty="0"/>
              <a:t>" %&gt;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 value="1234567.89" type="currency" /&gt;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fmt:formatDate</a:t>
            </a:r>
            <a:r>
              <a:rPr lang="en-US" dirty="0"/>
              <a:t> value="&lt;%= new </a:t>
            </a:r>
            <a:r>
              <a:rPr lang="en-US" dirty="0" err="1"/>
              <a:t>java.util.Date</a:t>
            </a:r>
            <a:r>
              <a:rPr lang="en-US" dirty="0"/>
              <a:t>() %&gt;" pattern="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" /&gt;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75360" y="3537953"/>
            <a:ext cx="32540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SQL Tags (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prefix) 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6319" y="3980938"/>
            <a:ext cx="994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simple demonstrations — not recommended for production (use JDBC or JPA instead).</a:t>
            </a:r>
          </a:p>
        </p:txBody>
      </p:sp>
    </p:spTree>
    <p:extLst>
      <p:ext uri="{BB962C8B-B14F-4D97-AF65-F5344CB8AC3E}">
        <p14:creationId xmlns:p14="http://schemas.microsoft.com/office/powerpoint/2010/main" val="28027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9270" y="208889"/>
            <a:ext cx="1131730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Step 1: Translation Phase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JSP container translates the JSP page into a Servlet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index.jsp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index_jsp.java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Step 2: Compilation Phase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.java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file is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compiled into a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.class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servlet class is loaded into memory by the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Step 3: Initialization (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jspInit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Called once when the JSP is first loaded.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initialize resources (like DB connections, files,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void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jspInit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{ // Initialization code } 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🔹 Step 4: Request Processing (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_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jspService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Called for every client request.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the logic to generate dynamic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void _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jspService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HttpServletRequest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request,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HttpServletResponse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response) throws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ServletException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IOException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// Main page logic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🔹 Step 5: Destruction (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jspDestroy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Called when the JSP is unloaded or container shuts down.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cleanup (closing files, database connections,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void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jspDestroy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{ // Cleanup code }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78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9962" y="1053110"/>
            <a:ext cx="6978541" cy="4801314"/>
          </a:xfrm>
          <a:prstGeom prst="rect">
            <a:avLst/>
          </a:prstGeom>
          <a:solidFill>
            <a:schemeClr val="bg2"/>
          </a:solidFill>
        </p:spPr>
        <p:txBody>
          <a:bodyPr wrap="square" numCol="1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sql:setDataSource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="</a:t>
            </a:r>
            <a:r>
              <a:rPr lang="en-US" dirty="0" err="1"/>
              <a:t>db</a:t>
            </a:r>
            <a:r>
              <a:rPr lang="en-US" dirty="0"/>
              <a:t>" driver="</a:t>
            </a:r>
            <a:r>
              <a:rPr lang="en-US" dirty="0" err="1"/>
              <a:t>com.mysql.cj.jdbc.Driver</a:t>
            </a:r>
            <a:r>
              <a:rPr lang="en-US" dirty="0"/>
              <a:t>"</a:t>
            </a:r>
          </a:p>
          <a:p>
            <a:r>
              <a:rPr lang="en-US" dirty="0"/>
              <a:t>                   </a:t>
            </a:r>
            <a:r>
              <a:rPr lang="en-US" dirty="0" err="1"/>
              <a:t>url</a:t>
            </a:r>
            <a:r>
              <a:rPr lang="en-US" dirty="0"/>
              <a:t>="</a:t>
            </a:r>
            <a:r>
              <a:rPr lang="en-US" dirty="0" err="1"/>
              <a:t>jdbc:mysql</a:t>
            </a:r>
            <a:r>
              <a:rPr lang="en-US" dirty="0"/>
              <a:t>://localhost:3306/test"</a:t>
            </a:r>
          </a:p>
          <a:p>
            <a:r>
              <a:rPr lang="en-US" dirty="0"/>
              <a:t>                   user="root" password="root" /&gt;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sql:query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="${</a:t>
            </a:r>
            <a:r>
              <a:rPr lang="en-US" dirty="0" err="1"/>
              <a:t>db</a:t>
            </a:r>
            <a:r>
              <a:rPr lang="en-US" dirty="0"/>
              <a:t>}" </a:t>
            </a:r>
            <a:r>
              <a:rPr lang="en-US" dirty="0" err="1"/>
              <a:t>var</a:t>
            </a:r>
            <a:r>
              <a:rPr lang="en-US" dirty="0"/>
              <a:t>="result"&gt;</a:t>
            </a:r>
          </a:p>
          <a:p>
            <a:r>
              <a:rPr lang="en-US" dirty="0"/>
              <a:t>  SELECT * FROM students;</a:t>
            </a:r>
          </a:p>
          <a:p>
            <a:r>
              <a:rPr lang="en-US" dirty="0"/>
              <a:t>&lt;/</a:t>
            </a:r>
            <a:r>
              <a:rPr lang="en-US" dirty="0" err="1"/>
              <a:t>sql:query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&lt;table border="1"&gt;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&gt;ID&lt;/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c:forEach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="row" items="${</a:t>
            </a:r>
            <a:r>
              <a:rPr lang="en-US" dirty="0" err="1"/>
              <a:t>result.rows</a:t>
            </a:r>
            <a:r>
              <a:rPr lang="en-US" dirty="0"/>
              <a:t>}"&gt;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&lt;td&gt;${row.id}&lt;/td&gt;</a:t>
            </a:r>
          </a:p>
          <a:p>
            <a:r>
              <a:rPr lang="en-US" dirty="0"/>
              <a:t>      &lt;td&gt;${row.name}&lt;/td&gt;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c:forEach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6832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1554" y="327504"/>
            <a:ext cx="71932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Functions Library 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prefix)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built-in string and collection functions.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24160"/>
              </p:ext>
            </p:extLst>
          </p:nvPr>
        </p:nvGraphicFramePr>
        <p:xfrm>
          <a:off x="1149831" y="1067893"/>
          <a:ext cx="9872664" cy="3108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145999415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351218509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8700749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6940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fn:length()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length of a string or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${fn:length(name)}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991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fn:toUpperCase()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Converts to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${fn:toUpperCase(name)}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6145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fn:contains()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Checks if string contains substring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${fn:contains(email, "@")}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5832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fn:startsWith()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Checks 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${fn:startsWith(name, "Mr.")}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523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fn:join()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Joins array into a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${fn:join(list, ",")}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33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fn:split()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Splits a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${</a:t>
                      </a:r>
                      <a:r>
                        <a:rPr lang="en-US" sz="1800" dirty="0" err="1"/>
                        <a:t>fn:split</a:t>
                      </a:r>
                      <a:r>
                        <a:rPr lang="en-US" sz="1800" dirty="0"/>
                        <a:t>("A,B,C", ",")}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960892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2183" y="4343797"/>
            <a:ext cx="25246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XML Tags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prefix)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1745" y="5030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x:parse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="doc" xml="${</a:t>
            </a:r>
            <a:r>
              <a:rPr lang="en-US" dirty="0" err="1"/>
              <a:t>xmlData</a:t>
            </a:r>
            <a:r>
              <a:rPr lang="en-US" dirty="0"/>
              <a:t>}" /&gt;</a:t>
            </a:r>
          </a:p>
          <a:p>
            <a:r>
              <a:rPr lang="en-US" dirty="0"/>
              <a:t>&lt;</a:t>
            </a:r>
            <a:r>
              <a:rPr lang="en-US" dirty="0" err="1"/>
              <a:t>x:out</a:t>
            </a:r>
            <a:r>
              <a:rPr lang="en-US" dirty="0"/>
              <a:t> select="$doc/student/name" /&gt;</a:t>
            </a:r>
          </a:p>
        </p:txBody>
      </p:sp>
    </p:spTree>
    <p:extLst>
      <p:ext uri="{BB962C8B-B14F-4D97-AF65-F5344CB8AC3E}">
        <p14:creationId xmlns:p14="http://schemas.microsoft.com/office/powerpoint/2010/main" val="14112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9268" y="78399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Advantages of JSTL</a:t>
            </a:r>
          </a:p>
          <a:p>
            <a:r>
              <a:rPr lang="en-US" dirty="0"/>
              <a:t>✅ Eliminates Java </a:t>
            </a:r>
            <a:r>
              <a:rPr lang="en-US" dirty="0" err="1"/>
              <a:t>scriptlets</a:t>
            </a:r>
            <a:r>
              <a:rPr lang="en-US" dirty="0"/>
              <a:t> from JSP</a:t>
            </a:r>
            <a:br>
              <a:rPr lang="en-US" dirty="0"/>
            </a:br>
            <a:r>
              <a:rPr lang="en-US" dirty="0"/>
              <a:t>✅ Improves readability and maintainability</a:t>
            </a:r>
            <a:br>
              <a:rPr lang="en-US" dirty="0"/>
            </a:br>
            <a:r>
              <a:rPr lang="en-US" dirty="0"/>
              <a:t>✅ Integrates well with Expression Language (EL)</a:t>
            </a:r>
            <a:br>
              <a:rPr lang="en-US" dirty="0"/>
            </a:br>
            <a:r>
              <a:rPr lang="en-US" dirty="0"/>
              <a:t>✅ Encourages clean MVC architecture</a:t>
            </a:r>
            <a:br>
              <a:rPr lang="en-US" dirty="0"/>
            </a:br>
            <a:r>
              <a:rPr lang="en-US" dirty="0"/>
              <a:t>✅ Supports i18n and XML operations</a:t>
            </a:r>
          </a:p>
        </p:txBody>
      </p:sp>
    </p:spTree>
    <p:extLst>
      <p:ext uri="{BB962C8B-B14F-4D97-AF65-F5344CB8AC3E}">
        <p14:creationId xmlns:p14="http://schemas.microsoft.com/office/powerpoint/2010/main" val="8092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3771" y="419249"/>
            <a:ext cx="491163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┌────────────────────────┐</a:t>
            </a:r>
            <a:endParaRPr lang="en-US" sz="1400" dirty="0"/>
          </a:p>
          <a:p>
            <a:r>
              <a:rPr lang="en-US" sz="1400" dirty="0"/>
              <a:t>       │   JSP Page Requested   </a:t>
            </a:r>
            <a:r>
              <a:rPr lang="en-US" sz="1400" dirty="0" smtClean="0"/>
              <a:t>                                       │</a:t>
            </a:r>
            <a:endParaRPr lang="en-US" sz="1400" dirty="0"/>
          </a:p>
          <a:p>
            <a:r>
              <a:rPr lang="en-US" sz="1400" dirty="0"/>
              <a:t>       └──────────┬─────────────┘</a:t>
            </a:r>
          </a:p>
          <a:p>
            <a:r>
              <a:rPr lang="en-US" sz="1400" dirty="0"/>
              <a:t>                  │</a:t>
            </a:r>
          </a:p>
          <a:p>
            <a:r>
              <a:rPr lang="en-US" sz="1400" dirty="0"/>
              <a:t>                  ▼</a:t>
            </a:r>
          </a:p>
          <a:p>
            <a:r>
              <a:rPr lang="en-US" sz="1400" dirty="0"/>
              <a:t>        ┌──────────────────┐</a:t>
            </a:r>
          </a:p>
          <a:p>
            <a:r>
              <a:rPr lang="en-US" sz="1400" dirty="0"/>
              <a:t>        │ Translate to Java │  (JSP → Servlet)</a:t>
            </a:r>
          </a:p>
          <a:p>
            <a:r>
              <a:rPr lang="en-US" sz="1400" dirty="0"/>
              <a:t>        └──────────────────┘</a:t>
            </a:r>
          </a:p>
          <a:p>
            <a:r>
              <a:rPr lang="en-US" sz="1400" dirty="0"/>
              <a:t>                  │</a:t>
            </a:r>
          </a:p>
          <a:p>
            <a:r>
              <a:rPr lang="en-US" sz="1400" dirty="0"/>
              <a:t>                  ▼</a:t>
            </a:r>
          </a:p>
          <a:p>
            <a:r>
              <a:rPr lang="en-US" sz="1400" dirty="0"/>
              <a:t>        ┌──────────────────┐</a:t>
            </a:r>
          </a:p>
          <a:p>
            <a:r>
              <a:rPr lang="en-US" sz="1400" dirty="0"/>
              <a:t>        │ Compile to Class │  (Servlet compiled)</a:t>
            </a:r>
          </a:p>
          <a:p>
            <a:r>
              <a:rPr lang="en-US" sz="1400" dirty="0"/>
              <a:t>        └──────────────────┘</a:t>
            </a:r>
          </a:p>
          <a:p>
            <a:r>
              <a:rPr lang="en-US" sz="1400" dirty="0"/>
              <a:t>                  │</a:t>
            </a:r>
          </a:p>
          <a:p>
            <a:r>
              <a:rPr lang="en-US" sz="1400" dirty="0"/>
              <a:t>                  ▼</a:t>
            </a:r>
          </a:p>
          <a:p>
            <a:r>
              <a:rPr lang="en-US" sz="1400" dirty="0"/>
              <a:t>        ┌──────────────────┐</a:t>
            </a:r>
          </a:p>
          <a:p>
            <a:r>
              <a:rPr lang="en-US" sz="1400" dirty="0"/>
              <a:t>        │ Initialize Page  │  (</a:t>
            </a:r>
            <a:r>
              <a:rPr lang="en-US" sz="1400" dirty="0" err="1"/>
              <a:t>jspInit</a:t>
            </a:r>
            <a:r>
              <a:rPr lang="en-US" sz="1400" dirty="0"/>
              <a:t>())</a:t>
            </a:r>
          </a:p>
          <a:p>
            <a:r>
              <a:rPr lang="en-US" sz="1400" dirty="0"/>
              <a:t>        └──────────────────┘</a:t>
            </a:r>
          </a:p>
          <a:p>
            <a:r>
              <a:rPr lang="en-US" sz="1400" dirty="0"/>
              <a:t>                  │</a:t>
            </a:r>
          </a:p>
          <a:p>
            <a:r>
              <a:rPr lang="en-US" sz="1400" dirty="0"/>
              <a:t>                  ▼</a:t>
            </a:r>
          </a:p>
          <a:p>
            <a:r>
              <a:rPr lang="en-US" sz="1400" dirty="0"/>
              <a:t>        ┌──────────────────┐</a:t>
            </a:r>
          </a:p>
          <a:p>
            <a:r>
              <a:rPr lang="en-US" sz="1400" dirty="0"/>
              <a:t>        │ Process Request  │  (_</a:t>
            </a:r>
            <a:r>
              <a:rPr lang="en-US" sz="1400" dirty="0" err="1"/>
              <a:t>jspService</a:t>
            </a:r>
            <a:r>
              <a:rPr lang="en-US" sz="1400" dirty="0"/>
              <a:t>())</a:t>
            </a:r>
          </a:p>
          <a:p>
            <a:r>
              <a:rPr lang="en-US" sz="1400" dirty="0"/>
              <a:t>        └──────────────────┘</a:t>
            </a:r>
          </a:p>
          <a:p>
            <a:r>
              <a:rPr lang="en-US" sz="1400" dirty="0"/>
              <a:t>                  │</a:t>
            </a:r>
          </a:p>
          <a:p>
            <a:r>
              <a:rPr lang="en-US" sz="1400" dirty="0"/>
              <a:t>                  ▼</a:t>
            </a:r>
          </a:p>
          <a:p>
            <a:r>
              <a:rPr lang="en-US" sz="1400" dirty="0"/>
              <a:t>        ┌──────────────────┐</a:t>
            </a:r>
          </a:p>
          <a:p>
            <a:r>
              <a:rPr lang="en-US" sz="1400" dirty="0"/>
              <a:t>        │ Destroy Page     │  (</a:t>
            </a:r>
            <a:r>
              <a:rPr lang="en-US" sz="1400" dirty="0" err="1"/>
              <a:t>jspDestroy</a:t>
            </a:r>
            <a:r>
              <a:rPr lang="en-US" sz="1400" dirty="0"/>
              <a:t>())</a:t>
            </a:r>
          </a:p>
          <a:p>
            <a:r>
              <a:rPr lang="en-US" sz="1400" dirty="0"/>
              <a:t>        └──────────────────┘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7154" y="419249"/>
            <a:ext cx="5138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JSP Life Cycle Flow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927154" y="1276702"/>
            <a:ext cx="6096000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&lt;%@ page language="java" </a:t>
            </a:r>
            <a:r>
              <a:rPr lang="en-US" dirty="0" err="1"/>
              <a:t>contentType</a:t>
            </a:r>
            <a:r>
              <a:rPr lang="en-US" dirty="0"/>
              <a:t>="text/html; charset=UTF-8" %&gt;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&lt;%</a:t>
            </a:r>
          </a:p>
          <a:p>
            <a:r>
              <a:rPr lang="en-US" dirty="0"/>
              <a:t>    // </a:t>
            </a:r>
            <a:r>
              <a:rPr lang="en-US" dirty="0" err="1"/>
              <a:t>Scriptlet</a:t>
            </a:r>
            <a:r>
              <a:rPr lang="en-US" dirty="0"/>
              <a:t>: Java code inside HTML</a:t>
            </a:r>
          </a:p>
          <a:p>
            <a:r>
              <a:rPr lang="en-US" dirty="0"/>
              <a:t>    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r>
              <a:rPr lang="en-US" dirty="0"/>
              <a:t>    if (name == null) name = "Guest";</a:t>
            </a:r>
          </a:p>
          <a:p>
            <a:r>
              <a:rPr lang="en-US" dirty="0"/>
              <a:t>%&gt;</a:t>
            </a:r>
          </a:p>
          <a:p>
            <a:r>
              <a:rPr lang="en-US" dirty="0"/>
              <a:t>&lt;h2&gt;Welcome, &lt;%= name %&gt;!&lt;/h2&gt;   &lt;!-- Expression --&gt;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8972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383" y="319929"/>
            <a:ext cx="1139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JSP Action Elements</a:t>
            </a:r>
            <a:r>
              <a:rPr lang="en-US" dirty="0"/>
              <a:t>, one of the most important features in JSP for interacting dynamically with Java components and controlling page behavior.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383" y="1017883"/>
            <a:ext cx="794146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JSP ACTION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JSP Action Elements are special XML-style tags used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the behavior of the servlet generated from the JSP.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Invoke JavaBeans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Include, forward, or interact with other resources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 parameters between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begin with 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follow proper XML syntax.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383" y="3871351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jsp:action_name</a:t>
            </a:r>
            <a:r>
              <a:rPr lang="en-US" dirty="0"/>
              <a:t> attribute="value" ... 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383" y="45803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jsp:action_name</a:t>
            </a:r>
            <a:r>
              <a:rPr lang="en-US" dirty="0"/>
              <a:t> attribute="value"&gt;</a:t>
            </a:r>
          </a:p>
          <a:p>
            <a:r>
              <a:rPr lang="en-US" dirty="0"/>
              <a:t>   ... body ...</a:t>
            </a:r>
          </a:p>
          <a:p>
            <a:r>
              <a:rPr lang="en-US" dirty="0"/>
              <a:t>&lt;/</a:t>
            </a:r>
            <a:r>
              <a:rPr lang="en-US" dirty="0" err="1"/>
              <a:t>jsp:action_name</a:t>
            </a:r>
            <a:r>
              <a:rPr lang="en-US" dirty="0"/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729" y="3531719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383" y="4256702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 (for nested actions)</a:t>
            </a:r>
          </a:p>
        </p:txBody>
      </p:sp>
    </p:spTree>
    <p:extLst>
      <p:ext uri="{BB962C8B-B14F-4D97-AF65-F5344CB8AC3E}">
        <p14:creationId xmlns:p14="http://schemas.microsoft.com/office/powerpoint/2010/main" val="36408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ACTION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31511"/>
              </p:ext>
            </p:extLst>
          </p:nvPr>
        </p:nvGraphicFramePr>
        <p:xfrm>
          <a:off x="1234413" y="1889763"/>
          <a:ext cx="9689836" cy="437387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844918">
                  <a:extLst>
                    <a:ext uri="{9D8B030D-6E8A-4147-A177-3AD203B41FA5}">
                      <a16:colId xmlns:a16="http://schemas.microsoft.com/office/drawing/2014/main" val="834672539"/>
                    </a:ext>
                  </a:extLst>
                </a:gridCol>
                <a:gridCol w="4844918">
                  <a:extLst>
                    <a:ext uri="{9D8B030D-6E8A-4147-A177-3AD203B41FA5}">
                      <a16:colId xmlns:a16="http://schemas.microsoft.com/office/drawing/2014/main" val="168714409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r>
                        <a:rPr lang="en-US" sz="1800"/>
                        <a:t>Action Element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585237514"/>
                  </a:ext>
                </a:extLst>
              </a:tr>
              <a:tr h="628227">
                <a:tc>
                  <a:txBody>
                    <a:bodyPr/>
                    <a:lstStyle/>
                    <a:p>
                      <a:r>
                        <a:rPr lang="en-US" sz="1800"/>
                        <a:t>&lt;jsp:include&gt;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Dynamically includes another resource (JSP/HTML/Servlet)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451367741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en-US" sz="1800"/>
                        <a:t>&lt;jsp:forward&gt;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Forwards request to another resource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2174595948"/>
                  </a:ext>
                </a:extLst>
              </a:tr>
              <a:tr h="628227">
                <a:tc>
                  <a:txBody>
                    <a:bodyPr/>
                    <a:lstStyle/>
                    <a:p>
                      <a:r>
                        <a:rPr lang="en-US" sz="1800"/>
                        <a:t>&lt;jsp:param&gt;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Passes parameters to included or forwarded resources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459664361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en-US" sz="1800"/>
                        <a:t>&lt;jsp:useBean&gt;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Creates or locates a JavaBean instance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517006324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en-US" sz="1800"/>
                        <a:t>&lt;jsp:setProperty&gt;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properties in a JavaBean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318292014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en-US" sz="1800"/>
                        <a:t>&lt;jsp:getProperty&gt;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Retrieves properties from a JavaBean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893109506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en-US" sz="1800"/>
                        <a:t>&lt;jsp:plugin&gt;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Embeds Java applets or components in a JSP page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861664229"/>
                  </a:ext>
                </a:extLst>
              </a:tr>
              <a:tr h="628227">
                <a:tc>
                  <a:txBody>
                    <a:bodyPr/>
                    <a:lstStyle/>
                    <a:p>
                      <a:r>
                        <a:rPr lang="en-US" sz="1800"/>
                        <a:t>&lt;jsp:fallback&gt;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Provides alternative content if plugin is not supported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68359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0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917" y="684014"/>
            <a:ext cx="3344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 page="</a:t>
            </a:r>
            <a:r>
              <a:rPr lang="en-US" dirty="0" err="1"/>
              <a:t>header.jsp</a:t>
            </a:r>
            <a:r>
              <a:rPr lang="en-US" dirty="0"/>
              <a:t>" /&gt;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917" y="12517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 page="</a:t>
            </a:r>
            <a:r>
              <a:rPr lang="en-US" dirty="0" err="1"/>
              <a:t>welcome.jsp</a:t>
            </a:r>
            <a:r>
              <a:rPr lang="en-US" dirty="0"/>
              <a:t>"&gt;</a:t>
            </a:r>
          </a:p>
          <a:p>
            <a:r>
              <a:rPr lang="en-US" dirty="0"/>
              <a:t>   &lt;</a:t>
            </a:r>
            <a:r>
              <a:rPr lang="en-US" dirty="0" err="1"/>
              <a:t>jsp:param</a:t>
            </a:r>
            <a:r>
              <a:rPr lang="en-US" dirty="0"/>
              <a:t> name="user" value="</a:t>
            </a:r>
            <a:r>
              <a:rPr lang="en-US" dirty="0" err="1"/>
              <a:t>Gowthaman</a:t>
            </a:r>
            <a:r>
              <a:rPr lang="en-US" dirty="0"/>
              <a:t>" /&gt;</a:t>
            </a:r>
          </a:p>
          <a:p>
            <a:r>
              <a:rPr lang="en-US" dirty="0"/>
              <a:t>&lt;/</a:t>
            </a:r>
            <a:r>
              <a:rPr lang="en-US" dirty="0" err="1"/>
              <a:t>jsp:include</a:t>
            </a:r>
            <a:r>
              <a:rPr lang="en-US" dirty="0"/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917" y="2486688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jsp:forward</a:t>
            </a:r>
            <a:r>
              <a:rPr lang="en-US" dirty="0"/>
              <a:t> page="</a:t>
            </a:r>
            <a:r>
              <a:rPr lang="en-US" dirty="0" err="1"/>
              <a:t>nextPage.jsp</a:t>
            </a:r>
            <a:r>
              <a:rPr lang="en-US" dirty="0"/>
              <a:t>" 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917" y="3089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jsp:forward</a:t>
            </a:r>
            <a:r>
              <a:rPr lang="en-US" dirty="0"/>
              <a:t> page="</a:t>
            </a:r>
            <a:r>
              <a:rPr lang="en-US" dirty="0" err="1"/>
              <a:t>display.jsp</a:t>
            </a:r>
            <a:r>
              <a:rPr lang="en-US" dirty="0"/>
              <a:t>"&gt;</a:t>
            </a:r>
          </a:p>
          <a:p>
            <a:r>
              <a:rPr lang="en-US" dirty="0"/>
              <a:t>   &lt;</a:t>
            </a:r>
            <a:r>
              <a:rPr lang="en-US" dirty="0" err="1"/>
              <a:t>jsp:param</a:t>
            </a:r>
            <a:r>
              <a:rPr lang="en-US" dirty="0"/>
              <a:t> name="user" value="</a:t>
            </a:r>
            <a:r>
              <a:rPr lang="en-US" dirty="0" err="1"/>
              <a:t>Gowthaman</a:t>
            </a:r>
            <a:r>
              <a:rPr lang="en-US" dirty="0"/>
              <a:t>" /&gt;</a:t>
            </a:r>
          </a:p>
          <a:p>
            <a:r>
              <a:rPr lang="en-US" dirty="0"/>
              <a:t>&lt;/</a:t>
            </a:r>
            <a:r>
              <a:rPr lang="en-US" dirty="0" err="1"/>
              <a:t>jsp:forward</a:t>
            </a:r>
            <a:r>
              <a:rPr lang="en-US" dirty="0"/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917" y="42458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Note: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response buffer is cleared before forwarding.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 </a:t>
            </a:r>
            <a:r>
              <a:rPr lang="en-US" b="1" dirty="0"/>
              <a:t>does not return</a:t>
            </a:r>
            <a:r>
              <a:rPr lang="en-US" dirty="0"/>
              <a:t> to the current page after forwarding.</a:t>
            </a:r>
          </a:p>
        </p:txBody>
      </p:sp>
    </p:spTree>
    <p:extLst>
      <p:ext uri="{BB962C8B-B14F-4D97-AF65-F5344CB8AC3E}">
        <p14:creationId xmlns:p14="http://schemas.microsoft.com/office/powerpoint/2010/main" val="17772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6720" y="469387"/>
            <a:ext cx="1089753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jsp:param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name="username" value="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Gowthaman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 /&gt; 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jsp:forward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page="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profile.jsp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"&gt; &lt;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jsp:param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name="id" value="123" /&gt; &lt;/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jsp:forward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profile.jsp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you can get it as: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&lt;%=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request.getParameter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("id") %&gt;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2415"/>
              </p:ext>
            </p:extLst>
          </p:nvPr>
        </p:nvGraphicFramePr>
        <p:xfrm>
          <a:off x="529541" y="4632284"/>
          <a:ext cx="9872662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42038744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5994951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1807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Available only within the current JSP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6402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Available through the current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6548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Available throughout user 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2520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Available for all requests in the 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23619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72333" y="2416293"/>
            <a:ext cx="70000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jsp:useBean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Working with JavaBeans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Locates or creates a JavaBean object and makes it available to the JSP.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📘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jsp:useBean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id="user" class="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com.example.UserBean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 scope="session" /&gt; 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2538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834</TotalTime>
  <Words>4135</Words>
  <Application>Microsoft Office PowerPoint</Application>
  <PresentationFormat>Widescreen</PresentationFormat>
  <Paragraphs>824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 Unicode MS</vt:lpstr>
      <vt:lpstr>Arial</vt:lpstr>
      <vt:lpstr>Calibri</vt:lpstr>
      <vt:lpstr>Corbel</vt:lpstr>
      <vt:lpstr>Basis</vt:lpstr>
      <vt:lpstr>JAVA SERVER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ACTION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Fundamentals</dc:title>
  <dc:creator>DELL</dc:creator>
  <cp:lastModifiedBy>DELL</cp:lastModifiedBy>
  <cp:revision>89</cp:revision>
  <dcterms:created xsi:type="dcterms:W3CDTF">2025-10-13T16:00:46Z</dcterms:created>
  <dcterms:modified xsi:type="dcterms:W3CDTF">2025-10-22T14:07:23Z</dcterms:modified>
</cp:coreProperties>
</file>