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2"/>
  </p:notesMasterIdLst>
  <p:sldIdLst>
    <p:sldId id="365" r:id="rId2"/>
    <p:sldId id="366" r:id="rId3"/>
    <p:sldId id="367" r:id="rId4"/>
    <p:sldId id="368" r:id="rId5"/>
    <p:sldId id="369" r:id="rId6"/>
    <p:sldId id="370" r:id="rId7"/>
    <p:sldId id="371" r:id="rId8"/>
    <p:sldId id="372" r:id="rId9"/>
    <p:sldId id="373" r:id="rId10"/>
    <p:sldId id="37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rry.westenberg"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135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98D07-91C0-4CD3-BE52-4C14230852BE}" type="datetimeFigureOut">
              <a:rPr lang="en-IN" smtClean="0"/>
              <a:pPr/>
              <a:t>21-11-2019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7C436-AA8B-4F5D-80ED-AC33A906CFA2}" type="slidenum">
              <a:rPr lang="en-IN" smtClean="0"/>
              <a:pPr/>
              <a:t>‹#›</a:t>
            </a:fld>
            <a:endParaRPr lang="en-IN"/>
          </a:p>
        </p:txBody>
      </p:sp>
    </p:spTree>
    <p:extLst>
      <p:ext uri="{BB962C8B-B14F-4D97-AF65-F5344CB8AC3E}">
        <p14:creationId xmlns:p14="http://schemas.microsoft.com/office/powerpoint/2010/main" val="19810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7295629B-3B9C-431C-9C04-FD98A7DAC2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2F612992-0257-4D68-BDFB-1292C25A1B19}" type="slidenum">
              <a:rPr lang="en-US" altLang="en-US" smtClean="0"/>
              <a:pPr>
                <a:spcBef>
                  <a:spcPct val="0"/>
                </a:spcBef>
              </a:pPr>
              <a:t>1</a:t>
            </a:fld>
            <a:endParaRPr lang="en-US" altLang="en-US"/>
          </a:p>
        </p:txBody>
      </p:sp>
      <p:sp>
        <p:nvSpPr>
          <p:cNvPr id="4099" name="Rectangle 2">
            <a:extLst>
              <a:ext uri="{FF2B5EF4-FFF2-40B4-BE49-F238E27FC236}">
                <a16:creationId xmlns:a16="http://schemas.microsoft.com/office/drawing/2014/main" id="{EF9A4488-08B8-41AC-8A9B-58A4092A334A}"/>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2354D6C5-026C-4FD8-9875-4EFD50A5D2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vl1pPr>
          </a:lstStyle>
          <a:p>
            <a:r>
              <a:rPr lang="en-US" dirty="0"/>
              <a:t>Click to edit Master title style</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288493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1189529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5084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395724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259246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993531"/>
            <a:ext cx="3886200" cy="5183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993531"/>
            <a:ext cx="3886200" cy="5183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3550825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352709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193888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1441411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296919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pPr/>
              <a:t>‹#›</a:t>
            </a:fld>
            <a:endParaRPr lang="en-IN"/>
          </a:p>
        </p:txBody>
      </p:sp>
    </p:spTree>
    <p:extLst>
      <p:ext uri="{BB962C8B-B14F-4D97-AF65-F5344CB8AC3E}">
        <p14:creationId xmlns:p14="http://schemas.microsoft.com/office/powerpoint/2010/main" val="324992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931" y="913422"/>
            <a:ext cx="7883769" cy="69874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727200"/>
            <a:ext cx="7886700" cy="4449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397977" y="6277709"/>
            <a:ext cx="6884377" cy="443768"/>
          </a:xfrm>
          <a:prstGeom prst="rect">
            <a:avLst/>
          </a:prstGeom>
        </p:spPr>
        <p:txBody>
          <a:bodyPr vert="horz" lIns="91440" tIns="45720" rIns="91440" bIns="45720" rtlCol="0" anchor="ctr"/>
          <a:lstStyle>
            <a:lvl1pPr algn="ctr">
              <a:defRPr sz="1800">
                <a:solidFill>
                  <a:schemeClr val="bg1"/>
                </a:solidFill>
                <a:latin typeface="Andalus" panose="02020603050405020304" pitchFamily="18" charset="-78"/>
                <a:cs typeface="Andalus" panose="02020603050405020304" pitchFamily="18" charset="-78"/>
              </a:defRPr>
            </a:lvl1pPr>
          </a:lstStyle>
          <a:p>
            <a:endParaRPr lang="en-IN" dirty="0"/>
          </a:p>
        </p:txBody>
      </p:sp>
      <p:sp>
        <p:nvSpPr>
          <p:cNvPr id="6" name="Slide Number Placeholder 5"/>
          <p:cNvSpPr>
            <a:spLocks noGrp="1"/>
          </p:cNvSpPr>
          <p:nvPr>
            <p:ph type="sldNum" sz="quarter" idx="4"/>
          </p:nvPr>
        </p:nvSpPr>
        <p:spPr>
          <a:xfrm>
            <a:off x="8387862" y="6277709"/>
            <a:ext cx="501161" cy="443767"/>
          </a:xfrm>
          <a:prstGeom prst="rect">
            <a:avLst/>
          </a:prstGeom>
        </p:spPr>
        <p:txBody>
          <a:bodyPr vert="horz" lIns="91440" tIns="45720" rIns="91440" bIns="45720" rtlCol="0" anchor="ctr"/>
          <a:lstStyle>
            <a:lvl1pPr algn="ctr">
              <a:defRPr sz="1600">
                <a:solidFill>
                  <a:schemeClr val="bg1"/>
                </a:solidFill>
                <a:latin typeface="Andalus" panose="02020603050405020304" pitchFamily="18" charset="-78"/>
                <a:cs typeface="Andalus" panose="02020603050405020304" pitchFamily="18" charset="-78"/>
              </a:defRPr>
            </a:lvl1pPr>
          </a:lstStyle>
          <a:p>
            <a:fld id="{8E843425-DBF9-4B7C-BE5E-DD4319EB22DD}" type="slidenum">
              <a:rPr lang="en-IN" smtClean="0"/>
              <a:pPr/>
              <a:t>‹#›</a:t>
            </a:fld>
            <a:endParaRPr lang="en-IN" dirty="0"/>
          </a:p>
        </p:txBody>
      </p:sp>
    </p:spTree>
    <p:extLst>
      <p:ext uri="{BB962C8B-B14F-4D97-AF65-F5344CB8AC3E}">
        <p14:creationId xmlns:p14="http://schemas.microsoft.com/office/powerpoint/2010/main" val="355983581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3200" b="1" kern="1200">
          <a:solidFill>
            <a:schemeClr val="tx1"/>
          </a:solidFill>
          <a:latin typeface="Andalus" panose="02020603050405020304" pitchFamily="18" charset="-78"/>
          <a:ea typeface="+mj-ea"/>
          <a:cs typeface="Andalus" panose="02020603050405020304" pitchFamily="18"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ndalus" panose="02020603050405020304" pitchFamily="18" charset="-78"/>
          <a:ea typeface="+mn-ea"/>
          <a:cs typeface="Andalus" panose="02020603050405020304"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ndalus" panose="02020603050405020304" pitchFamily="18" charset="-78"/>
          <a:ea typeface="+mn-ea"/>
          <a:cs typeface="Andalus" panose="02020603050405020304" pitchFamily="18"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alus" panose="02020603050405020304" pitchFamily="18" charset="-78"/>
          <a:ea typeface="+mn-ea"/>
          <a:cs typeface="Andalus" panose="02020603050405020304" pitchFamily="18"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ndalus" panose="02020603050405020304" pitchFamily="18" charset="-78"/>
          <a:ea typeface="+mn-ea"/>
          <a:cs typeface="Andalus" panose="02020603050405020304" pitchFamily="18"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ndalus" panose="02020603050405020304" pitchFamily="18" charset="-78"/>
          <a:ea typeface="+mn-ea"/>
          <a:cs typeface="Andalus" panose="02020603050405020304" pitchFamily="18"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interactive-javascript-tutorial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3000/Student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E00CA1F0-1518-4D51-A1D9-25FE7A74BF8E}"/>
              </a:ext>
            </a:extLst>
          </p:cNvPr>
          <p:cNvSpPr>
            <a:spLocks noChangeArrowheads="1"/>
          </p:cNvSpPr>
          <p:nvPr/>
        </p:nvSpPr>
        <p:spPr bwMode="auto">
          <a:xfrm>
            <a:off x="3244128" y="2811463"/>
            <a:ext cx="307327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400" b="1" u="sng" dirty="0" err="1"/>
              <a:t>ExpressJS</a:t>
            </a:r>
            <a:endParaRPr lang="en-US" altLang="en-US"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7362-AF11-4EA0-861F-BD46AB50D1A9}"/>
              </a:ext>
            </a:extLst>
          </p:cNvPr>
          <p:cNvSpPr>
            <a:spLocks noGrp="1"/>
          </p:cNvSpPr>
          <p:nvPr>
            <p:ph type="title"/>
          </p:nvPr>
        </p:nvSpPr>
        <p:spPr>
          <a:xfrm flipV="1">
            <a:off x="637931" y="831273"/>
            <a:ext cx="7883769" cy="8214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724162E-5357-4B78-BDD6-EC6ACF24A384}"/>
              </a:ext>
            </a:extLst>
          </p:cNvPr>
          <p:cNvSpPr>
            <a:spLocks noGrp="1"/>
          </p:cNvSpPr>
          <p:nvPr>
            <p:ph idx="1"/>
          </p:nvPr>
        </p:nvSpPr>
        <p:spPr>
          <a:xfrm>
            <a:off x="628650" y="1107386"/>
            <a:ext cx="7886700" cy="5069578"/>
          </a:xfrm>
        </p:spPr>
        <p:txBody>
          <a:bodyPr/>
          <a:lstStyle/>
          <a:p>
            <a:r>
              <a:rPr lang="en-US" dirty="0"/>
              <a:t>We are using the send function to send the string "Tutorial on Angular" back to the client if the Angular route is chosen.</a:t>
            </a:r>
          </a:p>
          <a:p>
            <a:r>
              <a:rPr lang="en-US" dirty="0"/>
              <a:t>This is the default route which is chosen when one browses to the route of the application – </a:t>
            </a:r>
            <a:r>
              <a:rPr lang="en-US" b="1" dirty="0"/>
              <a:t>http://localhost:3000</a:t>
            </a:r>
            <a:r>
              <a:rPr lang="en-US" dirty="0"/>
              <a:t>. When the default route is chosen, the message "Welcome to Guru99 Tutorials" will be sent to the client.</a:t>
            </a:r>
          </a:p>
          <a:p>
            <a:r>
              <a:rPr lang="en-US" dirty="0"/>
              <a:t>If the command is executed successfully, the following Output will be shown when you run your code in the browser.</a:t>
            </a:r>
          </a:p>
          <a:p>
            <a:r>
              <a:rPr lang="en-US" dirty="0"/>
              <a:t>From the output,</a:t>
            </a:r>
          </a:p>
          <a:p>
            <a:r>
              <a:rPr lang="en-US" dirty="0"/>
              <a:t>You can clearly see that we if browse to the URL of localhost on port 3000, you will see the string 'Welcome to Guru99 Tutorials' displayed on the page.</a:t>
            </a:r>
          </a:p>
          <a:p>
            <a:r>
              <a:rPr lang="en-US" dirty="0"/>
              <a:t>Because in our code, we have mentioned that our default URL would display this message.</a:t>
            </a:r>
          </a:p>
          <a:p>
            <a:pPr marL="0" indent="0">
              <a:buNone/>
            </a:pPr>
            <a:endParaRPr lang="en-IN" dirty="0"/>
          </a:p>
        </p:txBody>
      </p:sp>
      <p:sp>
        <p:nvSpPr>
          <p:cNvPr id="4" name="Footer Placeholder 3">
            <a:extLst>
              <a:ext uri="{FF2B5EF4-FFF2-40B4-BE49-F238E27FC236}">
                <a16:creationId xmlns:a16="http://schemas.microsoft.com/office/drawing/2014/main" id="{221E9248-BED3-4210-B591-6F5BDD35A5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456898F-A514-4142-A6F0-9CF61A8EDEBF}"/>
              </a:ext>
            </a:extLst>
          </p:cNvPr>
          <p:cNvSpPr>
            <a:spLocks noGrp="1"/>
          </p:cNvSpPr>
          <p:nvPr>
            <p:ph type="sldNum" sz="quarter" idx="12"/>
          </p:nvPr>
        </p:nvSpPr>
        <p:spPr/>
        <p:txBody>
          <a:bodyPr/>
          <a:lstStyle/>
          <a:p>
            <a:fld id="{8E843425-DBF9-4B7C-BE5E-DD4319EB22DD}" type="slidenum">
              <a:rPr lang="en-IN" smtClean="0"/>
              <a:pPr/>
              <a:t>10</a:t>
            </a:fld>
            <a:endParaRPr lang="en-IN"/>
          </a:p>
        </p:txBody>
      </p:sp>
    </p:spTree>
    <p:extLst>
      <p:ext uri="{BB962C8B-B14F-4D97-AF65-F5344CB8AC3E}">
        <p14:creationId xmlns:p14="http://schemas.microsoft.com/office/powerpoint/2010/main" val="885220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36EC-2740-470F-9B2D-9342EA423F23}"/>
              </a:ext>
            </a:extLst>
          </p:cNvPr>
          <p:cNvSpPr>
            <a:spLocks noGrp="1"/>
          </p:cNvSpPr>
          <p:nvPr>
            <p:ph type="title"/>
          </p:nvPr>
        </p:nvSpPr>
        <p:spPr>
          <a:xfrm flipV="1">
            <a:off x="628650" y="867636"/>
            <a:ext cx="7883769"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C087DA23-AA67-47E1-AB79-44CB6538AB2C}"/>
              </a:ext>
            </a:extLst>
          </p:cNvPr>
          <p:cNvSpPr>
            <a:spLocks noGrp="1"/>
          </p:cNvSpPr>
          <p:nvPr>
            <p:ph idx="1"/>
          </p:nvPr>
        </p:nvSpPr>
        <p:spPr>
          <a:xfrm>
            <a:off x="628650" y="913356"/>
            <a:ext cx="7886700" cy="5263608"/>
          </a:xfrm>
        </p:spPr>
        <p:txBody>
          <a:bodyPr>
            <a:normAutofit fontScale="92500" lnSpcReduction="20000"/>
          </a:bodyPr>
          <a:lstStyle/>
          <a:p>
            <a:pPr marL="0" indent="0">
              <a:buNone/>
            </a:pPr>
            <a:r>
              <a:rPr lang="en-US" b="1" dirty="0"/>
              <a:t>What is Express.js?</a:t>
            </a:r>
          </a:p>
          <a:p>
            <a:pPr marL="0" indent="0">
              <a:buNone/>
            </a:pPr>
            <a:r>
              <a:rPr lang="en-US" dirty="0"/>
              <a:t>Express.js is a Node </a:t>
            </a:r>
            <a:r>
              <a:rPr lang="en-US" dirty="0" err="1"/>
              <a:t>js</a:t>
            </a:r>
            <a:r>
              <a:rPr lang="en-US" dirty="0"/>
              <a:t> web application server framework, which is specifically designed for building single-page, multi-page, and hybrid web applications.</a:t>
            </a:r>
          </a:p>
          <a:p>
            <a:pPr marL="0" indent="0">
              <a:buNone/>
            </a:pPr>
            <a:r>
              <a:rPr lang="en-US" dirty="0"/>
              <a:t>It has become the standard server framework for node.js. Express is the backend part of something known as the MEAN stack.</a:t>
            </a:r>
          </a:p>
          <a:p>
            <a:pPr marL="0" indent="0">
              <a:buNone/>
            </a:pPr>
            <a:r>
              <a:rPr lang="en-US" dirty="0"/>
              <a:t>The MEAN is a free and open-source</a:t>
            </a:r>
            <a:r>
              <a:rPr lang="en-US" dirty="0">
                <a:hlinkClick r:id="rId2"/>
              </a:rPr>
              <a:t> JavaScript </a:t>
            </a:r>
            <a:r>
              <a:rPr lang="en-US" dirty="0"/>
              <a:t>software stack for building dynamic web sites and web applications which has the following components;</a:t>
            </a:r>
          </a:p>
          <a:p>
            <a:pPr marL="0" indent="0">
              <a:buNone/>
            </a:pPr>
            <a:r>
              <a:rPr lang="en-US" b="1" dirty="0"/>
              <a:t>1) MongoDB</a:t>
            </a:r>
            <a:r>
              <a:rPr lang="en-US" dirty="0"/>
              <a:t> - The standard NoSQL database</a:t>
            </a:r>
          </a:p>
          <a:p>
            <a:pPr marL="0" indent="0">
              <a:buNone/>
            </a:pPr>
            <a:r>
              <a:rPr lang="en-US" b="1" dirty="0"/>
              <a:t>2) Express.js</a:t>
            </a:r>
            <a:r>
              <a:rPr lang="en-US" dirty="0"/>
              <a:t> - The default web applications framework</a:t>
            </a:r>
          </a:p>
          <a:p>
            <a:pPr marL="0" indent="0">
              <a:buNone/>
            </a:pPr>
            <a:r>
              <a:rPr lang="en-US" b="1" dirty="0"/>
              <a:t>3) Angular.js</a:t>
            </a:r>
            <a:r>
              <a:rPr lang="en-US" dirty="0"/>
              <a:t> - The JavaScript MVC framework used for web applications</a:t>
            </a:r>
          </a:p>
          <a:p>
            <a:pPr marL="0" indent="0">
              <a:buNone/>
            </a:pPr>
            <a:r>
              <a:rPr lang="en-US" b="1" dirty="0"/>
              <a:t>4) Node.js</a:t>
            </a:r>
            <a:r>
              <a:rPr lang="en-US" dirty="0"/>
              <a:t> - Framework used for scalable server-side and networking applications.</a:t>
            </a:r>
          </a:p>
          <a:p>
            <a:pPr marL="0" indent="0">
              <a:buNone/>
            </a:pPr>
            <a:r>
              <a:rPr lang="en-US" dirty="0"/>
              <a:t>The Express.js framework makes it very easy to develop an application which can be used to handle multiple types of requests like the GET, PUT, and POST and DELETE requests.</a:t>
            </a:r>
          </a:p>
          <a:p>
            <a:pPr marL="0" indent="0">
              <a:buNone/>
            </a:pPr>
            <a:endParaRPr lang="en-IN" dirty="0"/>
          </a:p>
        </p:txBody>
      </p:sp>
      <p:sp>
        <p:nvSpPr>
          <p:cNvPr id="4" name="Footer Placeholder 3">
            <a:extLst>
              <a:ext uri="{FF2B5EF4-FFF2-40B4-BE49-F238E27FC236}">
                <a16:creationId xmlns:a16="http://schemas.microsoft.com/office/drawing/2014/main" id="{3D9A68E5-5E7D-40BC-87B2-47F3472622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198AEA-ADBE-4F75-99BA-B5F6D2ADB2F6}"/>
              </a:ext>
            </a:extLst>
          </p:cNvPr>
          <p:cNvSpPr>
            <a:spLocks noGrp="1"/>
          </p:cNvSpPr>
          <p:nvPr>
            <p:ph type="sldNum" sz="quarter" idx="12"/>
          </p:nvPr>
        </p:nvSpPr>
        <p:spPr/>
        <p:txBody>
          <a:bodyPr/>
          <a:lstStyle/>
          <a:p>
            <a:fld id="{8E843425-DBF9-4B7C-BE5E-DD4319EB22DD}" type="slidenum">
              <a:rPr lang="en-IN" smtClean="0"/>
              <a:pPr/>
              <a:t>2</a:t>
            </a:fld>
            <a:endParaRPr lang="en-IN"/>
          </a:p>
        </p:txBody>
      </p:sp>
    </p:spTree>
    <p:extLst>
      <p:ext uri="{BB962C8B-B14F-4D97-AF65-F5344CB8AC3E}">
        <p14:creationId xmlns:p14="http://schemas.microsoft.com/office/powerpoint/2010/main" val="345880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8580E-0ACF-4C37-B91E-340DB4A0C20D}"/>
              </a:ext>
            </a:extLst>
          </p:cNvPr>
          <p:cNvSpPr>
            <a:spLocks noGrp="1"/>
          </p:cNvSpPr>
          <p:nvPr>
            <p:ph type="title"/>
          </p:nvPr>
        </p:nvSpPr>
        <p:spPr>
          <a:xfrm>
            <a:off x="637931" y="913423"/>
            <a:ext cx="7883769" cy="56396"/>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2FEAD5F6-B522-4DF5-B7FC-8B6D731D2EF2}"/>
              </a:ext>
            </a:extLst>
          </p:cNvPr>
          <p:cNvSpPr>
            <a:spLocks noGrp="1"/>
          </p:cNvSpPr>
          <p:nvPr>
            <p:ph idx="1"/>
          </p:nvPr>
        </p:nvSpPr>
        <p:spPr>
          <a:xfrm>
            <a:off x="628650" y="969820"/>
            <a:ext cx="7886700" cy="5207144"/>
          </a:xfrm>
        </p:spPr>
        <p:txBody>
          <a:bodyPr/>
          <a:lstStyle/>
          <a:p>
            <a:pPr marL="0" indent="0">
              <a:buNone/>
            </a:pPr>
            <a:r>
              <a:rPr lang="en-US" b="1" dirty="0"/>
              <a:t>Installing and using Express</a:t>
            </a:r>
          </a:p>
          <a:p>
            <a:pPr marL="0" indent="0">
              <a:buNone/>
            </a:pPr>
            <a:r>
              <a:rPr lang="en-US" dirty="0"/>
              <a:t>Express gets installed via the Node Package Manager. This can be done by executing the following line in the command line</a:t>
            </a:r>
          </a:p>
          <a:p>
            <a:pPr marL="0" indent="0">
              <a:buNone/>
            </a:pPr>
            <a:r>
              <a:rPr lang="en-US" b="1" dirty="0" err="1"/>
              <a:t>npm</a:t>
            </a:r>
            <a:r>
              <a:rPr lang="en-US" b="1" dirty="0"/>
              <a:t> install express</a:t>
            </a:r>
            <a:endParaRPr lang="en-US" dirty="0"/>
          </a:p>
          <a:p>
            <a:pPr marL="0" indent="0">
              <a:buNone/>
            </a:pPr>
            <a:r>
              <a:rPr lang="en-US" dirty="0"/>
              <a:t>The above command requests the Node package manager to download the required express modules and install them accordingly.</a:t>
            </a:r>
          </a:p>
          <a:p>
            <a:pPr marL="0" indent="0">
              <a:buNone/>
            </a:pPr>
            <a:r>
              <a:rPr lang="en-US" dirty="0"/>
              <a:t>Let's use our newly installed Express framework and create a simple "Hello World" application.</a:t>
            </a:r>
          </a:p>
          <a:p>
            <a:pPr marL="0" indent="0">
              <a:buNone/>
            </a:pPr>
            <a:r>
              <a:rPr lang="en-US" dirty="0"/>
              <a:t>Our application is going to create a simple server module which will listen on port number 3000. In our example, if a request is made through the browser on this port number, then server application will send a 'Hello' World' response to the client.</a:t>
            </a:r>
          </a:p>
          <a:p>
            <a:pPr marL="0" indent="0">
              <a:buNone/>
            </a:pPr>
            <a:endParaRPr lang="en-IN" dirty="0"/>
          </a:p>
        </p:txBody>
      </p:sp>
      <p:sp>
        <p:nvSpPr>
          <p:cNvPr id="4" name="Footer Placeholder 3">
            <a:extLst>
              <a:ext uri="{FF2B5EF4-FFF2-40B4-BE49-F238E27FC236}">
                <a16:creationId xmlns:a16="http://schemas.microsoft.com/office/drawing/2014/main" id="{ACBD7F9F-EBC8-4DCD-B193-3180497A3D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430387-FB89-4328-B44B-DE50D05B32EE}"/>
              </a:ext>
            </a:extLst>
          </p:cNvPr>
          <p:cNvSpPr>
            <a:spLocks noGrp="1"/>
          </p:cNvSpPr>
          <p:nvPr>
            <p:ph type="sldNum" sz="quarter" idx="12"/>
          </p:nvPr>
        </p:nvSpPr>
        <p:spPr/>
        <p:txBody>
          <a:bodyPr/>
          <a:lstStyle/>
          <a:p>
            <a:fld id="{8E843425-DBF9-4B7C-BE5E-DD4319EB22DD}" type="slidenum">
              <a:rPr lang="en-IN" smtClean="0"/>
              <a:pPr/>
              <a:t>3</a:t>
            </a:fld>
            <a:endParaRPr lang="en-IN"/>
          </a:p>
        </p:txBody>
      </p:sp>
    </p:spTree>
    <p:extLst>
      <p:ext uri="{BB962C8B-B14F-4D97-AF65-F5344CB8AC3E}">
        <p14:creationId xmlns:p14="http://schemas.microsoft.com/office/powerpoint/2010/main" val="2063542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3C61-77ED-40FA-A83D-5629518985E5}"/>
              </a:ext>
            </a:extLst>
          </p:cNvPr>
          <p:cNvSpPr>
            <a:spLocks noGrp="1"/>
          </p:cNvSpPr>
          <p:nvPr>
            <p:ph type="title"/>
          </p:nvPr>
        </p:nvSpPr>
        <p:spPr>
          <a:xfrm>
            <a:off x="637931" y="913422"/>
            <a:ext cx="7883769" cy="45719"/>
          </a:xfrm>
        </p:spPr>
        <p:txBody>
          <a:bodyPr>
            <a:normAutofit fontScale="90000"/>
          </a:bodyPr>
          <a:lstStyle/>
          <a:p>
            <a:r>
              <a:rPr lang="en-IN" dirty="0"/>
              <a:t> </a:t>
            </a:r>
          </a:p>
        </p:txBody>
      </p:sp>
      <p:sp>
        <p:nvSpPr>
          <p:cNvPr id="4" name="Footer Placeholder 3">
            <a:extLst>
              <a:ext uri="{FF2B5EF4-FFF2-40B4-BE49-F238E27FC236}">
                <a16:creationId xmlns:a16="http://schemas.microsoft.com/office/drawing/2014/main" id="{30FDC183-E1D3-4C34-B711-17F971E913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2A42EE-4A9B-45BA-912E-E5EEDFD4784B}"/>
              </a:ext>
            </a:extLst>
          </p:cNvPr>
          <p:cNvSpPr>
            <a:spLocks noGrp="1"/>
          </p:cNvSpPr>
          <p:nvPr>
            <p:ph type="sldNum" sz="quarter" idx="12"/>
          </p:nvPr>
        </p:nvSpPr>
        <p:spPr/>
        <p:txBody>
          <a:bodyPr/>
          <a:lstStyle/>
          <a:p>
            <a:fld id="{8E843425-DBF9-4B7C-BE5E-DD4319EB22DD}" type="slidenum">
              <a:rPr lang="en-IN" smtClean="0"/>
              <a:pPr/>
              <a:t>4</a:t>
            </a:fld>
            <a:endParaRPr lang="en-IN"/>
          </a:p>
        </p:txBody>
      </p:sp>
      <p:sp>
        <p:nvSpPr>
          <p:cNvPr id="6" name="Rectangle 1">
            <a:extLst>
              <a:ext uri="{FF2B5EF4-FFF2-40B4-BE49-F238E27FC236}">
                <a16:creationId xmlns:a16="http://schemas.microsoft.com/office/drawing/2014/main" id="{2FE297AB-DDF0-4A8E-812D-E923C98ACACC}"/>
              </a:ext>
            </a:extLst>
          </p:cNvPr>
          <p:cNvSpPr>
            <a:spLocks noGrp="1" noChangeArrowheads="1"/>
          </p:cNvSpPr>
          <p:nvPr>
            <p:ph idx="1"/>
          </p:nvPr>
        </p:nvSpPr>
        <p:spPr bwMode="auto">
          <a:xfrm>
            <a:off x="279623" y="1216094"/>
            <a:ext cx="8002731" cy="52834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a:solidFill>
                  <a:srgbClr val="222222"/>
                </a:solidFill>
                <a:latin typeface="Monaco"/>
              </a:rPr>
              <a:t>var express=require('express’); </a:t>
            </a:r>
          </a:p>
          <a:p>
            <a:pPr marL="0" indent="0" eaLnBrk="0" fontAlgn="base" hangingPunct="0">
              <a:lnSpc>
                <a:spcPct val="100000"/>
              </a:lnSpc>
              <a:spcBef>
                <a:spcPct val="0"/>
              </a:spcBef>
              <a:spcAft>
                <a:spcPct val="0"/>
              </a:spcAft>
              <a:buNone/>
            </a:pPr>
            <a:r>
              <a:rPr lang="en-US" altLang="en-US" sz="1800" dirty="0">
                <a:solidFill>
                  <a:srgbClr val="222222"/>
                </a:solidFill>
                <a:latin typeface="Monaco"/>
              </a:rPr>
              <a:t>var app=express(); </a:t>
            </a:r>
          </a:p>
          <a:p>
            <a:pPr marL="0" indent="0" eaLnBrk="0" fontAlgn="base" hangingPunct="0">
              <a:lnSpc>
                <a:spcPct val="100000"/>
              </a:lnSpc>
              <a:spcBef>
                <a:spcPct val="0"/>
              </a:spcBef>
              <a:spcAft>
                <a:spcPct val="0"/>
              </a:spcAft>
              <a:buNone/>
            </a:pPr>
            <a:r>
              <a:rPr lang="en-US" altLang="en-US" sz="1800" dirty="0" err="1">
                <a:solidFill>
                  <a:srgbClr val="222222"/>
                </a:solidFill>
                <a:latin typeface="Monaco"/>
              </a:rPr>
              <a:t>app.get</a:t>
            </a:r>
            <a:r>
              <a:rPr lang="en-US" altLang="en-US" sz="1800" dirty="0">
                <a:solidFill>
                  <a:srgbClr val="222222"/>
                </a:solidFill>
                <a:latin typeface="Monaco"/>
              </a:rPr>
              <a:t>('/',function(</a:t>
            </a:r>
            <a:r>
              <a:rPr lang="en-US" altLang="en-US" sz="1800" dirty="0" err="1">
                <a:solidFill>
                  <a:srgbClr val="222222"/>
                </a:solidFill>
                <a:latin typeface="Monaco"/>
              </a:rPr>
              <a:t>req,res</a:t>
            </a:r>
            <a:r>
              <a:rPr lang="en-US" altLang="en-US" sz="1800" dirty="0">
                <a:solidFill>
                  <a:srgbClr val="222222"/>
                </a:solidFill>
                <a:latin typeface="Monaco"/>
              </a:rPr>
              <a:t>) { </a:t>
            </a:r>
          </a:p>
          <a:p>
            <a:pPr marL="0" indent="0" eaLnBrk="0" fontAlgn="base" hangingPunct="0">
              <a:lnSpc>
                <a:spcPct val="100000"/>
              </a:lnSpc>
              <a:spcBef>
                <a:spcPct val="0"/>
              </a:spcBef>
              <a:spcAft>
                <a:spcPct val="0"/>
              </a:spcAft>
              <a:buNone/>
            </a:pPr>
            <a:r>
              <a:rPr lang="en-US" altLang="en-US" sz="1800" dirty="0" err="1">
                <a:solidFill>
                  <a:srgbClr val="222222"/>
                </a:solidFill>
                <a:latin typeface="Monaco"/>
              </a:rPr>
              <a:t>res.send</a:t>
            </a:r>
            <a:r>
              <a:rPr lang="en-US" altLang="en-US" sz="1800" dirty="0">
                <a:solidFill>
                  <a:srgbClr val="222222"/>
                </a:solidFill>
                <a:latin typeface="Monaco"/>
              </a:rPr>
              <a:t>('Hello World!’); </a:t>
            </a:r>
          </a:p>
          <a:p>
            <a:pPr marL="0" indent="0" eaLnBrk="0" fontAlgn="base" hangingPunct="0">
              <a:lnSpc>
                <a:spcPct val="100000"/>
              </a:lnSpc>
              <a:spcBef>
                <a:spcPct val="0"/>
              </a:spcBef>
              <a:spcAft>
                <a:spcPct val="0"/>
              </a:spcAft>
              <a:buNone/>
            </a:pPr>
            <a:r>
              <a:rPr lang="en-US" altLang="en-US" sz="1800" dirty="0">
                <a:solidFill>
                  <a:srgbClr val="222222"/>
                </a:solidFill>
                <a:latin typeface="Monaco"/>
              </a:rPr>
              <a:t>}); </a:t>
            </a:r>
          </a:p>
          <a:p>
            <a:pPr marL="0" indent="0" eaLnBrk="0" fontAlgn="base" hangingPunct="0">
              <a:lnSpc>
                <a:spcPct val="100000"/>
              </a:lnSpc>
              <a:spcBef>
                <a:spcPct val="0"/>
              </a:spcBef>
              <a:spcAft>
                <a:spcPct val="0"/>
              </a:spcAft>
              <a:buNone/>
            </a:pPr>
            <a:r>
              <a:rPr lang="en-US" altLang="en-US" sz="1800" dirty="0">
                <a:solidFill>
                  <a:srgbClr val="222222"/>
                </a:solidFill>
                <a:latin typeface="Monaco"/>
              </a:rPr>
              <a:t>var server=</a:t>
            </a:r>
            <a:r>
              <a:rPr lang="en-US" altLang="en-US" sz="1800" dirty="0" err="1">
                <a:solidFill>
                  <a:srgbClr val="222222"/>
                </a:solidFill>
                <a:latin typeface="Monaco"/>
              </a:rPr>
              <a:t>app.listen</a:t>
            </a:r>
            <a:r>
              <a:rPr lang="en-US" altLang="en-US" sz="1800" dirty="0">
                <a:solidFill>
                  <a:srgbClr val="222222"/>
                </a:solidFill>
                <a:latin typeface="Monaco"/>
              </a:rPr>
              <a:t>(3000,function() {});</a:t>
            </a:r>
          </a:p>
          <a:p>
            <a:r>
              <a:rPr lang="en-US" b="1" dirty="0"/>
              <a:t>Code Explanation:</a:t>
            </a:r>
            <a:endParaRPr lang="en-US" dirty="0"/>
          </a:p>
          <a:p>
            <a:r>
              <a:rPr lang="en-US" dirty="0"/>
              <a:t>In our first line of code, we are using the require function to include the "express module."</a:t>
            </a:r>
          </a:p>
          <a:p>
            <a:r>
              <a:rPr lang="en-US" dirty="0"/>
              <a:t>Before we can start using the express module, we need to make an object of it.</a:t>
            </a:r>
          </a:p>
          <a:p>
            <a:r>
              <a:rPr lang="en-US" dirty="0"/>
              <a:t>Here we are creating a callback function. This function will be called whenever anybody browses to the root of our web application which is </a:t>
            </a:r>
            <a:r>
              <a:rPr lang="en-US" b="1" dirty="0"/>
              <a:t>http://localhost:3000</a:t>
            </a:r>
            <a:r>
              <a:rPr lang="en-US" dirty="0"/>
              <a:t> . The callback function will be used to send the string 'Hello World' to the web page.</a:t>
            </a:r>
          </a:p>
          <a:p>
            <a:pPr marL="0" indent="0" eaLnBrk="0" fontAlgn="base" hangingPunct="0">
              <a:lnSpc>
                <a:spcPct val="100000"/>
              </a:lnSpc>
              <a:spcBef>
                <a:spcPct val="0"/>
              </a:spcBef>
              <a:spcAft>
                <a:spcPct val="0"/>
              </a:spcAft>
              <a:buNone/>
            </a:pPr>
            <a:r>
              <a:rPr lang="en-US" altLang="en-US" sz="1600" dirty="0"/>
              <a:t> </a:t>
            </a:r>
            <a:endParaRPr lang="en-US" altLang="en-US" sz="4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342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C741-0B4D-4985-8BED-E12719DF4F7E}"/>
              </a:ext>
            </a:extLst>
          </p:cNvPr>
          <p:cNvSpPr>
            <a:spLocks noGrp="1"/>
          </p:cNvSpPr>
          <p:nvPr>
            <p:ph type="title"/>
          </p:nvPr>
        </p:nvSpPr>
        <p:spPr>
          <a:xfrm>
            <a:off x="637931" y="913422"/>
            <a:ext cx="7883769" cy="167233"/>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B4A574AD-FE01-49AC-8C34-7FB403D9D065}"/>
              </a:ext>
            </a:extLst>
          </p:cNvPr>
          <p:cNvSpPr>
            <a:spLocks noGrp="1"/>
          </p:cNvSpPr>
          <p:nvPr>
            <p:ph idx="1"/>
          </p:nvPr>
        </p:nvSpPr>
        <p:spPr>
          <a:xfrm>
            <a:off x="628650" y="1080656"/>
            <a:ext cx="7886700" cy="5096308"/>
          </a:xfrm>
        </p:spPr>
        <p:txBody>
          <a:bodyPr/>
          <a:lstStyle/>
          <a:p>
            <a:r>
              <a:rPr lang="en-US" dirty="0"/>
              <a:t>In the callback function, we are sending the string "Hello World" back to the client. The 'res' parameter is used to send content back to the web page. This 'res' parameter is something that is provided by the 'request' module to enable one to send content back to the web page.</a:t>
            </a:r>
          </a:p>
          <a:p>
            <a:r>
              <a:rPr lang="en-US" dirty="0"/>
              <a:t>We are then using the listen to function to make our server application listen to client requests on port no 3000. You can specify any available port over here.</a:t>
            </a:r>
          </a:p>
          <a:p>
            <a:r>
              <a:rPr lang="en-US" dirty="0"/>
              <a:t>You can clearly see that we if browse to the URL of localhost on port 3000, you will see the string 'Hello World' displayed on the page.</a:t>
            </a:r>
          </a:p>
          <a:p>
            <a:r>
              <a:rPr lang="en-US" dirty="0"/>
              <a:t>Because in our code we have mentioned specifically for the server to listen on port no 3000, we are able to view the output when browsing to this URL.</a:t>
            </a:r>
          </a:p>
          <a:p>
            <a:endParaRPr lang="en-US" dirty="0"/>
          </a:p>
          <a:p>
            <a:pPr marL="0" indent="0">
              <a:buNone/>
            </a:pPr>
            <a:endParaRPr lang="en-IN" dirty="0"/>
          </a:p>
        </p:txBody>
      </p:sp>
      <p:sp>
        <p:nvSpPr>
          <p:cNvPr id="4" name="Footer Placeholder 3">
            <a:extLst>
              <a:ext uri="{FF2B5EF4-FFF2-40B4-BE49-F238E27FC236}">
                <a16:creationId xmlns:a16="http://schemas.microsoft.com/office/drawing/2014/main" id="{37C7F52F-DC6C-42B3-8F47-CF4E9D5EA9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68C0B8-12BD-4E38-A2E5-C126737C3B65}"/>
              </a:ext>
            </a:extLst>
          </p:cNvPr>
          <p:cNvSpPr>
            <a:spLocks noGrp="1"/>
          </p:cNvSpPr>
          <p:nvPr>
            <p:ph type="sldNum" sz="quarter" idx="12"/>
          </p:nvPr>
        </p:nvSpPr>
        <p:spPr/>
        <p:txBody>
          <a:bodyPr/>
          <a:lstStyle/>
          <a:p>
            <a:fld id="{8E843425-DBF9-4B7C-BE5E-DD4319EB22DD}" type="slidenum">
              <a:rPr lang="en-IN" smtClean="0"/>
              <a:pPr/>
              <a:t>5</a:t>
            </a:fld>
            <a:endParaRPr lang="en-IN"/>
          </a:p>
        </p:txBody>
      </p:sp>
    </p:spTree>
    <p:extLst>
      <p:ext uri="{BB962C8B-B14F-4D97-AF65-F5344CB8AC3E}">
        <p14:creationId xmlns:p14="http://schemas.microsoft.com/office/powerpoint/2010/main" val="3128229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3ECC-4368-4E0A-BB07-09426C391E79}"/>
              </a:ext>
            </a:extLst>
          </p:cNvPr>
          <p:cNvSpPr>
            <a:spLocks noGrp="1"/>
          </p:cNvSpPr>
          <p:nvPr>
            <p:ph type="title"/>
          </p:nvPr>
        </p:nvSpPr>
        <p:spPr>
          <a:xfrm>
            <a:off x="637931" y="913422"/>
            <a:ext cx="7883769" cy="84105"/>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D472ECB3-884A-49B3-8283-1A74E6ACAF66}"/>
              </a:ext>
            </a:extLst>
          </p:cNvPr>
          <p:cNvSpPr>
            <a:spLocks noGrp="1"/>
          </p:cNvSpPr>
          <p:nvPr>
            <p:ph idx="1"/>
          </p:nvPr>
        </p:nvSpPr>
        <p:spPr>
          <a:xfrm>
            <a:off x="628650" y="913422"/>
            <a:ext cx="7886700" cy="5263541"/>
          </a:xfrm>
        </p:spPr>
        <p:txBody>
          <a:bodyPr>
            <a:normAutofit fontScale="92500" lnSpcReduction="20000"/>
          </a:bodyPr>
          <a:lstStyle/>
          <a:p>
            <a:r>
              <a:rPr lang="en-US" b="1" dirty="0"/>
              <a:t>What are Routes?</a:t>
            </a:r>
          </a:p>
          <a:p>
            <a:r>
              <a:rPr lang="en-US" dirty="0"/>
              <a:t>Routing determine the way in which an application responds to a client request to a particular endpoint.</a:t>
            </a:r>
          </a:p>
          <a:p>
            <a:r>
              <a:rPr lang="en-US" dirty="0"/>
              <a:t>For example, a client can make a GET, POST, PUT or DELETE http request for various URL such as the ones shown below;</a:t>
            </a:r>
          </a:p>
          <a:p>
            <a:pPr marL="0" indent="0">
              <a:buNone/>
            </a:pPr>
            <a:endParaRPr lang="en-US" altLang="en-US" dirty="0">
              <a:solidFill>
                <a:srgbClr val="222222"/>
              </a:solidFill>
              <a:latin typeface="Monaco"/>
            </a:endParaRPr>
          </a:p>
          <a:p>
            <a:pPr marL="0" indent="0">
              <a:buNone/>
            </a:pPr>
            <a:r>
              <a:rPr lang="en-US" altLang="en-US" dirty="0">
                <a:solidFill>
                  <a:srgbClr val="222222"/>
                </a:solidFill>
                <a:latin typeface="Monaco"/>
              </a:rPr>
              <a:t>http://localhost:3000/Books </a:t>
            </a:r>
          </a:p>
          <a:p>
            <a:pPr marL="0" indent="0">
              <a:buNone/>
            </a:pPr>
            <a:r>
              <a:rPr lang="en-US" altLang="en-US" dirty="0">
                <a:solidFill>
                  <a:srgbClr val="222222"/>
                </a:solidFill>
                <a:latin typeface="Monaco"/>
                <a:hlinkClick r:id="rId2"/>
              </a:rPr>
              <a:t>http://localhost:3000/Students</a:t>
            </a:r>
            <a:endParaRPr lang="en-US" altLang="en-US" dirty="0">
              <a:solidFill>
                <a:srgbClr val="222222"/>
              </a:solidFill>
              <a:latin typeface="Monaco"/>
            </a:endParaRPr>
          </a:p>
          <a:p>
            <a:pPr marL="0" indent="0">
              <a:buNone/>
            </a:pPr>
            <a:endParaRPr lang="en-US" dirty="0">
              <a:solidFill>
                <a:srgbClr val="222222"/>
              </a:solidFill>
              <a:latin typeface="Monaco"/>
            </a:endParaRPr>
          </a:p>
          <a:p>
            <a:r>
              <a:rPr lang="en-US" dirty="0"/>
              <a:t>In the above example,</a:t>
            </a:r>
          </a:p>
          <a:p>
            <a:r>
              <a:rPr lang="en-US" dirty="0"/>
              <a:t>If a GET request is made for the first URL, then the response should ideally be a list of books.</a:t>
            </a:r>
          </a:p>
          <a:p>
            <a:r>
              <a:rPr lang="en-US" dirty="0"/>
              <a:t>If the GET request is made for the second URL, then the response should ideally be a list of Students.</a:t>
            </a:r>
          </a:p>
          <a:p>
            <a:r>
              <a:rPr lang="en-US" dirty="0"/>
              <a:t>So based on the URL which is accessed, a different functionality on the webserver will be invoked, and accordingly, the response will be sent to the client. This is the concept of routing.</a:t>
            </a:r>
          </a:p>
          <a:p>
            <a:pPr marL="0" indent="0">
              <a:buNone/>
            </a:pPr>
            <a:endParaRPr lang="en-IN" dirty="0"/>
          </a:p>
        </p:txBody>
      </p:sp>
      <p:sp>
        <p:nvSpPr>
          <p:cNvPr id="4" name="Footer Placeholder 3">
            <a:extLst>
              <a:ext uri="{FF2B5EF4-FFF2-40B4-BE49-F238E27FC236}">
                <a16:creationId xmlns:a16="http://schemas.microsoft.com/office/drawing/2014/main" id="{DD3F9BCD-CAAB-4A79-8257-A358D8A8A4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5EDCCA-17DB-4FCC-B9F4-BE9E200A7D71}"/>
              </a:ext>
            </a:extLst>
          </p:cNvPr>
          <p:cNvSpPr>
            <a:spLocks noGrp="1"/>
          </p:cNvSpPr>
          <p:nvPr>
            <p:ph type="sldNum" sz="quarter" idx="12"/>
          </p:nvPr>
        </p:nvSpPr>
        <p:spPr/>
        <p:txBody>
          <a:bodyPr/>
          <a:lstStyle/>
          <a:p>
            <a:fld id="{8E843425-DBF9-4B7C-BE5E-DD4319EB22DD}" type="slidenum">
              <a:rPr lang="en-IN" smtClean="0"/>
              <a:pPr/>
              <a:t>6</a:t>
            </a:fld>
            <a:endParaRPr lang="en-IN"/>
          </a:p>
        </p:txBody>
      </p:sp>
      <p:sp>
        <p:nvSpPr>
          <p:cNvPr id="6" name="Rectangle 1">
            <a:extLst>
              <a:ext uri="{FF2B5EF4-FFF2-40B4-BE49-F238E27FC236}">
                <a16:creationId xmlns:a16="http://schemas.microsoft.com/office/drawing/2014/main" id="{A5A09263-0983-4B04-B2A2-2601E2092305}"/>
              </a:ext>
            </a:extLst>
          </p:cNvPr>
          <p:cNvSpPr>
            <a:spLocks noChangeArrowheads="1"/>
          </p:cNvSpPr>
          <p:nvPr/>
        </p:nvSpPr>
        <p:spPr bwMode="auto">
          <a:xfrm>
            <a:off x="0" y="120878"/>
            <a:ext cx="207108" cy="215444"/>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610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806B-9EC2-4258-8811-447BC4EB759B}"/>
              </a:ext>
            </a:extLst>
          </p:cNvPr>
          <p:cNvSpPr>
            <a:spLocks noGrp="1"/>
          </p:cNvSpPr>
          <p:nvPr>
            <p:ph type="title"/>
          </p:nvPr>
        </p:nvSpPr>
        <p:spPr>
          <a:xfrm flipV="1">
            <a:off x="637931" y="789709"/>
            <a:ext cx="7883769" cy="123713"/>
          </a:xfrm>
        </p:spPr>
        <p:txBody>
          <a:bodyPr>
            <a:normAutofit fontScale="90000"/>
          </a:bodyPr>
          <a:lstStyle/>
          <a:p>
            <a:r>
              <a:rPr lang="en-IN" dirty="0"/>
              <a:t> </a:t>
            </a:r>
          </a:p>
        </p:txBody>
      </p:sp>
      <p:sp>
        <p:nvSpPr>
          <p:cNvPr id="4" name="Footer Placeholder 3">
            <a:extLst>
              <a:ext uri="{FF2B5EF4-FFF2-40B4-BE49-F238E27FC236}">
                <a16:creationId xmlns:a16="http://schemas.microsoft.com/office/drawing/2014/main" id="{8B19DFB2-57F0-4AF8-9243-37BCA62590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2EE47F-3444-4BB1-B70B-48627683F060}"/>
              </a:ext>
            </a:extLst>
          </p:cNvPr>
          <p:cNvSpPr>
            <a:spLocks noGrp="1"/>
          </p:cNvSpPr>
          <p:nvPr>
            <p:ph type="sldNum" sz="quarter" idx="12"/>
          </p:nvPr>
        </p:nvSpPr>
        <p:spPr/>
        <p:txBody>
          <a:bodyPr/>
          <a:lstStyle/>
          <a:p>
            <a:fld id="{8E843425-DBF9-4B7C-BE5E-DD4319EB22DD}" type="slidenum">
              <a:rPr lang="en-IN" smtClean="0"/>
              <a:pPr/>
              <a:t>7</a:t>
            </a:fld>
            <a:endParaRPr lang="en-IN"/>
          </a:p>
        </p:txBody>
      </p:sp>
      <p:sp>
        <p:nvSpPr>
          <p:cNvPr id="6" name="Rectangle 1">
            <a:extLst>
              <a:ext uri="{FF2B5EF4-FFF2-40B4-BE49-F238E27FC236}">
                <a16:creationId xmlns:a16="http://schemas.microsoft.com/office/drawing/2014/main" id="{FE7E5088-04E6-4B4B-A281-EAACE21A7A91}"/>
              </a:ext>
            </a:extLst>
          </p:cNvPr>
          <p:cNvSpPr>
            <a:spLocks noGrp="1" noChangeArrowheads="1"/>
          </p:cNvSpPr>
          <p:nvPr>
            <p:ph idx="1"/>
          </p:nvPr>
        </p:nvSpPr>
        <p:spPr bwMode="auto">
          <a:xfrm>
            <a:off x="628650" y="844149"/>
            <a:ext cx="8141277" cy="540147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err="1">
                <a:solidFill>
                  <a:srgbClr val="222222"/>
                </a:solidFill>
                <a:latin typeface="Monaco"/>
              </a:rPr>
              <a:t>app.METHOD</a:t>
            </a:r>
            <a:r>
              <a:rPr lang="en-US" altLang="en-US" sz="1800" dirty="0">
                <a:solidFill>
                  <a:srgbClr val="222222"/>
                </a:solidFill>
                <a:latin typeface="Monaco"/>
              </a:rPr>
              <a:t>(PATH, HANDLER)</a:t>
            </a:r>
            <a:r>
              <a:rPr lang="en-US" altLang="en-US" sz="1600" dirty="0"/>
              <a:t> </a:t>
            </a:r>
            <a:endParaRPr lang="en-US" altLang="en-US" sz="4400" dirty="0">
              <a:latin typeface="Arial" panose="020B0604020202020204" pitchFamily="34" charset="0"/>
            </a:endParaRPr>
          </a:p>
          <a:p>
            <a:r>
              <a:rPr lang="en-US" dirty="0"/>
              <a:t>Wherein,</a:t>
            </a:r>
          </a:p>
          <a:p>
            <a:r>
              <a:rPr lang="en-US" dirty="0"/>
              <a:t>1) app is an instance of the express module</a:t>
            </a:r>
          </a:p>
          <a:p>
            <a:r>
              <a:rPr lang="en-US" dirty="0"/>
              <a:t>2) METHOD is an HTTP request method (GET, POST, PUT or DELETE)</a:t>
            </a:r>
          </a:p>
          <a:p>
            <a:r>
              <a:rPr lang="en-US" dirty="0"/>
              <a:t>3) PATH is a path on the server.</a:t>
            </a:r>
          </a:p>
          <a:p>
            <a:r>
              <a:rPr lang="en-US" dirty="0"/>
              <a:t>4) HANDLER is the function executed when the route is matched.</a:t>
            </a:r>
          </a:p>
          <a:p>
            <a:r>
              <a:rPr lang="en-US" dirty="0"/>
              <a:t>Let's look at an example of how we can implement routes in the express. Our example will create 3 routes as</a:t>
            </a:r>
          </a:p>
          <a:p>
            <a:r>
              <a:rPr lang="en-US" dirty="0"/>
              <a:t>A /Node route which will display the string "Tutorial on Node" if this route is accessed</a:t>
            </a:r>
          </a:p>
          <a:p>
            <a:r>
              <a:rPr lang="en-US" dirty="0"/>
              <a:t>A /Angular route which will display the string "Tutorial on Angular" if this route is accessed</a:t>
            </a:r>
          </a:p>
          <a:p>
            <a:r>
              <a:rPr lang="en-US" dirty="0"/>
              <a:t>A default route / which will display the string "Welcome to Guru99 Tutorials."</a:t>
            </a:r>
          </a:p>
        </p:txBody>
      </p:sp>
    </p:spTree>
    <p:extLst>
      <p:ext uri="{BB962C8B-B14F-4D97-AF65-F5344CB8AC3E}">
        <p14:creationId xmlns:p14="http://schemas.microsoft.com/office/powerpoint/2010/main" val="302366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883A5-6CA5-400C-9859-49683DE77AB4}"/>
              </a:ext>
            </a:extLst>
          </p:cNvPr>
          <p:cNvSpPr>
            <a:spLocks noGrp="1"/>
          </p:cNvSpPr>
          <p:nvPr>
            <p:ph type="title"/>
          </p:nvPr>
        </p:nvSpPr>
        <p:spPr>
          <a:xfrm flipV="1">
            <a:off x="637931" y="681037"/>
            <a:ext cx="7883769" cy="232385"/>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40A8F5BC-627D-4680-8CA1-945129F019DF}"/>
              </a:ext>
            </a:extLst>
          </p:cNvPr>
          <p:cNvSpPr>
            <a:spLocks noGrp="1"/>
          </p:cNvSpPr>
          <p:nvPr>
            <p:ph idx="1"/>
          </p:nvPr>
        </p:nvSpPr>
        <p:spPr>
          <a:xfrm>
            <a:off x="628650" y="913422"/>
            <a:ext cx="7886700" cy="5263541"/>
          </a:xfrm>
        </p:spPr>
        <p:txBody>
          <a:bodyPr/>
          <a:lstStyle/>
          <a:p>
            <a:pPr marL="0" indent="0">
              <a:buNone/>
            </a:pPr>
            <a:r>
              <a:rPr lang="en-IN" dirty="0"/>
              <a:t>var express = require('express');</a:t>
            </a:r>
          </a:p>
          <a:p>
            <a:pPr marL="0" indent="0">
              <a:buNone/>
            </a:pPr>
            <a:r>
              <a:rPr lang="en-IN" dirty="0"/>
              <a:t>var app = express();</a:t>
            </a:r>
          </a:p>
          <a:p>
            <a:pPr marL="0" indent="0">
              <a:buNone/>
            </a:pPr>
            <a:r>
              <a:rPr lang="en-IN" dirty="0" err="1"/>
              <a:t>app.route</a:t>
            </a:r>
            <a:r>
              <a:rPr lang="en-IN" dirty="0"/>
              <a:t>('/</a:t>
            </a:r>
            <a:r>
              <a:rPr lang="en-IN" dirty="0" err="1"/>
              <a:t>Node',get</a:t>
            </a:r>
            <a:r>
              <a:rPr lang="en-IN" dirty="0"/>
              <a:t>(function(</a:t>
            </a:r>
            <a:r>
              <a:rPr lang="en-IN" dirty="0" err="1"/>
              <a:t>req,res</a:t>
            </a:r>
            <a:r>
              <a:rPr lang="en-IN" dirty="0"/>
              <a:t>)</a:t>
            </a:r>
          </a:p>
          <a:p>
            <a:pPr marL="0" indent="0">
              <a:buNone/>
            </a:pPr>
            <a:r>
              <a:rPr lang="en-IN" dirty="0"/>
              <a:t>{</a:t>
            </a:r>
          </a:p>
          <a:p>
            <a:pPr marL="0" indent="0">
              <a:buNone/>
            </a:pPr>
            <a:r>
              <a:rPr lang="en-IN" dirty="0"/>
              <a:t>    </a:t>
            </a:r>
            <a:r>
              <a:rPr lang="en-IN" dirty="0" err="1"/>
              <a:t>res.send</a:t>
            </a:r>
            <a:r>
              <a:rPr lang="en-IN" dirty="0"/>
              <a:t>("Tutorial on Node");</a:t>
            </a:r>
          </a:p>
          <a:p>
            <a:pPr marL="0" indent="0">
              <a:buNone/>
            </a:pPr>
            <a:r>
              <a:rPr lang="en-IN" dirty="0"/>
              <a:t>});</a:t>
            </a:r>
          </a:p>
          <a:p>
            <a:pPr marL="0" indent="0">
              <a:buNone/>
            </a:pPr>
            <a:r>
              <a:rPr lang="en-IN" dirty="0" err="1"/>
              <a:t>app.route</a:t>
            </a:r>
            <a:r>
              <a:rPr lang="en-IN" dirty="0"/>
              <a:t>('/</a:t>
            </a:r>
            <a:r>
              <a:rPr lang="en-IN" dirty="0" err="1"/>
              <a:t>Angular',get</a:t>
            </a:r>
            <a:r>
              <a:rPr lang="en-IN" dirty="0"/>
              <a:t>(function(</a:t>
            </a:r>
            <a:r>
              <a:rPr lang="en-IN" dirty="0" err="1"/>
              <a:t>req,res</a:t>
            </a:r>
            <a:r>
              <a:rPr lang="en-IN" dirty="0"/>
              <a:t>)</a:t>
            </a:r>
          </a:p>
          <a:p>
            <a:pPr marL="0" indent="0">
              <a:buNone/>
            </a:pPr>
            <a:r>
              <a:rPr lang="en-IN" dirty="0"/>
              <a:t>{</a:t>
            </a:r>
          </a:p>
          <a:p>
            <a:pPr marL="0" indent="0">
              <a:buNone/>
            </a:pPr>
            <a:r>
              <a:rPr lang="en-IN" dirty="0"/>
              <a:t>    </a:t>
            </a:r>
            <a:r>
              <a:rPr lang="en-IN" dirty="0" err="1"/>
              <a:t>res.send</a:t>
            </a:r>
            <a:r>
              <a:rPr lang="en-IN" dirty="0"/>
              <a:t>("Tutorial on Angular");</a:t>
            </a:r>
          </a:p>
          <a:p>
            <a:pPr marL="0" indent="0">
              <a:buNone/>
            </a:pPr>
            <a:r>
              <a:rPr lang="en-IN" dirty="0"/>
              <a:t>});</a:t>
            </a:r>
          </a:p>
          <a:p>
            <a:pPr marL="0" indent="0">
              <a:buNone/>
            </a:pPr>
            <a:r>
              <a:rPr lang="en-IN" dirty="0" err="1"/>
              <a:t>app.get</a:t>
            </a:r>
            <a:r>
              <a:rPr lang="en-IN" dirty="0"/>
              <a:t>('/',(function(</a:t>
            </a:r>
            <a:r>
              <a:rPr lang="en-IN" dirty="0" err="1"/>
              <a:t>req,res</a:t>
            </a:r>
            <a:r>
              <a:rPr lang="en-IN" dirty="0"/>
              <a:t>){</a:t>
            </a:r>
          </a:p>
          <a:p>
            <a:pPr marL="0" indent="0">
              <a:buNone/>
            </a:pPr>
            <a:r>
              <a:rPr lang="en-IN" dirty="0"/>
              <a:t>    </a:t>
            </a:r>
            <a:r>
              <a:rPr lang="en-IN" dirty="0" err="1"/>
              <a:t>res.send</a:t>
            </a:r>
            <a:r>
              <a:rPr lang="en-IN" dirty="0"/>
              <a:t>('Welcome to Guru99 Tutorials');</a:t>
            </a:r>
          </a:p>
          <a:p>
            <a:pPr marL="0" indent="0">
              <a:buNone/>
            </a:pPr>
            <a:r>
              <a:rPr lang="en-IN" dirty="0"/>
              <a:t>}));</a:t>
            </a:r>
          </a:p>
          <a:p>
            <a:pPr marL="0" indent="0">
              <a:buNone/>
            </a:pPr>
            <a:endParaRPr lang="en-IN" dirty="0"/>
          </a:p>
          <a:p>
            <a:pPr marL="0" indent="0">
              <a:buNone/>
            </a:pPr>
            <a:endParaRPr lang="en-IN" dirty="0"/>
          </a:p>
          <a:p>
            <a:pPr marL="0" indent="0">
              <a:buNone/>
            </a:pPr>
            <a:endParaRPr lang="en-IN" dirty="0"/>
          </a:p>
        </p:txBody>
      </p:sp>
      <p:sp>
        <p:nvSpPr>
          <p:cNvPr id="4" name="Footer Placeholder 3">
            <a:extLst>
              <a:ext uri="{FF2B5EF4-FFF2-40B4-BE49-F238E27FC236}">
                <a16:creationId xmlns:a16="http://schemas.microsoft.com/office/drawing/2014/main" id="{1BB8EBDA-5A6E-4A4C-B193-1E5245EE17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DF9DDA-F0B5-43D3-A6C0-CDCD6DCF109A}"/>
              </a:ext>
            </a:extLst>
          </p:cNvPr>
          <p:cNvSpPr>
            <a:spLocks noGrp="1"/>
          </p:cNvSpPr>
          <p:nvPr>
            <p:ph type="sldNum" sz="quarter" idx="12"/>
          </p:nvPr>
        </p:nvSpPr>
        <p:spPr/>
        <p:txBody>
          <a:bodyPr/>
          <a:lstStyle/>
          <a:p>
            <a:fld id="{8E843425-DBF9-4B7C-BE5E-DD4319EB22DD}" type="slidenum">
              <a:rPr lang="en-IN" smtClean="0"/>
              <a:pPr/>
              <a:t>8</a:t>
            </a:fld>
            <a:endParaRPr lang="en-IN"/>
          </a:p>
        </p:txBody>
      </p:sp>
    </p:spTree>
    <p:extLst>
      <p:ext uri="{BB962C8B-B14F-4D97-AF65-F5344CB8AC3E}">
        <p14:creationId xmlns:p14="http://schemas.microsoft.com/office/powerpoint/2010/main" val="2313634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3E58-3A62-4DDF-99CE-BFEEC0313760}"/>
              </a:ext>
            </a:extLst>
          </p:cNvPr>
          <p:cNvSpPr>
            <a:spLocks noGrp="1"/>
          </p:cNvSpPr>
          <p:nvPr>
            <p:ph type="title"/>
          </p:nvPr>
        </p:nvSpPr>
        <p:spPr>
          <a:xfrm flipV="1">
            <a:off x="754673" y="681038"/>
            <a:ext cx="7883769" cy="246674"/>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F1AD9BD2-1B81-4491-BE2A-E366B9361F92}"/>
              </a:ext>
            </a:extLst>
          </p:cNvPr>
          <p:cNvSpPr>
            <a:spLocks noGrp="1"/>
          </p:cNvSpPr>
          <p:nvPr>
            <p:ph idx="1"/>
          </p:nvPr>
        </p:nvSpPr>
        <p:spPr>
          <a:xfrm>
            <a:off x="628650" y="927712"/>
            <a:ext cx="7886700" cy="5249251"/>
          </a:xfrm>
        </p:spPr>
        <p:txBody>
          <a:bodyPr>
            <a:normAutofit lnSpcReduction="10000"/>
          </a:bodyPr>
          <a:lstStyle/>
          <a:p>
            <a:r>
              <a:rPr lang="en-US" b="1" dirty="0"/>
              <a:t>Code Explanation:</a:t>
            </a:r>
            <a:endParaRPr lang="en-US" dirty="0"/>
          </a:p>
          <a:p>
            <a:r>
              <a:rPr lang="en-US" dirty="0"/>
              <a:t>Here we are defining a route if the URL </a:t>
            </a:r>
            <a:r>
              <a:rPr lang="en-US" b="1" dirty="0"/>
              <a:t>http://localhost:3000/Node</a:t>
            </a:r>
            <a:r>
              <a:rPr lang="en-US" dirty="0"/>
              <a:t> is selected in the browser. To the route, we are attaching a callback function which will be called when we browse to the Node </a:t>
            </a:r>
            <a:r>
              <a:rPr lang="en-US" dirty="0" err="1"/>
              <a:t>URL.The</a:t>
            </a:r>
            <a:r>
              <a:rPr lang="en-US" dirty="0"/>
              <a:t> function has 2 parameters.</a:t>
            </a:r>
          </a:p>
          <a:p>
            <a:r>
              <a:rPr lang="en-US" dirty="0"/>
              <a:t>The main parameter we will be using is the 'res' parameter, which can be used to send information back to the client.</a:t>
            </a:r>
          </a:p>
          <a:p>
            <a:r>
              <a:rPr lang="en-US" dirty="0"/>
              <a:t>The 'req' parameter has information about the request being made. Sometimes additional parameters could be sent as part of the request being made, and hence the 'req' parameter can be used to find the additional parameters being sent.</a:t>
            </a:r>
          </a:p>
          <a:p>
            <a:r>
              <a:rPr lang="en-US" dirty="0"/>
              <a:t>We are using the send function to send the string "Tutorial on Node" back to the client if the Node route is chosen.</a:t>
            </a:r>
          </a:p>
          <a:p>
            <a:r>
              <a:rPr lang="en-US" dirty="0"/>
              <a:t>Here we are defining a route if the URL </a:t>
            </a:r>
            <a:r>
              <a:rPr lang="en-US" b="1" dirty="0"/>
              <a:t>http://localhost:3000/Angular</a:t>
            </a:r>
            <a:r>
              <a:rPr lang="en-US" dirty="0"/>
              <a:t> is selected in the browser. To the route, we are attaching a callback function which will be called when we browse to the Angular URL.</a:t>
            </a:r>
          </a:p>
          <a:p>
            <a:pPr marL="0" indent="0">
              <a:buNone/>
            </a:pPr>
            <a:endParaRPr lang="en-IN" dirty="0"/>
          </a:p>
        </p:txBody>
      </p:sp>
      <p:sp>
        <p:nvSpPr>
          <p:cNvPr id="4" name="Footer Placeholder 3">
            <a:extLst>
              <a:ext uri="{FF2B5EF4-FFF2-40B4-BE49-F238E27FC236}">
                <a16:creationId xmlns:a16="http://schemas.microsoft.com/office/drawing/2014/main" id="{846ED7A0-6E70-43E0-836C-9E87ECDB49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044079-A46B-43BD-B523-5F3D4A735547}"/>
              </a:ext>
            </a:extLst>
          </p:cNvPr>
          <p:cNvSpPr>
            <a:spLocks noGrp="1"/>
          </p:cNvSpPr>
          <p:nvPr>
            <p:ph type="sldNum" sz="quarter" idx="12"/>
          </p:nvPr>
        </p:nvSpPr>
        <p:spPr/>
        <p:txBody>
          <a:bodyPr/>
          <a:lstStyle/>
          <a:p>
            <a:fld id="{8E843425-DBF9-4B7C-BE5E-DD4319EB22DD}" type="slidenum">
              <a:rPr lang="en-IN" smtClean="0"/>
              <a:pPr/>
              <a:t>9</a:t>
            </a:fld>
            <a:endParaRPr lang="en-IN"/>
          </a:p>
        </p:txBody>
      </p:sp>
    </p:spTree>
    <p:extLst>
      <p:ext uri="{BB962C8B-B14F-4D97-AF65-F5344CB8AC3E}">
        <p14:creationId xmlns:p14="http://schemas.microsoft.com/office/powerpoint/2010/main" val="28538404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1293</Words>
  <Application>Microsoft Office PowerPoint</Application>
  <PresentationFormat>On-screen Show (4:3)</PresentationFormat>
  <Paragraphs>98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Andalus</vt:lpstr>
      <vt:lpstr>Arial</vt:lpstr>
      <vt:lpstr>Calibri</vt:lpstr>
      <vt:lpstr>Monaco</vt:lpstr>
      <vt:lpstr>Office Theme</vt:lpstr>
      <vt:lpstr>PowerPoint Presentation</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Ravi</dc:creator>
  <cp:lastModifiedBy>caddcentre</cp:lastModifiedBy>
  <cp:revision>849</cp:revision>
  <dcterms:created xsi:type="dcterms:W3CDTF">2016-07-23T04:56:53Z</dcterms:created>
  <dcterms:modified xsi:type="dcterms:W3CDTF">2019-11-21T05:38:50Z</dcterms:modified>
</cp:coreProperties>
</file>