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519" r:id="rId3"/>
    <p:sldId id="615" r:id="rId5"/>
    <p:sldId id="616" r:id="rId6"/>
    <p:sldId id="617" r:id="rId7"/>
    <p:sldId id="618" r:id="rId8"/>
    <p:sldId id="619" r:id="rId9"/>
    <p:sldId id="620" r:id="rId10"/>
    <p:sldId id="621" r:id="rId11"/>
    <p:sldId id="622" r:id="rId12"/>
    <p:sldId id="623" r:id="rId13"/>
    <p:sldId id="624" r:id="rId14"/>
    <p:sldId id="625" r:id="rId15"/>
    <p:sldId id="626" r:id="rId16"/>
    <p:sldId id="627" r:id="rId17"/>
    <p:sldId id="628" r:id="rId18"/>
    <p:sldId id="629" r:id="rId19"/>
    <p:sldId id="630" r:id="rId20"/>
    <p:sldId id="631" r:id="rId21"/>
    <p:sldId id="632" r:id="rId22"/>
    <p:sldId id="633" r:id="rId23"/>
    <p:sldId id="634" r:id="rId24"/>
    <p:sldId id="635" r:id="rId25"/>
    <p:sldId id="636" r:id="rId26"/>
    <p:sldId id="637" r:id="rId27"/>
    <p:sldId id="638" r:id="rId28"/>
    <p:sldId id="639" r:id="rId29"/>
    <p:sldId id="640" r:id="rId30"/>
    <p:sldId id="641" r:id="rId31"/>
    <p:sldId id="642" r:id="rId32"/>
    <p:sldId id="643" r:id="rId33"/>
    <p:sldId id="644" r:id="rId34"/>
    <p:sldId id="645"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130" d="100"/>
          <a:sy n="130" d="100"/>
        </p:scale>
        <p:origin x="-1080" y="216"/>
      </p:cViewPr>
      <p:guideLst>
        <p:guide orient="horz" pos="2207"/>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98D07-91C0-4CD3-BE52-4C14230852BE}" type="datetimeFigureOut">
              <a:rPr lang="en-IN" smtClean="0"/>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7C436-AA8B-4F5D-80ED-AC33A906CFA2}"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en-US" dirty="0"/>
              <a:t>Click to edit Master title style</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EBCB21D-1BDF-4F11-A7AC-49D83DF12F4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B0A7-E9A7-4734-A94B-E8CDCA569981}"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122480"/>
            <a:ext cx="7772040" cy="2387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panose="020F0502020204030204"/>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993531"/>
            <a:ext cx="3886200" cy="518343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993531"/>
            <a:ext cx="3886200" cy="5183432"/>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931" y="913422"/>
            <a:ext cx="7883769" cy="698743"/>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628650" y="1727200"/>
            <a:ext cx="7886700" cy="4449763"/>
          </a:xfrm>
          <a:prstGeom prst="rect">
            <a:avLst/>
          </a:prstGeom>
        </p:spPr>
        <p:txBody>
          <a:bodyPr vert="horz" lIns="91440" tIns="45720" rIns="91440" bIns="45720" rtlCol="0">
            <a:normAutofit/>
          </a:bodyPr>
          <a:lstStyle/>
          <a:p>
            <a:pPr lvl="0"/>
            <a:r>
              <a:rPr lang="en-US" dirty="0"/>
              <a:t>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3"/>
          </p:nvPr>
        </p:nvSpPr>
        <p:spPr>
          <a:xfrm>
            <a:off x="1397977" y="6277709"/>
            <a:ext cx="6884377" cy="443768"/>
          </a:xfrm>
          <a:prstGeom prst="rect">
            <a:avLst/>
          </a:prstGeom>
        </p:spPr>
        <p:txBody>
          <a:bodyPr vert="horz" lIns="91440" tIns="45720" rIns="91440" bIns="45720" rtlCol="0" anchor="ctr"/>
          <a:lstStyle>
            <a:lvl1pPr algn="ctr">
              <a:defRPr sz="1800">
                <a:solidFill>
                  <a:schemeClr val="bg1"/>
                </a:solidFill>
                <a:latin typeface="Andalus" panose="02020603050405020304" pitchFamily="18" charset="-78"/>
                <a:cs typeface="Andalus" panose="02020603050405020304" pitchFamily="18" charset="-78"/>
              </a:defRPr>
            </a:lvl1pPr>
          </a:lstStyle>
          <a:p>
            <a:endParaRPr lang="en-IN" dirty="0"/>
          </a:p>
        </p:txBody>
      </p:sp>
      <p:sp>
        <p:nvSpPr>
          <p:cNvPr id="6" name="Slide Number Placeholder 5"/>
          <p:cNvSpPr>
            <a:spLocks noGrp="1"/>
          </p:cNvSpPr>
          <p:nvPr>
            <p:ph type="sldNum" sz="quarter" idx="4"/>
          </p:nvPr>
        </p:nvSpPr>
        <p:spPr>
          <a:xfrm>
            <a:off x="8387862" y="6277709"/>
            <a:ext cx="501161" cy="443767"/>
          </a:xfrm>
          <a:prstGeom prst="rect">
            <a:avLst/>
          </a:prstGeom>
        </p:spPr>
        <p:txBody>
          <a:bodyPr vert="horz" lIns="91440" tIns="45720" rIns="91440" bIns="45720" rtlCol="0" anchor="ctr"/>
          <a:lstStyle>
            <a:lvl1pPr algn="ctr">
              <a:defRPr sz="1600">
                <a:solidFill>
                  <a:schemeClr val="bg1"/>
                </a:solidFill>
                <a:latin typeface="Andalus" panose="02020603050405020304" pitchFamily="18" charset="-78"/>
                <a:cs typeface="Andalus" panose="02020603050405020304" pitchFamily="18" charset="-78"/>
              </a:defRPr>
            </a:lvl1pPr>
          </a:lstStyle>
          <a:p>
            <a:fld id="{8E843425-DBF9-4B7C-BE5E-DD4319EB22DD}"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3200" b="1" kern="1200">
          <a:solidFill>
            <a:schemeClr val="tx1"/>
          </a:solidFill>
          <a:latin typeface="Andalus" panose="02020603050405020304" pitchFamily="18" charset="-78"/>
          <a:ea typeface="+mj-ea"/>
          <a:cs typeface="Andalus" panose="020206030504050203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alus" panose="02020603050405020304" pitchFamily="18" charset="-78"/>
          <a:ea typeface="+mn-ea"/>
          <a:cs typeface="Andalus" panose="020206030504050203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p>
            <a:pPr algn="ctr"/>
            <a:endParaRPr lang="en-US"/>
          </a:p>
        </p:txBody>
      </p:sp>
      <p:sp>
        <p:nvSpPr>
          <p:cNvPr id="38" name="TextShape 1"/>
          <p:cNvSpPr txBox="1"/>
          <p:nvPr/>
        </p:nvSpPr>
        <p:spPr>
          <a:xfrm>
            <a:off x="1143000" y="-14605"/>
            <a:ext cx="6400165" cy="781685"/>
          </a:xfrm>
          <a:prstGeom prst="rect">
            <a:avLst/>
          </a:prstGeom>
          <a:noFill/>
          <a:ln>
            <a:noFill/>
          </a:ln>
        </p:spPr>
        <p:txBody>
          <a:bodyPr/>
          <a:lstStyle/>
          <a:p>
            <a:pPr algn="ctr">
              <a:lnSpc>
                <a:spcPct val="100000"/>
              </a:lnSpc>
            </a:pPr>
            <a:r>
              <a:rPr lang="en-US" altLang="en-IN" sz="2500" b="0" strike="noStrike" spc="-1" dirty="0">
                <a:solidFill>
                  <a:schemeClr val="bg1"/>
                </a:solidFill>
                <a:uFill>
                  <a:solidFill>
                    <a:srgbClr val="FFFFFF"/>
                  </a:solidFill>
                </a:uFill>
                <a:latin typeface="Arial" panose="020B0604020202020204"/>
              </a:rPr>
              <a:t>Full Stack Development -</a:t>
            </a:r>
            <a:endParaRPr lang="en-US" altLang="en-IN" sz="2500" b="0" strike="noStrike" spc="-1" dirty="0">
              <a:solidFill>
                <a:schemeClr val="bg1"/>
              </a:solidFill>
              <a:uFill>
                <a:solidFill>
                  <a:srgbClr val="FFFFFF"/>
                </a:solidFill>
              </a:uFill>
              <a:latin typeface="Arial" panose="020B0604020202020204"/>
            </a:endParaRPr>
          </a:p>
          <a:p>
            <a:pPr algn="ctr">
              <a:lnSpc>
                <a:spcPct val="100000"/>
              </a:lnSpc>
            </a:pPr>
            <a:r>
              <a:rPr lang="en-US" altLang="en-IN" sz="2500" b="0" strike="noStrike" spc="-1" dirty="0">
                <a:solidFill>
                  <a:schemeClr val="bg1"/>
                </a:solidFill>
                <a:uFill>
                  <a:solidFill>
                    <a:srgbClr val="FFFFFF"/>
                  </a:solidFill>
                </a:uFill>
                <a:latin typeface="Arial" panose="020B0604020202020204"/>
              </a:rPr>
              <a:t> MEAN Stack</a:t>
            </a:r>
            <a:endParaRPr lang="en-IN" sz="2800" b="0" strike="noStrike" spc="-1" dirty="0">
              <a:solidFill>
                <a:schemeClr val="bg1"/>
              </a:solidFill>
              <a:uFill>
                <a:solidFill>
                  <a:srgbClr val="FFFFFF"/>
                </a:solidFill>
              </a:uFill>
              <a:latin typeface="Arial" panose="020B0604020202020204"/>
            </a:endParaRPr>
          </a:p>
          <a:p>
            <a:pPr algn="ctr">
              <a:lnSpc>
                <a:spcPct val="100000"/>
              </a:lnSpc>
            </a:pPr>
            <a:endParaRPr lang="en-IN" sz="2800" b="0" strike="noStrike" spc="-1" dirty="0">
              <a:solidFill>
                <a:srgbClr val="000000"/>
              </a:solidFill>
              <a:uFill>
                <a:solidFill>
                  <a:srgbClr val="FFFFFF"/>
                </a:solidFill>
              </a:uFill>
              <a:latin typeface="Arial" panose="020B0604020202020204"/>
            </a:endParaRPr>
          </a:p>
        </p:txBody>
      </p:sp>
      <p:pic>
        <p:nvPicPr>
          <p:cNvPr id="5" name="Content Placeholder 4"/>
          <p:cNvPicPr>
            <a:picLocks noChangeAspect="1"/>
          </p:cNvPicPr>
          <p:nvPr>
            <p:ph idx="1"/>
          </p:nvPr>
        </p:nvPicPr>
        <p:blipFill>
          <a:blip r:embed="rId1"/>
          <a:stretch>
            <a:fillRect/>
          </a:stretch>
        </p:blipFill>
        <p:spPr>
          <a:xfrm>
            <a:off x="628650" y="2095500"/>
            <a:ext cx="7886700" cy="37128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MongoDB Find</a:t>
            </a:r>
            <a:endParaRPr lang="en-US"/>
          </a:p>
        </p:txBody>
      </p:sp>
      <p:sp>
        <p:nvSpPr>
          <p:cNvPr id="3" name="Content Placeholder 2"/>
          <p:cNvSpPr>
            <a:spLocks noGrp="1"/>
          </p:cNvSpPr>
          <p:nvPr>
            <p:ph idx="1"/>
          </p:nvPr>
        </p:nvSpPr>
        <p:spPr/>
        <p:txBody>
          <a:bodyPr/>
          <a:p>
            <a:r>
              <a:rPr lang="en-US"/>
              <a:t>Find One</a:t>
            </a:r>
            <a:endParaRPr lang="en-US"/>
          </a:p>
          <a:p>
            <a:r>
              <a:rPr lang="en-US"/>
              <a:t>To select data from a collection in MongoDB, we can use the findOne() method.</a:t>
            </a:r>
            <a:endParaRPr lang="en-US"/>
          </a:p>
          <a:p>
            <a:endParaRPr lang="en-US"/>
          </a:p>
          <a:p>
            <a:r>
              <a:rPr lang="en-US"/>
              <a:t>The findOne() method returns the first occurrence in the selection.</a:t>
            </a:r>
            <a:endParaRPr lang="en-US"/>
          </a:p>
          <a:p>
            <a:endParaRPr lang="en-US"/>
          </a:p>
          <a:p>
            <a:r>
              <a:rPr lang="en-US"/>
              <a:t>The first parameter of the findOne() method is a query object. In this example we use an empty query object, which selects all documents in a collection (but returns only the first document).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20000"/>
          </a:bodyPr>
          <a:p>
            <a:pPr marL="0" indent="0">
              <a:buNone/>
            </a:pPr>
            <a:r>
              <a:rPr lang="en-US"/>
              <a:t>var MongoClient = require('mongodb').MongoClient;</a:t>
            </a:r>
            <a:endParaRPr lang="en-US"/>
          </a:p>
          <a:p>
            <a:pPr marL="0" indent="0">
              <a:buNone/>
            </a:pPr>
            <a:r>
              <a:rPr lang="en-US"/>
              <a:t>var url = "mongodb://localhost:27017/";</a:t>
            </a:r>
            <a:endParaRPr lang="en-US"/>
          </a:p>
          <a:p>
            <a:pPr marL="0" indent="0">
              <a:buNone/>
            </a:pPr>
            <a:endParaRPr lang="en-US"/>
          </a:p>
          <a:p>
            <a:pPr marL="0" indent="0">
              <a:buNone/>
            </a:pPr>
            <a:r>
              <a:rPr lang="en-US"/>
              <a:t>MongoClient.connect(url, function(err, db) {</a:t>
            </a:r>
            <a:endParaRPr lang="en-US"/>
          </a:p>
          <a:p>
            <a:pPr marL="0" indent="0">
              <a:buNone/>
            </a:pPr>
            <a:r>
              <a:rPr lang="en-US"/>
              <a:t>  if (err) throw err;</a:t>
            </a:r>
            <a:endParaRPr lang="en-US"/>
          </a:p>
          <a:p>
            <a:pPr marL="0" indent="0">
              <a:buNone/>
            </a:pPr>
            <a:r>
              <a:rPr lang="en-US"/>
              <a:t>  var dbo = db.db("mydb");</a:t>
            </a:r>
            <a:endParaRPr lang="en-US"/>
          </a:p>
          <a:p>
            <a:pPr marL="0" indent="0">
              <a:buNone/>
            </a:pPr>
            <a:r>
              <a:rPr lang="en-US"/>
              <a:t>  dbo.collection("customers").findOne({}, function(err, result) {</a:t>
            </a:r>
            <a:endParaRPr lang="en-US"/>
          </a:p>
          <a:p>
            <a:pPr marL="0" indent="0">
              <a:buNone/>
            </a:pPr>
            <a:r>
              <a:rPr lang="en-US"/>
              <a:t>    if (err) throw err;</a:t>
            </a:r>
            <a:endParaRPr lang="en-US"/>
          </a:p>
          <a:p>
            <a:pPr marL="0" indent="0">
              <a:buNone/>
            </a:pPr>
            <a:r>
              <a:rPr lang="en-US"/>
              <a:t>    console.log(result.name);</a:t>
            </a:r>
            <a:endParaRPr lang="en-US"/>
          </a:p>
          <a:p>
            <a:pPr marL="0" indent="0">
              <a:buNone/>
            </a:pPr>
            <a:r>
              <a:rPr lang="en-US"/>
              <a:t>    db.close();</a:t>
            </a:r>
            <a:endParaRPr lang="en-US"/>
          </a:p>
          <a:p>
            <a:pPr marL="0" indent="0">
              <a:buNone/>
            </a:pPr>
            <a:r>
              <a:rPr lang="en-US"/>
              <a:t>  });</a:t>
            </a:r>
            <a:endParaRPr lang="en-US"/>
          </a:p>
          <a:p>
            <a:pPr marL="0" indent="0">
              <a:buNone/>
            </a:pPr>
            <a:r>
              <a:rPr lang="en-US"/>
              <a: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MongoDB Sort</a:t>
            </a:r>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var MongoClient = require('mongodb').MongoClient;</a:t>
            </a:r>
            <a:endParaRPr lang="en-US"/>
          </a:p>
          <a:p>
            <a:pPr marL="0" indent="0">
              <a:buNone/>
            </a:pPr>
            <a:r>
              <a:rPr lang="en-US"/>
              <a:t>var url = "mongodb://localhost:27017/";</a:t>
            </a:r>
            <a:endParaRPr lang="en-US"/>
          </a:p>
          <a:p>
            <a:pPr marL="0" indent="0">
              <a:buNone/>
            </a:pPr>
            <a:endParaRPr lang="en-US"/>
          </a:p>
          <a:p>
            <a:pPr marL="0" indent="0">
              <a:buNone/>
            </a:pPr>
            <a:r>
              <a:rPr lang="en-US"/>
              <a:t>MongoClient.connect(url, function(err, db) {</a:t>
            </a:r>
            <a:endParaRPr lang="en-US"/>
          </a:p>
          <a:p>
            <a:pPr marL="0" indent="0">
              <a:buNone/>
            </a:pPr>
            <a:r>
              <a:rPr lang="en-US"/>
              <a:t>  if (err) throw err;</a:t>
            </a:r>
            <a:endParaRPr lang="en-US"/>
          </a:p>
          <a:p>
            <a:pPr marL="0" indent="0">
              <a:buNone/>
            </a:pPr>
            <a:r>
              <a:rPr lang="en-US"/>
              <a:t>  var dbo = db.db("mydb");</a:t>
            </a:r>
            <a:endParaRPr lang="en-US"/>
          </a:p>
          <a:p>
            <a:pPr marL="0" indent="0">
              <a:buNone/>
            </a:pPr>
            <a:r>
              <a:rPr lang="en-US"/>
              <a:t>  var mysort = { name: 1 };</a:t>
            </a:r>
            <a:endParaRPr lang="en-US"/>
          </a:p>
          <a:p>
            <a:pPr marL="0" indent="0">
              <a:buNone/>
            </a:pPr>
            <a:r>
              <a:rPr lang="en-US"/>
              <a:t>  dbo.collection("customers").find().sort(mysort).toArray(function(err, result) {</a:t>
            </a:r>
            <a:endParaRPr lang="en-US"/>
          </a:p>
          <a:p>
            <a:pPr marL="0" indent="0">
              <a:buNone/>
            </a:pPr>
            <a:r>
              <a:rPr lang="en-US"/>
              <a:t>    if (err) throw err;</a:t>
            </a:r>
            <a:endParaRPr lang="en-US"/>
          </a:p>
          <a:p>
            <a:pPr marL="0" indent="0">
              <a:buNone/>
            </a:pPr>
            <a:r>
              <a:rPr lang="en-US"/>
              <a:t>    console.log(result);</a:t>
            </a:r>
            <a:endParaRPr lang="en-US"/>
          </a:p>
          <a:p>
            <a:pPr marL="0" indent="0">
              <a:buNone/>
            </a:pPr>
            <a:r>
              <a:rPr lang="en-US"/>
              <a:t>    db.close();</a:t>
            </a:r>
            <a:endParaRPr lang="en-US"/>
          </a:p>
          <a:p>
            <a:pPr marL="0" indent="0">
              <a:buNone/>
            </a:pPr>
            <a:r>
              <a:rPr lang="en-US"/>
              <a:t>  });</a:t>
            </a:r>
            <a:endParaRPr lang="en-US"/>
          </a:p>
          <a:p>
            <a:pPr marL="0" indent="0">
              <a:buNone/>
            </a:pPr>
            <a:r>
              <a:rPr lang="en-US"/>
              <a: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r>
              <a:rPr lang="en-US"/>
              <a:t>Node.js REPL (READ, EVAL, PRINT, LOOP)</a:t>
            </a:r>
            <a:endParaRPr lang="en-US"/>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REPL (READ, EVAL, PRINT, LOOP) is a computer environment similar to Shell (Unix/Linux) and command prompt. Node comes with the REPL environment when it is installed. System interacts with the user through outputs of commands/expressions used. It is useful in writing and debugging the codes. The work of REPL can be understood from its full form:</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Read : It reads the inputs from users and parses it into JavaScript data structure. It is then stored to memory.</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Eval : The parsed JavaScript data structure is evaluated for the results.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Print : The result is printed after the evaluation.</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Loop : Loops the input command. To come out of NODE REPL, press ctrl+c twice</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 Callbacks Concept</a:t>
            </a:r>
            <a:endParaRPr lang="en-US"/>
          </a:p>
        </p:txBody>
      </p:sp>
      <p:sp>
        <p:nvSpPr>
          <p:cNvPr id="3" name="Content Placeholder 2"/>
          <p:cNvSpPr>
            <a:spLocks noGrp="1"/>
          </p:cNvSpPr>
          <p:nvPr>
            <p:ph idx="1"/>
          </p:nvPr>
        </p:nvSpPr>
        <p:spPr/>
        <p:txBody>
          <a:bodyPr/>
          <a:p>
            <a:r>
              <a:rPr lang="en-US"/>
              <a:t>Callback is an asynchronous equivalent for a function. A callback function is called at the completion of a given task. </a:t>
            </a:r>
            <a:endParaRPr lang="en-US"/>
          </a:p>
          <a:p>
            <a:r>
              <a:rPr lang="en-US"/>
              <a:t>Node makes heavy use of callbacks. All the APIs of Node are written in such a way that they support callbacks.</a:t>
            </a:r>
            <a:endParaRPr lang="en-US"/>
          </a:p>
          <a:p>
            <a:endParaRPr lang="en-US"/>
          </a:p>
          <a:p>
            <a:pPr marL="0" indent="0">
              <a:buNone/>
            </a:pPr>
            <a:r>
              <a:rPr lang="en-US"/>
              <a:t>var fs = require("fs");</a:t>
            </a:r>
            <a:endParaRPr lang="en-US"/>
          </a:p>
          <a:p>
            <a:pPr marL="0" indent="0">
              <a:buNone/>
            </a:pPr>
            <a:r>
              <a:rPr lang="en-US"/>
              <a:t>var data = fs.readFileSync('input.txt');</a:t>
            </a:r>
            <a:endParaRPr lang="en-US"/>
          </a:p>
          <a:p>
            <a:pPr marL="0" indent="0">
              <a:buNone/>
            </a:pPr>
            <a:endParaRPr lang="en-US"/>
          </a:p>
          <a:p>
            <a:pPr marL="0" indent="0">
              <a:buNone/>
            </a:pPr>
            <a:r>
              <a:rPr lang="en-US"/>
              <a:t>console.log(data.toString());</a:t>
            </a:r>
            <a:endParaRPr lang="en-US"/>
          </a:p>
          <a:p>
            <a:pPr marL="0" indent="0">
              <a:buNone/>
            </a:pPr>
            <a:r>
              <a:rPr lang="en-US"/>
              <a:t>console.log("Program Ended");</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 Event Loop</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713865" y="2751455"/>
            <a:ext cx="5715000" cy="24003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Although events look quite similar to callbacks, the difference lies in the fact that callback functions are called when an asynchronous function returns its result, whereas event handling works on the observer pattern. </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The functions that listen to events act as Observers. Whenever an event gets fired, its listener function starts executing. </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EventEmitter Object</a:t>
            </a:r>
            <a:endParaRPr lang="en-US"/>
          </a:p>
        </p:txBody>
      </p:sp>
      <p:sp>
        <p:nvSpPr>
          <p:cNvPr id="3" name="Content Placeholder 2"/>
          <p:cNvSpPr>
            <a:spLocks noGrp="1"/>
          </p:cNvSpPr>
          <p:nvPr>
            <p:ph idx="1"/>
          </p:nvPr>
        </p:nvSpPr>
        <p:spPr/>
        <p:txBody>
          <a:bodyPr/>
          <a:p>
            <a:r>
              <a:rPr lang="en-US"/>
              <a:t>You can assign event handlers to your own events with the EventEmitter object.</a:t>
            </a:r>
            <a:endParaRPr lang="en-US"/>
          </a:p>
          <a:p>
            <a:endParaRPr lang="en-US"/>
          </a:p>
          <a:p>
            <a:r>
              <a:rPr lang="en-US"/>
              <a:t>In the example below we have created a function that will be executed when a "scream" event is fired.</a:t>
            </a:r>
            <a:endParaRPr lang="en-US"/>
          </a:p>
          <a:p>
            <a:endParaRPr lang="en-US"/>
          </a:p>
          <a:p>
            <a:r>
              <a:rPr lang="en-US"/>
              <a:t>To fire an event, use the emit() method.</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90000" lnSpcReduction="20000"/>
          </a:bodyPr>
          <a:p>
            <a:pPr marL="0" indent="0">
              <a:buNone/>
            </a:pPr>
            <a:r>
              <a:rPr lang="en-US"/>
              <a:t>var events = require('events');</a:t>
            </a:r>
            <a:endParaRPr lang="en-US"/>
          </a:p>
          <a:p>
            <a:pPr marL="0" indent="0">
              <a:buNone/>
            </a:pPr>
            <a:r>
              <a:rPr lang="en-US"/>
              <a:t>var eventEmitter = new events.EventEmitter();</a:t>
            </a:r>
            <a:endParaRPr lang="en-US"/>
          </a:p>
          <a:p>
            <a:pPr marL="0" indent="0">
              <a:buNone/>
            </a:pPr>
            <a:endParaRPr lang="en-US"/>
          </a:p>
          <a:p>
            <a:pPr marL="0" indent="0">
              <a:buNone/>
            </a:pPr>
            <a:r>
              <a:rPr lang="en-US"/>
              <a:t>//Create an event handler:</a:t>
            </a:r>
            <a:endParaRPr lang="en-US"/>
          </a:p>
          <a:p>
            <a:pPr marL="0" indent="0">
              <a:buNone/>
            </a:pPr>
            <a:r>
              <a:rPr lang="en-US"/>
              <a:t>var myEventHandler = function () {</a:t>
            </a:r>
            <a:endParaRPr lang="en-US"/>
          </a:p>
          <a:p>
            <a:pPr marL="0" indent="0">
              <a:buNone/>
            </a:pPr>
            <a:r>
              <a:rPr lang="en-US"/>
              <a:t>  console.log('I hear a scream!');</a:t>
            </a:r>
            <a:endParaRPr lang="en-US"/>
          </a:p>
          <a:p>
            <a:pPr marL="0" indent="0">
              <a:buNone/>
            </a:pPr>
            <a:r>
              <a:rPr lang="en-US"/>
              <a:t>}</a:t>
            </a:r>
            <a:endParaRPr lang="en-US"/>
          </a:p>
          <a:p>
            <a:pPr marL="0" indent="0">
              <a:buNone/>
            </a:pPr>
            <a:endParaRPr lang="en-US"/>
          </a:p>
          <a:p>
            <a:pPr marL="0" indent="0">
              <a:buNone/>
            </a:pPr>
            <a:r>
              <a:rPr lang="en-US"/>
              <a:t>//Assign the event handler to an event:</a:t>
            </a:r>
            <a:endParaRPr lang="en-US"/>
          </a:p>
          <a:p>
            <a:pPr marL="0" indent="0">
              <a:buNone/>
            </a:pPr>
            <a:r>
              <a:rPr lang="en-US"/>
              <a:t>eventEmitter.on('scream', myEventHandler);</a:t>
            </a:r>
            <a:endParaRPr lang="en-US"/>
          </a:p>
          <a:p>
            <a:pPr marL="0" indent="0">
              <a:buNone/>
            </a:pPr>
            <a:endParaRPr lang="en-US"/>
          </a:p>
          <a:p>
            <a:pPr marL="0" indent="0">
              <a:buNone/>
            </a:pPr>
            <a:r>
              <a:rPr lang="en-US"/>
              <a:t>//Fire the 'scream' event:</a:t>
            </a:r>
            <a:endParaRPr lang="en-US"/>
          </a:p>
          <a:p>
            <a:pPr marL="0" indent="0">
              <a:buNone/>
            </a:pPr>
            <a:r>
              <a:rPr lang="en-US"/>
              <a:t>eventEmitter.emit('scream');</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 Buffers</a:t>
            </a:r>
            <a:endParaRPr lang="en-US"/>
          </a:p>
        </p:txBody>
      </p:sp>
      <p:sp>
        <p:nvSpPr>
          <p:cNvPr id="3" name="Content Placeholder 2"/>
          <p:cNvSpPr>
            <a:spLocks noGrp="1"/>
          </p:cNvSpPr>
          <p:nvPr>
            <p:ph idx="1"/>
          </p:nvPr>
        </p:nvSpPr>
        <p:spPr/>
        <p:txBody>
          <a:bodyPr>
            <a:normAutofit/>
          </a:bodyPr>
          <a:p>
            <a:pPr marL="0" indent="0">
              <a:buNone/>
            </a:pPr>
            <a:r>
              <a:rPr lang="en-US"/>
              <a:t>Method 1</a:t>
            </a:r>
            <a:endParaRPr lang="en-US"/>
          </a:p>
          <a:p>
            <a:pPr marL="0" indent="0">
              <a:buNone/>
            </a:pPr>
            <a:r>
              <a:rPr lang="en-US"/>
              <a:t>Following is the syntax to create an uninitiated Buffer of 10 octets −</a:t>
            </a:r>
            <a:endParaRPr lang="en-US"/>
          </a:p>
          <a:p>
            <a:pPr marL="0" indent="0">
              <a:buNone/>
            </a:pPr>
            <a:endParaRPr lang="en-US"/>
          </a:p>
          <a:p>
            <a:pPr marL="0" indent="0">
              <a:buNone/>
            </a:pPr>
            <a:r>
              <a:rPr lang="en-US"/>
              <a:t>var buf = new Buffer(10);</a:t>
            </a:r>
            <a:endParaRPr lang="en-US"/>
          </a:p>
          <a:p>
            <a:pPr marL="0" indent="0">
              <a:buNone/>
            </a:pPr>
            <a:r>
              <a:rPr lang="en-US"/>
              <a:t>Method 2</a:t>
            </a:r>
            <a:endParaRPr lang="en-US"/>
          </a:p>
          <a:p>
            <a:pPr marL="0" indent="0">
              <a:buNone/>
            </a:pPr>
            <a:r>
              <a:rPr lang="en-US"/>
              <a:t>Following is the syntax to create a Buffer from a given array −</a:t>
            </a:r>
            <a:endParaRPr lang="en-US"/>
          </a:p>
          <a:p>
            <a:pPr marL="0" indent="0">
              <a:buNone/>
            </a:pPr>
            <a:endParaRPr lang="en-US"/>
          </a:p>
          <a:p>
            <a:pPr marL="0" indent="0">
              <a:buNone/>
            </a:pPr>
            <a:r>
              <a:rPr lang="en-US"/>
              <a:t>var buf = new Buffer([10, 20, 30, 40, 50]);</a:t>
            </a:r>
            <a:endParaRPr lang="en-US"/>
          </a:p>
          <a:p>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Node.js?</a:t>
            </a:r>
            <a:endParaRPr lang="en-US"/>
          </a:p>
        </p:txBody>
      </p:sp>
      <p:sp>
        <p:nvSpPr>
          <p:cNvPr id="3" name="Content Placeholder 2"/>
          <p:cNvSpPr>
            <a:spLocks noGrp="1"/>
          </p:cNvSpPr>
          <p:nvPr>
            <p:ph idx="1"/>
          </p:nvPr>
        </p:nvSpPr>
        <p:spPr/>
        <p:txBody>
          <a:bodyPr/>
          <a:p>
            <a:r>
              <a:rPr lang="en-US"/>
              <a:t>Node.js is an open source server environment</a:t>
            </a:r>
            <a:endParaRPr lang="en-US"/>
          </a:p>
          <a:p>
            <a:r>
              <a:rPr lang="en-US"/>
              <a:t>Node.js is free</a:t>
            </a:r>
            <a:endParaRPr lang="en-US"/>
          </a:p>
          <a:p>
            <a:r>
              <a:rPr lang="en-US"/>
              <a:t>Node.js runs on various platforms (Windows, Linux, Unix, Mac OS X, etc.)</a:t>
            </a:r>
            <a:endParaRPr lang="en-US"/>
          </a:p>
          <a:p>
            <a:r>
              <a:rPr lang="en-US"/>
              <a:t>Node.js uses JavaScript on the server</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sym typeface="+mn-ea"/>
              </a:rPr>
              <a:t>Method 3</a:t>
            </a:r>
            <a:endParaRPr lang="en-US"/>
          </a:p>
          <a:p>
            <a:pPr marL="0" indent="0">
              <a:buNone/>
            </a:pPr>
            <a:r>
              <a:rPr lang="en-US">
                <a:sym typeface="+mn-ea"/>
              </a:rPr>
              <a:t>Following is the syntax to create a Buffer from a given string and optionally encoding type −</a:t>
            </a:r>
            <a:endParaRPr lang="en-US"/>
          </a:p>
          <a:p>
            <a:pPr marL="0" indent="0">
              <a:buNone/>
            </a:pPr>
            <a:endParaRPr lang="en-US"/>
          </a:p>
          <a:p>
            <a:pPr marL="0" indent="0">
              <a:buNone/>
            </a:pPr>
            <a:r>
              <a:rPr lang="en-US">
                <a:sym typeface="+mn-ea"/>
              </a:rPr>
              <a:t>var buf = new Buffer("Simply Easy Learning", "utf-8");</a:t>
            </a:r>
            <a:endParaRPr lang="en-US"/>
          </a:p>
          <a:p>
            <a:pPr marL="0" indent="0">
              <a:buNone/>
            </a:pPr>
            <a:r>
              <a:rPr lang="en-US">
                <a:sym typeface="+mn-ea"/>
              </a:rPr>
              <a:t>Though "utf8" is the default encoding, you can use any of the following encodings "ascii", "utf8", "utf16le", "ucs2", "base64" or "hex".</a:t>
            </a:r>
            <a:endParaRPr lang="en-US"/>
          </a:p>
          <a:p>
            <a:pPr marL="0" indent="0">
              <a:buNone/>
            </a:pP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Writing to Buffers</a:t>
            </a:r>
            <a:endParaRPr lang="en-US"/>
          </a:p>
        </p:txBody>
      </p:sp>
      <p:sp>
        <p:nvSpPr>
          <p:cNvPr id="3" name="Content Placeholder 2"/>
          <p:cNvSpPr>
            <a:spLocks noGrp="1"/>
          </p:cNvSpPr>
          <p:nvPr>
            <p:ph idx="1"/>
          </p:nvPr>
        </p:nvSpPr>
        <p:spPr/>
        <p:txBody>
          <a:bodyPr/>
          <a:p>
            <a:r>
              <a:rPr lang="en-US">
                <a:latin typeface="Times New Roman" panose="02020603050405020304" charset="0"/>
                <a:cs typeface="Times New Roman" panose="02020603050405020304" charset="0"/>
              </a:rPr>
              <a:t>Parameters</a:t>
            </a:r>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Here is the description of the parameters used −</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string − This is the string data to be written to buffer.</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offset − This is the index of the buffer to start writing at. Default value is 0.</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length − This is the number of bytes to write. Defaults to buffer.length.</a:t>
            </a:r>
            <a:endParaRPr lang="en-US">
              <a:latin typeface="Times New Roman" panose="02020603050405020304" charset="0"/>
              <a:cs typeface="Times New Roman" panose="02020603050405020304" charset="0"/>
            </a:endParaRPr>
          </a:p>
          <a:p>
            <a:endParaRPr lang="en-US">
              <a:latin typeface="Times New Roman" panose="02020603050405020304" charset="0"/>
              <a:cs typeface="Times New Roman" panose="02020603050405020304" charset="0"/>
            </a:endParaRPr>
          </a:p>
          <a:p>
            <a:r>
              <a:rPr lang="en-US">
                <a:latin typeface="Times New Roman" panose="02020603050405020304" charset="0"/>
                <a:cs typeface="Times New Roman" panose="02020603050405020304" charset="0"/>
              </a:rPr>
              <a:t>encoding − Encoding to use. 'utf8' is the default encoding.</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Reading from Buffers</a:t>
            </a:r>
            <a:endParaRPr lang="en-US"/>
          </a:p>
        </p:txBody>
      </p:sp>
      <p:sp>
        <p:nvSpPr>
          <p:cNvPr id="3" name="Content Placeholder 2"/>
          <p:cNvSpPr>
            <a:spLocks noGrp="1"/>
          </p:cNvSpPr>
          <p:nvPr>
            <p:ph idx="1"/>
          </p:nvPr>
        </p:nvSpPr>
        <p:spPr/>
        <p:txBody>
          <a:bodyPr/>
          <a:p>
            <a:r>
              <a:rPr lang="en-US"/>
              <a:t>Parameters</a:t>
            </a:r>
            <a:endParaRPr lang="en-US"/>
          </a:p>
          <a:p>
            <a:r>
              <a:rPr lang="en-US"/>
              <a:t>Here is the description of the parameters used −</a:t>
            </a:r>
            <a:endParaRPr lang="en-US"/>
          </a:p>
          <a:p>
            <a:endParaRPr lang="en-US"/>
          </a:p>
          <a:p>
            <a:r>
              <a:rPr lang="en-US"/>
              <a:t>encoding − Encoding to use. 'utf8' is the default encoding.</a:t>
            </a:r>
            <a:endParaRPr lang="en-US"/>
          </a:p>
          <a:p>
            <a:endParaRPr lang="en-US"/>
          </a:p>
          <a:p>
            <a:r>
              <a:rPr lang="en-US"/>
              <a:t>start − Beginning index to start reading, defaults to 0.</a:t>
            </a:r>
            <a:endParaRPr lang="en-US"/>
          </a:p>
          <a:p>
            <a:endParaRPr lang="en-US"/>
          </a:p>
          <a:p>
            <a:r>
              <a:rPr lang="en-US"/>
              <a:t>end − End index to end reading, defaults is complete buffer.</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Convert Buffer to JSON</a:t>
            </a:r>
            <a:endParaRPr lang="en-US"/>
          </a:p>
        </p:txBody>
      </p:sp>
      <p:sp>
        <p:nvSpPr>
          <p:cNvPr id="3" name="Content Placeholder 2"/>
          <p:cNvSpPr>
            <a:spLocks noGrp="1"/>
          </p:cNvSpPr>
          <p:nvPr>
            <p:ph idx="1"/>
          </p:nvPr>
        </p:nvSpPr>
        <p:spPr/>
        <p:txBody>
          <a:bodyPr/>
          <a:p>
            <a:pPr marL="0" indent="0">
              <a:buNone/>
            </a:pPr>
            <a:r>
              <a:rPr lang="en-US" b="1"/>
              <a:t>Syntax</a:t>
            </a:r>
            <a:endParaRPr lang="en-US"/>
          </a:p>
          <a:p>
            <a:pPr marL="0" indent="0">
              <a:buNone/>
            </a:pPr>
            <a:r>
              <a:rPr lang="en-US"/>
              <a:t>Following is the syntax of the method to convert a Node Buffer into JSON object −</a:t>
            </a:r>
            <a:endParaRPr lang="en-US"/>
          </a:p>
          <a:p>
            <a:pPr marL="0" indent="0">
              <a:buNone/>
            </a:pPr>
            <a:endParaRPr lang="en-US"/>
          </a:p>
          <a:p>
            <a:pPr marL="0" indent="0">
              <a:buNone/>
            </a:pPr>
            <a:r>
              <a:rPr lang="en-US"/>
              <a:t>buf.toJSON()</a:t>
            </a:r>
            <a:endParaRPr lang="en-US"/>
          </a:p>
          <a:p>
            <a:pPr marL="0" indent="0">
              <a:buNone/>
            </a:pPr>
            <a:r>
              <a:rPr lang="en-US" b="1"/>
              <a:t>Return Value</a:t>
            </a:r>
            <a:endParaRPr lang="en-US"/>
          </a:p>
          <a:p>
            <a:pPr marL="0" indent="0">
              <a:buNone/>
            </a:pPr>
            <a:r>
              <a:rPr lang="en-US"/>
              <a:t>This method returns a JSON-representation of the Buffer instance.</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Concatenate Buffers</a:t>
            </a:r>
            <a:endParaRPr lang="en-US"/>
          </a:p>
          <a:p>
            <a:r>
              <a:rPr lang="en-US"/>
              <a:t>Compare Buffers</a:t>
            </a:r>
            <a:endParaRPr lang="en-US"/>
          </a:p>
          <a:p>
            <a:r>
              <a:rPr lang="en-US"/>
              <a:t>Copy Buffer</a:t>
            </a:r>
            <a:endParaRPr lang="en-US"/>
          </a:p>
          <a:p>
            <a:r>
              <a:rPr lang="en-US"/>
              <a:t>Slice Buffer</a:t>
            </a:r>
            <a:endParaRPr lang="en-US"/>
          </a:p>
          <a:p>
            <a:r>
              <a:rPr lang="en-US"/>
              <a:t>Buffer Length</a:t>
            </a:r>
            <a:endParaRPr lang="en-US"/>
          </a:p>
          <a:p>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are Streams?</a:t>
            </a:r>
            <a:endParaRPr lang="en-US"/>
          </a:p>
        </p:txBody>
      </p:sp>
      <p:sp>
        <p:nvSpPr>
          <p:cNvPr id="3" name="Content Placeholder 2"/>
          <p:cNvSpPr>
            <a:spLocks noGrp="1"/>
          </p:cNvSpPr>
          <p:nvPr>
            <p:ph idx="1"/>
          </p:nvPr>
        </p:nvSpPr>
        <p:spPr/>
        <p:txBody>
          <a:bodyPr/>
          <a:p>
            <a:r>
              <a:rPr lang="en-US"/>
              <a:t>Streams are objects that let you read data from a source or write data to a destination in continuous fashion. In Node.js, there are four types of streams −</a:t>
            </a:r>
            <a:endParaRPr lang="en-US"/>
          </a:p>
          <a:p>
            <a:endParaRPr lang="en-US"/>
          </a:p>
          <a:p>
            <a:r>
              <a:rPr lang="en-US"/>
              <a:t>Readable − Stream which is used for read operation.</a:t>
            </a:r>
            <a:endParaRPr lang="en-US"/>
          </a:p>
          <a:p>
            <a:endParaRPr lang="en-US"/>
          </a:p>
          <a:p>
            <a:r>
              <a:rPr lang="en-US"/>
              <a:t>Writable − Stream which is used for write operation.</a:t>
            </a:r>
            <a:endParaRPr lang="en-US"/>
          </a:p>
          <a:p>
            <a:endParaRPr lang="en-US"/>
          </a:p>
          <a:p>
            <a:r>
              <a:rPr lang="en-US"/>
              <a:t>Duplex − Stream which can be used for both read and write operation.</a:t>
            </a:r>
            <a:endParaRPr lang="en-US"/>
          </a:p>
          <a:p>
            <a:endParaRPr lang="en-US"/>
          </a:p>
          <a:p>
            <a:r>
              <a:rPr lang="en-US"/>
              <a:t>Transform − A type of duplex stream where the output is computed based on input.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r>
              <a:rPr lang="en-US"/>
              <a:t>Each type of Stream is an EventEmitter instance and throws several events at different instance of times. For example, some of the commonly used events are −</a:t>
            </a:r>
            <a:endParaRPr lang="en-US"/>
          </a:p>
          <a:p>
            <a:endParaRPr lang="en-US"/>
          </a:p>
          <a:p>
            <a:r>
              <a:rPr lang="en-US"/>
              <a:t>data − This event is fired when there is data is available to read.</a:t>
            </a:r>
            <a:endParaRPr lang="en-US"/>
          </a:p>
          <a:p>
            <a:endParaRPr lang="en-US"/>
          </a:p>
          <a:p>
            <a:r>
              <a:rPr lang="en-US"/>
              <a:t>end − This event is fired when there is no more data to read.</a:t>
            </a:r>
            <a:endParaRPr lang="en-US"/>
          </a:p>
          <a:p>
            <a:endParaRPr lang="en-US"/>
          </a:p>
          <a:p>
            <a:r>
              <a:rPr lang="en-US"/>
              <a:t>error − This event is fired when there is any error receiving or writing data.</a:t>
            </a:r>
            <a:endParaRPr lang="en-US"/>
          </a:p>
          <a:p>
            <a:endParaRPr lang="en-US"/>
          </a:p>
          <a:p>
            <a:r>
              <a:rPr lang="en-US"/>
              <a:t>finish − This event is fired when all the data has been flushed to underlying system.</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Reading from a Stream</a:t>
            </a:r>
            <a:endParaRPr lang="en-US"/>
          </a:p>
          <a:p>
            <a:r>
              <a:rPr lang="en-US"/>
              <a:t>Writing to a Stream</a:t>
            </a:r>
            <a:endParaRPr lang="en-US"/>
          </a:p>
          <a:p>
            <a:r>
              <a:rPr lang="en-US"/>
              <a:t>Piping the Streams</a:t>
            </a:r>
            <a:endParaRPr lang="en-US"/>
          </a:p>
          <a:p>
            <a:r>
              <a:rPr lang="en-US"/>
              <a:t>Chaining the Streams</a:t>
            </a:r>
            <a:endParaRPr lang="en-US"/>
          </a:p>
          <a:p>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 Web Module</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pic>
        <p:nvPicPr>
          <p:cNvPr id="6" name="Content Placeholder 5"/>
          <p:cNvPicPr>
            <a:picLocks noChangeAspect="1"/>
          </p:cNvPicPr>
          <p:nvPr>
            <p:ph idx="1"/>
          </p:nvPr>
        </p:nvPicPr>
        <p:blipFill>
          <a:blip r:embed="rId1"/>
          <a:stretch>
            <a:fillRect/>
          </a:stretch>
        </p:blipFill>
        <p:spPr>
          <a:xfrm>
            <a:off x="1609090" y="2283460"/>
            <a:ext cx="6130290" cy="299656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r>
              <a:rPr lang="en-US"/>
              <a:t>Client − This layer consists of web browsers, mobile browsers or applications which can make HTTP requests to the web server.</a:t>
            </a:r>
            <a:endParaRPr lang="en-US"/>
          </a:p>
          <a:p>
            <a:endParaRPr lang="en-US"/>
          </a:p>
          <a:p>
            <a:r>
              <a:rPr lang="en-US"/>
              <a:t>Server − This layer has the Web server which can intercept the requests made by the clients and pass them the response.</a:t>
            </a:r>
            <a:endParaRPr lang="en-US"/>
          </a:p>
          <a:p>
            <a:endParaRPr lang="en-US"/>
          </a:p>
          <a:p>
            <a:r>
              <a:rPr lang="en-US"/>
              <a:t>Business − This layer contains the application server which is utilized by the web server to do the required processing. This layer interacts with the data layer via the database or some external programs.</a:t>
            </a:r>
            <a:endParaRPr lang="en-US"/>
          </a:p>
          <a:p>
            <a:endParaRPr lang="en-US"/>
          </a:p>
          <a:p>
            <a:r>
              <a:rPr lang="en-US"/>
              <a:t>Data − This layer contains the databases or any other source of data.</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Why Node.js?</a:t>
            </a:r>
            <a:endParaRPr lang="en-US"/>
          </a:p>
        </p:txBody>
      </p:sp>
      <p:sp>
        <p:nvSpPr>
          <p:cNvPr id="3" name="Content Placeholder 2"/>
          <p:cNvSpPr>
            <a:spLocks noGrp="1"/>
          </p:cNvSpPr>
          <p:nvPr>
            <p:ph idx="1"/>
          </p:nvPr>
        </p:nvSpPr>
        <p:spPr/>
        <p:txBody>
          <a:bodyPr/>
          <a:p>
            <a:r>
              <a:rPr lang="en-US"/>
              <a:t>Here is how Node.js handles a file request:</a:t>
            </a:r>
            <a:endParaRPr lang="en-US"/>
          </a:p>
          <a:p>
            <a:endParaRPr lang="en-US"/>
          </a:p>
          <a:p>
            <a:r>
              <a:rPr lang="en-US"/>
              <a:t>Sends the task to the computer's file system.</a:t>
            </a:r>
            <a:endParaRPr lang="en-US"/>
          </a:p>
          <a:p>
            <a:r>
              <a:rPr lang="en-US"/>
              <a:t>Ready to handle the next request.</a:t>
            </a:r>
            <a:endParaRPr lang="en-US"/>
          </a:p>
          <a:p>
            <a:r>
              <a:rPr lang="en-US"/>
              <a:t>When the file system has opened and read the file, the server returns the content to the client.</a:t>
            </a:r>
            <a:endParaRPr lang="en-US"/>
          </a:p>
          <a:p>
            <a:r>
              <a:rPr lang="en-US"/>
              <a:t>Node.js eliminates the waiting, and simply continues with the next request.</a:t>
            </a:r>
            <a:endParaRPr lang="en-US"/>
          </a:p>
          <a:p>
            <a:endParaRPr lang="en-US"/>
          </a:p>
          <a:p>
            <a:r>
              <a:rPr lang="en-US"/>
              <a:t>Node.js runs single-threaded, non-blocking, asynchronously programming, which is very memory efficient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Make a request to Node.js server</a:t>
            </a:r>
            <a:endParaRPr lang="en-US"/>
          </a:p>
        </p:txBody>
      </p:sp>
      <p:sp>
        <p:nvSpPr>
          <p:cNvPr id="3" name="Content Placeholder 2"/>
          <p:cNvSpPr>
            <a:spLocks noGrp="1"/>
          </p:cNvSpPr>
          <p:nvPr>
            <p:ph idx="1"/>
          </p:nvPr>
        </p:nvSpPr>
        <p:spPr/>
        <p:txBody>
          <a:bodyPr/>
          <a:p>
            <a:r>
              <a:rPr lang="en-US"/>
              <a:t>Open http://127.0.0.1:8081/index.htm in any browser to see the following result.</a:t>
            </a:r>
            <a:endParaRPr lang="en-US"/>
          </a:p>
          <a:p>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pic>
        <p:nvPicPr>
          <p:cNvPr id="6" name="Picture 5"/>
          <p:cNvPicPr>
            <a:picLocks noChangeAspect="1"/>
          </p:cNvPicPr>
          <p:nvPr/>
        </p:nvPicPr>
        <p:blipFill>
          <a:blip r:embed="rId1"/>
          <a:stretch>
            <a:fillRect/>
          </a:stretch>
        </p:blipFill>
        <p:spPr>
          <a:xfrm>
            <a:off x="1233170" y="2361565"/>
            <a:ext cx="6694170" cy="381571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 Express Framework</a:t>
            </a:r>
            <a:endParaRPr lang="en-US"/>
          </a:p>
        </p:txBody>
      </p:sp>
      <p:sp>
        <p:nvSpPr>
          <p:cNvPr id="3" name="Content Placeholder 2"/>
          <p:cNvSpPr>
            <a:spLocks noGrp="1"/>
          </p:cNvSpPr>
          <p:nvPr>
            <p:ph idx="1"/>
          </p:nvPr>
        </p:nvSpPr>
        <p:spPr/>
        <p:txBody>
          <a:bodyPr/>
          <a:p>
            <a:pPr marL="0" indent="0">
              <a:buNone/>
            </a:pPr>
            <a:r>
              <a:rPr lang="en-US">
                <a:latin typeface="Times New Roman" panose="02020603050405020304" charset="0"/>
                <a:cs typeface="Times New Roman" panose="02020603050405020304" charset="0"/>
              </a:rPr>
              <a:t>Express is a minimal and flexible Node.js web application framework that provides a robust set of features to develop web and mobile applications. It facilitates the rapid development of Node based Web applications. Following are some of the core features of Express framework −</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Allows to set up middlewares to respond to HTTP Requests.</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Defines a routing table which is used to perform different actions based on HTTP Method and URL.</a:t>
            </a:r>
            <a:endParaRPr lang="en-US">
              <a:latin typeface="Times New Roman" panose="02020603050405020304" charset="0"/>
              <a:cs typeface="Times New Roman" panose="02020603050405020304" charset="0"/>
            </a:endParaRPr>
          </a:p>
          <a:p>
            <a:pPr marL="0" indent="0">
              <a:buNone/>
            </a:pPr>
            <a:endParaRPr lang="en-US">
              <a:latin typeface="Times New Roman" panose="02020603050405020304" charset="0"/>
              <a:cs typeface="Times New Roman" panose="02020603050405020304" charset="0"/>
            </a:endParaRPr>
          </a:p>
          <a:p>
            <a:pPr marL="0" indent="0">
              <a:buNone/>
            </a:pPr>
            <a:r>
              <a:rPr lang="en-US">
                <a:latin typeface="Times New Roman" panose="02020603050405020304" charset="0"/>
                <a:cs typeface="Times New Roman" panose="02020603050405020304" charset="0"/>
              </a:rPr>
              <a:t>Allows to dynamically render HTML Pages based on passing arguments to templates.</a:t>
            </a:r>
            <a:endParaRPr lang="en-US">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body-parser</a:t>
            </a:r>
            <a:endParaRPr lang="en-US"/>
          </a:p>
        </p:txBody>
      </p:sp>
      <p:sp>
        <p:nvSpPr>
          <p:cNvPr id="3" name="Content Placeholder 2"/>
          <p:cNvSpPr>
            <a:spLocks noGrp="1"/>
          </p:cNvSpPr>
          <p:nvPr>
            <p:ph idx="1"/>
          </p:nvPr>
        </p:nvSpPr>
        <p:spPr/>
        <p:txBody>
          <a:bodyPr/>
          <a:p>
            <a:r>
              <a:rPr lang="en-US"/>
              <a:t>Node.js body parsing middleware.</a:t>
            </a:r>
            <a:endParaRPr lang="en-US"/>
          </a:p>
          <a:p>
            <a:endParaRPr lang="en-US"/>
          </a:p>
          <a:p>
            <a:r>
              <a:rPr lang="en-US"/>
              <a:t>Parse incoming request bodies in a middleware before your handlers, available under the req.body property.</a:t>
            </a:r>
            <a:endParaRPr lang="en-US"/>
          </a:p>
          <a:p>
            <a:endParaRPr lang="en-US"/>
          </a:p>
          <a:p>
            <a:r>
              <a:rPr lang="en-US"/>
              <a:t>The bodyParser object exposes various factories to create middlewares. All middlewares will populate the req.body property with the parsed body when the Content-Type request header matches the type option, or an empty object ({}) if there was no body to parse, the Content-Type was not matched, or an error occurred.</a:t>
            </a:r>
            <a:endParaRPr lang="en-US"/>
          </a:p>
          <a:p>
            <a:r>
              <a:rPr lang="en-US"/>
              <a:t>var bodyParser = require('body-parser')</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Can Node.js Do?</a:t>
            </a:r>
            <a:endParaRPr lang="en-US"/>
          </a:p>
        </p:txBody>
      </p:sp>
      <p:sp>
        <p:nvSpPr>
          <p:cNvPr id="3" name="Content Placeholder 2"/>
          <p:cNvSpPr>
            <a:spLocks noGrp="1"/>
          </p:cNvSpPr>
          <p:nvPr>
            <p:ph idx="1"/>
          </p:nvPr>
        </p:nvSpPr>
        <p:spPr/>
        <p:txBody>
          <a:bodyPr/>
          <a:p>
            <a:r>
              <a:rPr lang="en-US"/>
              <a:t>Node.js can generate dynamic page content</a:t>
            </a:r>
            <a:endParaRPr lang="en-US"/>
          </a:p>
          <a:p>
            <a:r>
              <a:rPr lang="en-US"/>
              <a:t>Node.js can create, open, read, write, delete, and close files on the server</a:t>
            </a:r>
            <a:endParaRPr lang="en-US"/>
          </a:p>
          <a:p>
            <a:r>
              <a:rPr lang="en-US"/>
              <a:t>Node.js can collect form data</a:t>
            </a:r>
            <a:endParaRPr lang="en-US"/>
          </a:p>
          <a:p>
            <a:r>
              <a:rPr lang="en-US"/>
              <a:t>Node.js can add, delete, modify data in your database</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a Node.js File?</a:t>
            </a:r>
            <a:endParaRPr lang="en-US"/>
          </a:p>
        </p:txBody>
      </p:sp>
      <p:sp>
        <p:nvSpPr>
          <p:cNvPr id="3" name="Content Placeholder 2"/>
          <p:cNvSpPr>
            <a:spLocks noGrp="1"/>
          </p:cNvSpPr>
          <p:nvPr>
            <p:ph idx="1"/>
          </p:nvPr>
        </p:nvSpPr>
        <p:spPr/>
        <p:txBody>
          <a:bodyPr/>
          <a:p>
            <a:r>
              <a:rPr lang="en-US"/>
              <a:t>Node.js files contain tasks that will be executed on certain events</a:t>
            </a:r>
            <a:endParaRPr lang="en-US"/>
          </a:p>
          <a:p>
            <a:r>
              <a:rPr lang="en-US"/>
              <a:t>A typical event is someone trying to access a port on the server</a:t>
            </a:r>
            <a:endParaRPr lang="en-US"/>
          </a:p>
          <a:p>
            <a:r>
              <a:rPr lang="en-US"/>
              <a:t>Node.js files must be initiated on the server before having any effect</a:t>
            </a:r>
            <a:endParaRPr lang="en-US"/>
          </a:p>
          <a:p>
            <a:r>
              <a:rPr lang="en-US"/>
              <a:t>Node.js files have extension ".js"</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Get Started</a:t>
            </a:r>
            <a:endParaRPr lang="en-US"/>
          </a:p>
        </p:txBody>
      </p:sp>
      <p:sp>
        <p:nvSpPr>
          <p:cNvPr id="3" name="Content Placeholder 2"/>
          <p:cNvSpPr>
            <a:spLocks noGrp="1"/>
          </p:cNvSpPr>
          <p:nvPr>
            <p:ph idx="1"/>
          </p:nvPr>
        </p:nvSpPr>
        <p:spPr/>
        <p:txBody>
          <a:bodyPr/>
          <a:p>
            <a:r>
              <a:rPr lang="en-US"/>
              <a:t>Once you have downloaded and installed Node.js on your computer, let's try to display "Hello World" in a web browser.</a:t>
            </a:r>
            <a:endParaRPr lang="en-US"/>
          </a:p>
          <a:p>
            <a:endParaRPr lang="en-US"/>
          </a:p>
          <a:p>
            <a:r>
              <a:rPr lang="en-US"/>
              <a:t>Create a Node.js file named "myfirst.js", and add the following code:</a:t>
            </a:r>
            <a:endParaRPr lang="en-US"/>
          </a:p>
          <a:p>
            <a:pPr marL="0" indent="0">
              <a:buNone/>
            </a:pPr>
            <a:r>
              <a:rPr lang="en-US" b="1"/>
              <a:t>myfirst.js</a:t>
            </a:r>
            <a:endParaRPr lang="en-US"/>
          </a:p>
          <a:p>
            <a:pPr marL="0" indent="0">
              <a:buNone/>
            </a:pPr>
            <a:r>
              <a:rPr lang="en-US"/>
              <a:t>var http = require('http');</a:t>
            </a:r>
            <a:endParaRPr lang="en-US"/>
          </a:p>
          <a:p>
            <a:pPr marL="0" indent="0">
              <a:buNone/>
            </a:pPr>
            <a:endParaRPr lang="en-US"/>
          </a:p>
          <a:p>
            <a:pPr marL="0" indent="0">
              <a:buNone/>
            </a:pPr>
            <a:r>
              <a:rPr lang="en-US"/>
              <a:t>http.createServer(function (req, res) {</a:t>
            </a:r>
            <a:endParaRPr lang="en-US"/>
          </a:p>
          <a:p>
            <a:pPr marL="0" indent="0">
              <a:buNone/>
            </a:pPr>
            <a:r>
              <a:rPr lang="en-US"/>
              <a:t>  res.writeHead(200, {'Content-Type': 'text/html'});</a:t>
            </a:r>
            <a:endParaRPr lang="en-US"/>
          </a:p>
          <a:p>
            <a:pPr marL="0" indent="0">
              <a:buNone/>
            </a:pPr>
            <a:r>
              <a:rPr lang="en-US"/>
              <a:t>  res.end('Hello World!');</a:t>
            </a:r>
            <a:endParaRPr lang="en-US"/>
          </a:p>
          <a:p>
            <a:pPr marL="0" indent="0">
              <a:buNone/>
            </a:pPr>
            <a:r>
              <a:rPr lang="en-US"/>
              <a:t>}).listen(8080);</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MongoDB</a:t>
            </a:r>
            <a:endParaRPr lang="en-US"/>
          </a:p>
        </p:txBody>
      </p:sp>
      <p:sp>
        <p:nvSpPr>
          <p:cNvPr id="3" name="Content Placeholder 2"/>
          <p:cNvSpPr>
            <a:spLocks noGrp="1"/>
          </p:cNvSpPr>
          <p:nvPr>
            <p:ph idx="1"/>
          </p:nvPr>
        </p:nvSpPr>
        <p:spPr/>
        <p:txBody>
          <a:bodyPr/>
          <a:p>
            <a:r>
              <a:rPr lang="en-US"/>
              <a:t>Node.js can be used in database applications.</a:t>
            </a:r>
            <a:endParaRPr lang="en-US"/>
          </a:p>
          <a:p>
            <a:endParaRPr lang="en-US"/>
          </a:p>
          <a:p>
            <a:r>
              <a:rPr lang="en-US"/>
              <a:t>One of the most popular NoSQL database is MongoDB.</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MongoDB Create Database</a:t>
            </a:r>
            <a:endParaRPr lang="en-US"/>
          </a:p>
        </p:txBody>
      </p:sp>
      <p:sp>
        <p:nvSpPr>
          <p:cNvPr id="3" name="Content Placeholder 2"/>
          <p:cNvSpPr>
            <a:spLocks noGrp="1"/>
          </p:cNvSpPr>
          <p:nvPr>
            <p:ph idx="1"/>
          </p:nvPr>
        </p:nvSpPr>
        <p:spPr/>
        <p:txBody>
          <a:bodyPr/>
          <a:p>
            <a:pPr marL="0" indent="0">
              <a:buNone/>
            </a:pPr>
            <a:r>
              <a:rPr lang="en-US"/>
              <a:t>var MongoClient = require('mongodb').MongoClient;</a:t>
            </a:r>
            <a:endParaRPr lang="en-US"/>
          </a:p>
          <a:p>
            <a:pPr marL="0" indent="0">
              <a:buNone/>
            </a:pPr>
            <a:r>
              <a:rPr lang="en-US"/>
              <a:t>var url = "mongodb://localhost:27017/mydb";</a:t>
            </a:r>
            <a:endParaRPr lang="en-US"/>
          </a:p>
          <a:p>
            <a:pPr marL="0" indent="0">
              <a:buNone/>
            </a:pPr>
            <a:endParaRPr lang="en-US"/>
          </a:p>
          <a:p>
            <a:pPr marL="0" indent="0">
              <a:buNone/>
            </a:pPr>
            <a:r>
              <a:rPr lang="en-US"/>
              <a:t>MongoClient.connect(url, function(err, db) {</a:t>
            </a:r>
            <a:endParaRPr lang="en-US"/>
          </a:p>
          <a:p>
            <a:pPr marL="0" indent="0">
              <a:buNone/>
            </a:pPr>
            <a:r>
              <a:rPr lang="en-US"/>
              <a:t>  if (err) throw err;</a:t>
            </a:r>
            <a:endParaRPr lang="en-US"/>
          </a:p>
          <a:p>
            <a:pPr marL="0" indent="0">
              <a:buNone/>
            </a:pPr>
            <a:r>
              <a:rPr lang="en-US"/>
              <a:t>  console.log("Database created!");</a:t>
            </a:r>
            <a:endParaRPr lang="en-US"/>
          </a:p>
          <a:p>
            <a:pPr marL="0" indent="0">
              <a:buNone/>
            </a:pPr>
            <a:r>
              <a:rPr lang="en-US"/>
              <a:t>  db.close();</a:t>
            </a:r>
            <a:endParaRPr lang="en-US"/>
          </a:p>
          <a:p>
            <a:pPr marL="0" indent="0">
              <a:buNone/>
            </a:pPr>
            <a:r>
              <a:rPr lang="en-US"/>
              <a: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Node.js MongoDB Create Collection</a:t>
            </a:r>
            <a:endParaRPr lang="en-US"/>
          </a:p>
        </p:txBody>
      </p:sp>
      <p:sp>
        <p:nvSpPr>
          <p:cNvPr id="3" name="Content Placeholder 2"/>
          <p:cNvSpPr>
            <a:spLocks noGrp="1"/>
          </p:cNvSpPr>
          <p:nvPr>
            <p:ph idx="1"/>
          </p:nvPr>
        </p:nvSpPr>
        <p:spPr/>
        <p:txBody>
          <a:bodyPr>
            <a:normAutofit lnSpcReduction="20000"/>
          </a:bodyPr>
          <a:p>
            <a:pPr marL="0" indent="0">
              <a:buNone/>
            </a:pPr>
            <a:r>
              <a:rPr lang="en-US"/>
              <a:t>var MongoClient = require('mongodb').MongoClient;</a:t>
            </a:r>
            <a:endParaRPr lang="en-US"/>
          </a:p>
          <a:p>
            <a:pPr marL="0" indent="0">
              <a:buNone/>
            </a:pPr>
            <a:r>
              <a:rPr lang="en-US"/>
              <a:t>var url = "mongodb://localhost:27017/";</a:t>
            </a:r>
            <a:endParaRPr lang="en-US"/>
          </a:p>
          <a:p>
            <a:pPr marL="0" indent="0">
              <a:buNone/>
            </a:pPr>
            <a:endParaRPr lang="en-US"/>
          </a:p>
          <a:p>
            <a:pPr marL="0" indent="0">
              <a:buNone/>
            </a:pPr>
            <a:r>
              <a:rPr lang="en-US"/>
              <a:t>MongoClient.connect(url, function(err, db) {</a:t>
            </a:r>
            <a:endParaRPr lang="en-US"/>
          </a:p>
          <a:p>
            <a:pPr marL="0" indent="0">
              <a:buNone/>
            </a:pPr>
            <a:r>
              <a:rPr lang="en-US"/>
              <a:t>  if (err) throw err;</a:t>
            </a:r>
            <a:endParaRPr lang="en-US"/>
          </a:p>
          <a:p>
            <a:pPr marL="0" indent="0">
              <a:buNone/>
            </a:pPr>
            <a:r>
              <a:rPr lang="en-US"/>
              <a:t>  var dbo = db.db("mydb");</a:t>
            </a:r>
            <a:endParaRPr lang="en-US"/>
          </a:p>
          <a:p>
            <a:pPr marL="0" indent="0">
              <a:buNone/>
            </a:pPr>
            <a:r>
              <a:rPr lang="en-US"/>
              <a:t>  dbo.createCollection("customers", function(err, res) {</a:t>
            </a:r>
            <a:endParaRPr lang="en-US"/>
          </a:p>
          <a:p>
            <a:pPr marL="0" indent="0">
              <a:buNone/>
            </a:pPr>
            <a:r>
              <a:rPr lang="en-US"/>
              <a:t>    if (err) throw err;</a:t>
            </a:r>
            <a:endParaRPr lang="en-US"/>
          </a:p>
          <a:p>
            <a:pPr marL="0" indent="0">
              <a:buNone/>
            </a:pPr>
            <a:r>
              <a:rPr lang="en-US"/>
              <a:t>    console.log("Collection created!");</a:t>
            </a:r>
            <a:endParaRPr lang="en-US"/>
          </a:p>
          <a:p>
            <a:pPr marL="0" indent="0">
              <a:buNone/>
            </a:pPr>
            <a:r>
              <a:rPr lang="en-US"/>
              <a:t>    db.close();</a:t>
            </a:r>
            <a:endParaRPr lang="en-US"/>
          </a:p>
          <a:p>
            <a:pPr marL="0" indent="0">
              <a:buNone/>
            </a:pPr>
            <a:r>
              <a:rPr lang="en-US"/>
              <a:t>  });</a:t>
            </a:r>
            <a:endParaRPr lang="en-US"/>
          </a:p>
          <a:p>
            <a:pPr marL="0" indent="0">
              <a:buNone/>
            </a:pPr>
            <a:r>
              <a:rPr lang="en-US"/>
              <a:t>});</a:t>
            </a:r>
            <a:endParaRPr lang="en-US"/>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8E843425-DBF9-4B7C-BE5E-DD4319EB22DD}" type="slidenum">
              <a:rPr lang="en-IN" smtClean="0"/>
            </a:fld>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9293</Words>
  <Application>WPS Presentation</Application>
  <PresentationFormat>On-screen Show (4:3)</PresentationFormat>
  <Paragraphs>349</Paragraphs>
  <Slides>32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Arial</vt:lpstr>
      <vt:lpstr>SimSun</vt:lpstr>
      <vt:lpstr>Wingdings</vt:lpstr>
      <vt:lpstr>Andalus</vt:lpstr>
      <vt:lpstr>Calibri</vt:lpstr>
      <vt:lpstr>Arial</vt:lpstr>
      <vt:lpstr>Times New Roman</vt:lpstr>
      <vt:lpstr>Microsoft YaHei</vt:lpstr>
      <vt:lpstr>Arial Unicode MS</vt:lpstr>
      <vt:lpstr>Office Theme</vt:lpstr>
      <vt:lpstr>PowerPoint 演示文稿</vt:lpstr>
      <vt:lpstr>What is Node.js?</vt:lpstr>
      <vt:lpstr>Why Node.js?</vt:lpstr>
      <vt:lpstr>What Can Node.js Do?</vt:lpstr>
      <vt:lpstr>What is a Node.js File?</vt:lpstr>
      <vt:lpstr>Node.js Get Started</vt:lpstr>
      <vt:lpstr>Node.js MongoDB</vt:lpstr>
      <vt:lpstr>Node.js MongoDB Create Database</vt:lpstr>
      <vt:lpstr>Node.js MongoDB Create Collection</vt:lpstr>
      <vt:lpstr>Node.js MongoDB Find</vt:lpstr>
      <vt:lpstr>PowerPoint 演示文稿</vt:lpstr>
      <vt:lpstr>Node.js MongoDB Sort</vt:lpstr>
      <vt:lpstr>Node.js REPL (READ, EVAL, PRINT, LOOP)</vt:lpstr>
      <vt:lpstr>Node.js - Callbacks Concept</vt:lpstr>
      <vt:lpstr>Node.js - Event Loop</vt:lpstr>
      <vt:lpstr>PowerPoint 演示文稿</vt:lpstr>
      <vt:lpstr>EventEmitter Object</vt:lpstr>
      <vt:lpstr>PowerPoint 演示文稿</vt:lpstr>
      <vt:lpstr>Node.js - Buffers</vt:lpstr>
      <vt:lpstr>PowerPoint 演示文稿</vt:lpstr>
      <vt:lpstr>Writing to Buffers</vt:lpstr>
      <vt:lpstr>Reading from Buffers</vt:lpstr>
      <vt:lpstr>Convert Buffer to JSON</vt:lpstr>
      <vt:lpstr>PowerPoint 演示文稿</vt:lpstr>
      <vt:lpstr>What are Streams?</vt:lpstr>
      <vt:lpstr>PowerPoint 演示文稿</vt:lpstr>
      <vt:lpstr>PowerPoint 演示文稿</vt:lpstr>
      <vt:lpstr>Node.js - Web Module</vt:lpstr>
      <vt:lpstr>PowerPoint 演示文稿</vt:lpstr>
      <vt:lpstr>Make a request to Node.js server</vt:lpstr>
      <vt:lpstr>Node.js - Express Framework</vt:lpstr>
      <vt:lpstr>Node.js body-parser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Ravi</dc:creator>
  <cp:lastModifiedBy>Livewire</cp:lastModifiedBy>
  <cp:revision>986</cp:revision>
  <dcterms:created xsi:type="dcterms:W3CDTF">2016-07-23T04:56:00Z</dcterms:created>
  <dcterms:modified xsi:type="dcterms:W3CDTF">2019-11-21T04:02:36Z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