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1" r:id="rId3"/>
    <p:sldId id="275" r:id="rId4"/>
    <p:sldId id="263" r:id="rId5"/>
    <p:sldId id="272" r:id="rId6"/>
    <p:sldId id="276" r:id="rId7"/>
    <p:sldId id="277" r:id="rId8"/>
    <p:sldId id="278" r:id="rId9"/>
    <p:sldId id="281" r:id="rId10"/>
    <p:sldId id="279" r:id="rId11"/>
    <p:sldId id="280" r:id="rId12"/>
    <p:sldId id="282" r:id="rId13"/>
    <p:sldId id="283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4C916A6-A7CB-49A0-B5DE-E58CE8BE2769}">
          <p14:sldIdLst>
            <p14:sldId id="256"/>
            <p14:sldId id="271"/>
            <p14:sldId id="275"/>
            <p14:sldId id="263"/>
            <p14:sldId id="272"/>
            <p14:sldId id="276"/>
            <p14:sldId id="277"/>
            <p14:sldId id="278"/>
            <p14:sldId id="281"/>
            <p14:sldId id="279"/>
            <p14:sldId id="280"/>
            <p14:sldId id="282"/>
          </p14:sldIdLst>
        </p14:section>
        <p14:section name="Untitled Section" id="{DBFEFDD7-F4AB-401C-AB8C-2D1EBB250173}">
          <p14:sldIdLst>
            <p14:sldId id="283"/>
            <p14:sldId id="284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A4F7"/>
    <a:srgbClr val="A20000"/>
    <a:srgbClr val="9900FF"/>
    <a:srgbClr val="004E9A"/>
    <a:srgbClr val="A759BF"/>
    <a:srgbClr val="30E846"/>
    <a:srgbClr val="739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5" autoAdjust="0"/>
    <p:restoredTop sz="94660"/>
  </p:normalViewPr>
  <p:slideViewPr>
    <p:cSldViewPr snapToGrid="0">
      <p:cViewPr varScale="1">
        <p:scale>
          <a:sx n="83" d="100"/>
          <a:sy n="83" d="100"/>
        </p:scale>
        <p:origin x="59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C9BB-7BA1-C2E2-08F7-E9B991E0A6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436668-7E6B-DC74-A391-F759475A92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09445-4681-235F-45E1-C105829A1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A76F-738E-451C-9878-1764DCB7391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52DBE-CD34-3185-5065-65FDA174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4854E-A3EF-7A2E-ED83-9EB8AEE5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75-B76D-410D-B0EE-912553BDF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537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B4D31-1F6D-94E0-DC0E-8A176959D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6F6BB-C4F9-5B0D-624B-0128B7BC0D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6219E-D177-7BE7-779E-A089C133E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A76F-738E-451C-9878-1764DCB7391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63ED0-2617-6415-558B-F83DA73E9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4391E-A42D-52F2-D084-EA19EABC0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75-B76D-410D-B0EE-912553BDF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2389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BD4E9A-EFBA-5E17-BA7C-880B08AA53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5138F7-7E29-1476-BBA1-35E67FFF92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D1740-907C-9C60-A927-BBB8863F3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A76F-738E-451C-9878-1764DCB7391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DBC604-782B-8F75-1E1B-12449A2D9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D46A2-B09C-62D9-4245-A1A4AD0F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75-B76D-410D-B0EE-912553BDF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25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20D1-0B0F-F6E3-3DDA-EA212E0D6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3441F-6702-1D94-E46C-BF01704B2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B5B4E-076F-094B-AC7C-E9977965E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A76F-738E-451C-9878-1764DCB7391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829E39-1CA3-2FC5-75A9-BC32DC89D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6D2C9E-B0AE-ECDC-AAF8-DA083D887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75-B76D-410D-B0EE-912553BDF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476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F34C0-42B1-36F9-BA5D-35DFA09AC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911016-1284-A9B6-6EB6-A7C85BB23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4B462-7D5B-8397-F3F7-AB6CAB32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A76F-738E-451C-9878-1764DCB7391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47A9A-9AB1-AC4C-0A36-2F0972A75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F2101-B3BE-693A-DF52-921E27B2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75-B76D-410D-B0EE-912553BDF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729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87F7F-FA47-D945-3E4E-1647F026D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43026-CD98-71A7-D58D-8E5E519C7C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90915-8F50-CF9C-C529-63631D51C7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54CE4B-FF34-DE0D-D63F-49EAF3EBF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A76F-738E-451C-9878-1764DCB7391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21FAC-BE6A-7966-DD15-4AF0F6DD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A4FFD5-95D3-2099-3692-E2AAF3708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75-B76D-410D-B0EE-912553BDF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6504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F08C-D868-D813-9FA5-99364AF58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19F069-3BDF-7E6F-8810-AEFA80550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93DF2-B4DB-CB38-CAE7-65CF0DE681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1A8943-83BF-368A-63DD-A7A39D7AB4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CAB61-577F-B1C6-F94E-EFB414AAD3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41FA1C-2508-8A02-28A6-C7E647D86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A76F-738E-451C-9878-1764DCB7391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FDBE76-E504-21EE-6BC0-89A28578E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61F1C-3E93-5D39-B1D6-7DACA9E8D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75-B76D-410D-B0EE-912553BDF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441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527E5-0F49-EAED-6AA1-E062137F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A888CF-FF6F-E546-4565-9EDD0C0BD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A76F-738E-451C-9878-1764DCB7391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64864-3FC1-28F6-A7B2-5407FFB91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13137-FBC7-2E48-A795-3CF48DCFA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75-B76D-410D-B0EE-912553BDF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4880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87730-5055-C93F-70D0-FB7BAC67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A76F-738E-451C-9878-1764DCB7391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6B2FF-4DED-365D-797B-DAE943500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1F098-9925-CB4E-C7C7-409AF1DF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75-B76D-410D-B0EE-912553BDF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3447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B453C-0EE6-8C54-5C6E-CF74F1E062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8E7A2-6947-3F6A-060E-C62150911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D8FE8B-E630-556C-112A-79F184EEBD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5CB0F9-3020-FDB9-063D-5E4F1595B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A76F-738E-451C-9878-1764DCB7391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AA1D1-9ED6-9D44-A9A4-E68891FA2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D9B8A0-62FC-FD8E-38B5-0E36D8ECD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75-B76D-410D-B0EE-912553BDF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7683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1EF46-71F5-4259-8B4A-28C89C472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CB7237-AE50-D6E1-7C47-1F2B4FEBE0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0141B-92F0-61D8-A300-7FF5BA637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70085B-991A-87BF-8B80-331DFD8C3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F8A76F-738E-451C-9878-1764DCB7391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A0180-4E1A-49A4-2082-1C08774A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FE352-B921-34FF-A840-5C1BE5D77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810575-B76D-410D-B0EE-912553BDF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959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6BE455-A1CD-FE9D-B8A5-D954D730D5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522BB-DE7D-AB0E-5C19-8A10FA51B5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D306B-D6EF-D315-5B96-D9CBD1128F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8A76F-738E-451C-9878-1764DCB73916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68471-0252-D0E3-ADE4-8F2F789D33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ED81A-A688-BA94-4929-BA8744D1A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810575-B76D-410D-B0EE-912553BDFF8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9774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2A8753B-A6ED-4603-6DA6-38913673FE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63C058-E925-9401-9D90-C8C212E3A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2993" y="643255"/>
            <a:ext cx="9606013" cy="5571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200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B3E7-0816-C9EA-10A3-7D6463FCF1B6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32241-DE4D-CE6B-25CB-D587DF2F8B29}"/>
              </a:ext>
            </a:extLst>
          </p:cNvPr>
          <p:cNvSpPr txBox="1"/>
          <p:nvPr/>
        </p:nvSpPr>
        <p:spPr>
          <a:xfrm>
            <a:off x="581025" y="906871"/>
            <a:ext cx="110299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Form Example: </a:t>
            </a:r>
          </a:p>
          <a:p>
            <a:endParaRPr lang="en-US" sz="2000" dirty="0">
              <a:latin typeface="Bookman Old Style" panose="02050604050505020204" pitchFamily="18" charset="0"/>
            </a:endParaRPr>
          </a:p>
          <a:p>
            <a:r>
              <a:rPr lang="en-US" sz="2000" dirty="0">
                <a:latin typeface="Bookman Old Style" panose="02050604050505020204" pitchFamily="18" charset="0"/>
              </a:rPr>
              <a:t>&lt;form action="/subscribe" method="post"&gt;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  &lt;label&gt;Email&lt;/label&gt;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  &lt;input type="email" required&gt;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  &lt;button&gt;Subscribe&lt;/button&gt;</a:t>
            </a:r>
          </a:p>
          <a:p>
            <a:r>
              <a:rPr lang="en-US" sz="2000" dirty="0">
                <a:latin typeface="Bookman Old Style" panose="02050604050505020204" pitchFamily="18" charset="0"/>
              </a:rPr>
              <a:t>&lt;/form&gt;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414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B3E7-0816-C9EA-10A3-7D6463FCF1B6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32241-DE4D-CE6B-25CB-D587DF2F8B29}"/>
              </a:ext>
            </a:extLst>
          </p:cNvPr>
          <p:cNvSpPr txBox="1"/>
          <p:nvPr/>
        </p:nvSpPr>
        <p:spPr>
          <a:xfrm>
            <a:off x="581025" y="906871"/>
            <a:ext cx="1102995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Bookman Old Style" panose="02050604050505020204" pitchFamily="18" charset="0"/>
              </a:rPr>
              <a:t>CSS(</a:t>
            </a:r>
            <a:r>
              <a:rPr lang="en-IN" sz="2000" dirty="0">
                <a:latin typeface="Bookman Old Style" panose="02050604050505020204" pitchFamily="18" charset="0"/>
              </a:rPr>
              <a:t>Cascading Style Sheets</a:t>
            </a:r>
            <a:r>
              <a:rPr lang="en-IN" sz="2000" b="1" dirty="0">
                <a:latin typeface="Bookman Old Style" panose="02050604050505020204" pitchFamily="18" charset="0"/>
              </a:rPr>
              <a:t>)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CSS = Cascading Style Sheets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Style HTML elements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Syntax: selector { property: value; 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Cascade + Specificity decide styles</a:t>
            </a:r>
          </a:p>
          <a:p>
            <a:pPr lvl="2"/>
            <a:endParaRPr lang="en-US" sz="2000" dirty="0">
              <a:latin typeface="Bookman Old Style" panose="02050604050505020204" pitchFamily="18" charset="0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Inline CSS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&lt;h1 style="</a:t>
            </a:r>
            <a:r>
              <a:rPr lang="en-US" sz="2000" dirty="0" err="1">
                <a:latin typeface="Bookman Old Style" panose="02050604050505020204" pitchFamily="18" charset="0"/>
              </a:rPr>
              <a:t>color:red</a:t>
            </a:r>
            <a:r>
              <a:rPr lang="en-US" sz="2000" dirty="0">
                <a:latin typeface="Bookman Old Style" panose="02050604050505020204" pitchFamily="18" charset="0"/>
              </a:rPr>
              <a:t>;"&gt;Hello&lt;/h1&gt;</a:t>
            </a:r>
          </a:p>
          <a:p>
            <a:pPr lvl="2"/>
            <a:endParaRPr lang="en-US" sz="2000" dirty="0">
              <a:latin typeface="Bookman Old Style" panose="02050604050505020204" pitchFamily="18" charset="0"/>
            </a:endParaRPr>
          </a:p>
          <a:p>
            <a:pPr lvl="2"/>
            <a:r>
              <a:rPr lang="en-US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Internal CSS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&lt;style&gt;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  h1 { color: blue; }</a:t>
            </a:r>
          </a:p>
          <a:p>
            <a:pPr lvl="2"/>
            <a:r>
              <a:rPr lang="en-US" sz="2000" dirty="0">
                <a:latin typeface="Bookman Old Style" panose="02050604050505020204" pitchFamily="18" charset="0"/>
              </a:rPr>
              <a:t>&lt;/style&gt;</a:t>
            </a:r>
          </a:p>
          <a:p>
            <a:pPr lvl="2"/>
            <a:endParaRPr lang="en-IN" sz="2000" dirty="0">
              <a:latin typeface="Bookman Old Style" panose="02050604050505020204" pitchFamily="18" charset="0"/>
            </a:endParaRPr>
          </a:p>
          <a:p>
            <a:r>
              <a:rPr lang="en-IN" sz="2000" dirty="0">
                <a:latin typeface="Bookman Old Style" panose="02050604050505020204" pitchFamily="18" charset="0"/>
              </a:rPr>
              <a:t>	</a:t>
            </a: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External CSS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	&lt;link </a:t>
            </a:r>
            <a:r>
              <a:rPr lang="en-IN" sz="2000" dirty="0" err="1">
                <a:latin typeface="Bookman Old Style" panose="02050604050505020204" pitchFamily="18" charset="0"/>
              </a:rPr>
              <a:t>rel</a:t>
            </a:r>
            <a:r>
              <a:rPr lang="en-IN" sz="2000" dirty="0">
                <a:latin typeface="Bookman Old Style" panose="02050604050505020204" pitchFamily="18" charset="0"/>
              </a:rPr>
              <a:t>="stylesheet" </a:t>
            </a:r>
            <a:r>
              <a:rPr lang="en-IN" sz="2000" dirty="0" err="1">
                <a:latin typeface="Bookman Old Style" panose="02050604050505020204" pitchFamily="18" charset="0"/>
              </a:rPr>
              <a:t>href</a:t>
            </a:r>
            <a:r>
              <a:rPr lang="en-IN" sz="2000" dirty="0">
                <a:latin typeface="Bookman Old Style" panose="02050604050505020204" pitchFamily="18" charset="0"/>
              </a:rPr>
              <a:t>="style.css"&gt;</a:t>
            </a:r>
          </a:p>
        </p:txBody>
      </p:sp>
    </p:spTree>
    <p:extLst>
      <p:ext uri="{BB962C8B-B14F-4D97-AF65-F5344CB8AC3E}">
        <p14:creationId xmlns:p14="http://schemas.microsoft.com/office/powerpoint/2010/main" val="1970694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B3E7-0816-C9EA-10A3-7D6463FCF1B6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32241-DE4D-CE6B-25CB-D587DF2F8B29}"/>
              </a:ext>
            </a:extLst>
          </p:cNvPr>
          <p:cNvSpPr txBox="1"/>
          <p:nvPr/>
        </p:nvSpPr>
        <p:spPr>
          <a:xfrm>
            <a:off x="581025" y="906871"/>
            <a:ext cx="412862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N" sz="2000" b="1" dirty="0">
              <a:latin typeface="Bookman Old Style" panose="02050604050505020204" pitchFamily="18" charset="0"/>
            </a:endParaRPr>
          </a:p>
          <a:p>
            <a:r>
              <a:rPr lang="en-IN" sz="2000" dirty="0">
                <a:latin typeface="Bookman Old Style" panose="02050604050505020204" pitchFamily="18" charset="0"/>
              </a:rPr>
              <a:t>body {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  font-family: Arial, sans-serif;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  margin: 0;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  background: #f9f9f9;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}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r>
              <a:rPr lang="en-IN" sz="2000" dirty="0">
                <a:latin typeface="Bookman Old Style" panose="02050604050505020204" pitchFamily="18" charset="0"/>
              </a:rPr>
              <a:t>h1 {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  </a:t>
            </a:r>
            <a:r>
              <a:rPr lang="en-IN" sz="2000" dirty="0" err="1">
                <a:latin typeface="Bookman Old Style" panose="02050604050505020204" pitchFamily="18" charset="0"/>
              </a:rPr>
              <a:t>color</a:t>
            </a:r>
            <a:r>
              <a:rPr lang="en-IN" sz="2000" dirty="0">
                <a:latin typeface="Bookman Old Style" panose="02050604050505020204" pitchFamily="18" charset="0"/>
              </a:rPr>
              <a:t>: </a:t>
            </a:r>
            <a:r>
              <a:rPr lang="en-IN" sz="2000" dirty="0" err="1">
                <a:latin typeface="Bookman Old Style" panose="02050604050505020204" pitchFamily="18" charset="0"/>
              </a:rPr>
              <a:t>darkblue</a:t>
            </a:r>
            <a:r>
              <a:rPr lang="en-IN" sz="2000" dirty="0">
                <a:latin typeface="Bookman Old Style" panose="02050604050505020204" pitchFamily="18" charset="0"/>
              </a:rPr>
              <a:t>;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  text-align: </a:t>
            </a:r>
            <a:r>
              <a:rPr lang="en-IN" sz="2000" dirty="0" err="1">
                <a:latin typeface="Bookman Old Style" panose="02050604050505020204" pitchFamily="18" charset="0"/>
              </a:rPr>
              <a:t>center</a:t>
            </a:r>
            <a:r>
              <a:rPr lang="en-IN" sz="2000" dirty="0">
                <a:latin typeface="Bookman Old Style" panose="02050604050505020204" pitchFamily="18" charset="0"/>
              </a:rPr>
              <a:t>;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}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r>
              <a:rPr lang="en-IN" sz="2000" dirty="0">
                <a:latin typeface="Bookman Old Style" panose="02050604050505020204" pitchFamily="18" charset="0"/>
              </a:rPr>
              <a:t>button {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  background: green;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  </a:t>
            </a:r>
            <a:r>
              <a:rPr lang="en-IN" sz="2000" dirty="0" err="1">
                <a:latin typeface="Bookman Old Style" panose="02050604050505020204" pitchFamily="18" charset="0"/>
              </a:rPr>
              <a:t>color</a:t>
            </a:r>
            <a:r>
              <a:rPr lang="en-IN" sz="2000" dirty="0">
                <a:latin typeface="Bookman Old Style" panose="02050604050505020204" pitchFamily="18" charset="0"/>
              </a:rPr>
              <a:t>: white;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  padding: 10px 15px;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  border-radius: 5px;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349041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B3E7-0816-C9EA-10A3-7D6463FCF1B6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32241-DE4D-CE6B-25CB-D587DF2F8B29}"/>
              </a:ext>
            </a:extLst>
          </p:cNvPr>
          <p:cNvSpPr txBox="1"/>
          <p:nvPr/>
        </p:nvSpPr>
        <p:spPr>
          <a:xfrm>
            <a:off x="581025" y="906871"/>
            <a:ext cx="1102995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latin typeface="Bookman Old Style" panose="02050604050505020204" pitchFamily="18" charset="0"/>
              </a:rPr>
              <a:t>JavaScript (JS)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r>
              <a:rPr lang="en-IN" sz="2000" b="1" u="sng" dirty="0">
                <a:latin typeface="Bookman Old Style" panose="02050604050505020204" pitchFamily="18" charset="0"/>
              </a:rPr>
              <a:t>Definition: </a:t>
            </a:r>
          </a:p>
          <a:p>
            <a:r>
              <a:rPr lang="en-IN" sz="2000" dirty="0">
                <a:latin typeface="Bookman Old Style" panose="02050604050505020204" pitchFamily="18" charset="0"/>
              </a:rPr>
              <a:t>JavaScript is a scripting language used to add interactivity and logic to web pages.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r>
              <a:rPr lang="en-IN" sz="2000" b="1" dirty="0">
                <a:latin typeface="Bookman Old Style" panose="02050604050505020204" pitchFamily="18" charset="0"/>
              </a:rPr>
              <a:t>Uses of JavaScript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Handle events (click, input, hover)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Manipulate the DOM (update text, images, styles dynamically)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Validate forms before submission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Fetch data from APIs / Servers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Bookman Old Style" panose="02050604050505020204" pitchFamily="18" charset="0"/>
              </a:rPr>
              <a:t>Build dynamic applications (games, dashboards, etc.)</a:t>
            </a:r>
          </a:p>
        </p:txBody>
      </p:sp>
    </p:spTree>
    <p:extLst>
      <p:ext uri="{BB962C8B-B14F-4D97-AF65-F5344CB8AC3E}">
        <p14:creationId xmlns:p14="http://schemas.microsoft.com/office/powerpoint/2010/main" val="275958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B3E7-0816-C9EA-10A3-7D6463FCF1B6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32241-DE4D-CE6B-25CB-D587DF2F8B29}"/>
              </a:ext>
            </a:extLst>
          </p:cNvPr>
          <p:cNvSpPr txBox="1"/>
          <p:nvPr/>
        </p:nvSpPr>
        <p:spPr>
          <a:xfrm>
            <a:off x="581025" y="906871"/>
            <a:ext cx="11029950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Inline JS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&lt;button onclick="alert('Hello!')"&gt;Click Me&lt;/button&gt;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Internal JS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&lt;script&gt;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  alert("Page loaded!");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&lt;/script&gt;</a:t>
            </a:r>
          </a:p>
          <a:p>
            <a:pPr>
              <a:lnSpc>
                <a:spcPct val="150000"/>
              </a:lnSpc>
            </a:pPr>
            <a:endParaRPr lang="fr-FR" sz="2000" dirty="0">
              <a:latin typeface="Bookman Old Style" panose="02050604050505020204" pitchFamily="18" charset="0"/>
            </a:endParaRPr>
          </a:p>
          <a:p>
            <a:pPr>
              <a:lnSpc>
                <a:spcPct val="150000"/>
              </a:lnSpc>
            </a:pPr>
            <a:r>
              <a:rPr lang="fr-FR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External JS</a:t>
            </a:r>
          </a:p>
          <a:p>
            <a:pPr>
              <a:lnSpc>
                <a:spcPct val="150000"/>
              </a:lnSpc>
            </a:pPr>
            <a:r>
              <a:rPr lang="fr-FR" sz="2000" dirty="0">
                <a:latin typeface="Bookman Old Style" panose="02050604050505020204" pitchFamily="18" charset="0"/>
              </a:rPr>
              <a:t>&lt;script src="script.js"&gt;&lt;/script&gt;</a:t>
            </a:r>
            <a:endParaRPr lang="en-IN" sz="2000" dirty="0">
              <a:latin typeface="Bookman Old Style" panose="02050604050505020204" pitchFamily="18" charset="0"/>
            </a:endParaRP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18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B3E7-0816-C9EA-10A3-7D6463FCF1B6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32241-DE4D-CE6B-25CB-D587DF2F8B29}"/>
              </a:ext>
            </a:extLst>
          </p:cNvPr>
          <p:cNvSpPr txBox="1"/>
          <p:nvPr/>
        </p:nvSpPr>
        <p:spPr>
          <a:xfrm>
            <a:off x="581025" y="906871"/>
            <a:ext cx="11029950" cy="60417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&lt;!DOCTYPE html&gt;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&lt;html&gt;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&lt;head&gt;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  &lt;title&gt;Demo&lt;/title&gt;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  &lt;link </a:t>
            </a:r>
            <a:r>
              <a:rPr lang="en-IN" sz="2000" dirty="0" err="1">
                <a:latin typeface="Bookman Old Style" panose="02050604050505020204" pitchFamily="18" charset="0"/>
              </a:rPr>
              <a:t>rel</a:t>
            </a:r>
            <a:r>
              <a:rPr lang="en-IN" sz="2000" dirty="0">
                <a:latin typeface="Bookman Old Style" panose="02050604050505020204" pitchFamily="18" charset="0"/>
              </a:rPr>
              <a:t>="stylesheet" </a:t>
            </a:r>
            <a:r>
              <a:rPr lang="en-IN" sz="2000" dirty="0" err="1">
                <a:latin typeface="Bookman Old Style" panose="02050604050505020204" pitchFamily="18" charset="0"/>
              </a:rPr>
              <a:t>href</a:t>
            </a:r>
            <a:r>
              <a:rPr lang="en-IN" sz="2000" dirty="0">
                <a:latin typeface="Bookman Old Style" panose="02050604050505020204" pitchFamily="18" charset="0"/>
              </a:rPr>
              <a:t>="style.css"&gt;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&lt;/head&gt;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&lt;body&gt;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  &lt;h1&gt;Hello CSS &amp; JS&lt;/h1&gt;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  &lt;button id="</a:t>
            </a:r>
            <a:r>
              <a:rPr lang="en-IN" sz="2000" dirty="0" err="1">
                <a:latin typeface="Bookman Old Style" panose="02050604050505020204" pitchFamily="18" charset="0"/>
              </a:rPr>
              <a:t>btn</a:t>
            </a:r>
            <a:r>
              <a:rPr lang="en-IN" sz="2000" dirty="0">
                <a:latin typeface="Bookman Old Style" panose="02050604050505020204" pitchFamily="18" charset="0"/>
              </a:rPr>
              <a:t>"&gt;Click Me&lt;/button&gt;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  &lt;p id="out"&gt;&lt;/p&gt;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  &lt;script </a:t>
            </a:r>
            <a:r>
              <a:rPr lang="en-IN" sz="2000" dirty="0" err="1">
                <a:latin typeface="Bookman Old Style" panose="02050604050505020204" pitchFamily="18" charset="0"/>
              </a:rPr>
              <a:t>src</a:t>
            </a:r>
            <a:r>
              <a:rPr lang="en-IN" sz="2000" dirty="0">
                <a:latin typeface="Bookman Old Style" panose="02050604050505020204" pitchFamily="18" charset="0"/>
              </a:rPr>
              <a:t>="script.js"&gt;&lt;/script&gt;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&lt;/body&gt;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Bookman Old Style" panose="02050604050505020204" pitchFamily="18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424165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B3E7-0816-C9EA-10A3-7D6463FCF1B6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32241-DE4D-CE6B-25CB-D587DF2F8B29}"/>
              </a:ext>
            </a:extLst>
          </p:cNvPr>
          <p:cNvSpPr txBox="1"/>
          <p:nvPr/>
        </p:nvSpPr>
        <p:spPr>
          <a:xfrm>
            <a:off x="581025" y="906871"/>
            <a:ext cx="1102995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000" b="1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C275110-F58B-DAC4-D6DA-027F26267A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" y="1814669"/>
            <a:ext cx="2854300" cy="229851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6C01C6-A3DB-D44B-1A11-75B4CA8767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264" y="1458088"/>
            <a:ext cx="4039755" cy="30116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AA6C03F-8DCB-E615-1C44-9CB4A91781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96058" y="1877845"/>
            <a:ext cx="3129129" cy="216270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DFB0C1A-D60C-CE80-6A75-B69BE16535B2}"/>
              </a:ext>
            </a:extLst>
          </p:cNvPr>
          <p:cNvSpPr txBox="1"/>
          <p:nvPr/>
        </p:nvSpPr>
        <p:spPr>
          <a:xfrm>
            <a:off x="4227870" y="5089356"/>
            <a:ext cx="3048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ookman Old Style" panose="02050604050505020204" pitchFamily="18" charset="0"/>
              </a:rPr>
              <a:t>Simple Hands-on</a:t>
            </a:r>
            <a:endParaRPr lang="en-IN" sz="24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8750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ADADF2-74A8-E0F8-309F-DB818DA073E8}"/>
              </a:ext>
            </a:extLst>
          </p:cNvPr>
          <p:cNvSpPr/>
          <p:nvPr/>
        </p:nvSpPr>
        <p:spPr>
          <a:xfrm>
            <a:off x="2105025" y="1420006"/>
            <a:ext cx="7981950" cy="4343400"/>
          </a:xfrm>
          <a:prstGeom prst="rect">
            <a:avLst/>
          </a:prstGeom>
          <a:solidFill>
            <a:srgbClr val="7030A0">
              <a:alpha val="3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  <a:latin typeface="Book Antiqua" panose="02040602050305030304" pitchFamily="18" charset="0"/>
              </a:rPr>
              <a:t>DAY-4</a:t>
            </a:r>
          </a:p>
          <a:p>
            <a:pPr algn="ctr"/>
            <a:r>
              <a:rPr lang="en-US" sz="4800" dirty="0">
                <a:solidFill>
                  <a:schemeClr val="tx1"/>
                </a:solidFill>
                <a:latin typeface="Book Antiqua" panose="02040602050305030304" pitchFamily="18" charset="0"/>
              </a:rPr>
              <a:t>FULL-STACK JAVA</a:t>
            </a:r>
            <a:endParaRPr lang="en-IN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CBEEE-2D5A-F405-1409-EFACDAE7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77722"/>
            <a:ext cx="2141868" cy="124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098B9-46C4-C877-80FA-B18B9D123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63176"/>
            <a:ext cx="1442585" cy="105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344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4ADADF2-74A8-E0F8-309F-DB818DA073E8}"/>
              </a:ext>
            </a:extLst>
          </p:cNvPr>
          <p:cNvSpPr/>
          <p:nvPr/>
        </p:nvSpPr>
        <p:spPr>
          <a:xfrm>
            <a:off x="1484671" y="1924665"/>
            <a:ext cx="8818614" cy="2334406"/>
          </a:xfrm>
          <a:prstGeom prst="rect">
            <a:avLst/>
          </a:prstGeom>
          <a:solidFill>
            <a:srgbClr val="63A4F7">
              <a:alpha val="38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tx1"/>
                </a:solidFill>
                <a:latin typeface="Baskerville Old Face" panose="02020602080505020303" pitchFamily="18" charset="0"/>
              </a:rPr>
              <a:t>HTML, CSS &amp; JavaScript – Foundations of Web Development</a:t>
            </a:r>
            <a:endParaRPr lang="en-IN" sz="3600" dirty="0">
              <a:solidFill>
                <a:schemeClr val="tx1"/>
              </a:solidFill>
              <a:latin typeface="Baskerville Old Face" panose="02020602080505020303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CCBEEE-2D5A-F405-1409-EFACDAE78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177722"/>
            <a:ext cx="2141868" cy="12422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4098B9-46C4-C877-80FA-B18B9D1231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899" y="63176"/>
            <a:ext cx="1442585" cy="105051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221DED-AE81-B15E-FAC9-58EA1E24EF8C}"/>
              </a:ext>
            </a:extLst>
          </p:cNvPr>
          <p:cNvSpPr txBox="1"/>
          <p:nvPr/>
        </p:nvSpPr>
        <p:spPr>
          <a:xfrm>
            <a:off x="3359476" y="4649404"/>
            <a:ext cx="5702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Bookman Old Style" panose="02050604050505020204" pitchFamily="18" charset="0"/>
              </a:rPr>
              <a:t>overview of front-end essentials</a:t>
            </a:r>
          </a:p>
        </p:txBody>
      </p:sp>
    </p:spTree>
    <p:extLst>
      <p:ext uri="{BB962C8B-B14F-4D97-AF65-F5344CB8AC3E}">
        <p14:creationId xmlns:p14="http://schemas.microsoft.com/office/powerpoint/2010/main" val="1089628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B3E7-0816-C9EA-10A3-7D6463FCF1B6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32241-DE4D-CE6B-25CB-D587DF2F8B29}"/>
              </a:ext>
            </a:extLst>
          </p:cNvPr>
          <p:cNvSpPr txBox="1"/>
          <p:nvPr/>
        </p:nvSpPr>
        <p:spPr>
          <a:xfrm>
            <a:off x="1307690" y="1095990"/>
            <a:ext cx="11029950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ookman Old Style" panose="02050604050505020204" pitchFamily="18" charset="0"/>
              </a:rPr>
              <a:t>What is the Web? 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Bookman Old Style" panose="02050604050505020204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man Old Style" panose="02050604050505020204" pitchFamily="18" charset="0"/>
              </a:rPr>
              <a:t> Client (browser) ↔ Server (via HTTP/HTTPS)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man Old Style" panose="02050604050505020204" pitchFamily="18" charset="0"/>
              </a:rPr>
              <a:t>Front-End = HTML + CSS + JS (runs in browser)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400" dirty="0">
              <a:latin typeface="Bookman Old Style" panose="02050604050505020204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man Old Style" panose="02050604050505020204" pitchFamily="18" charset="0"/>
              </a:rPr>
              <a:t>Back-End = APIs, databases, logic</a:t>
            </a:r>
          </a:p>
          <a:p>
            <a:pPr lvl="3"/>
            <a:endParaRPr lang="en-IN" sz="2400" dirty="0">
              <a:latin typeface="Bookman Old Style" panose="02050604050505020204" pitchFamily="18" charset="0"/>
            </a:endParaRP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IN" sz="2400" dirty="0">
                <a:latin typeface="Bookman Old Style" panose="02050604050505020204" pitchFamily="18" charset="0"/>
              </a:rPr>
              <a:t>Files are parsed top-to-bottom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dirty="0">
                <a:latin typeface="Bookman Old Style" panose="02050604050505020204" pitchFamily="18" charset="0"/>
              </a:rPr>
              <a:t>	</a:t>
            </a:r>
          </a:p>
          <a:p>
            <a:endParaRPr lang="en-IN" sz="2000" dirty="0">
              <a:latin typeface="Bookman Old Style" panose="02050604050505020204" pitchFamily="18" charset="0"/>
            </a:endParaRPr>
          </a:p>
          <a:p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9420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2B9727-BA41-333F-B82C-D2F2016722A9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8AD292-8938-4031-1D0E-B8843F485ACC}"/>
              </a:ext>
            </a:extLst>
          </p:cNvPr>
          <p:cNvSpPr txBox="1"/>
          <p:nvPr/>
        </p:nvSpPr>
        <p:spPr>
          <a:xfrm>
            <a:off x="698092" y="1238864"/>
            <a:ext cx="1025504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Bookman Old Style" panose="02050604050505020204" pitchFamily="18" charset="0"/>
              </a:rPr>
              <a:t>HTML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HTML = Hypertext Markup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Structure the content of web pages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Bookman Old Style" panose="02050604050505020204" pitchFamily="18" charset="0"/>
              </a:rPr>
              <a:t>Example: &lt;h1&gt;Hello&lt;/h1&gt;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Bookman Old Style" panose="02050604050505020204" pitchFamily="18" charset="0"/>
            </a:endParaRPr>
          </a:p>
          <a:p>
            <a:r>
              <a:rPr lang="en-IN" b="1" u="sng" dirty="0">
                <a:latin typeface="Bookman Old Style" panose="02050604050505020204" pitchFamily="18" charset="0"/>
              </a:rPr>
              <a:t>HTML Skeleton</a:t>
            </a:r>
          </a:p>
          <a:p>
            <a:endParaRPr lang="en-US" dirty="0">
              <a:latin typeface="Bookman Old Style" panose="02050604050505020204" pitchFamily="18" charset="0"/>
            </a:endParaRPr>
          </a:p>
          <a:p>
            <a:r>
              <a:rPr lang="en-US" dirty="0">
                <a:latin typeface="Bookman Old Style" panose="02050604050505020204" pitchFamily="18" charset="0"/>
              </a:rPr>
              <a:t>	&lt;!doctype html&gt;</a:t>
            </a:r>
          </a:p>
          <a:p>
            <a:r>
              <a:rPr lang="en-US" dirty="0">
                <a:latin typeface="Bookman Old Style" panose="02050604050505020204" pitchFamily="18" charset="0"/>
              </a:rPr>
              <a:t>	&lt;html&gt;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	&lt;head&gt;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  		&lt;title&gt;My Page&lt;/title&gt;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	&lt;/head&gt;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	&lt;body&gt;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 		 &lt;h1&gt;Hello World!&lt;/h1&gt;</a:t>
            </a:r>
          </a:p>
          <a:p>
            <a:r>
              <a:rPr lang="en-US" dirty="0">
                <a:latin typeface="Bookman Old Style" panose="02050604050505020204" pitchFamily="18" charset="0"/>
              </a:rPr>
              <a:t>  	&lt;/body&gt;</a:t>
            </a:r>
          </a:p>
          <a:p>
            <a:r>
              <a:rPr lang="en-US" dirty="0">
                <a:latin typeface="Bookman Old Style" panose="02050604050505020204" pitchFamily="18" charset="0"/>
              </a:rPr>
              <a:t>	&lt;/html&gt;</a:t>
            </a:r>
          </a:p>
          <a:p>
            <a:endParaRPr lang="en-IN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8525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B3E7-0816-C9EA-10A3-7D6463FCF1B6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32241-DE4D-CE6B-25CB-D587DF2F8B29}"/>
              </a:ext>
            </a:extLst>
          </p:cNvPr>
          <p:cNvSpPr txBox="1"/>
          <p:nvPr/>
        </p:nvSpPr>
        <p:spPr>
          <a:xfrm>
            <a:off x="658761" y="1027164"/>
            <a:ext cx="110299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Bookman Old Style" panose="02050604050505020204" pitchFamily="18" charset="0"/>
              </a:rPr>
              <a:t>1. Basic Structure Tags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&lt;!DOCTYPE html&gt; → Defines document type (HTML5)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&lt;html&gt; → Root element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&lt;head&gt; → Metadata, title, links, scripts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&lt;title&gt; → Title of the page (shown in browser tab)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&lt;body&gt; → Main visible content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b="1" u="sng" dirty="0">
                <a:latin typeface="Bookman Old Style" panose="02050604050505020204" pitchFamily="18" charset="0"/>
              </a:rPr>
              <a:t>2. Headings &amp; Text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&lt;h1&gt; to &lt;h6&gt; → Headings (h1 = biggest, h6 = smallest)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&lt;p&gt; → Paragraph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</a:t>
            </a:r>
            <a:r>
              <a:rPr lang="en-IN" sz="2400" dirty="0" err="1">
                <a:latin typeface="Bookman Old Style" panose="02050604050505020204" pitchFamily="18" charset="0"/>
              </a:rPr>
              <a:t>br</a:t>
            </a:r>
            <a:r>
              <a:rPr lang="en-IN" sz="2400" dirty="0">
                <a:latin typeface="Bookman Old Style" panose="02050604050505020204" pitchFamily="18" charset="0"/>
              </a:rPr>
              <a:t>&gt; → Line break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&lt;hr&gt; → Horizontal line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&lt;span&gt; → Inline text container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&lt;strong&gt; → Bold (semantic importance)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</a:t>
            </a:r>
            <a:r>
              <a:rPr lang="en-IN" sz="2400" dirty="0" err="1">
                <a:latin typeface="Bookman Old Style" panose="02050604050505020204" pitchFamily="18" charset="0"/>
              </a:rPr>
              <a:t>em</a:t>
            </a:r>
            <a:r>
              <a:rPr lang="en-IN" sz="2400" dirty="0">
                <a:latin typeface="Bookman Old Style" panose="02050604050505020204" pitchFamily="18" charset="0"/>
              </a:rPr>
              <a:t>&gt; → Italics (semantic emphasis)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788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B3E7-0816-C9EA-10A3-7D6463FCF1B6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32241-DE4D-CE6B-25CB-D587DF2F8B29}"/>
              </a:ext>
            </a:extLst>
          </p:cNvPr>
          <p:cNvSpPr txBox="1"/>
          <p:nvPr/>
        </p:nvSpPr>
        <p:spPr>
          <a:xfrm>
            <a:off x="658761" y="1027164"/>
            <a:ext cx="1102995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Bookman Old Style" panose="02050604050505020204" pitchFamily="18" charset="0"/>
              </a:rPr>
              <a:t>3. Links &amp; Media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&lt;a </a:t>
            </a:r>
            <a:r>
              <a:rPr lang="en-IN" sz="2400" dirty="0" err="1">
                <a:latin typeface="Bookman Old Style" panose="02050604050505020204" pitchFamily="18" charset="0"/>
              </a:rPr>
              <a:t>href</a:t>
            </a:r>
            <a:r>
              <a:rPr lang="en-IN" sz="2400" dirty="0">
                <a:latin typeface="Bookman Old Style" panose="02050604050505020204" pitchFamily="18" charset="0"/>
              </a:rPr>
              <a:t>="</a:t>
            </a:r>
            <a:r>
              <a:rPr lang="en-IN" sz="2400" dirty="0" err="1">
                <a:latin typeface="Bookman Old Style" panose="02050604050505020204" pitchFamily="18" charset="0"/>
              </a:rPr>
              <a:t>url</a:t>
            </a:r>
            <a:r>
              <a:rPr lang="en-IN" sz="2400" dirty="0">
                <a:latin typeface="Bookman Old Style" panose="02050604050505020204" pitchFamily="18" charset="0"/>
              </a:rPr>
              <a:t>"&gt; → Hyperlink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</a:t>
            </a:r>
            <a:r>
              <a:rPr lang="en-IN" sz="2400" dirty="0" err="1">
                <a:latin typeface="Bookman Old Style" panose="02050604050505020204" pitchFamily="18" charset="0"/>
              </a:rPr>
              <a:t>img</a:t>
            </a:r>
            <a:r>
              <a:rPr lang="en-IN" sz="2400" dirty="0">
                <a:latin typeface="Bookman Old Style" panose="02050604050505020204" pitchFamily="18" charset="0"/>
              </a:rPr>
              <a:t> </a:t>
            </a:r>
            <a:r>
              <a:rPr lang="en-IN" sz="2400" dirty="0" err="1">
                <a:latin typeface="Bookman Old Style" panose="02050604050505020204" pitchFamily="18" charset="0"/>
              </a:rPr>
              <a:t>src</a:t>
            </a:r>
            <a:r>
              <a:rPr lang="en-IN" sz="2400" dirty="0">
                <a:latin typeface="Bookman Old Style" panose="02050604050505020204" pitchFamily="18" charset="0"/>
              </a:rPr>
              <a:t>="image.jpg" alt="description"&gt; → Image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&lt;video controls&gt; → Video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&lt;audio controls&gt; → Audio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</a:t>
            </a:r>
            <a:r>
              <a:rPr lang="en-IN" sz="2400" dirty="0" err="1">
                <a:latin typeface="Bookman Old Style" panose="02050604050505020204" pitchFamily="18" charset="0"/>
              </a:rPr>
              <a:t>iframe</a:t>
            </a:r>
            <a:r>
              <a:rPr lang="en-IN" sz="2400" dirty="0">
                <a:latin typeface="Bookman Old Style" panose="02050604050505020204" pitchFamily="18" charset="0"/>
              </a:rPr>
              <a:t>&gt; → Embed external page (like YouTube video)</a:t>
            </a:r>
          </a:p>
          <a:p>
            <a:endParaRPr lang="en-IN" sz="2400" b="1" u="sng" dirty="0">
              <a:latin typeface="Bookman Old Style" panose="02050604050505020204" pitchFamily="18" charset="0"/>
            </a:endParaRPr>
          </a:p>
          <a:p>
            <a:r>
              <a:rPr lang="en-IN" sz="2400" b="1" u="sng" dirty="0">
                <a:latin typeface="Bookman Old Style" panose="02050604050505020204" pitchFamily="18" charset="0"/>
              </a:rPr>
              <a:t>4. Lists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</a:t>
            </a:r>
            <a:r>
              <a:rPr lang="en-IN" sz="2400" dirty="0" err="1">
                <a:latin typeface="Bookman Old Style" panose="02050604050505020204" pitchFamily="18" charset="0"/>
              </a:rPr>
              <a:t>ul</a:t>
            </a:r>
            <a:r>
              <a:rPr lang="en-IN" sz="2400" dirty="0">
                <a:latin typeface="Bookman Old Style" panose="02050604050505020204" pitchFamily="18" charset="0"/>
              </a:rPr>
              <a:t>&gt; → Unordered list (bullets)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</a:t>
            </a:r>
            <a:r>
              <a:rPr lang="en-IN" sz="2400" dirty="0" err="1">
                <a:latin typeface="Bookman Old Style" panose="02050604050505020204" pitchFamily="18" charset="0"/>
              </a:rPr>
              <a:t>ol</a:t>
            </a:r>
            <a:r>
              <a:rPr lang="en-IN" sz="2400" dirty="0">
                <a:latin typeface="Bookman Old Style" panose="02050604050505020204" pitchFamily="18" charset="0"/>
              </a:rPr>
              <a:t>&gt; → Ordered list (numbers)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&lt;li&gt; → List item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&lt;dl&gt; → Definition list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&lt;dt&gt; → Term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&lt;dd&gt; → Definition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6006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B3E7-0816-C9EA-10A3-7D6463FCF1B6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32241-DE4D-CE6B-25CB-D587DF2F8B29}"/>
              </a:ext>
            </a:extLst>
          </p:cNvPr>
          <p:cNvSpPr txBox="1"/>
          <p:nvPr/>
        </p:nvSpPr>
        <p:spPr>
          <a:xfrm>
            <a:off x="581025" y="906871"/>
            <a:ext cx="1102995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Bookman Old Style" panose="02050604050505020204" pitchFamily="18" charset="0"/>
              </a:rPr>
              <a:t>5. Tables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&lt;table&gt; → Table container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&lt;tr&gt; → Table row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</a:t>
            </a:r>
            <a:r>
              <a:rPr lang="en-IN" sz="2400" dirty="0" err="1">
                <a:latin typeface="Bookman Old Style" panose="02050604050505020204" pitchFamily="18" charset="0"/>
              </a:rPr>
              <a:t>th</a:t>
            </a:r>
            <a:r>
              <a:rPr lang="en-IN" sz="2400" dirty="0">
                <a:latin typeface="Bookman Old Style" panose="02050604050505020204" pitchFamily="18" charset="0"/>
              </a:rPr>
              <a:t>&gt; → Table header cell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&lt;td&gt; → Table data cell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&lt;caption&gt; → Table title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</a:t>
            </a:r>
            <a:r>
              <a:rPr lang="en-IN" sz="2400" dirty="0" err="1">
                <a:latin typeface="Bookman Old Style" panose="02050604050505020204" pitchFamily="18" charset="0"/>
              </a:rPr>
              <a:t>thead</a:t>
            </a:r>
            <a:r>
              <a:rPr lang="en-IN" sz="2400" dirty="0">
                <a:latin typeface="Bookman Old Style" panose="02050604050505020204" pitchFamily="18" charset="0"/>
              </a:rPr>
              <a:t>&gt;, &lt;</a:t>
            </a:r>
            <a:r>
              <a:rPr lang="en-IN" sz="2400" dirty="0" err="1">
                <a:latin typeface="Bookman Old Style" panose="02050604050505020204" pitchFamily="18" charset="0"/>
              </a:rPr>
              <a:t>tbody</a:t>
            </a:r>
            <a:r>
              <a:rPr lang="en-IN" sz="2400" dirty="0">
                <a:latin typeface="Bookman Old Style" panose="02050604050505020204" pitchFamily="18" charset="0"/>
              </a:rPr>
              <a:t>&gt;, &lt;</a:t>
            </a:r>
            <a:r>
              <a:rPr lang="en-IN" sz="2400" dirty="0" err="1">
                <a:latin typeface="Bookman Old Style" panose="02050604050505020204" pitchFamily="18" charset="0"/>
              </a:rPr>
              <a:t>tfoot</a:t>
            </a:r>
            <a:r>
              <a:rPr lang="en-IN" sz="2400" dirty="0">
                <a:latin typeface="Bookman Old Style" panose="02050604050505020204" pitchFamily="18" charset="0"/>
              </a:rPr>
              <a:t>&gt; → Sections of a table</a:t>
            </a:r>
          </a:p>
          <a:p>
            <a:endParaRPr lang="en-IN" sz="2400" dirty="0">
              <a:latin typeface="Bookman Old Style" panose="02050604050505020204" pitchFamily="18" charset="0"/>
            </a:endParaRPr>
          </a:p>
          <a:p>
            <a:r>
              <a:rPr lang="en-IN" sz="2400" b="1" u="sng" dirty="0">
                <a:latin typeface="Bookman Old Style" panose="02050604050505020204" pitchFamily="18" charset="0"/>
              </a:rPr>
              <a:t>6. Forms &amp; Input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&lt;form&gt; → Form container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&lt;input type="text"&gt; → Text box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&lt;input type="radio"&gt;, &lt;input type="checkbox"&gt;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</a:t>
            </a:r>
            <a:r>
              <a:rPr lang="en-IN" sz="2400" dirty="0" err="1">
                <a:latin typeface="Bookman Old Style" panose="02050604050505020204" pitchFamily="18" charset="0"/>
              </a:rPr>
              <a:t>textarea</a:t>
            </a:r>
            <a:r>
              <a:rPr lang="en-IN" sz="2400" dirty="0">
                <a:latin typeface="Bookman Old Style" panose="02050604050505020204" pitchFamily="18" charset="0"/>
              </a:rPr>
              <a:t>&gt; → Multi-line input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&lt;select&gt;, &lt;option&gt; → Dropdown menu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&lt;button&gt; → Button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&lt;label&gt; → Label for input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53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7B3E7-0816-C9EA-10A3-7D6463FCF1B6}"/>
              </a:ext>
            </a:extLst>
          </p:cNvPr>
          <p:cNvSpPr/>
          <p:nvPr/>
        </p:nvSpPr>
        <p:spPr>
          <a:xfrm>
            <a:off x="2166938" y="0"/>
            <a:ext cx="7277100" cy="797671"/>
          </a:xfrm>
          <a:prstGeom prst="rect">
            <a:avLst/>
          </a:prstGeom>
          <a:solidFill>
            <a:srgbClr val="7395D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Baskerville Old Face" panose="02020602080505020303" pitchFamily="18" charset="0"/>
              </a:rPr>
              <a:t>Web Development</a:t>
            </a:r>
            <a:endParaRPr lang="en-IN" sz="3200" dirty="0">
              <a:latin typeface="Bookman Old Style" panose="0205060405050502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521783E-C584-0B64-E266-16603B17D5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2702" y="0"/>
            <a:ext cx="1881186" cy="9068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80704AD-12EF-9FAD-D8CC-E8D6E9D8A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63176"/>
            <a:ext cx="1095374" cy="79767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3632241-DE4D-CE6B-25CB-D587DF2F8B29}"/>
              </a:ext>
            </a:extLst>
          </p:cNvPr>
          <p:cNvSpPr txBox="1"/>
          <p:nvPr/>
        </p:nvSpPr>
        <p:spPr>
          <a:xfrm>
            <a:off x="581025" y="906871"/>
            <a:ext cx="1102995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dirty="0">
                <a:latin typeface="Bookman Old Style" panose="02050604050505020204" pitchFamily="18" charset="0"/>
              </a:rPr>
              <a:t>7. Semantic Structure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&lt;header&gt; → Top section (logo, nav)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&lt;nav&gt; → Navigation links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&lt;main&gt; → Main page content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&lt;section&gt; → Section of content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&lt;article&gt; → Independent article/post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&lt;aside&gt; → Sidebar/extra info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&lt;footer&gt; → Bottom of page</a:t>
            </a:r>
          </a:p>
          <a:p>
            <a:endParaRPr lang="en-IN" sz="2400" b="1" u="sng" dirty="0">
              <a:latin typeface="Bookman Old Style" panose="02050604050505020204" pitchFamily="18" charset="0"/>
            </a:endParaRPr>
          </a:p>
          <a:p>
            <a:r>
              <a:rPr lang="en-IN" sz="2400" b="1" u="sng" dirty="0">
                <a:latin typeface="Bookman Old Style" panose="02050604050505020204" pitchFamily="18" charset="0"/>
              </a:rPr>
              <a:t>8. Scripting &amp; Styles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&lt;script&gt; → JavaScript code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&lt;link&gt; → Link external CSS</a:t>
            </a:r>
          </a:p>
          <a:p>
            <a:r>
              <a:rPr lang="en-IN" sz="2400" dirty="0">
                <a:latin typeface="Bookman Old Style" panose="02050604050505020204" pitchFamily="18" charset="0"/>
              </a:rPr>
              <a:t>&lt;style&gt; → Internal CSS</a:t>
            </a:r>
            <a:endParaRPr lang="en-IN" sz="20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9692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836</Words>
  <Application>Microsoft Office PowerPoint</Application>
  <PresentationFormat>Widescreen</PresentationFormat>
  <Paragraphs>181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Baskerville Old Face</vt:lpstr>
      <vt:lpstr>Book Antiqua</vt:lpstr>
      <vt:lpstr>Bookman Old Style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nandhusri1107@outlook.com</dc:creator>
  <cp:lastModifiedBy>DELL</cp:lastModifiedBy>
  <cp:revision>5</cp:revision>
  <dcterms:created xsi:type="dcterms:W3CDTF">2025-08-10T06:18:18Z</dcterms:created>
  <dcterms:modified xsi:type="dcterms:W3CDTF">2025-09-06T06:51:31Z</dcterms:modified>
</cp:coreProperties>
</file>