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71" r:id="rId3"/>
    <p:sldId id="275" r:id="rId4"/>
    <p:sldId id="263" r:id="rId5"/>
    <p:sldId id="272" r:id="rId6"/>
    <p:sldId id="276" r:id="rId7"/>
    <p:sldId id="277" r:id="rId8"/>
    <p:sldId id="278" r:id="rId9"/>
    <p:sldId id="281" r:id="rId10"/>
    <p:sldId id="279" r:id="rId11"/>
    <p:sldId id="280" r:id="rId12"/>
    <p:sldId id="287" r:id="rId13"/>
    <p:sldId id="282" r:id="rId14"/>
    <p:sldId id="283" r:id="rId15"/>
    <p:sldId id="284" r:id="rId16"/>
    <p:sldId id="285" r:id="rId17"/>
    <p:sldId id="286"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C916A6-A7CB-49A0-B5DE-E58CE8BE2769}">
          <p14:sldIdLst>
            <p14:sldId id="256"/>
            <p14:sldId id="271"/>
            <p14:sldId id="275"/>
            <p14:sldId id="263"/>
            <p14:sldId id="272"/>
            <p14:sldId id="276"/>
            <p14:sldId id="277"/>
            <p14:sldId id="278"/>
            <p14:sldId id="281"/>
            <p14:sldId id="279"/>
            <p14:sldId id="280"/>
            <p14:sldId id="287"/>
            <p14:sldId id="282"/>
          </p14:sldIdLst>
        </p14:section>
        <p14:section name="Untitled Section" id="{DBFEFDD7-F4AB-401C-AB8C-2D1EBB250173}">
          <p14:sldIdLst>
            <p14:sldId id="283"/>
            <p14:sldId id="284"/>
            <p14:sldId id="285"/>
            <p14:sldId id="286"/>
            <p14:sldId id="288"/>
            <p14:sldId id="289"/>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4F7"/>
    <a:srgbClr val="A20000"/>
    <a:srgbClr val="9900FF"/>
    <a:srgbClr val="004E9A"/>
    <a:srgbClr val="A759BF"/>
    <a:srgbClr val="30E846"/>
    <a:srgbClr val="739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p:scale>
          <a:sx n="90" d="100"/>
          <a:sy n="90" d="100"/>
        </p:scale>
        <p:origin x="307" y="53"/>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7CF46-16CC-4F1D-A73F-8028EA34CFCF}" type="datetimeFigureOut">
              <a:rPr lang="en-US" smtClean="0"/>
              <a:t>9/7/2025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728C0-9F1A-41C0-B0F4-4A5BAD055F3E}" type="slidenum">
              <a:rPr lang="en-US" smtClean="0"/>
              <a:t>‹#›</a:t>
            </a:fld>
            <a:endParaRPr lang="en-US"/>
          </a:p>
        </p:txBody>
      </p:sp>
    </p:spTree>
    <p:extLst>
      <p:ext uri="{BB962C8B-B14F-4D97-AF65-F5344CB8AC3E}">
        <p14:creationId xmlns:p14="http://schemas.microsoft.com/office/powerpoint/2010/main" val="40476853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C9BB-7BA1-C2E2-08F7-E9B991E0A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436668-7E6B-DC74-A391-F759475A9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D09445-4681-235F-45E1-C105829A1FA9}"/>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5" name="Footer Placeholder 4">
            <a:extLst>
              <a:ext uri="{FF2B5EF4-FFF2-40B4-BE49-F238E27FC236}">
                <a16:creationId xmlns:a16="http://schemas.microsoft.com/office/drawing/2014/main" id="{71252DBE-CD34-3185-5065-65FDA1743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4854E-A3EF-7A2E-ED83-9EB8AEE58BDF}"/>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353453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4D31-1F6D-94E0-DC0E-8A176959DB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6F6BB-C4F9-5B0D-624B-0128B7BC0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6219E-D177-7BE7-779E-A089C133E6FB}"/>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5" name="Footer Placeholder 4">
            <a:extLst>
              <a:ext uri="{FF2B5EF4-FFF2-40B4-BE49-F238E27FC236}">
                <a16:creationId xmlns:a16="http://schemas.microsoft.com/office/drawing/2014/main" id="{20863ED0-2617-6415-558B-F83DA73E9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4391E-A42D-52F2-D084-EA19EABC07C9}"/>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289223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D4E9A-EFBA-5E17-BA7C-880B08AA53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138F7-7E29-1476-BBA1-35E67FFF92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D1740-907C-9C60-A927-BBB8863F3092}"/>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5" name="Footer Placeholder 4">
            <a:extLst>
              <a:ext uri="{FF2B5EF4-FFF2-40B4-BE49-F238E27FC236}">
                <a16:creationId xmlns:a16="http://schemas.microsoft.com/office/drawing/2014/main" id="{EEDBC604-782B-8F75-1E1B-12449A2D9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D46A2-B09C-62D9-4245-A1A4AD0FE3B6}"/>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27761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20D1-0B0F-F6E3-3DDA-EA212E0D6E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43441F-6702-1D94-E46C-BF01704B2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CB5B4E-076F-094B-AC7C-E9977965E01B}"/>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5" name="Footer Placeholder 4">
            <a:extLst>
              <a:ext uri="{FF2B5EF4-FFF2-40B4-BE49-F238E27FC236}">
                <a16:creationId xmlns:a16="http://schemas.microsoft.com/office/drawing/2014/main" id="{97829E39-1CA3-2FC5-75A9-BC32DC89D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D2C9E-B0AE-ECDC-AAF8-DA083D887CA6}"/>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333347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34C0-42B1-36F9-BA5D-35DFA09AC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911016-1284-A9B6-6EB6-A7C85BB23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4B462-7D5B-8397-F3F7-AB6CAB32B8A0}"/>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5" name="Footer Placeholder 4">
            <a:extLst>
              <a:ext uri="{FF2B5EF4-FFF2-40B4-BE49-F238E27FC236}">
                <a16:creationId xmlns:a16="http://schemas.microsoft.com/office/drawing/2014/main" id="{18447A9A-9AB1-AC4C-0A36-2F0972A75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F2101-B3BE-693A-DF52-921E27B27FC8}"/>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361772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7F7F-FA47-D945-3E4E-1647F026D2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43026-CD98-71A7-D58D-8E5E519C7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890915-8F50-CF9C-C529-63631D51C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54CE4B-FF34-DE0D-D63F-49EAF3EBFB96}"/>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6" name="Footer Placeholder 5">
            <a:extLst>
              <a:ext uri="{FF2B5EF4-FFF2-40B4-BE49-F238E27FC236}">
                <a16:creationId xmlns:a16="http://schemas.microsoft.com/office/drawing/2014/main" id="{82E21FAC-BE6A-7966-DD15-4AF0F6DD5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4FFD5-95D3-2099-3692-E2AAF3708A04}"/>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273650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F08C-D868-D813-9FA5-99364AF583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9F069-3BDF-7E6F-8810-AEFA80550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93DF2-B4DB-CB38-CAE7-65CF0DE68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1A8943-83BF-368A-63DD-A7A39D7AB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CAB61-577F-B1C6-F94E-EFB414AAD3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41FA1C-2508-8A02-28A6-C7E647D86C2B}"/>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8" name="Footer Placeholder 7">
            <a:extLst>
              <a:ext uri="{FF2B5EF4-FFF2-40B4-BE49-F238E27FC236}">
                <a16:creationId xmlns:a16="http://schemas.microsoft.com/office/drawing/2014/main" id="{76FDBE76-E504-21EE-6BC0-89A28578E5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161F1C-3E93-5D39-B1D6-7DACA9E8D374}"/>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81144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27E5-0F49-EAED-6AA1-E062137FE8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A888CF-FF6F-E546-4565-9EDD0C0BDD37}"/>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4" name="Footer Placeholder 3">
            <a:extLst>
              <a:ext uri="{FF2B5EF4-FFF2-40B4-BE49-F238E27FC236}">
                <a16:creationId xmlns:a16="http://schemas.microsoft.com/office/drawing/2014/main" id="{F7564864-3FC1-28F6-A7B2-5407FFB912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A13137-FBC7-2E48-A795-3CF48DCFA49A}"/>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195488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87730-5055-C93F-70D0-FB7BAC676E47}"/>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3" name="Footer Placeholder 2">
            <a:extLst>
              <a:ext uri="{FF2B5EF4-FFF2-40B4-BE49-F238E27FC236}">
                <a16:creationId xmlns:a16="http://schemas.microsoft.com/office/drawing/2014/main" id="{6B96B2FF-4DED-365D-797B-DAE9435008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61F098-9925-CB4E-C7C7-409AF1DF6447}"/>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363344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453C-0EE6-8C54-5C6E-CF74F1E06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D8E7A2-6947-3F6A-060E-C62150911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D8FE8B-E630-556C-112A-79F184EEB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CB0F9-3020-FDB9-063D-5E4F1595B5BB}"/>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6" name="Footer Placeholder 5">
            <a:extLst>
              <a:ext uri="{FF2B5EF4-FFF2-40B4-BE49-F238E27FC236}">
                <a16:creationId xmlns:a16="http://schemas.microsoft.com/office/drawing/2014/main" id="{FB6AA1D1-9ED6-9D44-A9A4-E68891FA2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9B8A0-62FC-FD8E-38B5-0E36D8ECD533}"/>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197768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EF46-71F5-4259-8B4A-28C89C472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CB7237-AE50-D6E1-7C47-1F2B4FEBE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90141B-92F0-61D8-A300-7FF5BA637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0085B-991A-87BF-8B80-331DFD8C3677}"/>
              </a:ext>
            </a:extLst>
          </p:cNvPr>
          <p:cNvSpPr>
            <a:spLocks noGrp="1"/>
          </p:cNvSpPr>
          <p:nvPr>
            <p:ph type="dt" sz="half" idx="10"/>
          </p:nvPr>
        </p:nvSpPr>
        <p:spPr/>
        <p:txBody>
          <a:bodyPr/>
          <a:lstStyle/>
          <a:p>
            <a:fld id="{C8F8A76F-738E-451C-9878-1764DCB73916}" type="datetimeFigureOut">
              <a:rPr lang="en-IN" smtClean="0"/>
              <a:t>07-09-2025</a:t>
            </a:fld>
            <a:endParaRPr lang="en-IN"/>
          </a:p>
        </p:txBody>
      </p:sp>
      <p:sp>
        <p:nvSpPr>
          <p:cNvPr id="6" name="Footer Placeholder 5">
            <a:extLst>
              <a:ext uri="{FF2B5EF4-FFF2-40B4-BE49-F238E27FC236}">
                <a16:creationId xmlns:a16="http://schemas.microsoft.com/office/drawing/2014/main" id="{503A0180-4E1A-49A4-2082-1C08774A1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9FE352-B921-34FF-A840-5C1BE5D770CB}"/>
              </a:ext>
            </a:extLst>
          </p:cNvPr>
          <p:cNvSpPr>
            <a:spLocks noGrp="1"/>
          </p:cNvSpPr>
          <p:nvPr>
            <p:ph type="sldNum" sz="quarter" idx="12"/>
          </p:nvPr>
        </p:nvSpPr>
        <p:spPr/>
        <p:txBody>
          <a:bodyPr/>
          <a:lstStyle/>
          <a:p>
            <a:fld id="{47810575-B76D-410D-B0EE-912553BDFF8A}" type="slidenum">
              <a:rPr lang="en-IN" smtClean="0"/>
              <a:t>‹#›</a:t>
            </a:fld>
            <a:endParaRPr lang="en-IN"/>
          </a:p>
        </p:txBody>
      </p:sp>
    </p:spTree>
    <p:extLst>
      <p:ext uri="{BB962C8B-B14F-4D97-AF65-F5344CB8AC3E}">
        <p14:creationId xmlns:p14="http://schemas.microsoft.com/office/powerpoint/2010/main" val="177195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BE455-A1CD-FE9D-B8A5-D954D730D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C522BB-DE7D-AB0E-5C19-8A10FA51B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D306B-D6EF-D315-5B96-D9CBD1128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8A76F-738E-451C-9878-1764DCB73916}" type="datetimeFigureOut">
              <a:rPr lang="en-IN" smtClean="0"/>
              <a:t>07-09-2025</a:t>
            </a:fld>
            <a:endParaRPr lang="en-IN"/>
          </a:p>
        </p:txBody>
      </p:sp>
      <p:sp>
        <p:nvSpPr>
          <p:cNvPr id="5" name="Footer Placeholder 4">
            <a:extLst>
              <a:ext uri="{FF2B5EF4-FFF2-40B4-BE49-F238E27FC236}">
                <a16:creationId xmlns:a16="http://schemas.microsoft.com/office/drawing/2014/main" id="{79B68471-0252-D0E3-ADE4-8F2F789D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DED81A-A688-BA94-4929-BA8744D1A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10575-B76D-410D-B0EE-912553BDFF8A}" type="slidenum">
              <a:rPr lang="en-IN" smtClean="0"/>
              <a:t>‹#›</a:t>
            </a:fld>
            <a:endParaRPr lang="en-IN"/>
          </a:p>
        </p:txBody>
      </p:sp>
    </p:spTree>
    <p:extLst>
      <p:ext uri="{BB962C8B-B14F-4D97-AF65-F5344CB8AC3E}">
        <p14:creationId xmlns:p14="http://schemas.microsoft.com/office/powerpoint/2010/main" val="249977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start.spring.i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8753B-A6ED-4603-6DA6-38913673FE8E}"/>
              </a:ext>
            </a:extLst>
          </p:cNvPr>
          <p:cNvSpPr>
            <a:spLocks noGrp="1"/>
          </p:cNvSpPr>
          <p:nvPr>
            <p:ph type="subTitle" idx="1"/>
          </p:nvPr>
        </p:nvSpPr>
        <p:spPr/>
        <p:txBody>
          <a:bodyPr/>
          <a:lstStyle/>
          <a:p>
            <a:r>
              <a:rPr lang="en-US" dirty="0"/>
              <a:t> </a:t>
            </a:r>
            <a:endParaRPr lang="en-IN" dirty="0"/>
          </a:p>
        </p:txBody>
      </p:sp>
      <p:pic>
        <p:nvPicPr>
          <p:cNvPr id="8" name="Picture 7">
            <a:extLst>
              <a:ext uri="{FF2B5EF4-FFF2-40B4-BE49-F238E27FC236}">
                <a16:creationId xmlns:a16="http://schemas.microsoft.com/office/drawing/2014/main" id="{9A63C058-E925-9401-9D90-C8C212E3A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993" y="643255"/>
            <a:ext cx="9606013" cy="5571489"/>
          </a:xfrm>
          <a:prstGeom prst="rect">
            <a:avLst/>
          </a:prstGeom>
        </p:spPr>
      </p:pic>
    </p:spTree>
    <p:extLst>
      <p:ext uri="{BB962C8B-B14F-4D97-AF65-F5344CB8AC3E}">
        <p14:creationId xmlns:p14="http://schemas.microsoft.com/office/powerpoint/2010/main" val="526920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pom.xml</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2" name="Rectangle 1"/>
          <p:cNvSpPr>
            <a:spLocks noChangeArrowheads="1"/>
          </p:cNvSpPr>
          <p:nvPr/>
        </p:nvSpPr>
        <p:spPr bwMode="auto">
          <a:xfrm>
            <a:off x="468456" y="1006283"/>
            <a:ext cx="60775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1D35"/>
                </a:solidFill>
                <a:effectLst/>
                <a:cs typeface="Arial" panose="020B0604020202020204" pitchFamily="34" charset="0"/>
              </a:rPr>
              <a:t>It refers to the </a:t>
            </a:r>
            <a:r>
              <a:rPr kumimoji="0" lang="en-US" altLang="en-US" b="1"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pom.xml</a:t>
            </a:r>
            <a:r>
              <a:rPr kumimoji="0" lang="en-US" altLang="en-US" b="1" i="0" u="none" strike="noStrike" cap="none" normalizeH="0" baseline="0" dirty="0" smtClean="0">
                <a:ln>
                  <a:noFill/>
                </a:ln>
                <a:solidFill>
                  <a:srgbClr val="001D35"/>
                </a:solidFill>
                <a:effectLst/>
                <a:cs typeface="Arial" panose="020B0604020202020204" pitchFamily="34" charset="0"/>
              </a:rPr>
              <a:t> file, which is the fundamental configuration file used by Maven, a popular build automation tool commonly used with Spring projects.</a:t>
            </a:r>
            <a:r>
              <a:rPr kumimoji="0" lang="en-US" altLang="en-US" sz="1050" b="1"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33111" y="2097812"/>
            <a:ext cx="5285798" cy="3824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rPr>
              <a:t>The </a:t>
            </a:r>
            <a:r>
              <a:rPr kumimoji="0" lang="en-US" altLang="en-US" sz="2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pom.xml</a:t>
            </a:r>
            <a:r>
              <a:rPr kumimoji="0" lang="en-US" altLang="en-US" sz="2000" b="0"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rPr>
              <a:t> file defines:</a:t>
            </a:r>
            <a:endParaRPr kumimoji="0" lang="en-US" altLang="en-US" sz="11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rPr>
              <a:t>Project Information</a:t>
            </a:r>
            <a:r>
              <a:rPr kumimoji="0" lang="en-US" altLang="en-US" sz="2000" b="0"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 Details like </a:t>
            </a:r>
            <a:r>
              <a:rPr kumimoji="0" lang="en-US" altLang="en-US" sz="1600" b="0" i="0" u="none" strike="noStrike" cap="none" normalizeH="0" baseline="0" dirty="0" err="1" smtClean="0">
                <a:ln>
                  <a:noFill/>
                </a:ln>
                <a:solidFill>
                  <a:srgbClr val="545D7E"/>
                </a:solidFill>
                <a:effectLst/>
                <a:latin typeface="Courier New" panose="02070309020205020404" pitchFamily="49" charset="0"/>
                <a:cs typeface="Courier New" panose="02070309020205020404" pitchFamily="49" charset="0"/>
              </a:rPr>
              <a:t>groupId</a:t>
            </a:r>
            <a:r>
              <a:rPr kumimoji="0" lang="en-US" altLang="en-US" sz="24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solidFill>
                  <a:srgbClr val="545D7E"/>
                </a:solidFill>
                <a:effectLst/>
                <a:latin typeface="Courier New" panose="02070309020205020404" pitchFamily="49" charset="0"/>
                <a:cs typeface="Courier New" panose="02070309020205020404" pitchFamily="49" charset="0"/>
              </a:rPr>
              <a:t>artifactId</a:t>
            </a:r>
            <a:r>
              <a:rPr kumimoji="0" lang="en-US" altLang="en-US" sz="24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rgbClr val="545D7E"/>
                </a:solidFill>
                <a:effectLst/>
                <a:latin typeface="Courier New" panose="02070309020205020404" pitchFamily="49" charset="0"/>
                <a:cs typeface="Courier New" panose="02070309020205020404" pitchFamily="49" charset="0"/>
              </a:rPr>
              <a:t>version</a:t>
            </a:r>
            <a:r>
              <a:rPr kumimoji="0" lang="en-US" altLang="en-US" sz="24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rgbClr val="545D7E"/>
                </a:solidFill>
                <a:effectLst/>
                <a:latin typeface="Courier New" panose="02070309020205020404" pitchFamily="49" charset="0"/>
                <a:cs typeface="Courier New" panose="02070309020205020404" pitchFamily="49" charset="0"/>
              </a:rPr>
              <a:t>packaging</a:t>
            </a:r>
            <a:r>
              <a:rPr kumimoji="0" lang="en-US" altLang="en-US" sz="24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and </a:t>
            </a:r>
            <a:r>
              <a:rPr kumimoji="0" lang="en-US" altLang="en-US" sz="1400" b="0" i="0" u="none" strike="noStrike" cap="none" normalizeH="0" baseline="0" dirty="0" smtClean="0">
                <a:ln>
                  <a:noFill/>
                </a:ln>
                <a:solidFill>
                  <a:srgbClr val="545D7E"/>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 that uniquely identify the project.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rPr>
              <a:t>Dependencies</a:t>
            </a:r>
            <a:r>
              <a:rPr kumimoji="0" lang="en-US" altLang="en-US" sz="2000" b="0"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545D7E"/>
                </a:solidFill>
                <a:effectLst/>
                <a:latin typeface="Arial" panose="020B0604020202020204" pitchFamily="34" charset="0"/>
                <a:cs typeface="Arial" panose="020B0604020202020204" pitchFamily="34" charset="0"/>
              </a:rPr>
              <a:t>Lists all external libraries and frameworks (including Spring modules) that the project relies on, along with their versions.</a:t>
            </a:r>
            <a:endParaRPr kumimoji="0" lang="en-US" altLang="en-US" sz="2000" b="0" i="0" u="none" strike="noStrike" cap="none" normalizeH="0" baseline="0" dirty="0" smtClean="0">
              <a:ln>
                <a:noFill/>
              </a:ln>
              <a:solidFill>
                <a:srgbClr val="001D35"/>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6610638" y="1481188"/>
            <a:ext cx="5174962" cy="3693319"/>
          </a:xfrm>
          <a:prstGeom prst="rect">
            <a:avLst/>
          </a:prstGeom>
        </p:spPr>
        <p:txBody>
          <a:bodyPr wrap="square">
            <a:spAutoFit/>
          </a:bodyPr>
          <a:lstStyle/>
          <a:p>
            <a:pPr algn="just">
              <a:buFont typeface="Arial" panose="020B0604020202020204" pitchFamily="34" charset="0"/>
              <a:buChar char="•"/>
            </a:pPr>
            <a:r>
              <a:rPr lang="en-US" b="1" dirty="0">
                <a:solidFill>
                  <a:srgbClr val="001D35"/>
                </a:solidFill>
                <a:latin typeface="Arial" panose="020B0604020202020204" pitchFamily="34" charset="0"/>
              </a:rPr>
              <a:t>Build Configuration</a:t>
            </a:r>
            <a:r>
              <a:rPr lang="en-US" dirty="0">
                <a:solidFill>
                  <a:srgbClr val="001D35"/>
                </a:solidFill>
                <a:latin typeface="Arial" panose="020B0604020202020204" pitchFamily="34" charset="0"/>
              </a:rPr>
              <a:t>:</a:t>
            </a:r>
          </a:p>
          <a:p>
            <a:pPr algn="just" fontAlgn="ctr">
              <a:buFont typeface="Arial" panose="020B0604020202020204" pitchFamily="34" charset="0"/>
              <a:buChar char="•"/>
            </a:pPr>
            <a:r>
              <a:rPr lang="en-US" dirty="0">
                <a:solidFill>
                  <a:srgbClr val="545D7E"/>
                </a:solidFill>
                <a:latin typeface="Arial" panose="020B0604020202020204" pitchFamily="34" charset="0"/>
              </a:rPr>
              <a:t>Specifies plugins, build directories, and other settings related to the project's build process</a:t>
            </a:r>
            <a:r>
              <a:rPr lang="en-US" dirty="0" smtClean="0">
                <a:solidFill>
                  <a:srgbClr val="545D7E"/>
                </a:solidFill>
                <a:latin typeface="Arial" panose="020B0604020202020204" pitchFamily="34" charset="0"/>
              </a:rPr>
              <a:t>.</a:t>
            </a:r>
          </a:p>
          <a:p>
            <a:pPr algn="just" fontAlgn="ctr"/>
            <a:r>
              <a:rPr lang="en-US" dirty="0">
                <a:solidFill>
                  <a:srgbClr val="545D7E"/>
                </a:solidFill>
                <a:latin typeface="Arial" panose="020B0604020202020204" pitchFamily="34" charset="0"/>
              </a:rPr>
              <a:t> </a:t>
            </a:r>
            <a:endParaRPr lang="en-US" dirty="0">
              <a:solidFill>
                <a:srgbClr val="0B57D0"/>
              </a:solidFill>
              <a:latin typeface="Arial" panose="020B0604020202020204" pitchFamily="34" charset="0"/>
            </a:endParaRPr>
          </a:p>
          <a:p>
            <a:pPr algn="just">
              <a:buFont typeface="Arial" panose="020B0604020202020204" pitchFamily="34" charset="0"/>
              <a:buChar char="•"/>
            </a:pPr>
            <a:r>
              <a:rPr lang="en-US" b="1" dirty="0">
                <a:solidFill>
                  <a:srgbClr val="001D35"/>
                </a:solidFill>
                <a:latin typeface="Arial" panose="020B0604020202020204" pitchFamily="34" charset="0"/>
              </a:rPr>
              <a:t>Repositories</a:t>
            </a:r>
            <a:r>
              <a:rPr lang="en-US" dirty="0">
                <a:solidFill>
                  <a:srgbClr val="001D35"/>
                </a:solidFill>
                <a:latin typeface="Arial" panose="020B0604020202020204" pitchFamily="34" charset="0"/>
              </a:rPr>
              <a:t>:</a:t>
            </a:r>
          </a:p>
          <a:p>
            <a:pPr algn="just" fontAlgn="ctr">
              <a:buFont typeface="Arial" panose="020B0604020202020204" pitchFamily="34" charset="0"/>
              <a:buChar char="•"/>
            </a:pPr>
            <a:r>
              <a:rPr lang="en-US" dirty="0">
                <a:solidFill>
                  <a:srgbClr val="545D7E"/>
                </a:solidFill>
                <a:latin typeface="Arial" panose="020B0604020202020204" pitchFamily="34" charset="0"/>
              </a:rPr>
              <a:t>Defines where Maven should look for dependencies (e.g., remote repositories like Maven Central</a:t>
            </a:r>
            <a:r>
              <a:rPr lang="en-US" dirty="0" smtClean="0">
                <a:solidFill>
                  <a:srgbClr val="545D7E"/>
                </a:solidFill>
                <a:latin typeface="Arial" panose="020B0604020202020204" pitchFamily="34" charset="0"/>
              </a:rPr>
              <a:t>).</a:t>
            </a:r>
          </a:p>
          <a:p>
            <a:pPr algn="just" fontAlgn="ctr">
              <a:buFont typeface="Arial" panose="020B0604020202020204" pitchFamily="34" charset="0"/>
              <a:buChar char="•"/>
            </a:pPr>
            <a:endParaRPr lang="en-US" dirty="0">
              <a:solidFill>
                <a:srgbClr val="0B57D0"/>
              </a:solidFill>
              <a:latin typeface="Arial" panose="020B0604020202020204" pitchFamily="34" charset="0"/>
            </a:endParaRPr>
          </a:p>
          <a:p>
            <a:pPr algn="just">
              <a:buFont typeface="Arial" panose="020B0604020202020204" pitchFamily="34" charset="0"/>
              <a:buChar char="•"/>
            </a:pPr>
            <a:r>
              <a:rPr lang="en-US" b="1" dirty="0">
                <a:solidFill>
                  <a:srgbClr val="001D35"/>
                </a:solidFill>
                <a:latin typeface="Arial" panose="020B0604020202020204" pitchFamily="34" charset="0"/>
              </a:rPr>
              <a:t>Profiles</a:t>
            </a:r>
            <a:r>
              <a:rPr lang="en-US" dirty="0">
                <a:solidFill>
                  <a:srgbClr val="001D35"/>
                </a:solidFill>
                <a:latin typeface="Arial" panose="020B0604020202020204" pitchFamily="34" charset="0"/>
              </a:rPr>
              <a:t>:</a:t>
            </a:r>
          </a:p>
          <a:p>
            <a:pPr algn="just">
              <a:buFont typeface="Arial" panose="020B0604020202020204" pitchFamily="34" charset="0"/>
              <a:buChar char="•"/>
            </a:pPr>
            <a:r>
              <a:rPr lang="en-US" dirty="0">
                <a:solidFill>
                  <a:srgbClr val="545D7E"/>
                </a:solidFill>
                <a:latin typeface="Arial" panose="020B0604020202020204" pitchFamily="34" charset="0"/>
              </a:rPr>
              <a:t>Allows for different build configurations for various environments (e.g., development, testing, production). </a:t>
            </a:r>
            <a:endParaRPr lang="en-US" b="0" i="0" dirty="0">
              <a:solidFill>
                <a:srgbClr val="545D7E"/>
              </a:solidFill>
              <a:effectLst/>
              <a:latin typeface="Arial" panose="020B0604020202020204" pitchFamily="34" charset="0"/>
            </a:endParaRPr>
          </a:p>
        </p:txBody>
      </p:sp>
      <p:sp>
        <p:nvSpPr>
          <p:cNvPr id="7" name="Rectangle 4"/>
          <p:cNvSpPr>
            <a:spLocks noChangeArrowheads="1"/>
          </p:cNvSpPr>
          <p:nvPr/>
        </p:nvSpPr>
        <p:spPr bwMode="auto">
          <a:xfrm>
            <a:off x="2191432" y="5659529"/>
            <a:ext cx="7384264" cy="83099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1D35"/>
                </a:solidFill>
                <a:effectLst/>
                <a:cs typeface="Arial" panose="020B0604020202020204" pitchFamily="34" charset="0"/>
              </a:rPr>
              <a:t>In essence, the </a:t>
            </a:r>
            <a:r>
              <a:rPr kumimoji="0" lang="en-US" altLang="en-US" sz="16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pom.xml</a:t>
            </a:r>
            <a:r>
              <a:rPr kumimoji="0" lang="en-US" altLang="en-US" sz="1600" b="0" i="0" u="none" strike="noStrike" cap="none" normalizeH="0" baseline="0" dirty="0" smtClean="0">
                <a:ln>
                  <a:noFill/>
                </a:ln>
                <a:solidFill>
                  <a:srgbClr val="001D35"/>
                </a:solidFill>
                <a:effectLst/>
                <a:cs typeface="Arial" panose="020B0604020202020204" pitchFamily="34" charset="0"/>
              </a:rPr>
              <a:t> file acts as the blueprint for your Spring project when using Maven, providing all the necessary information for Maven to build, manage dependencies, and execute various tasks within the project lifecycle.</a:t>
            </a:r>
            <a:r>
              <a:rPr kumimoji="0" lang="en-US" altLang="en-US" sz="10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3414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Setting up Spring Boot Application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433243" y="1959815"/>
            <a:ext cx="11029950" cy="2246769"/>
          </a:xfrm>
          <a:prstGeom prst="rect">
            <a:avLst/>
          </a:prstGeom>
          <a:noFill/>
        </p:spPr>
        <p:txBody>
          <a:bodyPr wrap="square" rtlCol="0">
            <a:spAutoFit/>
          </a:bodyPr>
          <a:lstStyle/>
          <a:p>
            <a:pPr algn="ctr"/>
            <a:r>
              <a:rPr lang="en-IN" sz="2000" b="1" dirty="0" smtClean="0">
                <a:latin typeface="Bookman Old Style" panose="02050604050505020204" pitchFamily="18" charset="0"/>
              </a:rPr>
              <a:t>Download eclipse ide for java web developers</a:t>
            </a:r>
          </a:p>
          <a:p>
            <a:pPr algn="ctr"/>
            <a:endParaRPr lang="en-IN" sz="2000" b="1" dirty="0">
              <a:latin typeface="Bookman Old Style" panose="02050604050505020204" pitchFamily="18" charset="0"/>
            </a:endParaRPr>
          </a:p>
          <a:p>
            <a:pPr algn="ctr"/>
            <a:r>
              <a:rPr lang="en-IN" sz="2000" b="1" dirty="0" smtClean="0">
                <a:latin typeface="Bookman Old Style" panose="02050604050505020204" pitchFamily="18" charset="0"/>
              </a:rPr>
              <a:t>Use Spring Initializer to preconfigure a Spring Boot Application, then import into your IDE Eclipse.</a:t>
            </a:r>
          </a:p>
          <a:p>
            <a:pPr algn="ctr"/>
            <a:endParaRPr lang="en-IN" sz="2000" b="1" dirty="0">
              <a:latin typeface="Bookman Old Style" panose="02050604050505020204" pitchFamily="18" charset="0"/>
            </a:endParaRPr>
          </a:p>
          <a:p>
            <a:pPr algn="ctr"/>
            <a:r>
              <a:rPr lang="en-IN" sz="2000" b="1" dirty="0" smtClean="0">
                <a:latin typeface="Bookman Old Style" panose="02050604050505020204" pitchFamily="18" charset="0"/>
              </a:rPr>
              <a:t>Official web site: </a:t>
            </a:r>
            <a:r>
              <a:rPr lang="en-IN" sz="2000" b="1" dirty="0" smtClean="0">
                <a:latin typeface="Bookman Old Style" panose="02050604050505020204" pitchFamily="18" charset="0"/>
                <a:hlinkClick r:id="rId4"/>
              </a:rPr>
              <a:t>https://start.spring.io</a:t>
            </a:r>
            <a:endParaRPr lang="en-IN" sz="2000" b="1" dirty="0" smtClean="0">
              <a:latin typeface="Bookman Old Style" panose="02050604050505020204" pitchFamily="18" charset="0"/>
            </a:endParaRPr>
          </a:p>
          <a:p>
            <a:pPr algn="ctr"/>
            <a:endParaRPr lang="en-IN" sz="2000" b="1" dirty="0">
              <a:latin typeface="Bookman Old Style" panose="02050604050505020204" pitchFamily="18" charset="0"/>
            </a:endParaRPr>
          </a:p>
        </p:txBody>
      </p:sp>
      <p:sp>
        <p:nvSpPr>
          <p:cNvPr id="2" name="TextBox 1"/>
          <p:cNvSpPr txBox="1"/>
          <p:nvPr/>
        </p:nvSpPr>
        <p:spPr>
          <a:xfrm>
            <a:off x="2860674" y="4849091"/>
            <a:ext cx="6104043" cy="369332"/>
          </a:xfrm>
          <a:prstGeom prst="rect">
            <a:avLst/>
          </a:prstGeom>
          <a:noFill/>
        </p:spPr>
        <p:txBody>
          <a:bodyPr wrap="none" rtlCol="0">
            <a:spAutoFit/>
          </a:bodyPr>
          <a:lstStyle/>
          <a:p>
            <a:r>
              <a:rPr lang="en-US" dirty="0" smtClean="0"/>
              <a:t>Open your workspace in Eclipse and import Spring boot project </a:t>
            </a:r>
            <a:endParaRPr lang="en-US" dirty="0"/>
          </a:p>
        </p:txBody>
      </p:sp>
    </p:spTree>
    <p:extLst>
      <p:ext uri="{BB962C8B-B14F-4D97-AF65-F5344CB8AC3E}">
        <p14:creationId xmlns:p14="http://schemas.microsoft.com/office/powerpoint/2010/main" val="1970694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Dependency Injection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342900" y="1350215"/>
            <a:ext cx="11029950" cy="1815882"/>
          </a:xfrm>
          <a:prstGeom prst="rect">
            <a:avLst/>
          </a:prstGeom>
          <a:noFill/>
        </p:spPr>
        <p:txBody>
          <a:bodyPr wrap="square" rtlCol="0">
            <a:spAutoFit/>
          </a:bodyPr>
          <a:lstStyle/>
          <a:p>
            <a:pPr algn="just"/>
            <a:r>
              <a:rPr lang="en-IN" sz="2800" dirty="0" smtClean="0">
                <a:latin typeface="Bookman Old Style" panose="02050604050505020204" pitchFamily="18" charset="0"/>
              </a:rPr>
              <a:t>Dependency injection (DI) in Spring Boot is a core mechanism for managing the dependencies between components, such as controllers and services. It promotes loose coupling and improves testability and maintainability.</a:t>
            </a:r>
            <a:endParaRPr lang="en-IN" sz="2800" dirty="0" smtClean="0">
              <a:latin typeface="Bookman Old Style" panose="02050604050505020204" pitchFamily="18" charset="0"/>
            </a:endParaRPr>
          </a:p>
        </p:txBody>
      </p:sp>
      <p:sp>
        <p:nvSpPr>
          <p:cNvPr id="3" name="TextBox 2"/>
          <p:cNvSpPr txBox="1"/>
          <p:nvPr/>
        </p:nvSpPr>
        <p:spPr>
          <a:xfrm>
            <a:off x="428625" y="3535728"/>
            <a:ext cx="10944225" cy="120032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2400" dirty="0" smtClean="0"/>
              <a:t>Controllers: classes annotated with @</a:t>
            </a:r>
            <a:r>
              <a:rPr lang="en-US" sz="2400" dirty="0" err="1" smtClean="0"/>
              <a:t>RestController</a:t>
            </a:r>
            <a:r>
              <a:rPr lang="en-US" sz="2400" dirty="0" smtClean="0"/>
              <a:t> or @Controller handle incoming HTTP Requests, process then, and return responses. They typically delegate business logic to service layers.</a:t>
            </a:r>
            <a:endParaRPr lang="en-US" sz="2400" dirty="0"/>
          </a:p>
        </p:txBody>
      </p:sp>
      <p:sp>
        <p:nvSpPr>
          <p:cNvPr id="5" name="TextBox 4"/>
          <p:cNvSpPr txBox="1"/>
          <p:nvPr/>
        </p:nvSpPr>
        <p:spPr>
          <a:xfrm>
            <a:off x="428625" y="5238860"/>
            <a:ext cx="10944225" cy="120032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2400" dirty="0" smtClean="0"/>
              <a:t>Services: Classes annotated with @Service encapsulate  the business logic of an application. The interact with repositories (for data access) and other services to perform operations.</a:t>
            </a:r>
            <a:endParaRPr lang="en-US" sz="2400" dirty="0"/>
          </a:p>
        </p:txBody>
      </p:sp>
    </p:spTree>
    <p:extLst>
      <p:ext uri="{BB962C8B-B14F-4D97-AF65-F5344CB8AC3E}">
        <p14:creationId xmlns:p14="http://schemas.microsoft.com/office/powerpoint/2010/main" val="1245035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Create Controller and run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pic>
        <p:nvPicPr>
          <p:cNvPr id="2" name="Picture 1"/>
          <p:cNvPicPr>
            <a:picLocks noChangeAspect="1"/>
          </p:cNvPicPr>
          <p:nvPr/>
        </p:nvPicPr>
        <p:blipFill rotWithShape="1">
          <a:blip r:embed="rId4"/>
          <a:srcRect r="31641" b="36439"/>
          <a:stretch/>
        </p:blipFill>
        <p:spPr>
          <a:xfrm>
            <a:off x="661987" y="1542540"/>
            <a:ext cx="9282115" cy="4854660"/>
          </a:xfrm>
          <a:prstGeom prst="rect">
            <a:avLst/>
          </a:prstGeom>
        </p:spPr>
      </p:pic>
      <p:sp>
        <p:nvSpPr>
          <p:cNvPr id="3" name="TextBox 2"/>
          <p:cNvSpPr txBox="1"/>
          <p:nvPr/>
        </p:nvSpPr>
        <p:spPr>
          <a:xfrm>
            <a:off x="6339840" y="3672840"/>
            <a:ext cx="2423160" cy="923330"/>
          </a:xfrm>
          <a:prstGeom prst="rect">
            <a:avLst/>
          </a:prstGeom>
          <a:noFill/>
        </p:spPr>
        <p:txBody>
          <a:bodyPr wrap="square" rtlCol="0">
            <a:spAutoFit/>
          </a:bodyPr>
          <a:lstStyle/>
          <a:p>
            <a:r>
              <a:rPr lang="en-US" dirty="0" smtClean="0"/>
              <a:t>Note: Ctrl + Shift + o</a:t>
            </a:r>
          </a:p>
          <a:p>
            <a:r>
              <a:rPr lang="en-US" dirty="0" smtClean="0"/>
              <a:t>Automatically add header file</a:t>
            </a:r>
            <a:endParaRPr lang="en-US" dirty="0"/>
          </a:p>
        </p:txBody>
      </p:sp>
    </p:spTree>
    <p:extLst>
      <p:ext uri="{BB962C8B-B14F-4D97-AF65-F5344CB8AC3E}">
        <p14:creationId xmlns:p14="http://schemas.microsoft.com/office/powerpoint/2010/main" val="1734904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Running Project</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pic>
        <p:nvPicPr>
          <p:cNvPr id="2" name="Picture 1"/>
          <p:cNvPicPr>
            <a:picLocks noChangeAspect="1"/>
          </p:cNvPicPr>
          <p:nvPr/>
        </p:nvPicPr>
        <p:blipFill rotWithShape="1">
          <a:blip r:embed="rId4"/>
          <a:srcRect t="12222" r="30972" b="8766"/>
          <a:stretch/>
        </p:blipFill>
        <p:spPr>
          <a:xfrm>
            <a:off x="1092200" y="1361634"/>
            <a:ext cx="8102600" cy="5216966"/>
          </a:xfrm>
          <a:prstGeom prst="rect">
            <a:avLst/>
          </a:prstGeom>
        </p:spPr>
      </p:pic>
    </p:spTree>
    <p:extLst>
      <p:ext uri="{BB962C8B-B14F-4D97-AF65-F5344CB8AC3E}">
        <p14:creationId xmlns:p14="http://schemas.microsoft.com/office/powerpoint/2010/main" val="2759581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Exclude Database Configuration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pic>
        <p:nvPicPr>
          <p:cNvPr id="2" name="Picture 1"/>
          <p:cNvPicPr>
            <a:picLocks noChangeAspect="1"/>
          </p:cNvPicPr>
          <p:nvPr/>
        </p:nvPicPr>
        <p:blipFill rotWithShape="1">
          <a:blip r:embed="rId4"/>
          <a:srcRect t="7407"/>
          <a:stretch/>
        </p:blipFill>
        <p:spPr>
          <a:xfrm>
            <a:off x="597919" y="1261533"/>
            <a:ext cx="10225023" cy="5325533"/>
          </a:xfrm>
          <a:prstGeom prst="rect">
            <a:avLst/>
          </a:prstGeom>
        </p:spPr>
      </p:pic>
    </p:spTree>
    <p:extLst>
      <p:ext uri="{BB962C8B-B14F-4D97-AF65-F5344CB8AC3E}">
        <p14:creationId xmlns:p14="http://schemas.microsoft.com/office/powerpoint/2010/main" val="3870185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Output</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pic>
        <p:nvPicPr>
          <p:cNvPr id="2" name="Picture 1"/>
          <p:cNvPicPr>
            <a:picLocks noChangeAspect="1"/>
          </p:cNvPicPr>
          <p:nvPr/>
        </p:nvPicPr>
        <p:blipFill rotWithShape="1">
          <a:blip r:embed="rId4"/>
          <a:srcRect r="38267" b="50443"/>
          <a:stretch/>
        </p:blipFill>
        <p:spPr>
          <a:xfrm>
            <a:off x="1047221" y="1400175"/>
            <a:ext cx="9702979" cy="4381500"/>
          </a:xfrm>
          <a:prstGeom prst="rect">
            <a:avLst/>
          </a:prstGeom>
        </p:spPr>
      </p:pic>
    </p:spTree>
    <p:extLst>
      <p:ext uri="{BB962C8B-B14F-4D97-AF65-F5344CB8AC3E}">
        <p14:creationId xmlns:p14="http://schemas.microsoft.com/office/powerpoint/2010/main" val="2424165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Annotation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290513" y="741925"/>
            <a:ext cx="11029950" cy="861774"/>
          </a:xfrm>
          <a:prstGeom prst="rect">
            <a:avLst/>
          </a:prstGeom>
          <a:noFill/>
        </p:spPr>
        <p:txBody>
          <a:bodyPr wrap="square" rtlCol="0">
            <a:spAutoFit/>
          </a:bodyPr>
          <a:lstStyle/>
          <a:p>
            <a:pPr>
              <a:lnSpc>
                <a:spcPct val="150000"/>
              </a:lnSpc>
            </a:pPr>
            <a:endParaRPr lang="en-IN" sz="2000" b="1" dirty="0">
              <a:solidFill>
                <a:srgbClr val="C00000"/>
              </a:solidFill>
              <a:latin typeface="Bookman Old Style" panose="02050604050505020204" pitchFamily="18" charset="0"/>
            </a:endParaRPr>
          </a:p>
          <a:p>
            <a:endParaRPr lang="en-IN" sz="2000" dirty="0">
              <a:latin typeface="Bookman Old Style" panose="02050604050505020204" pitchFamily="18" charset="0"/>
            </a:endParaRPr>
          </a:p>
        </p:txBody>
      </p:sp>
      <p:sp>
        <p:nvSpPr>
          <p:cNvPr id="2" name="TextBox 1"/>
          <p:cNvSpPr txBox="1"/>
          <p:nvPr/>
        </p:nvSpPr>
        <p:spPr>
          <a:xfrm>
            <a:off x="419100" y="1381125"/>
            <a:ext cx="7019925" cy="3139321"/>
          </a:xfrm>
          <a:prstGeom prst="rect">
            <a:avLst/>
          </a:prstGeom>
          <a:noFill/>
        </p:spPr>
        <p:txBody>
          <a:bodyPr wrap="square" rtlCol="0">
            <a:spAutoFit/>
          </a:bodyPr>
          <a:lstStyle/>
          <a:p>
            <a:r>
              <a:rPr lang="en-US" dirty="0" smtClean="0"/>
              <a:t>@SpringBootApplication -------</a:t>
            </a:r>
            <a:r>
              <a:rPr lang="en-US" dirty="0" smtClean="0">
                <a:sym typeface="Wingdings" panose="05000000000000000000" pitchFamily="2" charset="2"/>
              </a:rPr>
              <a:t>  Main Application File  Start point</a:t>
            </a:r>
          </a:p>
          <a:p>
            <a:r>
              <a:rPr lang="en-US" dirty="0">
                <a:sym typeface="Wingdings" panose="05000000000000000000" pitchFamily="2" charset="2"/>
              </a:rPr>
              <a:t> </a:t>
            </a:r>
            <a:r>
              <a:rPr lang="en-US" dirty="0" smtClean="0">
                <a:sym typeface="Wingdings" panose="05000000000000000000" pitchFamily="2" charset="2"/>
              </a:rPr>
              <a:t>                                                     contains:</a:t>
            </a:r>
          </a:p>
          <a:p>
            <a:r>
              <a:rPr lang="en-US" dirty="0">
                <a:sym typeface="Wingdings" panose="05000000000000000000" pitchFamily="2" charset="2"/>
              </a:rPr>
              <a:t>	</a:t>
            </a:r>
            <a:r>
              <a:rPr lang="en-US" dirty="0" smtClean="0">
                <a:sym typeface="Wingdings" panose="05000000000000000000" pitchFamily="2" charset="2"/>
              </a:rPr>
              <a:t>		 </a:t>
            </a:r>
            <a:r>
              <a:rPr lang="en-US" dirty="0" err="1" smtClean="0">
                <a:sym typeface="Wingdings" panose="05000000000000000000" pitchFamily="2" charset="2"/>
              </a:rPr>
              <a:t>SpringBootConfiguration</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 </a:t>
            </a:r>
            <a:r>
              <a:rPr lang="en-US" dirty="0" err="1" smtClean="0">
                <a:sym typeface="Wingdings" panose="05000000000000000000" pitchFamily="2" charset="2"/>
              </a:rPr>
              <a:t>EnableAutoConfiguration</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ComponentScan</a:t>
            </a:r>
            <a:endParaRPr lang="en-US" dirty="0" smtClean="0">
              <a:sym typeface="Wingdings" panose="05000000000000000000" pitchFamily="2" charset="2"/>
            </a:endParaRPr>
          </a:p>
          <a:p>
            <a:r>
              <a:rPr lang="en-US" dirty="0" smtClean="0">
                <a:sym typeface="Wingdings" panose="05000000000000000000" pitchFamily="2" charset="2"/>
              </a:rPr>
              <a:t>@</a:t>
            </a:r>
            <a:r>
              <a:rPr lang="en-US" dirty="0" err="1" smtClean="0">
                <a:sym typeface="Wingdings" panose="05000000000000000000" pitchFamily="2" charset="2"/>
              </a:rPr>
              <a:t>RestController</a:t>
            </a:r>
            <a:r>
              <a:rPr lang="en-US" dirty="0" smtClean="0">
                <a:sym typeface="Wingdings" panose="05000000000000000000" pitchFamily="2" charset="2"/>
              </a:rPr>
              <a:t> -----------------  showing output</a:t>
            </a:r>
          </a:p>
          <a:p>
            <a:r>
              <a:rPr lang="en-US" dirty="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containts</a:t>
            </a:r>
            <a:r>
              <a:rPr lang="en-US" dirty="0" smtClean="0">
                <a:sym typeface="Wingdings" panose="05000000000000000000" pitchFamily="2" charset="2"/>
              </a:rPr>
              <a:t>:</a:t>
            </a:r>
          </a:p>
          <a:p>
            <a:r>
              <a:rPr lang="en-US" dirty="0">
                <a:sym typeface="Wingdings" panose="05000000000000000000" pitchFamily="2" charset="2"/>
              </a:rPr>
              <a:t>	</a:t>
            </a:r>
            <a:r>
              <a:rPr lang="en-US" dirty="0" smtClean="0">
                <a:sym typeface="Wingdings" panose="05000000000000000000" pitchFamily="2" charset="2"/>
              </a:rPr>
              <a:t>		Controller -- request handle purpose</a:t>
            </a:r>
          </a:p>
          <a:p>
            <a:r>
              <a:rPr lang="en-US" dirty="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ResponseBody</a:t>
            </a:r>
            <a:r>
              <a:rPr lang="en-US" dirty="0" smtClean="0">
                <a:sym typeface="Wingdings" panose="05000000000000000000" pitchFamily="2" charset="2"/>
              </a:rPr>
              <a:t></a:t>
            </a:r>
          </a:p>
          <a:p>
            <a:r>
              <a:rPr lang="en-US" dirty="0">
                <a:sym typeface="Wingdings" panose="05000000000000000000" pitchFamily="2" charset="2"/>
              </a:rPr>
              <a:t>	</a:t>
            </a:r>
            <a:r>
              <a:rPr lang="en-US" dirty="0" smtClean="0">
                <a:sym typeface="Wingdings" panose="05000000000000000000" pitchFamily="2" charset="2"/>
              </a:rPr>
              <a:t>		send your data into http response data	</a:t>
            </a:r>
          </a:p>
          <a:p>
            <a:r>
              <a:rPr lang="en-US" dirty="0" smtClean="0">
                <a:sym typeface="Wingdings" panose="05000000000000000000" pitchFamily="2" charset="2"/>
              </a:rPr>
              <a:t>	                                                       </a:t>
            </a:r>
            <a:endParaRPr lang="en-US" dirty="0"/>
          </a:p>
        </p:txBody>
      </p:sp>
      <p:sp>
        <p:nvSpPr>
          <p:cNvPr id="5" name="TextBox 4"/>
          <p:cNvSpPr txBox="1"/>
          <p:nvPr/>
        </p:nvSpPr>
        <p:spPr>
          <a:xfrm>
            <a:off x="1438274" y="4961620"/>
            <a:ext cx="8446479" cy="923330"/>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smtClean="0"/>
              <a:t>Know about controller process in browser ?</a:t>
            </a:r>
          </a:p>
          <a:p>
            <a:endParaRPr lang="en-US" dirty="0"/>
          </a:p>
          <a:p>
            <a:r>
              <a:rPr lang="en-US" dirty="0" err="1" smtClean="0"/>
              <a:t>Ctrl+shift+I</a:t>
            </a:r>
            <a:r>
              <a:rPr lang="en-US" dirty="0" smtClean="0"/>
              <a:t> </a:t>
            </a:r>
            <a:r>
              <a:rPr lang="en-US" dirty="0" smtClean="0">
                <a:sym typeface="Wingdings" panose="05000000000000000000" pitchFamily="2" charset="2"/>
              </a:rPr>
              <a:t> network tab  click your controller  see response headers and preview</a:t>
            </a:r>
            <a:endParaRPr lang="en-US" dirty="0" smtClean="0"/>
          </a:p>
        </p:txBody>
      </p:sp>
    </p:spTree>
    <p:extLst>
      <p:ext uri="{BB962C8B-B14F-4D97-AF65-F5344CB8AC3E}">
        <p14:creationId xmlns:p14="http://schemas.microsoft.com/office/powerpoint/2010/main" val="816875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Baskerville Old Face" panose="02020602080505020303" pitchFamily="18" charset="0"/>
              </a:rPr>
              <a:t>Controller &amp; Services (Dependency Injection)</a:t>
            </a:r>
            <a:endParaRPr lang="en-IN" sz="28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290513" y="741925"/>
            <a:ext cx="11029950" cy="861774"/>
          </a:xfrm>
          <a:prstGeom prst="rect">
            <a:avLst/>
          </a:prstGeom>
          <a:noFill/>
        </p:spPr>
        <p:txBody>
          <a:bodyPr wrap="square" rtlCol="0">
            <a:spAutoFit/>
          </a:bodyPr>
          <a:lstStyle/>
          <a:p>
            <a:pPr>
              <a:lnSpc>
                <a:spcPct val="150000"/>
              </a:lnSpc>
            </a:pPr>
            <a:endParaRPr lang="en-IN" sz="2000" b="1" dirty="0">
              <a:solidFill>
                <a:srgbClr val="C00000"/>
              </a:solidFill>
              <a:latin typeface="Bookman Old Style" panose="02050604050505020204" pitchFamily="18" charset="0"/>
            </a:endParaRPr>
          </a:p>
          <a:p>
            <a:endParaRPr lang="en-IN" sz="2000" dirty="0">
              <a:latin typeface="Bookman Old Style" panose="02050604050505020204" pitchFamily="18" charset="0"/>
            </a:endParaRPr>
          </a:p>
        </p:txBody>
      </p:sp>
      <p:pic>
        <p:nvPicPr>
          <p:cNvPr id="3" name="Picture 2"/>
          <p:cNvPicPr>
            <a:picLocks noChangeAspect="1"/>
          </p:cNvPicPr>
          <p:nvPr/>
        </p:nvPicPr>
        <p:blipFill rotWithShape="1">
          <a:blip r:embed="rId4"/>
          <a:srcRect l="1667" t="10247" r="1249" b="10987"/>
          <a:stretch/>
        </p:blipFill>
        <p:spPr>
          <a:xfrm>
            <a:off x="587376" y="1172812"/>
            <a:ext cx="11099800" cy="5065574"/>
          </a:xfrm>
          <a:prstGeom prst="rect">
            <a:avLst/>
          </a:prstGeom>
        </p:spPr>
      </p:pic>
    </p:spTree>
    <p:extLst>
      <p:ext uri="{BB962C8B-B14F-4D97-AF65-F5344CB8AC3E}">
        <p14:creationId xmlns:p14="http://schemas.microsoft.com/office/powerpoint/2010/main" val="4057930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Output</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pic>
        <p:nvPicPr>
          <p:cNvPr id="3" name="Picture 2"/>
          <p:cNvPicPr>
            <a:picLocks noChangeAspect="1"/>
          </p:cNvPicPr>
          <p:nvPr/>
        </p:nvPicPr>
        <p:blipFill rotWithShape="1">
          <a:blip r:embed="rId4"/>
          <a:srcRect l="2084" t="4074" r="29791" b="41852"/>
          <a:stretch/>
        </p:blipFill>
        <p:spPr>
          <a:xfrm>
            <a:off x="1260474" y="1529671"/>
            <a:ext cx="9677400" cy="4320796"/>
          </a:xfrm>
          <a:prstGeom prst="rect">
            <a:avLst/>
          </a:prstGeom>
        </p:spPr>
      </p:pic>
    </p:spTree>
    <p:extLst>
      <p:ext uri="{BB962C8B-B14F-4D97-AF65-F5344CB8AC3E}">
        <p14:creationId xmlns:p14="http://schemas.microsoft.com/office/powerpoint/2010/main" val="1969103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ADADF2-74A8-E0F8-309F-DB818DA073E8}"/>
              </a:ext>
            </a:extLst>
          </p:cNvPr>
          <p:cNvSpPr/>
          <p:nvPr/>
        </p:nvSpPr>
        <p:spPr>
          <a:xfrm>
            <a:off x="2105025" y="1420006"/>
            <a:ext cx="7981950" cy="4343400"/>
          </a:xfrm>
          <a:prstGeom prst="rect">
            <a:avLst/>
          </a:prstGeom>
          <a:solidFill>
            <a:srgbClr val="7030A0">
              <a:alpha val="3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smtClean="0">
                <a:solidFill>
                  <a:schemeClr val="tx1"/>
                </a:solidFill>
                <a:latin typeface="Book Antiqua" panose="02040602050305030304" pitchFamily="18" charset="0"/>
              </a:rPr>
              <a:t>DAY-5</a:t>
            </a:r>
            <a:endParaRPr lang="en-US" sz="9600" dirty="0">
              <a:solidFill>
                <a:schemeClr val="tx1"/>
              </a:solidFill>
              <a:latin typeface="Book Antiqua" panose="02040602050305030304" pitchFamily="18" charset="0"/>
            </a:endParaRPr>
          </a:p>
          <a:p>
            <a:pPr algn="ctr"/>
            <a:r>
              <a:rPr lang="en-US" sz="4800" dirty="0">
                <a:solidFill>
                  <a:schemeClr val="tx1"/>
                </a:solidFill>
                <a:latin typeface="Book Antiqua" panose="02040602050305030304" pitchFamily="18" charset="0"/>
              </a:rPr>
              <a:t>FULL-STACK JAVA</a:t>
            </a:r>
            <a:endParaRPr lang="en-IN" dirty="0">
              <a:solidFill>
                <a:schemeClr val="tx1"/>
              </a:solidFill>
              <a:latin typeface="Book Antiqua" panose="02040602050305030304" pitchFamily="18" charset="0"/>
            </a:endParaRPr>
          </a:p>
        </p:txBody>
      </p:sp>
      <p:pic>
        <p:nvPicPr>
          <p:cNvPr id="7" name="Picture 6">
            <a:extLst>
              <a:ext uri="{FF2B5EF4-FFF2-40B4-BE49-F238E27FC236}">
                <a16:creationId xmlns:a16="http://schemas.microsoft.com/office/drawing/2014/main" id="{91CCBEEE-2D5A-F405-1409-EFACDAE78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177722"/>
            <a:ext cx="2141868" cy="1242284"/>
          </a:xfrm>
          <a:prstGeom prst="rect">
            <a:avLst/>
          </a:prstGeom>
        </p:spPr>
      </p:pic>
      <p:pic>
        <p:nvPicPr>
          <p:cNvPr id="8" name="Picture 7">
            <a:extLst>
              <a:ext uri="{FF2B5EF4-FFF2-40B4-BE49-F238E27FC236}">
                <a16:creationId xmlns:a16="http://schemas.microsoft.com/office/drawing/2014/main" id="{584098B9-46C4-C877-80FA-B18B9D123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99" y="63176"/>
            <a:ext cx="1442585" cy="1050516"/>
          </a:xfrm>
          <a:prstGeom prst="rect">
            <a:avLst/>
          </a:prstGeom>
        </p:spPr>
      </p:pic>
    </p:spTree>
    <p:extLst>
      <p:ext uri="{BB962C8B-B14F-4D97-AF65-F5344CB8AC3E}">
        <p14:creationId xmlns:p14="http://schemas.microsoft.com/office/powerpoint/2010/main" val="1519344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sp>
        <p:nvSpPr>
          <p:cNvPr id="2" name="Rectangle 1"/>
          <p:cNvSpPr/>
          <p:nvPr/>
        </p:nvSpPr>
        <p:spPr>
          <a:xfrm>
            <a:off x="4512587" y="2967335"/>
            <a:ext cx="3166829" cy="1754326"/>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Day 5 End</a:t>
            </a:r>
          </a:p>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972605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ADADF2-74A8-E0F8-309F-DB818DA073E8}"/>
              </a:ext>
            </a:extLst>
          </p:cNvPr>
          <p:cNvSpPr/>
          <p:nvPr/>
        </p:nvSpPr>
        <p:spPr>
          <a:xfrm>
            <a:off x="1420016" y="1278119"/>
            <a:ext cx="8818614" cy="2334406"/>
          </a:xfrm>
          <a:prstGeom prst="rect">
            <a:avLst/>
          </a:prstGeom>
          <a:solidFill>
            <a:srgbClr val="63A4F7">
              <a:alpha val="3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Baskerville Old Face" panose="02020602080505020303" pitchFamily="18" charset="0"/>
              </a:rPr>
              <a:t>Spring Boot Framework</a:t>
            </a:r>
            <a:endParaRPr lang="en-IN" sz="3600" dirty="0">
              <a:solidFill>
                <a:schemeClr val="tx1"/>
              </a:solidFill>
              <a:latin typeface="Baskerville Old Face" panose="02020602080505020303" pitchFamily="18" charset="0"/>
            </a:endParaRPr>
          </a:p>
        </p:txBody>
      </p:sp>
      <p:pic>
        <p:nvPicPr>
          <p:cNvPr id="7" name="Picture 6">
            <a:extLst>
              <a:ext uri="{FF2B5EF4-FFF2-40B4-BE49-F238E27FC236}">
                <a16:creationId xmlns:a16="http://schemas.microsoft.com/office/drawing/2014/main" id="{91CCBEEE-2D5A-F405-1409-EFACDAE78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177722"/>
            <a:ext cx="2141868" cy="1242284"/>
          </a:xfrm>
          <a:prstGeom prst="rect">
            <a:avLst/>
          </a:prstGeom>
        </p:spPr>
      </p:pic>
      <p:pic>
        <p:nvPicPr>
          <p:cNvPr id="8" name="Picture 7">
            <a:extLst>
              <a:ext uri="{FF2B5EF4-FFF2-40B4-BE49-F238E27FC236}">
                <a16:creationId xmlns:a16="http://schemas.microsoft.com/office/drawing/2014/main" id="{584098B9-46C4-C877-80FA-B18B9D123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99" y="63176"/>
            <a:ext cx="1442585" cy="1050516"/>
          </a:xfrm>
          <a:prstGeom prst="rect">
            <a:avLst/>
          </a:prstGeom>
        </p:spPr>
      </p:pic>
      <p:sp>
        <p:nvSpPr>
          <p:cNvPr id="2" name="TextBox 1">
            <a:extLst>
              <a:ext uri="{FF2B5EF4-FFF2-40B4-BE49-F238E27FC236}">
                <a16:creationId xmlns:a16="http://schemas.microsoft.com/office/drawing/2014/main" id="{A5221DED-AE81-B15E-FAC9-58EA1E24EF8C}"/>
              </a:ext>
            </a:extLst>
          </p:cNvPr>
          <p:cNvSpPr txBox="1"/>
          <p:nvPr/>
        </p:nvSpPr>
        <p:spPr>
          <a:xfrm>
            <a:off x="990300" y="4052530"/>
            <a:ext cx="10541668" cy="2246769"/>
          </a:xfrm>
          <a:prstGeom prst="rect">
            <a:avLst/>
          </a:prstGeom>
          <a:noFill/>
        </p:spPr>
        <p:txBody>
          <a:bodyPr wrap="none" rtlCol="0">
            <a:spAutoFit/>
          </a:bodyPr>
          <a:lstStyle/>
          <a:p>
            <a:r>
              <a:rPr lang="en-IN" sz="2800" dirty="0" smtClean="0">
                <a:latin typeface="Bookman Old Style" panose="02050604050505020204" pitchFamily="18" charset="0"/>
              </a:rPr>
              <a:t>Introduction to Spring Boot and its Features</a:t>
            </a:r>
          </a:p>
          <a:p>
            <a:r>
              <a:rPr lang="en-IN" sz="2800" dirty="0" smtClean="0">
                <a:latin typeface="Bookman Old Style" panose="02050604050505020204" pitchFamily="18" charset="0"/>
              </a:rPr>
              <a:t>Setting up a Spring Boot application</a:t>
            </a:r>
          </a:p>
          <a:p>
            <a:r>
              <a:rPr lang="en-IN" sz="2800" dirty="0" smtClean="0">
                <a:latin typeface="Bookman Old Style" panose="02050604050505020204" pitchFamily="18" charset="0"/>
              </a:rPr>
              <a:t>Spring Boot Architecture: Dependency Injection, Controller</a:t>
            </a:r>
          </a:p>
          <a:p>
            <a:r>
              <a:rPr lang="en-IN" sz="2800" dirty="0" smtClean="0">
                <a:latin typeface="Bookman Old Style" panose="02050604050505020204" pitchFamily="18" charset="0"/>
              </a:rPr>
              <a:t>&amp; services</a:t>
            </a:r>
          </a:p>
          <a:p>
            <a:r>
              <a:rPr lang="en-IN" sz="2800" dirty="0" smtClean="0">
                <a:latin typeface="Bookman Old Style" panose="02050604050505020204" pitchFamily="18" charset="0"/>
              </a:rPr>
              <a:t>Building a simple REST API with Spring Boot</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108962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Introduction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578017" y="1132935"/>
            <a:ext cx="11029950" cy="4401205"/>
          </a:xfrm>
          <a:prstGeom prst="rect">
            <a:avLst/>
          </a:prstGeom>
          <a:noFill/>
        </p:spPr>
        <p:txBody>
          <a:bodyPr wrap="square" rtlCol="0">
            <a:spAutoFit/>
          </a:bodyPr>
          <a:lstStyle/>
          <a:p>
            <a:r>
              <a:rPr lang="en-US" sz="2000" b="1" dirty="0"/>
              <a:t>What is Spring Boot? </a:t>
            </a:r>
            <a:endParaRPr lang="en-US" sz="2000" b="1" dirty="0" smtClean="0"/>
          </a:p>
          <a:p>
            <a:endParaRPr lang="en-US" sz="2000" dirty="0"/>
          </a:p>
          <a:p>
            <a:r>
              <a:rPr lang="en-US" sz="2000" dirty="0" smtClean="0"/>
              <a:t>Spring </a:t>
            </a:r>
            <a:r>
              <a:rPr lang="en-US" sz="2000" dirty="0"/>
              <a:t>Boot provides a good platform for Java developers to develop a stand-alone and production-grade spring application that you can just run</a:t>
            </a:r>
            <a:r>
              <a:rPr lang="en-US" sz="2000" dirty="0" smtClean="0"/>
              <a:t>.</a:t>
            </a:r>
          </a:p>
          <a:p>
            <a:endParaRPr lang="en-US" sz="2000" dirty="0">
              <a:latin typeface="Bookman Old Style" panose="02050604050505020204" pitchFamily="18" charset="0"/>
            </a:endParaRPr>
          </a:p>
          <a:p>
            <a:r>
              <a:rPr lang="en-US" sz="2000" dirty="0" smtClean="0">
                <a:latin typeface="Bookman Old Style" panose="02050604050505020204" pitchFamily="18" charset="0"/>
              </a:rPr>
              <a:t>It is open source</a:t>
            </a:r>
          </a:p>
          <a:p>
            <a:endParaRPr lang="en-US" sz="2000" dirty="0" smtClean="0">
              <a:latin typeface="Bookman Old Style" panose="02050604050505020204" pitchFamily="18" charset="0"/>
            </a:endParaRPr>
          </a:p>
          <a:p>
            <a:r>
              <a:rPr lang="en-US" sz="2000" dirty="0" smtClean="0">
                <a:latin typeface="Bookman Old Style" panose="02050604050505020204" pitchFamily="18" charset="0"/>
              </a:rPr>
              <a:t>Development Year : 2013</a:t>
            </a:r>
            <a:endParaRPr lang="en-IN" sz="2000" dirty="0">
              <a:latin typeface="Bookman Old Style" panose="02050604050505020204" pitchFamily="18" charset="0"/>
            </a:endParaRPr>
          </a:p>
          <a:p>
            <a:endParaRPr lang="en-IN" sz="2000" dirty="0" smtClean="0">
              <a:latin typeface="Bookman Old Style" panose="02050604050505020204" pitchFamily="18" charset="0"/>
            </a:endParaRPr>
          </a:p>
          <a:p>
            <a:r>
              <a:rPr lang="en-IN" sz="2000" b="1" dirty="0" smtClean="0">
                <a:latin typeface="Bookman Old Style" panose="02050604050505020204" pitchFamily="18" charset="0"/>
              </a:rPr>
              <a:t>Advantages of Spring Boot:</a:t>
            </a:r>
          </a:p>
          <a:p>
            <a:endParaRPr lang="en-IN" sz="2000" dirty="0">
              <a:latin typeface="Bookman Old Style" panose="02050604050505020204" pitchFamily="18" charset="0"/>
            </a:endParaRPr>
          </a:p>
          <a:p>
            <a:r>
              <a:rPr lang="en-US" sz="2000" dirty="0" smtClean="0"/>
              <a:t>*) Easy </a:t>
            </a:r>
            <a:r>
              <a:rPr lang="en-US" sz="2000" dirty="0"/>
              <a:t>to understand and develop spring applications </a:t>
            </a:r>
            <a:endParaRPr lang="en-US" sz="2000" dirty="0" smtClean="0"/>
          </a:p>
          <a:p>
            <a:r>
              <a:rPr lang="en-US" sz="2000" dirty="0" smtClean="0"/>
              <a:t>*) </a:t>
            </a:r>
            <a:r>
              <a:rPr lang="en-US" sz="2000" dirty="0"/>
              <a:t>Increases </a:t>
            </a:r>
            <a:r>
              <a:rPr lang="en-US" sz="2000" dirty="0" smtClean="0"/>
              <a:t>productivity</a:t>
            </a:r>
          </a:p>
          <a:p>
            <a:r>
              <a:rPr lang="en-US" sz="2000" dirty="0" smtClean="0"/>
              <a:t>*) Reduces </a:t>
            </a:r>
            <a:r>
              <a:rPr lang="en-US" sz="2000" dirty="0"/>
              <a:t>the development time</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719420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3" name="Rectangle 2">
            <a:extLst>
              <a:ext uri="{FF2B5EF4-FFF2-40B4-BE49-F238E27FC236}">
                <a16:creationId xmlns:a16="http://schemas.microsoft.com/office/drawing/2014/main" id="{092B9727-BA41-333F-B82C-D2F2016722A9}"/>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Spring Boot Features</a:t>
            </a:r>
            <a:endParaRPr lang="en-IN" sz="3200" dirty="0">
              <a:latin typeface="Bookman Old Style" panose="02050604050505020204" pitchFamily="18" charset="0"/>
            </a:endParaRPr>
          </a:p>
        </p:txBody>
      </p:sp>
      <p:sp>
        <p:nvSpPr>
          <p:cNvPr id="5" name="TextBox 4">
            <a:extLst>
              <a:ext uri="{FF2B5EF4-FFF2-40B4-BE49-F238E27FC236}">
                <a16:creationId xmlns:a16="http://schemas.microsoft.com/office/drawing/2014/main" id="{098AD292-8938-4031-1D0E-B8843F485ACC}"/>
              </a:ext>
            </a:extLst>
          </p:cNvPr>
          <p:cNvSpPr txBox="1"/>
          <p:nvPr/>
        </p:nvSpPr>
        <p:spPr>
          <a:xfrm>
            <a:off x="698092" y="1238864"/>
            <a:ext cx="10255044" cy="5539978"/>
          </a:xfrm>
          <a:prstGeom prst="rect">
            <a:avLst/>
          </a:prstGeom>
          <a:noFill/>
        </p:spPr>
        <p:txBody>
          <a:bodyPr wrap="square" rtlCol="0">
            <a:spAutoFit/>
          </a:bodyPr>
          <a:lstStyle/>
          <a:p>
            <a:r>
              <a:rPr lang="en-US" sz="3200" b="1" dirty="0" smtClean="0"/>
              <a:t>Goals:</a:t>
            </a:r>
            <a:r>
              <a:rPr lang="en-US" dirty="0" smtClean="0"/>
              <a:t> </a:t>
            </a:r>
          </a:p>
          <a:p>
            <a:r>
              <a:rPr lang="en-US" sz="2000" dirty="0" smtClean="0"/>
              <a:t>Spring </a:t>
            </a:r>
            <a:r>
              <a:rPr lang="en-US" sz="2000" dirty="0"/>
              <a:t>Boot is designed with the following goals: </a:t>
            </a:r>
            <a:endParaRPr lang="en-US" sz="2000" dirty="0" smtClean="0"/>
          </a:p>
          <a:p>
            <a:r>
              <a:rPr lang="en-US" sz="2000" dirty="0" smtClean="0"/>
              <a:t>*) </a:t>
            </a:r>
            <a:r>
              <a:rPr lang="en-US" sz="2000" dirty="0"/>
              <a:t>To avoid complex XML configuration in Spring </a:t>
            </a:r>
            <a:endParaRPr lang="en-US" sz="2000" dirty="0" smtClean="0"/>
          </a:p>
          <a:p>
            <a:r>
              <a:rPr lang="en-US" sz="2000" dirty="0" smtClean="0"/>
              <a:t>*) </a:t>
            </a:r>
            <a:r>
              <a:rPr lang="en-US" sz="2000" dirty="0"/>
              <a:t>To develop a production ready Spring applications in an easier way </a:t>
            </a:r>
            <a:endParaRPr lang="en-US" sz="2000" dirty="0" smtClean="0"/>
          </a:p>
          <a:p>
            <a:r>
              <a:rPr lang="en-US" sz="2000" dirty="0" smtClean="0"/>
              <a:t>*) </a:t>
            </a:r>
            <a:r>
              <a:rPr lang="en-US" sz="2000" dirty="0"/>
              <a:t>To reduce the development time and run the application independently </a:t>
            </a:r>
            <a:endParaRPr lang="en-US" sz="2000" dirty="0" smtClean="0"/>
          </a:p>
          <a:p>
            <a:r>
              <a:rPr lang="en-US" sz="2000" dirty="0" smtClean="0"/>
              <a:t>*) </a:t>
            </a:r>
            <a:r>
              <a:rPr lang="en-US" sz="2000" dirty="0"/>
              <a:t>Offer an easier way of getting started with the application</a:t>
            </a:r>
            <a:endParaRPr lang="en-US" sz="2000" dirty="0">
              <a:latin typeface="Bookman Old Style" panose="02050604050505020204" pitchFamily="18" charset="0"/>
            </a:endParaRPr>
          </a:p>
          <a:p>
            <a:endParaRPr lang="en-IN" dirty="0" smtClean="0">
              <a:latin typeface="Bookman Old Style" panose="02050604050505020204" pitchFamily="18" charset="0"/>
            </a:endParaRPr>
          </a:p>
          <a:p>
            <a:r>
              <a:rPr lang="en-US" sz="2800" b="1" dirty="0"/>
              <a:t>Why Spring Boot</a:t>
            </a:r>
            <a:r>
              <a:rPr lang="en-US" sz="2800" b="1" dirty="0" smtClean="0"/>
              <a:t>?</a:t>
            </a:r>
          </a:p>
          <a:p>
            <a:r>
              <a:rPr lang="en-US" dirty="0" smtClean="0"/>
              <a:t> </a:t>
            </a:r>
            <a:r>
              <a:rPr lang="en-US" sz="2000" dirty="0"/>
              <a:t>You can choose Spring Boot because of the features and benefits it offers as given here: </a:t>
            </a:r>
            <a:endParaRPr lang="en-US" sz="2000" dirty="0" smtClean="0"/>
          </a:p>
          <a:p>
            <a:pPr marL="285750" indent="-285750">
              <a:buFont typeface="Arial" panose="020B0604020202020204" pitchFamily="34" charset="0"/>
              <a:buChar char="•"/>
            </a:pPr>
            <a:r>
              <a:rPr lang="en-US" sz="2000" dirty="0" smtClean="0"/>
              <a:t>It </a:t>
            </a:r>
            <a:r>
              <a:rPr lang="en-US" sz="2000" dirty="0"/>
              <a:t>provides a flexible way to configure Java Beans, XML configurations, and Database Transactions. </a:t>
            </a:r>
            <a:endParaRPr lang="en-US" sz="2000" dirty="0" smtClean="0"/>
          </a:p>
          <a:p>
            <a:pPr marL="285750" indent="-285750">
              <a:buFont typeface="Arial" panose="020B0604020202020204" pitchFamily="34" charset="0"/>
              <a:buChar char="•"/>
            </a:pPr>
            <a:r>
              <a:rPr lang="en-US" sz="2000" dirty="0" smtClean="0"/>
              <a:t>It </a:t>
            </a:r>
            <a:r>
              <a:rPr lang="en-US" sz="2000" dirty="0"/>
              <a:t>provides a powerful batch processing and manages REST endpoints. </a:t>
            </a:r>
            <a:endParaRPr lang="en-US" sz="2000" dirty="0" smtClean="0"/>
          </a:p>
          <a:p>
            <a:pPr marL="285750" indent="-285750">
              <a:buFont typeface="Arial" panose="020B0604020202020204" pitchFamily="34" charset="0"/>
              <a:buChar char="•"/>
            </a:pPr>
            <a:r>
              <a:rPr lang="en-US" sz="2000" dirty="0" smtClean="0"/>
              <a:t>In </a:t>
            </a:r>
            <a:r>
              <a:rPr lang="en-US" sz="2000" dirty="0"/>
              <a:t>Spring Boot, everything is auto configured; no manual configurations are needed. </a:t>
            </a:r>
            <a:endParaRPr lang="en-US" sz="2000" dirty="0" smtClean="0"/>
          </a:p>
          <a:p>
            <a:pPr marL="285750" indent="-285750">
              <a:buFont typeface="Arial" panose="020B0604020202020204" pitchFamily="34" charset="0"/>
              <a:buChar char="•"/>
            </a:pPr>
            <a:r>
              <a:rPr lang="en-US" sz="2000" dirty="0" smtClean="0"/>
              <a:t>It </a:t>
            </a:r>
            <a:r>
              <a:rPr lang="en-US" sz="2000" dirty="0"/>
              <a:t>offers annotation-based spring application </a:t>
            </a:r>
            <a:endParaRPr lang="en-US" sz="2000" dirty="0" smtClean="0"/>
          </a:p>
          <a:p>
            <a:pPr marL="285750" indent="-285750">
              <a:buFont typeface="Arial" panose="020B0604020202020204" pitchFamily="34" charset="0"/>
              <a:buChar char="•"/>
            </a:pPr>
            <a:r>
              <a:rPr lang="en-US" sz="2000" dirty="0" smtClean="0"/>
              <a:t>Eases </a:t>
            </a:r>
            <a:r>
              <a:rPr lang="en-US" sz="2000" dirty="0"/>
              <a:t>dependency management </a:t>
            </a:r>
            <a:endParaRPr lang="en-US" sz="2000" dirty="0" smtClean="0"/>
          </a:p>
          <a:p>
            <a:pPr marL="285750" indent="-285750">
              <a:buFont typeface="Arial" panose="020B0604020202020204" pitchFamily="34" charset="0"/>
              <a:buChar char="•"/>
            </a:pPr>
            <a:r>
              <a:rPr lang="en-US" sz="2000" dirty="0" smtClean="0"/>
              <a:t>It </a:t>
            </a:r>
            <a:r>
              <a:rPr lang="en-US" sz="2000" dirty="0"/>
              <a:t>includes Embedded Servlet Container</a:t>
            </a:r>
            <a:endParaRPr lang="en-IN" sz="2000" dirty="0" smtClean="0">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2308525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How does it work?</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658761" y="1027164"/>
            <a:ext cx="11029950" cy="4524315"/>
          </a:xfrm>
          <a:prstGeom prst="rect">
            <a:avLst/>
          </a:prstGeom>
          <a:noFill/>
        </p:spPr>
        <p:txBody>
          <a:bodyPr wrap="square" rtlCol="0">
            <a:spAutoFit/>
          </a:bodyPr>
          <a:lstStyle/>
          <a:p>
            <a:pPr algn="just"/>
            <a:r>
              <a:rPr lang="en-US" sz="2400" dirty="0" smtClean="0"/>
              <a:t>Spring </a:t>
            </a:r>
            <a:r>
              <a:rPr lang="en-US" sz="2400" dirty="0"/>
              <a:t>Boot automatically configures your application based on the dependencies you have added to the project by using @EnableAutoConfiguration annotation. </a:t>
            </a:r>
            <a:endParaRPr lang="en-US" sz="2400" dirty="0" smtClean="0"/>
          </a:p>
          <a:p>
            <a:pPr algn="just"/>
            <a:endParaRPr lang="en-US" sz="2400" dirty="0"/>
          </a:p>
          <a:p>
            <a:pPr algn="just"/>
            <a:r>
              <a:rPr lang="en-US" sz="2400" dirty="0" smtClean="0"/>
              <a:t>For </a:t>
            </a:r>
            <a:r>
              <a:rPr lang="en-US" sz="2400" dirty="0"/>
              <a:t>example</a:t>
            </a:r>
            <a:r>
              <a:rPr lang="en-US" sz="2400" dirty="0" smtClean="0"/>
              <a:t>,</a:t>
            </a:r>
          </a:p>
          <a:p>
            <a:pPr algn="just"/>
            <a:r>
              <a:rPr lang="en-US" sz="2400" dirty="0" smtClean="0"/>
              <a:t> </a:t>
            </a:r>
            <a:r>
              <a:rPr lang="en-US" sz="2400" dirty="0"/>
              <a:t>if MySQL database is on your </a:t>
            </a:r>
            <a:r>
              <a:rPr lang="en-US" sz="2400" dirty="0" err="1"/>
              <a:t>classpath</a:t>
            </a:r>
            <a:r>
              <a:rPr lang="en-US" sz="2400" dirty="0"/>
              <a:t>, but you have not configured any database connection, then Spring Boot auto-configures an in-memory database. </a:t>
            </a:r>
            <a:endParaRPr lang="en-US" sz="2400" dirty="0" smtClean="0"/>
          </a:p>
          <a:p>
            <a:pPr algn="just"/>
            <a:endParaRPr lang="en-US" sz="2400" dirty="0"/>
          </a:p>
          <a:p>
            <a:pPr algn="just"/>
            <a:r>
              <a:rPr lang="en-US" sz="2400" dirty="0" smtClean="0"/>
              <a:t>The </a:t>
            </a:r>
            <a:r>
              <a:rPr lang="en-US" sz="2400" dirty="0"/>
              <a:t>entry point of the spring boot application is the class contains @SpringBootApplication annotation and the main method. </a:t>
            </a:r>
            <a:endParaRPr lang="en-US" sz="2400" dirty="0" smtClean="0"/>
          </a:p>
          <a:p>
            <a:pPr algn="just"/>
            <a:endParaRPr lang="en-US" sz="2400" dirty="0"/>
          </a:p>
          <a:p>
            <a:pPr algn="just"/>
            <a:r>
              <a:rPr lang="en-US" sz="2400" dirty="0" smtClean="0"/>
              <a:t>Spring </a:t>
            </a:r>
            <a:r>
              <a:rPr lang="en-US" sz="2400" dirty="0"/>
              <a:t>Boot automatically scans all the components included in the project by using @</a:t>
            </a:r>
            <a:r>
              <a:rPr lang="en-US" sz="2400" dirty="0" err="1"/>
              <a:t>ComponentScan</a:t>
            </a:r>
            <a:r>
              <a:rPr lang="en-US" sz="2400" dirty="0"/>
              <a:t> annotation. </a:t>
            </a:r>
            <a:endParaRPr lang="en-IN" sz="2400" b="1" u="sng" dirty="0">
              <a:latin typeface="Bookman Old Style" panose="02050604050505020204" pitchFamily="18" charset="0"/>
            </a:endParaRPr>
          </a:p>
        </p:txBody>
      </p:sp>
    </p:spTree>
    <p:extLst>
      <p:ext uri="{BB962C8B-B14F-4D97-AF65-F5344CB8AC3E}">
        <p14:creationId xmlns:p14="http://schemas.microsoft.com/office/powerpoint/2010/main" val="2284788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Spring Boot Starters</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658761" y="1027164"/>
            <a:ext cx="11029950" cy="3785652"/>
          </a:xfrm>
          <a:prstGeom prst="rect">
            <a:avLst/>
          </a:prstGeom>
          <a:noFill/>
        </p:spPr>
        <p:txBody>
          <a:bodyPr wrap="square" rtlCol="0">
            <a:spAutoFit/>
          </a:bodyPr>
          <a:lstStyle/>
          <a:p>
            <a:r>
              <a:rPr lang="en-US" sz="2400" dirty="0"/>
              <a:t>Handling dependency management is a difficult task for big projects. Spring Boot resolves this problem by providing a set of dependencies for developers convenience. </a:t>
            </a:r>
            <a:endParaRPr lang="en-US" sz="2400" dirty="0" smtClean="0"/>
          </a:p>
          <a:p>
            <a:endParaRPr lang="en-US" sz="2400" dirty="0"/>
          </a:p>
          <a:p>
            <a:r>
              <a:rPr lang="en-US" sz="2400" dirty="0" smtClean="0"/>
              <a:t>For </a:t>
            </a:r>
            <a:r>
              <a:rPr lang="en-US" sz="2400" dirty="0"/>
              <a:t>example, </a:t>
            </a:r>
            <a:endParaRPr lang="en-US" sz="2400" dirty="0" smtClean="0"/>
          </a:p>
          <a:p>
            <a:r>
              <a:rPr lang="en-US" sz="2400" dirty="0" smtClean="0"/>
              <a:t>if </a:t>
            </a:r>
            <a:r>
              <a:rPr lang="en-US" sz="2400" dirty="0"/>
              <a:t>you want to use Spring and JPA for database access, it is sufficient if you include spring-boot-starter-data-</a:t>
            </a:r>
            <a:r>
              <a:rPr lang="en-US" sz="2400" dirty="0" err="1"/>
              <a:t>jpa</a:t>
            </a:r>
            <a:r>
              <a:rPr lang="en-US" sz="2400" dirty="0"/>
              <a:t> dependency in your project. </a:t>
            </a:r>
            <a:endParaRPr lang="en-US" sz="2400" dirty="0" smtClean="0"/>
          </a:p>
          <a:p>
            <a:endParaRPr lang="en-US" sz="2400" dirty="0"/>
          </a:p>
          <a:p>
            <a:r>
              <a:rPr lang="en-US" sz="2400" dirty="0" smtClean="0"/>
              <a:t>Note </a:t>
            </a:r>
            <a:r>
              <a:rPr lang="en-US" sz="2400" dirty="0"/>
              <a:t>that all Spring Boot starters follow the same naming pattern spring-boot-starter- *, where * indicates that it is a type of the application</a:t>
            </a:r>
            <a:r>
              <a:rPr lang="en-US" sz="2400" dirty="0" smtClean="0"/>
              <a:t>.</a:t>
            </a:r>
            <a:endParaRPr lang="en-US" sz="2400" b="1" u="sng" dirty="0">
              <a:latin typeface="Bookman Old Style" panose="02050604050505020204" pitchFamily="18" charset="0"/>
            </a:endParaRPr>
          </a:p>
          <a:p>
            <a:endParaRPr lang="en-US" sz="2400" dirty="0" smtClean="0"/>
          </a:p>
        </p:txBody>
      </p:sp>
      <p:sp>
        <p:nvSpPr>
          <p:cNvPr id="2" name="Rectangle 1"/>
          <p:cNvSpPr/>
          <p:nvPr/>
        </p:nvSpPr>
        <p:spPr>
          <a:xfrm>
            <a:off x="1504754" y="4685484"/>
            <a:ext cx="9337964"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Spring Boot Starter Actuator dependency is used to monitor and manage your application. </a:t>
            </a:r>
          </a:p>
          <a:p>
            <a:r>
              <a:rPr lang="en-US" dirty="0"/>
              <a:t>Its code is shown below:</a:t>
            </a:r>
          </a:p>
          <a:p>
            <a:r>
              <a:rPr lang="en-US" b="1" dirty="0"/>
              <a:t>&lt;dependency&gt;</a:t>
            </a:r>
          </a:p>
          <a:p>
            <a:r>
              <a:rPr lang="en-US" b="1" dirty="0"/>
              <a:t> &lt;</a:t>
            </a:r>
            <a:r>
              <a:rPr lang="en-US" b="1" dirty="0" err="1"/>
              <a:t>groupId</a:t>
            </a:r>
            <a:r>
              <a:rPr lang="en-US" b="1" dirty="0"/>
              <a:t>&gt;</a:t>
            </a:r>
            <a:r>
              <a:rPr lang="en-US" b="1" dirty="0" err="1"/>
              <a:t>org.springframework.boot</a:t>
            </a:r>
            <a:r>
              <a:rPr lang="en-US" b="1" dirty="0"/>
              <a:t>&lt;/</a:t>
            </a:r>
            <a:r>
              <a:rPr lang="en-US" b="1" dirty="0" err="1"/>
              <a:t>groupId</a:t>
            </a:r>
            <a:r>
              <a:rPr lang="en-US" b="1" dirty="0"/>
              <a:t>&gt;</a:t>
            </a:r>
          </a:p>
          <a:p>
            <a:r>
              <a:rPr lang="en-US" b="1" dirty="0"/>
              <a:t> &lt;</a:t>
            </a:r>
            <a:r>
              <a:rPr lang="en-US" b="1" dirty="0" err="1"/>
              <a:t>artifactId</a:t>
            </a:r>
            <a:r>
              <a:rPr lang="en-US" b="1" dirty="0"/>
              <a:t>&gt;spring-boot-starter-actuator&lt;/</a:t>
            </a:r>
            <a:r>
              <a:rPr lang="en-US" b="1" dirty="0" err="1"/>
              <a:t>artifactId</a:t>
            </a:r>
            <a:r>
              <a:rPr lang="en-US" b="1" dirty="0"/>
              <a:t>&gt;</a:t>
            </a:r>
          </a:p>
          <a:p>
            <a:r>
              <a:rPr lang="en-US" b="1" dirty="0"/>
              <a:t>&lt;/dependency</a:t>
            </a:r>
            <a:r>
              <a:rPr lang="en-US" dirty="0"/>
              <a:t>&gt;</a:t>
            </a:r>
          </a:p>
        </p:txBody>
      </p:sp>
    </p:spTree>
    <p:extLst>
      <p:ext uri="{BB962C8B-B14F-4D97-AF65-F5344CB8AC3E}">
        <p14:creationId xmlns:p14="http://schemas.microsoft.com/office/powerpoint/2010/main" val="3996006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Spring Boot Starters</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2" name="Rectangle 1"/>
          <p:cNvSpPr/>
          <p:nvPr/>
        </p:nvSpPr>
        <p:spPr>
          <a:xfrm>
            <a:off x="415636" y="1212426"/>
            <a:ext cx="5403273" cy="4893647"/>
          </a:xfrm>
          <a:prstGeom prst="rect">
            <a:avLst/>
          </a:prstGeom>
        </p:spPr>
        <p:txBody>
          <a:bodyPr wrap="square">
            <a:spAutoFit/>
          </a:bodyPr>
          <a:lstStyle/>
          <a:p>
            <a:r>
              <a:rPr lang="en-US" b="1" u="sng" dirty="0">
                <a:latin typeface="16"/>
              </a:rPr>
              <a:t>Example:</a:t>
            </a:r>
          </a:p>
          <a:p>
            <a:endParaRPr lang="en-US" dirty="0" smtClean="0">
              <a:latin typeface="16"/>
            </a:endParaRPr>
          </a:p>
          <a:p>
            <a:r>
              <a:rPr lang="en-US" dirty="0">
                <a:latin typeface="16"/>
              </a:rPr>
              <a:t>Spring Boot Starter Security dependency is used for Spring Security. Its code is shown</a:t>
            </a:r>
          </a:p>
          <a:p>
            <a:r>
              <a:rPr lang="en-US" dirty="0">
                <a:latin typeface="16"/>
              </a:rPr>
              <a:t>below:</a:t>
            </a:r>
          </a:p>
          <a:p>
            <a:r>
              <a:rPr lang="en-US" b="1" dirty="0">
                <a:latin typeface="16"/>
              </a:rPr>
              <a:t>&lt;dependency&gt;</a:t>
            </a:r>
          </a:p>
          <a:p>
            <a:r>
              <a:rPr lang="en-US" b="1" dirty="0">
                <a:latin typeface="16"/>
              </a:rPr>
              <a:t>&lt;</a:t>
            </a:r>
            <a:r>
              <a:rPr lang="en-US" b="1" dirty="0" err="1">
                <a:latin typeface="16"/>
              </a:rPr>
              <a:t>groupId</a:t>
            </a:r>
            <a:r>
              <a:rPr lang="en-US" b="1" dirty="0">
                <a:latin typeface="16"/>
              </a:rPr>
              <a:t>&gt;</a:t>
            </a:r>
            <a:r>
              <a:rPr lang="en-US" b="1" dirty="0" err="1">
                <a:latin typeface="16"/>
              </a:rPr>
              <a:t>org.springframework.boot</a:t>
            </a:r>
            <a:r>
              <a:rPr lang="en-US" b="1" dirty="0">
                <a:latin typeface="16"/>
              </a:rPr>
              <a:t>&lt;/</a:t>
            </a:r>
            <a:r>
              <a:rPr lang="en-US" b="1" dirty="0" err="1">
                <a:latin typeface="16"/>
              </a:rPr>
              <a:t>groupId</a:t>
            </a:r>
            <a:r>
              <a:rPr lang="en-US" b="1" dirty="0">
                <a:latin typeface="16"/>
              </a:rPr>
              <a:t>&gt;</a:t>
            </a:r>
          </a:p>
          <a:p>
            <a:r>
              <a:rPr lang="en-US" b="1" dirty="0">
                <a:latin typeface="16"/>
              </a:rPr>
              <a:t> &lt;</a:t>
            </a:r>
            <a:r>
              <a:rPr lang="en-US" b="1" dirty="0" err="1">
                <a:latin typeface="16"/>
              </a:rPr>
              <a:t>artifactId</a:t>
            </a:r>
            <a:r>
              <a:rPr lang="en-US" b="1" dirty="0">
                <a:latin typeface="16"/>
              </a:rPr>
              <a:t>&gt;spring-boot-starter-security&lt;/</a:t>
            </a:r>
            <a:r>
              <a:rPr lang="en-US" b="1" dirty="0" err="1">
                <a:latin typeface="16"/>
              </a:rPr>
              <a:t>artifactId</a:t>
            </a:r>
            <a:r>
              <a:rPr lang="en-US" b="1" dirty="0">
                <a:latin typeface="16"/>
              </a:rPr>
              <a:t>&gt;</a:t>
            </a:r>
          </a:p>
          <a:p>
            <a:r>
              <a:rPr lang="en-US" b="1" dirty="0">
                <a:latin typeface="16"/>
              </a:rPr>
              <a:t>&lt;/dependency</a:t>
            </a:r>
            <a:r>
              <a:rPr lang="en-US" b="1" dirty="0" smtClean="0">
                <a:latin typeface="16"/>
              </a:rPr>
              <a:t>&gt;</a:t>
            </a:r>
          </a:p>
          <a:p>
            <a:r>
              <a:rPr lang="en-US" sz="1400" dirty="0">
                <a:latin typeface="16"/>
              </a:rPr>
              <a:t>Spring Boot Starter web dependency is used to write a Rest Endpoints. Its code is</a:t>
            </a:r>
          </a:p>
          <a:p>
            <a:r>
              <a:rPr lang="en-US" sz="1400" dirty="0">
                <a:latin typeface="16"/>
              </a:rPr>
              <a:t>shown below:</a:t>
            </a:r>
          </a:p>
          <a:p>
            <a:r>
              <a:rPr lang="en-US" b="1" dirty="0">
                <a:latin typeface="16"/>
              </a:rPr>
              <a:t>&lt;dependency&gt;</a:t>
            </a:r>
          </a:p>
          <a:p>
            <a:r>
              <a:rPr lang="en-US" b="1" dirty="0">
                <a:latin typeface="16"/>
              </a:rPr>
              <a:t> &lt;</a:t>
            </a:r>
            <a:r>
              <a:rPr lang="en-US" b="1" dirty="0" err="1">
                <a:latin typeface="16"/>
              </a:rPr>
              <a:t>groupId</a:t>
            </a:r>
            <a:r>
              <a:rPr lang="en-US" b="1" dirty="0">
                <a:latin typeface="16"/>
              </a:rPr>
              <a:t>&gt;</a:t>
            </a:r>
            <a:r>
              <a:rPr lang="en-US" b="1" dirty="0" err="1">
                <a:latin typeface="16"/>
              </a:rPr>
              <a:t>org.springframework.boot</a:t>
            </a:r>
            <a:r>
              <a:rPr lang="en-US" b="1" dirty="0">
                <a:latin typeface="16"/>
              </a:rPr>
              <a:t>&lt;/</a:t>
            </a:r>
            <a:r>
              <a:rPr lang="en-US" b="1" dirty="0" err="1">
                <a:latin typeface="16"/>
              </a:rPr>
              <a:t>groupId</a:t>
            </a:r>
            <a:r>
              <a:rPr lang="en-US" b="1" dirty="0">
                <a:latin typeface="16"/>
              </a:rPr>
              <a:t>&gt;</a:t>
            </a:r>
          </a:p>
          <a:p>
            <a:r>
              <a:rPr lang="en-US" b="1" dirty="0">
                <a:latin typeface="16"/>
              </a:rPr>
              <a:t> &lt;</a:t>
            </a:r>
            <a:r>
              <a:rPr lang="en-US" b="1" dirty="0" err="1">
                <a:latin typeface="16"/>
              </a:rPr>
              <a:t>artifactId</a:t>
            </a:r>
            <a:r>
              <a:rPr lang="en-US" b="1" dirty="0">
                <a:latin typeface="16"/>
              </a:rPr>
              <a:t>&gt;spring-boot-starter-web&lt;/</a:t>
            </a:r>
            <a:r>
              <a:rPr lang="en-US" b="1" dirty="0" err="1">
                <a:latin typeface="16"/>
              </a:rPr>
              <a:t>artifactId</a:t>
            </a:r>
            <a:r>
              <a:rPr lang="en-US" b="1" dirty="0">
                <a:latin typeface="16"/>
              </a:rPr>
              <a:t>&gt;</a:t>
            </a:r>
          </a:p>
          <a:p>
            <a:r>
              <a:rPr lang="en-US" b="1" dirty="0">
                <a:latin typeface="16"/>
              </a:rPr>
              <a:t>&lt;/dependency&gt;</a:t>
            </a:r>
          </a:p>
          <a:p>
            <a:endParaRPr lang="en-US" b="1" dirty="0">
              <a:latin typeface="16"/>
            </a:endParaRPr>
          </a:p>
        </p:txBody>
      </p:sp>
      <p:sp>
        <p:nvSpPr>
          <p:cNvPr id="7" name="Rectangle 6"/>
          <p:cNvSpPr/>
          <p:nvPr/>
        </p:nvSpPr>
        <p:spPr>
          <a:xfrm>
            <a:off x="6008254" y="1212426"/>
            <a:ext cx="5403273" cy="4801314"/>
          </a:xfrm>
          <a:prstGeom prst="rect">
            <a:avLst/>
          </a:prstGeom>
        </p:spPr>
        <p:txBody>
          <a:bodyPr wrap="square">
            <a:spAutoFit/>
          </a:bodyPr>
          <a:lstStyle/>
          <a:p>
            <a:r>
              <a:rPr lang="en-US" b="1" dirty="0">
                <a:latin typeface="16"/>
              </a:rPr>
              <a:t>Example:</a:t>
            </a:r>
          </a:p>
          <a:p>
            <a:endParaRPr lang="en-US" b="1" dirty="0">
              <a:latin typeface="16"/>
            </a:endParaRPr>
          </a:p>
          <a:p>
            <a:r>
              <a:rPr lang="en-US" dirty="0">
                <a:latin typeface="16"/>
              </a:rPr>
              <a:t>Spring Boot Starter Thyme Leaf dependency is used to create a web application. Its</a:t>
            </a:r>
          </a:p>
          <a:p>
            <a:r>
              <a:rPr lang="en-US" dirty="0">
                <a:latin typeface="16"/>
              </a:rPr>
              <a:t>code is shown below:</a:t>
            </a:r>
          </a:p>
          <a:p>
            <a:r>
              <a:rPr lang="en-US" b="1" dirty="0">
                <a:latin typeface="16"/>
              </a:rPr>
              <a:t>&lt;dependency&gt;</a:t>
            </a:r>
          </a:p>
          <a:p>
            <a:r>
              <a:rPr lang="en-US" b="1" dirty="0">
                <a:latin typeface="16"/>
              </a:rPr>
              <a:t> &lt;</a:t>
            </a:r>
            <a:r>
              <a:rPr lang="en-US" b="1" dirty="0" err="1">
                <a:latin typeface="16"/>
              </a:rPr>
              <a:t>groupId</a:t>
            </a:r>
            <a:r>
              <a:rPr lang="en-US" b="1" dirty="0">
                <a:latin typeface="16"/>
              </a:rPr>
              <a:t>&gt;</a:t>
            </a:r>
            <a:r>
              <a:rPr lang="en-US" b="1" dirty="0" err="1">
                <a:latin typeface="16"/>
              </a:rPr>
              <a:t>org.springframework.boot</a:t>
            </a:r>
            <a:r>
              <a:rPr lang="en-US" b="1" dirty="0">
                <a:latin typeface="16"/>
              </a:rPr>
              <a:t>&lt;/</a:t>
            </a:r>
            <a:r>
              <a:rPr lang="en-US" b="1" dirty="0" err="1">
                <a:latin typeface="16"/>
              </a:rPr>
              <a:t>groupId</a:t>
            </a:r>
            <a:r>
              <a:rPr lang="en-US" b="1" dirty="0">
                <a:latin typeface="16"/>
              </a:rPr>
              <a:t>&gt;</a:t>
            </a:r>
          </a:p>
          <a:p>
            <a:r>
              <a:rPr lang="en-US" b="1" dirty="0">
                <a:latin typeface="16"/>
              </a:rPr>
              <a:t> &lt;</a:t>
            </a:r>
            <a:r>
              <a:rPr lang="en-US" b="1" dirty="0" err="1">
                <a:latin typeface="16"/>
              </a:rPr>
              <a:t>artifactId</a:t>
            </a:r>
            <a:r>
              <a:rPr lang="en-US" b="1" dirty="0">
                <a:latin typeface="16"/>
              </a:rPr>
              <a:t>&gt;spring-boot-starter-</a:t>
            </a:r>
            <a:r>
              <a:rPr lang="en-US" b="1" dirty="0" err="1">
                <a:latin typeface="16"/>
              </a:rPr>
              <a:t>thymeleaf</a:t>
            </a:r>
            <a:r>
              <a:rPr lang="en-US" b="1" dirty="0">
                <a:latin typeface="16"/>
              </a:rPr>
              <a:t>&lt;/</a:t>
            </a:r>
            <a:r>
              <a:rPr lang="en-US" b="1" dirty="0" err="1">
                <a:latin typeface="16"/>
              </a:rPr>
              <a:t>artifactId</a:t>
            </a:r>
            <a:r>
              <a:rPr lang="en-US" b="1" dirty="0">
                <a:latin typeface="16"/>
              </a:rPr>
              <a:t>&gt;</a:t>
            </a:r>
          </a:p>
          <a:p>
            <a:r>
              <a:rPr lang="en-US" b="1" dirty="0">
                <a:latin typeface="16"/>
              </a:rPr>
              <a:t>&lt;/dependency&gt;</a:t>
            </a:r>
          </a:p>
          <a:p>
            <a:r>
              <a:rPr lang="en-US" dirty="0">
                <a:latin typeface="16"/>
              </a:rPr>
              <a:t>Spring Boot Starter Test dependency is used for writing Test cases. Its code is shown</a:t>
            </a:r>
          </a:p>
          <a:p>
            <a:r>
              <a:rPr lang="en-US" dirty="0">
                <a:latin typeface="16"/>
              </a:rPr>
              <a:t>below:</a:t>
            </a:r>
          </a:p>
          <a:p>
            <a:r>
              <a:rPr lang="en-US" b="1" dirty="0">
                <a:latin typeface="16"/>
              </a:rPr>
              <a:t>&lt;dependency&gt;</a:t>
            </a:r>
          </a:p>
          <a:p>
            <a:r>
              <a:rPr lang="en-US" b="1" dirty="0">
                <a:latin typeface="16"/>
              </a:rPr>
              <a:t> &lt;</a:t>
            </a:r>
            <a:r>
              <a:rPr lang="en-US" b="1" dirty="0" err="1">
                <a:latin typeface="16"/>
              </a:rPr>
              <a:t>groupId</a:t>
            </a:r>
            <a:r>
              <a:rPr lang="en-US" b="1" dirty="0">
                <a:latin typeface="16"/>
              </a:rPr>
              <a:t>&gt;</a:t>
            </a:r>
            <a:r>
              <a:rPr lang="en-US" b="1" dirty="0" err="1">
                <a:latin typeface="16"/>
              </a:rPr>
              <a:t>org.springframework.boot</a:t>
            </a:r>
            <a:r>
              <a:rPr lang="en-US" b="1" dirty="0">
                <a:latin typeface="16"/>
              </a:rPr>
              <a:t>&lt;/</a:t>
            </a:r>
            <a:r>
              <a:rPr lang="en-US" b="1" dirty="0" err="1">
                <a:latin typeface="16"/>
              </a:rPr>
              <a:t>groupId</a:t>
            </a:r>
            <a:r>
              <a:rPr lang="en-US" b="1" dirty="0">
                <a:latin typeface="16"/>
              </a:rPr>
              <a:t>&gt;</a:t>
            </a:r>
          </a:p>
          <a:p>
            <a:r>
              <a:rPr lang="en-US" b="1" dirty="0">
                <a:latin typeface="16"/>
              </a:rPr>
              <a:t> &lt;</a:t>
            </a:r>
            <a:r>
              <a:rPr lang="en-US" b="1" dirty="0" err="1">
                <a:latin typeface="16"/>
              </a:rPr>
              <a:t>artifactId</a:t>
            </a:r>
            <a:r>
              <a:rPr lang="en-US" b="1" dirty="0">
                <a:latin typeface="16"/>
              </a:rPr>
              <a:t>&gt;spring-boot-starter-test&lt;/</a:t>
            </a:r>
            <a:r>
              <a:rPr lang="en-US" b="1" dirty="0" err="1">
                <a:latin typeface="16"/>
              </a:rPr>
              <a:t>artifactId</a:t>
            </a:r>
            <a:r>
              <a:rPr lang="en-US" b="1" dirty="0">
                <a:latin typeface="16"/>
              </a:rPr>
              <a:t>&gt;</a:t>
            </a:r>
          </a:p>
          <a:p>
            <a:r>
              <a:rPr lang="en-US" b="1" dirty="0">
                <a:latin typeface="16"/>
              </a:rPr>
              <a:t>&lt;/dependency&gt;</a:t>
            </a:r>
          </a:p>
        </p:txBody>
      </p:sp>
    </p:spTree>
    <p:extLst>
      <p:ext uri="{BB962C8B-B14F-4D97-AF65-F5344CB8AC3E}">
        <p14:creationId xmlns:p14="http://schemas.microsoft.com/office/powerpoint/2010/main" val="193538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17B3E7-0816-C9EA-10A3-7D6463FCF1B6}"/>
              </a:ext>
            </a:extLst>
          </p:cNvPr>
          <p:cNvSpPr/>
          <p:nvPr/>
        </p:nvSpPr>
        <p:spPr>
          <a:xfrm>
            <a:off x="2166938" y="0"/>
            <a:ext cx="7277100" cy="797671"/>
          </a:xfrm>
          <a:prstGeom prst="rect">
            <a:avLst/>
          </a:prstGeom>
          <a:solidFill>
            <a:srgbClr val="7395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Baskerville Old Face" panose="02020602080505020303" pitchFamily="18" charset="0"/>
              </a:rPr>
              <a:t>Auto Configuration</a:t>
            </a:r>
            <a:endParaRPr lang="en-IN" sz="3200" dirty="0">
              <a:latin typeface="Bookman Old Style" panose="02050604050505020204" pitchFamily="18" charset="0"/>
            </a:endParaRPr>
          </a:p>
        </p:txBody>
      </p:sp>
      <p:pic>
        <p:nvPicPr>
          <p:cNvPr id="8" name="Picture 7">
            <a:extLst>
              <a:ext uri="{FF2B5EF4-FFF2-40B4-BE49-F238E27FC236}">
                <a16:creationId xmlns:a16="http://schemas.microsoft.com/office/drawing/2014/main" id="{9521783E-C584-0B64-E266-16603B1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2" y="0"/>
            <a:ext cx="1881186" cy="906871"/>
          </a:xfrm>
          <a:prstGeom prst="rect">
            <a:avLst/>
          </a:prstGeom>
        </p:spPr>
      </p:pic>
      <p:pic>
        <p:nvPicPr>
          <p:cNvPr id="12" name="Picture 11">
            <a:extLst>
              <a:ext uri="{FF2B5EF4-FFF2-40B4-BE49-F238E27FC236}">
                <a16:creationId xmlns:a16="http://schemas.microsoft.com/office/drawing/2014/main" id="{D80704AD-12EF-9FAD-D8CC-E8D6E9D8A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176"/>
            <a:ext cx="1095374" cy="797671"/>
          </a:xfrm>
          <a:prstGeom prst="rect">
            <a:avLst/>
          </a:prstGeom>
        </p:spPr>
      </p:pic>
      <p:sp>
        <p:nvSpPr>
          <p:cNvPr id="13" name="TextBox 12">
            <a:extLst>
              <a:ext uri="{FF2B5EF4-FFF2-40B4-BE49-F238E27FC236}">
                <a16:creationId xmlns:a16="http://schemas.microsoft.com/office/drawing/2014/main" id="{03632241-DE4D-CE6B-25CB-D587DF2F8B29}"/>
              </a:ext>
            </a:extLst>
          </p:cNvPr>
          <p:cNvSpPr txBox="1"/>
          <p:nvPr/>
        </p:nvSpPr>
        <p:spPr>
          <a:xfrm>
            <a:off x="581025" y="906871"/>
            <a:ext cx="11029950" cy="3046988"/>
          </a:xfrm>
          <a:prstGeom prst="rect">
            <a:avLst/>
          </a:prstGeom>
          <a:noFill/>
        </p:spPr>
        <p:txBody>
          <a:bodyPr wrap="square" rtlCol="0">
            <a:spAutoFit/>
          </a:bodyPr>
          <a:lstStyle/>
          <a:p>
            <a:pPr algn="just"/>
            <a:r>
              <a:rPr lang="en-US" sz="2400" dirty="0"/>
              <a:t>Auto Configuration Spring Boot Auto Configuration automatically configures your Spring application based on the JAR dependencies you added in the project. </a:t>
            </a:r>
            <a:endParaRPr lang="en-US" sz="2400" dirty="0" smtClean="0"/>
          </a:p>
          <a:p>
            <a:pPr algn="just"/>
            <a:r>
              <a:rPr lang="en-US" sz="2400" dirty="0" smtClean="0"/>
              <a:t>For </a:t>
            </a:r>
            <a:r>
              <a:rPr lang="en-US" sz="2400" dirty="0"/>
              <a:t>example, if MySQL database is on your class path, but you have not configured any database connection, then Spring Boot </a:t>
            </a:r>
            <a:r>
              <a:rPr lang="en-US" sz="2400" dirty="0" err="1"/>
              <a:t>autoconfigures</a:t>
            </a:r>
            <a:r>
              <a:rPr lang="en-US" sz="2400" dirty="0"/>
              <a:t> an in-memory database. </a:t>
            </a:r>
            <a:endParaRPr lang="en-US" sz="2400" dirty="0" smtClean="0"/>
          </a:p>
          <a:p>
            <a:pPr algn="just"/>
            <a:endParaRPr lang="en-US" sz="2400" dirty="0"/>
          </a:p>
          <a:p>
            <a:pPr algn="just"/>
            <a:r>
              <a:rPr lang="en-US" sz="2400" dirty="0" smtClean="0"/>
              <a:t>For </a:t>
            </a:r>
            <a:r>
              <a:rPr lang="en-US" sz="2400" dirty="0"/>
              <a:t>this purpose, you need to add </a:t>
            </a:r>
            <a:r>
              <a:rPr lang="en-US" sz="2400" b="1" u="sng" dirty="0"/>
              <a:t>@EnableAutoConfiguration </a:t>
            </a:r>
            <a:r>
              <a:rPr lang="en-US" sz="2400" dirty="0"/>
              <a:t>annotation or </a:t>
            </a:r>
            <a:r>
              <a:rPr lang="en-US" sz="2400" b="1" u="sng" dirty="0"/>
              <a:t>@SpringBootApplication</a:t>
            </a:r>
            <a:r>
              <a:rPr lang="en-US" sz="2400" dirty="0"/>
              <a:t> annotation to your main class file. Then, your Spring Boot application will be automatically configured</a:t>
            </a:r>
            <a:r>
              <a:rPr lang="en-US" sz="2400" dirty="0" smtClean="0"/>
              <a:t>.</a:t>
            </a:r>
          </a:p>
        </p:txBody>
      </p:sp>
      <p:sp>
        <p:nvSpPr>
          <p:cNvPr id="2" name="Rectangle 1"/>
          <p:cNvSpPr/>
          <p:nvPr/>
        </p:nvSpPr>
        <p:spPr>
          <a:xfrm>
            <a:off x="1438274" y="4063059"/>
            <a:ext cx="8885382"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import </a:t>
            </a:r>
            <a:r>
              <a:rPr lang="en-US" dirty="0" err="1"/>
              <a:t>org.springframework.boot.SpringApplication</a:t>
            </a:r>
            <a:r>
              <a:rPr lang="en-US" dirty="0"/>
              <a:t>; </a:t>
            </a:r>
          </a:p>
          <a:p>
            <a:pPr algn="just"/>
            <a:r>
              <a:rPr lang="en-US" dirty="0"/>
              <a:t>import </a:t>
            </a:r>
            <a:r>
              <a:rPr lang="en-US" dirty="0" err="1"/>
              <a:t>org.springframework.boot.autoconfigure.EnableAutoConfiguration</a:t>
            </a:r>
            <a:r>
              <a:rPr lang="en-US" dirty="0"/>
              <a:t>; </a:t>
            </a:r>
          </a:p>
          <a:p>
            <a:pPr algn="just"/>
            <a:r>
              <a:rPr lang="en-US" dirty="0"/>
              <a:t>@EnableAutoConfiguration </a:t>
            </a:r>
            <a:r>
              <a:rPr lang="en-US" dirty="0" smtClean="0"/>
              <a:t>or @SpringBootApplication</a:t>
            </a:r>
            <a:endParaRPr lang="en-US" dirty="0"/>
          </a:p>
          <a:p>
            <a:pPr algn="just"/>
            <a:r>
              <a:rPr lang="en-US" dirty="0"/>
              <a:t>public class </a:t>
            </a:r>
            <a:r>
              <a:rPr lang="en-US" dirty="0" err="1"/>
              <a:t>DemoApplication</a:t>
            </a:r>
            <a:r>
              <a:rPr lang="en-US" dirty="0"/>
              <a:t> { </a:t>
            </a:r>
          </a:p>
          <a:p>
            <a:pPr algn="just"/>
            <a:r>
              <a:rPr lang="en-US" dirty="0"/>
              <a:t>public static void main(String[] </a:t>
            </a:r>
            <a:r>
              <a:rPr lang="en-US" dirty="0" err="1"/>
              <a:t>args</a:t>
            </a:r>
            <a:r>
              <a:rPr lang="en-US" dirty="0"/>
              <a:t>) { </a:t>
            </a:r>
          </a:p>
          <a:p>
            <a:pPr algn="just"/>
            <a:r>
              <a:rPr lang="en-US" dirty="0" err="1"/>
              <a:t>SpringApplication.run</a:t>
            </a:r>
            <a:r>
              <a:rPr lang="en-US" dirty="0"/>
              <a:t>(</a:t>
            </a:r>
            <a:r>
              <a:rPr lang="en-US" dirty="0" err="1"/>
              <a:t>DemoApplication.class</a:t>
            </a:r>
            <a:r>
              <a:rPr lang="en-US" dirty="0"/>
              <a:t>, </a:t>
            </a:r>
            <a:r>
              <a:rPr lang="en-US" dirty="0" err="1"/>
              <a:t>args</a:t>
            </a:r>
            <a:r>
              <a:rPr lang="en-US" dirty="0"/>
              <a:t>); </a:t>
            </a:r>
          </a:p>
          <a:p>
            <a:pPr algn="just"/>
            <a:r>
              <a:rPr lang="en-US" dirty="0"/>
              <a:t>}</a:t>
            </a:r>
          </a:p>
          <a:p>
            <a:pPr algn="just"/>
            <a:r>
              <a:rPr lang="en-US" dirty="0"/>
              <a:t>}</a:t>
            </a:r>
            <a:endParaRPr lang="en-IN" b="1" u="sng" dirty="0">
              <a:latin typeface="Bookman Old Style" panose="02050604050505020204" pitchFamily="18" charset="0"/>
            </a:endParaRPr>
          </a:p>
        </p:txBody>
      </p:sp>
    </p:spTree>
    <p:extLst>
      <p:ext uri="{BB962C8B-B14F-4D97-AF65-F5344CB8AC3E}">
        <p14:creationId xmlns:p14="http://schemas.microsoft.com/office/powerpoint/2010/main" val="3276969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951</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16</vt:lpstr>
      <vt:lpstr>Arial</vt:lpstr>
      <vt:lpstr>Baskerville Old Face</vt:lpstr>
      <vt:lpstr>Book Antiqua</vt:lpstr>
      <vt:lpstr>Bookman Old Style</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nandhusri1107@outlook.com</dc:creator>
  <cp:lastModifiedBy>DELL</cp:lastModifiedBy>
  <cp:revision>29</cp:revision>
  <dcterms:created xsi:type="dcterms:W3CDTF">2025-08-10T06:18:18Z</dcterms:created>
  <dcterms:modified xsi:type="dcterms:W3CDTF">2025-09-07T11:35:49Z</dcterms:modified>
</cp:coreProperties>
</file>