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7C3269-52DB-4537-ABF8-EE3E12B308CC}" type="datetimeFigureOut">
              <a:rPr lang="en-IN" smtClean="0"/>
              <a:t>24-03-2019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B56AAC8-2606-4D60-BA56-34157267EE1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889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C3269-52DB-4537-ABF8-EE3E12B308CC}" type="datetimeFigureOut">
              <a:rPr lang="en-IN" smtClean="0"/>
              <a:t>24-03-2019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AAC8-2606-4D60-BA56-34157267EE1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93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C3269-52DB-4537-ABF8-EE3E12B308CC}" type="datetimeFigureOut">
              <a:rPr lang="en-IN" smtClean="0"/>
              <a:t>24-03-2019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AAC8-2606-4D60-BA56-34157267EE1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06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7C3269-52DB-4537-ABF8-EE3E12B308CC}" type="datetimeFigureOut">
              <a:rPr lang="en-IN" smtClean="0"/>
              <a:t>24-03-2019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AAC8-2606-4D60-BA56-34157267EE1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69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7C3269-52DB-4537-ABF8-EE3E12B308CC}" type="datetimeFigureOut">
              <a:rPr lang="en-IN" smtClean="0"/>
              <a:t>24-03-2019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AAC8-2606-4D60-BA56-34157267EE1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77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7C3269-52DB-4537-ABF8-EE3E12B308CC}" type="datetimeFigureOut">
              <a:rPr lang="en-IN" smtClean="0"/>
              <a:t>24-03-2019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AAC8-2606-4D60-BA56-34157267EE1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38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7C3269-52DB-4537-ABF8-EE3E12B308CC}" type="datetimeFigureOut">
              <a:rPr lang="en-IN" smtClean="0"/>
              <a:t>24-03-2019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56AAC8-2606-4D60-BA56-34157267EE1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92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C3269-52DB-4537-ABF8-EE3E12B308CC}" type="datetimeFigureOut">
              <a:rPr lang="en-IN" smtClean="0"/>
              <a:t>24-03-2019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6AAC8-2606-4D60-BA56-34157267EE1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87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3269-52DB-4537-ABF8-EE3E12B308CC}" type="datetimeFigureOut">
              <a:rPr lang="en-IN" smtClean="0"/>
              <a:t>24-03-2019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56AAC8-2606-4D60-BA56-34157267EE12}" type="slidenum">
              <a:rPr lang="en-IN" smtClean="0"/>
              <a:t>‹#›</a:t>
            </a:fld>
            <a:endParaRPr lang="en-IN"/>
          </a:p>
        </p:txBody>
      </p:sp>
    </p:spTree>
    <p:extLst>
      <p:ext uri="{BB962C8B-B14F-4D97-AF65-F5344CB8AC3E}">
        <p14:creationId xmlns:p14="http://schemas.microsoft.com/office/powerpoint/2010/main" val="69225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7C3269-52DB-4537-ABF8-EE3E12B308CC}" type="datetimeFigureOut">
              <a:rPr lang="en-IN" smtClean="0"/>
              <a:t>24-03-2019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AAC8-2606-4D60-BA56-34157267EE1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39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7C3269-52DB-4537-ABF8-EE3E12B308CC}" type="datetimeFigureOut">
              <a:rPr lang="en-IN" smtClean="0"/>
              <a:t>24-03-2019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B56AAC8-2606-4D60-BA56-34157267EE1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79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7C3269-52DB-4537-ABF8-EE3E12B308CC}" type="datetimeFigureOut">
              <a:rPr lang="en-IN" smtClean="0"/>
              <a:t>24-03-2019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B56AAC8-2606-4D60-BA56-34157267EE1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63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ictionary.writtenchinese.com/worddetail/xin/812/1/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tconline.com/pdf/pubTechPapers/21-Industrial%20Vibration%20Analysis.pdf" TargetMode="External"/><Relationship Id="rId2" Type="http://schemas.openxmlformats.org/officeDocument/2006/relationships/hyperlink" Target="https://www.researchgate.net/publication/236330286_VIBRATION_ANALYSIS_OF_MACHINE_FAULT_SIGNATUR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7401564_Automated_Noise_Analysis_for_Fault_Det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DF12-BB6B-4A5A-A4A2-A9AC4FC1D8E3}"/>
              </a:ext>
            </a:extLst>
          </p:cNvPr>
          <p:cNvSpPr>
            <a:spLocks noGrp="1"/>
          </p:cNvSpPr>
          <p:nvPr>
            <p:ph type="ctrTitle"/>
          </p:nvPr>
        </p:nvSpPr>
        <p:spPr>
          <a:xfrm>
            <a:off x="2417779" y="802298"/>
            <a:ext cx="8637073" cy="2541431"/>
          </a:xfrm>
        </p:spPr>
        <p:txBody>
          <a:bodyPr/>
          <a:lstStyle/>
          <a:p>
            <a:r>
              <a:rPr lang="en-IN" dirty="0"/>
              <a:t> </a:t>
            </a:r>
            <a:r>
              <a:rPr lang="ja-JP" altLang="en-US" dirty="0">
                <a:hlinkClick r:id="rId2">
                  <a:extLst>
                    <a:ext uri="{A12FA001-AC4F-418D-AE19-62706E023703}">
                      <ahyp:hlinkClr xmlns:ahyp="http://schemas.microsoft.com/office/drawing/2018/hyperlinkcolor" val="tx"/>
                    </a:ext>
                  </a:extLst>
                </a:hlinkClick>
              </a:rPr>
              <a:t>心</a:t>
            </a:r>
            <a:r>
              <a:rPr lang="en-IN" dirty="0" err="1"/>
              <a:t>athena</a:t>
            </a:r>
            <a:endParaRPr lang="en-IN" dirty="0"/>
          </a:p>
        </p:txBody>
      </p:sp>
    </p:spTree>
    <p:extLst>
      <p:ext uri="{BB962C8B-B14F-4D97-AF65-F5344CB8AC3E}">
        <p14:creationId xmlns:p14="http://schemas.microsoft.com/office/powerpoint/2010/main" val="11818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8C89-326A-4B47-BD9D-A8A4DAF7ECAE}"/>
              </a:ext>
            </a:extLst>
          </p:cNvPr>
          <p:cNvSpPr>
            <a:spLocks noGrp="1"/>
          </p:cNvSpPr>
          <p:nvPr>
            <p:ph type="title"/>
          </p:nvPr>
        </p:nvSpPr>
        <p:spPr/>
        <p:txBody>
          <a:bodyPr/>
          <a:lstStyle/>
          <a:p>
            <a:r>
              <a:rPr lang="en-IN" b="1" dirty="0"/>
              <a:t>3-Computer Vision</a:t>
            </a:r>
            <a:endParaRPr lang="en-IN" dirty="0"/>
          </a:p>
        </p:txBody>
      </p:sp>
      <p:sp>
        <p:nvSpPr>
          <p:cNvPr id="3" name="Content Placeholder 2">
            <a:extLst>
              <a:ext uri="{FF2B5EF4-FFF2-40B4-BE49-F238E27FC236}">
                <a16:creationId xmlns:a16="http://schemas.microsoft.com/office/drawing/2014/main" id="{CAA77EE0-D15D-41AB-A966-386330E6822F}"/>
              </a:ext>
            </a:extLst>
          </p:cNvPr>
          <p:cNvSpPr>
            <a:spLocks noGrp="1"/>
          </p:cNvSpPr>
          <p:nvPr>
            <p:ph idx="1"/>
          </p:nvPr>
        </p:nvSpPr>
        <p:spPr/>
        <p:txBody>
          <a:bodyPr/>
          <a:lstStyle/>
          <a:p>
            <a:pPr marL="0" indent="0">
              <a:buNone/>
            </a:pPr>
            <a:r>
              <a:rPr lang="en-IN" dirty="0"/>
              <a:t>1) remove the inhomogeneous background illumination apply a big gaussian </a:t>
            </a:r>
            <a:r>
              <a:rPr lang="en-IN" dirty="0" err="1"/>
              <a:t>bluring</a:t>
            </a:r>
            <a:r>
              <a:rPr lang="en-IN" dirty="0"/>
              <a:t> and </a:t>
            </a:r>
            <a:r>
              <a:rPr lang="en-IN" dirty="0" err="1"/>
              <a:t>substract</a:t>
            </a:r>
            <a:r>
              <a:rPr lang="en-IN" dirty="0"/>
              <a:t> the original image from the </a:t>
            </a:r>
            <a:r>
              <a:rPr lang="en-IN" dirty="0" err="1"/>
              <a:t>blured</a:t>
            </a:r>
            <a:r>
              <a:rPr lang="en-IN" dirty="0"/>
              <a:t> one. </a:t>
            </a:r>
          </a:p>
          <a:p>
            <a:pPr marL="0" indent="0">
              <a:buNone/>
            </a:pPr>
            <a:r>
              <a:rPr lang="en-IN" dirty="0"/>
              <a:t>2) Apply e.g. e Sobel edge detection and a morphological close </a:t>
            </a:r>
          </a:p>
          <a:p>
            <a:pPr marL="0" indent="0">
              <a:buNone/>
            </a:pPr>
            <a:r>
              <a:rPr lang="en-IN" dirty="0"/>
              <a:t>3) remove the noise using blob analysis (e.g. remove regions with small areas) Best Edit: In principle you have to convert the image between 0 and 1 before </a:t>
            </a:r>
            <a:r>
              <a:rPr lang="en-IN" dirty="0" err="1"/>
              <a:t>GaussianBlur</a:t>
            </a:r>
            <a:r>
              <a:rPr lang="en-IN" dirty="0"/>
              <a:t>. </a:t>
            </a:r>
          </a:p>
          <a:p>
            <a:pPr marL="0" indent="0">
              <a:buNone/>
            </a:pPr>
            <a:r>
              <a:rPr lang="en-IN" dirty="0"/>
              <a:t>Additionally to get better results you also can apply a non-maximal suppression after </a:t>
            </a:r>
            <a:r>
              <a:rPr lang="en-IN" dirty="0" err="1"/>
              <a:t>sobel</a:t>
            </a:r>
            <a:r>
              <a:rPr lang="en-IN" dirty="0"/>
              <a:t>.</a:t>
            </a:r>
          </a:p>
          <a:p>
            <a:pPr marL="0" indent="0">
              <a:buNone/>
            </a:pPr>
            <a:endParaRPr lang="en-IN" dirty="0"/>
          </a:p>
        </p:txBody>
      </p:sp>
    </p:spTree>
    <p:extLst>
      <p:ext uri="{BB962C8B-B14F-4D97-AF65-F5344CB8AC3E}">
        <p14:creationId xmlns:p14="http://schemas.microsoft.com/office/powerpoint/2010/main" val="235171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372-1D10-4CF2-B64C-FC9883D35A28}"/>
              </a:ext>
            </a:extLst>
          </p:cNvPr>
          <p:cNvSpPr>
            <a:spLocks noGrp="1"/>
          </p:cNvSpPr>
          <p:nvPr>
            <p:ph type="title"/>
          </p:nvPr>
        </p:nvSpPr>
        <p:spPr/>
        <p:txBody>
          <a:bodyPr/>
          <a:lstStyle/>
          <a:p>
            <a:r>
              <a:rPr lang="en-IN" dirty="0"/>
              <a:t>4-</a:t>
            </a:r>
            <a:r>
              <a:rPr lang="en-IN" b="1" dirty="0"/>
              <a:t> Open/Short</a:t>
            </a:r>
            <a:r>
              <a:rPr lang="en-IN" dirty="0"/>
              <a:t> </a:t>
            </a:r>
          </a:p>
        </p:txBody>
      </p:sp>
      <p:sp>
        <p:nvSpPr>
          <p:cNvPr id="3" name="Content Placeholder 2">
            <a:extLst>
              <a:ext uri="{FF2B5EF4-FFF2-40B4-BE49-F238E27FC236}">
                <a16:creationId xmlns:a16="http://schemas.microsoft.com/office/drawing/2014/main" id="{6FA8FDD5-DF0D-4C44-BA8F-D6817FB229DA}"/>
              </a:ext>
            </a:extLst>
          </p:cNvPr>
          <p:cNvSpPr>
            <a:spLocks noGrp="1"/>
          </p:cNvSpPr>
          <p:nvPr>
            <p:ph idx="1"/>
          </p:nvPr>
        </p:nvSpPr>
        <p:spPr/>
        <p:txBody>
          <a:bodyPr/>
          <a:lstStyle/>
          <a:p>
            <a:r>
              <a:rPr lang="en-IN" b="1" dirty="0"/>
              <a:t>Open/Short</a:t>
            </a:r>
            <a:r>
              <a:rPr lang="en-IN" dirty="0"/>
              <a:t> - for the parts which are deep inside, we will stick a sheet of conducting material and will check the continuity of the sheets.</a:t>
            </a:r>
          </a:p>
          <a:p>
            <a:pPr marL="0" indent="0">
              <a:buNone/>
            </a:pPr>
            <a:r>
              <a:rPr lang="en-IN" dirty="0"/>
              <a:t>		1. It can be done by using RF transmission method</a:t>
            </a:r>
          </a:p>
          <a:p>
            <a:pPr marL="0" indent="0">
              <a:buNone/>
            </a:pPr>
            <a:r>
              <a:rPr lang="en-IN" dirty="0"/>
              <a:t>	              2. It can be done by using a series of the conductor along with a source and Small leads.</a:t>
            </a:r>
          </a:p>
          <a:p>
            <a:pPr marL="0" indent="0">
              <a:buNone/>
            </a:pPr>
            <a:r>
              <a:rPr lang="en-IN" dirty="0"/>
              <a:t>Phenolic polymer + aluminium</a:t>
            </a:r>
          </a:p>
          <a:p>
            <a:pPr marL="0" indent="0">
              <a:buNone/>
            </a:pPr>
            <a:endParaRPr lang="en-IN" dirty="0"/>
          </a:p>
        </p:txBody>
      </p:sp>
    </p:spTree>
    <p:extLst>
      <p:ext uri="{BB962C8B-B14F-4D97-AF65-F5344CB8AC3E}">
        <p14:creationId xmlns:p14="http://schemas.microsoft.com/office/powerpoint/2010/main" val="420951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5F89-6A8C-4C69-98FB-D47541C5D45C}"/>
              </a:ext>
            </a:extLst>
          </p:cNvPr>
          <p:cNvSpPr>
            <a:spLocks noGrp="1"/>
          </p:cNvSpPr>
          <p:nvPr>
            <p:ph type="title"/>
          </p:nvPr>
        </p:nvSpPr>
        <p:spPr/>
        <p:txBody>
          <a:bodyPr/>
          <a:lstStyle/>
          <a:p>
            <a:r>
              <a:rPr lang="en-IN" dirty="0"/>
              <a:t>Belt analysis – wear-and-tear</a:t>
            </a:r>
          </a:p>
        </p:txBody>
      </p:sp>
      <p:sp>
        <p:nvSpPr>
          <p:cNvPr id="3" name="Content Placeholder 2">
            <a:extLst>
              <a:ext uri="{FF2B5EF4-FFF2-40B4-BE49-F238E27FC236}">
                <a16:creationId xmlns:a16="http://schemas.microsoft.com/office/drawing/2014/main" id="{C369DF1A-EE5E-469D-BF53-CB076450B855}"/>
              </a:ext>
            </a:extLst>
          </p:cNvPr>
          <p:cNvSpPr>
            <a:spLocks noGrp="1"/>
          </p:cNvSpPr>
          <p:nvPr>
            <p:ph idx="1"/>
          </p:nvPr>
        </p:nvSpPr>
        <p:spPr/>
        <p:txBody>
          <a:bodyPr/>
          <a:lstStyle/>
          <a:p>
            <a:r>
              <a:rPr lang="en-IN" dirty="0"/>
              <a:t>We use OpenCV for this, </a:t>
            </a:r>
          </a:p>
          <a:p>
            <a:pPr marL="0" indent="0">
              <a:buNone/>
            </a:pPr>
            <a:r>
              <a:rPr lang="en-IN" dirty="0"/>
              <a:t>	we read the image</a:t>
            </a:r>
          </a:p>
          <a:p>
            <a:pPr marL="0" indent="0">
              <a:buNone/>
            </a:pPr>
            <a:r>
              <a:rPr lang="en-IN" dirty="0"/>
              <a:t>	take the template to be matched</a:t>
            </a:r>
          </a:p>
          <a:p>
            <a:pPr marL="0" indent="0">
              <a:buNone/>
            </a:pPr>
            <a:r>
              <a:rPr lang="en-IN" dirty="0"/>
              <a:t>	do the blur</a:t>
            </a:r>
          </a:p>
          <a:p>
            <a:pPr marL="0" indent="0">
              <a:buNone/>
            </a:pPr>
            <a:r>
              <a:rPr lang="en-IN" dirty="0"/>
              <a:t>	match the template</a:t>
            </a:r>
          </a:p>
          <a:p>
            <a:pPr marL="0" indent="0">
              <a:buNone/>
            </a:pPr>
            <a:r>
              <a:rPr lang="en-IN" dirty="0"/>
              <a:t>	apply the threshold to decrease the noise</a:t>
            </a:r>
          </a:p>
        </p:txBody>
      </p:sp>
    </p:spTree>
    <p:extLst>
      <p:ext uri="{BB962C8B-B14F-4D97-AF65-F5344CB8AC3E}">
        <p14:creationId xmlns:p14="http://schemas.microsoft.com/office/powerpoint/2010/main" val="404503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7B87-58CA-4692-B2BF-B740F4F2215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13D9CA8-A131-4F4C-B30E-46ED6DA71450}"/>
              </a:ext>
            </a:extLst>
          </p:cNvPr>
          <p:cNvSpPr>
            <a:spLocks noGrp="1"/>
          </p:cNvSpPr>
          <p:nvPr>
            <p:ph idx="1"/>
          </p:nvPr>
        </p:nvSpPr>
        <p:spPr/>
        <p:txBody>
          <a:bodyPr/>
          <a:lstStyle/>
          <a:p>
            <a:r>
              <a:rPr lang="en-IN" u="sng" dirty="0">
                <a:hlinkClick r:id="rId2"/>
              </a:rPr>
              <a:t>https://www.researchgate.net/publication/236330286_VIBRATION_ANALYSIS_OF_MACHINE_FAULT_SIGNATURE</a:t>
            </a:r>
            <a:endParaRPr lang="en-IN" dirty="0"/>
          </a:p>
          <a:p>
            <a:r>
              <a:rPr lang="en-IN" u="sng" dirty="0">
                <a:hlinkClick r:id="rId3"/>
              </a:rPr>
              <a:t>https://www.ctconline.com/pdf/pubTechPapers/21-Industrial%20Vibration%20Analysis.pdf</a:t>
            </a:r>
            <a:endParaRPr lang="en-IN" dirty="0"/>
          </a:p>
          <a:p>
            <a:r>
              <a:rPr lang="en-IN" u="sng" dirty="0">
                <a:hlinkClick r:id="rId4"/>
              </a:rPr>
              <a:t>https://www.researchgate.net/publication/317401564_Automated_Noise_Analysis_for_Fault_Detection</a:t>
            </a:r>
            <a:endParaRPr lang="en-IN" dirty="0"/>
          </a:p>
          <a:p>
            <a:endParaRPr lang="en-IN" dirty="0"/>
          </a:p>
        </p:txBody>
      </p:sp>
    </p:spTree>
    <p:extLst>
      <p:ext uri="{BB962C8B-B14F-4D97-AF65-F5344CB8AC3E}">
        <p14:creationId xmlns:p14="http://schemas.microsoft.com/office/powerpoint/2010/main" val="2385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38C7-4877-4E41-8872-E1DD573C655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D539617-7ED4-4298-B9F8-D96463E2D445}"/>
              </a:ext>
            </a:extLst>
          </p:cNvPr>
          <p:cNvSpPr>
            <a:spLocks noGrp="1"/>
          </p:cNvSpPr>
          <p:nvPr>
            <p:ph idx="1"/>
          </p:nvPr>
        </p:nvSpPr>
        <p:spPr/>
        <p:txBody>
          <a:bodyPr/>
          <a:lstStyle/>
          <a:p>
            <a:r>
              <a:rPr lang="en-US" b="1" dirty="0"/>
              <a:t>IA3-Damage Identification to belts or machinery</a:t>
            </a:r>
            <a:r>
              <a:rPr lang="en-US" dirty="0"/>
              <a:t>: The constant use of heavy raw materials and equipment in industries causes the formation of cracks on industrial belts or even damage to the </a:t>
            </a:r>
            <a:r>
              <a:rPr lang="en-US" dirty="0" err="1"/>
              <a:t>machinery.</a:t>
            </a:r>
            <a:r>
              <a:rPr lang="en-US" b="1" dirty="0" err="1"/>
              <a:t>Expected</a:t>
            </a:r>
            <a:r>
              <a:rPr lang="en-US" b="1" dirty="0"/>
              <a:t> Deliverables</a:t>
            </a:r>
            <a:r>
              <a:rPr lang="en-US" dirty="0"/>
              <a:t>: A system to identify the points of cracks on the industrial belt. Further, even damage to machinery must be identified.</a:t>
            </a:r>
          </a:p>
          <a:p>
            <a:endParaRPr lang="en-IN" dirty="0"/>
          </a:p>
        </p:txBody>
      </p:sp>
    </p:spTree>
    <p:extLst>
      <p:ext uri="{BB962C8B-B14F-4D97-AF65-F5344CB8AC3E}">
        <p14:creationId xmlns:p14="http://schemas.microsoft.com/office/powerpoint/2010/main" val="158356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FE9C-045A-451F-832C-07D97C82181A}"/>
              </a:ext>
            </a:extLst>
          </p:cNvPr>
          <p:cNvSpPr>
            <a:spLocks noGrp="1"/>
          </p:cNvSpPr>
          <p:nvPr>
            <p:ph type="title"/>
          </p:nvPr>
        </p:nvSpPr>
        <p:spPr/>
        <p:txBody>
          <a:bodyPr/>
          <a:lstStyle/>
          <a:p>
            <a:r>
              <a:rPr lang="en-IN" dirty="0"/>
              <a:t>Common faults</a:t>
            </a:r>
          </a:p>
        </p:txBody>
      </p:sp>
      <p:sp>
        <p:nvSpPr>
          <p:cNvPr id="3" name="Content Placeholder 2">
            <a:extLst>
              <a:ext uri="{FF2B5EF4-FFF2-40B4-BE49-F238E27FC236}">
                <a16:creationId xmlns:a16="http://schemas.microsoft.com/office/drawing/2014/main" id="{3DA1C993-3A87-47E5-B574-E76DC8660050}"/>
              </a:ext>
            </a:extLst>
          </p:cNvPr>
          <p:cNvSpPr>
            <a:spLocks noGrp="1"/>
          </p:cNvSpPr>
          <p:nvPr>
            <p:ph idx="1"/>
          </p:nvPr>
        </p:nvSpPr>
        <p:spPr/>
        <p:txBody>
          <a:bodyPr/>
          <a:lstStyle/>
          <a:p>
            <a:r>
              <a:rPr lang="en-IN" dirty="0"/>
              <a:t>Typical machines include motors, pumps, fans, gear boxes, compressors, turbines, conveyors, rollers, engines, and machine tools that have rotational elements.</a:t>
            </a:r>
          </a:p>
          <a:p>
            <a:endParaRPr lang="en-IN" dirty="0"/>
          </a:p>
        </p:txBody>
      </p:sp>
    </p:spTree>
    <p:extLst>
      <p:ext uri="{BB962C8B-B14F-4D97-AF65-F5344CB8AC3E}">
        <p14:creationId xmlns:p14="http://schemas.microsoft.com/office/powerpoint/2010/main" val="107528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F372-F250-4064-8295-9FCA75167070}"/>
              </a:ext>
            </a:extLst>
          </p:cNvPr>
          <p:cNvSpPr>
            <a:spLocks noGrp="1"/>
          </p:cNvSpPr>
          <p:nvPr>
            <p:ph type="title"/>
          </p:nvPr>
        </p:nvSpPr>
        <p:spPr/>
        <p:txBody>
          <a:bodyPr/>
          <a:lstStyle/>
          <a:p>
            <a:r>
              <a:rPr lang="en-IN" b="1" dirty="0"/>
              <a:t>1-Vibration analysis</a:t>
            </a:r>
            <a:endParaRPr lang="en-IN" dirty="0"/>
          </a:p>
        </p:txBody>
      </p:sp>
      <p:sp>
        <p:nvSpPr>
          <p:cNvPr id="3" name="Content Placeholder 2">
            <a:extLst>
              <a:ext uri="{FF2B5EF4-FFF2-40B4-BE49-F238E27FC236}">
                <a16:creationId xmlns:a16="http://schemas.microsoft.com/office/drawing/2014/main" id="{07E5379B-4FA6-4739-BC2B-9ACF80781A2D}"/>
              </a:ext>
            </a:extLst>
          </p:cNvPr>
          <p:cNvSpPr>
            <a:spLocks noGrp="1"/>
          </p:cNvSpPr>
          <p:nvPr>
            <p:ph idx="1"/>
          </p:nvPr>
        </p:nvSpPr>
        <p:spPr/>
        <p:txBody>
          <a:bodyPr/>
          <a:lstStyle/>
          <a:p>
            <a:r>
              <a:rPr lang="en-IN" b="1" dirty="0"/>
              <a:t>Vibration analysis</a:t>
            </a:r>
            <a:r>
              <a:rPr lang="en-IN" dirty="0"/>
              <a:t> - each vibration will have a signature along with it. Hence, we match the vibration with the signature we already have. The rotating elements of these machines generate vibrations at specific frequencies that identify the rotating elements. The amplitude of the vibration indicates the performance or quality of machine. An increase in the vibration amplitude is a direct result of failing rotational elements such as bearings or gears. Based on the machine speed, the rotational frequencies can be calculated and compared to the measurements to identify the failure mode.</a:t>
            </a:r>
          </a:p>
          <a:p>
            <a:endParaRPr lang="en-IN" dirty="0"/>
          </a:p>
        </p:txBody>
      </p:sp>
    </p:spTree>
    <p:extLst>
      <p:ext uri="{BB962C8B-B14F-4D97-AF65-F5344CB8AC3E}">
        <p14:creationId xmlns:p14="http://schemas.microsoft.com/office/powerpoint/2010/main" val="179104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CC306B-2A6D-4113-B904-D52C91B64464}"/>
              </a:ext>
            </a:extLst>
          </p:cNvPr>
          <p:cNvPicPr/>
          <p:nvPr/>
        </p:nvPicPr>
        <p:blipFill>
          <a:blip r:embed="rId2"/>
          <a:stretch>
            <a:fillRect/>
          </a:stretch>
        </p:blipFill>
        <p:spPr>
          <a:xfrm>
            <a:off x="0" y="-182880"/>
            <a:ext cx="5643855" cy="3255352"/>
          </a:xfrm>
          <a:prstGeom prst="rect">
            <a:avLst/>
          </a:prstGeom>
        </p:spPr>
      </p:pic>
      <p:pic>
        <p:nvPicPr>
          <p:cNvPr id="3" name="Picture 2">
            <a:extLst>
              <a:ext uri="{FF2B5EF4-FFF2-40B4-BE49-F238E27FC236}">
                <a16:creationId xmlns:a16="http://schemas.microsoft.com/office/drawing/2014/main" id="{5CF508FC-2304-4A66-9FD4-763A5E4D4960}"/>
              </a:ext>
            </a:extLst>
          </p:cNvPr>
          <p:cNvPicPr/>
          <p:nvPr/>
        </p:nvPicPr>
        <p:blipFill>
          <a:blip r:embed="rId3"/>
          <a:stretch>
            <a:fillRect/>
          </a:stretch>
        </p:blipFill>
        <p:spPr>
          <a:xfrm>
            <a:off x="5643855" y="3208460"/>
            <a:ext cx="6271480" cy="3649540"/>
          </a:xfrm>
          <a:prstGeom prst="rect">
            <a:avLst/>
          </a:prstGeom>
        </p:spPr>
      </p:pic>
      <p:pic>
        <p:nvPicPr>
          <p:cNvPr id="4" name="Picture 3">
            <a:extLst>
              <a:ext uri="{FF2B5EF4-FFF2-40B4-BE49-F238E27FC236}">
                <a16:creationId xmlns:a16="http://schemas.microsoft.com/office/drawing/2014/main" id="{E74E49D9-9724-4E2E-8905-7CF459B711ED}"/>
              </a:ext>
            </a:extLst>
          </p:cNvPr>
          <p:cNvPicPr/>
          <p:nvPr/>
        </p:nvPicPr>
        <p:blipFill>
          <a:blip r:embed="rId4"/>
          <a:stretch>
            <a:fillRect/>
          </a:stretch>
        </p:blipFill>
        <p:spPr>
          <a:xfrm>
            <a:off x="0" y="2971800"/>
            <a:ext cx="5248275" cy="3886200"/>
          </a:xfrm>
          <a:prstGeom prst="rect">
            <a:avLst/>
          </a:prstGeom>
        </p:spPr>
      </p:pic>
      <p:pic>
        <p:nvPicPr>
          <p:cNvPr id="5" name="Picture 4">
            <a:extLst>
              <a:ext uri="{FF2B5EF4-FFF2-40B4-BE49-F238E27FC236}">
                <a16:creationId xmlns:a16="http://schemas.microsoft.com/office/drawing/2014/main" id="{11B9354E-091F-489E-AE12-D2370423EB88}"/>
              </a:ext>
            </a:extLst>
          </p:cNvPr>
          <p:cNvPicPr/>
          <p:nvPr/>
        </p:nvPicPr>
        <p:blipFill>
          <a:blip r:embed="rId5"/>
          <a:stretch>
            <a:fillRect/>
          </a:stretch>
        </p:blipFill>
        <p:spPr>
          <a:xfrm>
            <a:off x="5897367" y="0"/>
            <a:ext cx="5140569" cy="3020890"/>
          </a:xfrm>
          <a:prstGeom prst="rect">
            <a:avLst/>
          </a:prstGeom>
        </p:spPr>
      </p:pic>
    </p:spTree>
    <p:extLst>
      <p:ext uri="{BB962C8B-B14F-4D97-AF65-F5344CB8AC3E}">
        <p14:creationId xmlns:p14="http://schemas.microsoft.com/office/powerpoint/2010/main" val="276736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E7B194-A075-4DF2-AF8C-757DEC9D7CEE}"/>
              </a:ext>
            </a:extLst>
          </p:cNvPr>
          <p:cNvPicPr/>
          <p:nvPr/>
        </p:nvPicPr>
        <p:blipFill rotWithShape="1">
          <a:blip r:embed="rId2"/>
          <a:srcRect t="6710"/>
          <a:stretch/>
        </p:blipFill>
        <p:spPr bwMode="auto">
          <a:xfrm>
            <a:off x="0" y="0"/>
            <a:ext cx="12192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424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A3A046-BE70-427D-B270-ABAB58FC0337}"/>
              </a:ext>
            </a:extLst>
          </p:cNvPr>
          <p:cNvPicPr/>
          <p:nvPr/>
        </p:nvPicPr>
        <p:blipFill>
          <a:blip r:embed="rId2"/>
          <a:stretch>
            <a:fillRect/>
          </a:stretch>
        </p:blipFill>
        <p:spPr>
          <a:xfrm>
            <a:off x="2700997" y="1237957"/>
            <a:ext cx="5680857" cy="3774464"/>
          </a:xfrm>
          <a:prstGeom prst="rect">
            <a:avLst/>
          </a:prstGeom>
        </p:spPr>
      </p:pic>
    </p:spTree>
    <p:extLst>
      <p:ext uri="{BB962C8B-B14F-4D97-AF65-F5344CB8AC3E}">
        <p14:creationId xmlns:p14="http://schemas.microsoft.com/office/powerpoint/2010/main" val="168993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54AA-7AB1-4B8C-80EA-CC2E67A2F16C}"/>
              </a:ext>
            </a:extLst>
          </p:cNvPr>
          <p:cNvSpPr>
            <a:spLocks noGrp="1"/>
          </p:cNvSpPr>
          <p:nvPr>
            <p:ph type="title"/>
          </p:nvPr>
        </p:nvSpPr>
        <p:spPr/>
        <p:txBody>
          <a:bodyPr/>
          <a:lstStyle/>
          <a:p>
            <a:r>
              <a:rPr lang="en-IN" b="1" dirty="0"/>
              <a:t>2-sound</a:t>
            </a:r>
            <a:r>
              <a:rPr lang="en-IN" dirty="0"/>
              <a:t>/</a:t>
            </a:r>
            <a:r>
              <a:rPr lang="en-IN" b="1" dirty="0"/>
              <a:t>Noise</a:t>
            </a:r>
            <a:endParaRPr lang="en-IN" dirty="0"/>
          </a:p>
        </p:txBody>
      </p:sp>
      <p:sp>
        <p:nvSpPr>
          <p:cNvPr id="3" name="Content Placeholder 2">
            <a:extLst>
              <a:ext uri="{FF2B5EF4-FFF2-40B4-BE49-F238E27FC236}">
                <a16:creationId xmlns:a16="http://schemas.microsoft.com/office/drawing/2014/main" id="{77794BF8-45F7-4ED2-944B-B45597773127}"/>
              </a:ext>
            </a:extLst>
          </p:cNvPr>
          <p:cNvSpPr>
            <a:spLocks noGrp="1"/>
          </p:cNvSpPr>
          <p:nvPr>
            <p:ph idx="1"/>
          </p:nvPr>
        </p:nvSpPr>
        <p:spPr/>
        <p:txBody>
          <a:bodyPr/>
          <a:lstStyle/>
          <a:p>
            <a:r>
              <a:rPr lang="en-IN" dirty="0"/>
              <a:t>a fault detection system based on a noise signal which is obtained through microphone from a electrical machinery. The noise signal of rotating machinery is utilized for early fault diagnostic. Fault detection system with automated noise signal processing consist of: a measured data is divided down by short time duration parts. Fault carrying frequencies are extracted from digitalized signal. Envelope detector and demodulation were utilized for identifying fault frequencies with their harmonics and sidebands. Automated noise analysis is dedicated to detect and report a machinery abnormal condition. Implementation was conducted with noise signals which were obtained from an electric motors, turbine generators and bearing fault motors</a:t>
            </a:r>
          </a:p>
          <a:p>
            <a:endParaRPr lang="en-IN" dirty="0"/>
          </a:p>
        </p:txBody>
      </p:sp>
    </p:spTree>
    <p:extLst>
      <p:ext uri="{BB962C8B-B14F-4D97-AF65-F5344CB8AC3E}">
        <p14:creationId xmlns:p14="http://schemas.microsoft.com/office/powerpoint/2010/main" val="4603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52A7E1-7BDE-4889-833E-DA90EBEBCE71}"/>
              </a:ext>
            </a:extLst>
          </p:cNvPr>
          <p:cNvPicPr/>
          <p:nvPr/>
        </p:nvPicPr>
        <p:blipFill>
          <a:blip r:embed="rId2"/>
          <a:stretch>
            <a:fillRect/>
          </a:stretch>
        </p:blipFill>
        <p:spPr>
          <a:xfrm>
            <a:off x="844061" y="675249"/>
            <a:ext cx="8890781" cy="4121834"/>
          </a:xfrm>
          <a:prstGeom prst="rect">
            <a:avLst/>
          </a:prstGeom>
        </p:spPr>
      </p:pic>
    </p:spTree>
    <p:extLst>
      <p:ext uri="{BB962C8B-B14F-4D97-AF65-F5344CB8AC3E}">
        <p14:creationId xmlns:p14="http://schemas.microsoft.com/office/powerpoint/2010/main" val="23457903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255</TotalTime>
  <Words>514</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 心athena</vt:lpstr>
      <vt:lpstr>Problem statement</vt:lpstr>
      <vt:lpstr>Common faults</vt:lpstr>
      <vt:lpstr>1-Vibration analysis</vt:lpstr>
      <vt:lpstr>PowerPoint Presentation</vt:lpstr>
      <vt:lpstr>PowerPoint Presentation</vt:lpstr>
      <vt:lpstr>PowerPoint Presentation</vt:lpstr>
      <vt:lpstr>2-sound/Noise</vt:lpstr>
      <vt:lpstr>PowerPoint Presentation</vt:lpstr>
      <vt:lpstr>3-Computer Vision</vt:lpstr>
      <vt:lpstr>4- Open/Short </vt:lpstr>
      <vt:lpstr>Belt analysis – wear-and-tear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ASTRA</dc:title>
  <dc:creator>gowthamaraj rajendran</dc:creator>
  <cp:lastModifiedBy>gowthamaraj rajendran</cp:lastModifiedBy>
  <cp:revision>14</cp:revision>
  <dcterms:created xsi:type="dcterms:W3CDTF">2019-03-24T06:42:20Z</dcterms:created>
  <dcterms:modified xsi:type="dcterms:W3CDTF">2019-03-24T10:57:55Z</dcterms:modified>
</cp:coreProperties>
</file>