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58" r:id="rId5"/>
    <p:sldId id="259" r:id="rId6"/>
    <p:sldId id="262" r:id="rId7"/>
    <p:sldId id="260" r:id="rId8"/>
    <p:sldId id="263" r:id="rId9"/>
    <p:sldId id="264" r:id="rId10"/>
    <p:sldId id="266" r:id="rId11"/>
    <p:sldId id="265" r:id="rId12"/>
    <p:sldId id="267" r:id="rId13"/>
    <p:sldId id="268" r:id="rId14"/>
    <p:sldId id="269" r:id="rId15"/>
    <p:sldId id="271" r:id="rId16"/>
    <p:sldId id="270"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4/10/2018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9753600" cy="1780108"/>
          </a:xfrm>
        </p:spPr>
        <p:txBody>
          <a:bodyPr>
            <a:normAutofit/>
          </a:bodyPr>
          <a:lstStyle/>
          <a:p>
            <a:r>
              <a:rPr lang="en-US" sz="4000" dirty="0"/>
              <a:t>SCIO – Data Analysis on Inpatient Claim</a:t>
            </a:r>
          </a:p>
        </p:txBody>
      </p:sp>
      <p:sp>
        <p:nvSpPr>
          <p:cNvPr id="3" name="Subtitle 2"/>
          <p:cNvSpPr>
            <a:spLocks noGrp="1"/>
          </p:cNvSpPr>
          <p:nvPr>
            <p:ph type="subTitle" idx="1"/>
          </p:nvPr>
        </p:nvSpPr>
        <p:spPr>
          <a:xfrm>
            <a:off x="1295400" y="3429000"/>
            <a:ext cx="6400800" cy="1473200"/>
          </a:xfrm>
        </p:spPr>
        <p:txBody>
          <a:bodyPr>
            <a:normAutofit/>
          </a:bodyPr>
          <a:lstStyle/>
          <a:p>
            <a:r>
              <a:rPr lang="en-US" sz="3600" dirty="0" err="1" smtClean="0"/>
              <a:t>Gowtham</a:t>
            </a:r>
            <a:r>
              <a:rPr lang="en-US" sz="3600" dirty="0" smtClean="0"/>
              <a:t> </a:t>
            </a:r>
            <a:r>
              <a:rPr lang="en-US" sz="3600" dirty="0" err="1" smtClean="0"/>
              <a:t>Balachandhiran</a:t>
            </a:r>
            <a:endParaRPr lang="en-US" sz="3600" dirty="0"/>
          </a:p>
        </p:txBody>
      </p:sp>
    </p:spTree>
    <p:extLst>
      <p:ext uri="{BB962C8B-B14F-4D97-AF65-F5344CB8AC3E}">
        <p14:creationId xmlns:p14="http://schemas.microsoft.com/office/powerpoint/2010/main" val="3040021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133600"/>
            <a:ext cx="8458200" cy="4144963"/>
          </a:xfrm>
        </p:spPr>
        <p:txBody>
          <a:bodyPr>
            <a:normAutofit fontScale="92500"/>
          </a:bodyPr>
          <a:lstStyle/>
          <a:p>
            <a:r>
              <a:rPr lang="en-US" dirty="0" smtClean="0"/>
              <a:t>Most of the data we analyzed was with respect to money which ends with _AMT.</a:t>
            </a:r>
          </a:p>
          <a:p>
            <a:endParaRPr lang="en-US" dirty="0" smtClean="0"/>
          </a:p>
          <a:p>
            <a:r>
              <a:rPr lang="en-US" dirty="0" smtClean="0"/>
              <a:t>We analyzed the amount </a:t>
            </a:r>
            <a:r>
              <a:rPr lang="en-US" dirty="0" err="1" smtClean="0"/>
              <a:t>payed</a:t>
            </a:r>
            <a:r>
              <a:rPr lang="en-US" dirty="0" smtClean="0"/>
              <a:t> to the claims with respect to years.</a:t>
            </a:r>
          </a:p>
          <a:p>
            <a:endParaRPr lang="en-US" dirty="0"/>
          </a:p>
          <a:p>
            <a:r>
              <a:rPr lang="en-US" dirty="0" smtClean="0"/>
              <a:t>We split the amount with each category that has dense values . We gave more weightage to dense fields rather than sparse fields.</a:t>
            </a:r>
          </a:p>
          <a:p>
            <a:pPr marL="0" indent="0">
              <a:buNone/>
            </a:pPr>
            <a:r>
              <a:rPr lang="en-US" dirty="0" smtClean="0"/>
              <a:t>              Dense fields = Fields that as valid cell values</a:t>
            </a:r>
          </a:p>
          <a:p>
            <a:pPr marL="0" indent="0">
              <a:buNone/>
            </a:pPr>
            <a:r>
              <a:rPr lang="en-US" dirty="0"/>
              <a:t> </a:t>
            </a:r>
            <a:r>
              <a:rPr lang="en-US" dirty="0" smtClean="0"/>
              <a:t>            Sparse Fields = Fields that as trivial/null/mostly filled with zeros</a:t>
            </a:r>
          </a:p>
          <a:p>
            <a:pPr marL="0" indent="0">
              <a:buNone/>
            </a:pPr>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What did we analyze in the data</a:t>
            </a:r>
            <a:endParaRPr lang="en-US" dirty="0"/>
          </a:p>
        </p:txBody>
      </p:sp>
    </p:spTree>
    <p:extLst>
      <p:ext uri="{BB962C8B-B14F-4D97-AF65-F5344CB8AC3E}">
        <p14:creationId xmlns:p14="http://schemas.microsoft.com/office/powerpoint/2010/main" val="2188031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971800"/>
            <a:ext cx="4000500" cy="2790825"/>
          </a:xfrm>
        </p:spPr>
      </p:pic>
      <p:sp>
        <p:nvSpPr>
          <p:cNvPr id="3" name="Title 2"/>
          <p:cNvSpPr>
            <a:spLocks noGrp="1"/>
          </p:cNvSpPr>
          <p:nvPr>
            <p:ph type="title"/>
          </p:nvPr>
        </p:nvSpPr>
        <p:spPr>
          <a:xfrm>
            <a:off x="457200" y="457200"/>
            <a:ext cx="8229600" cy="1252728"/>
          </a:xfrm>
        </p:spPr>
        <p:txBody>
          <a:bodyPr>
            <a:normAutofit fontScale="90000"/>
          </a:bodyPr>
          <a:lstStyle/>
          <a:p>
            <a:r>
              <a:rPr lang="en-US" sz="2700" dirty="0" smtClean="0"/>
              <a:t>Claim Year </a:t>
            </a:r>
            <a:r>
              <a:rPr lang="en-US" sz="2700" dirty="0" err="1" smtClean="0"/>
              <a:t>vs</a:t>
            </a:r>
            <a:r>
              <a:rPr lang="en-US" sz="2700" dirty="0" smtClean="0"/>
              <a:t> Claim Payment Amount</a:t>
            </a:r>
            <a:br>
              <a:rPr lang="en-US" sz="2700" dirty="0" smtClean="0"/>
            </a:br>
            <a:r>
              <a:rPr lang="en-US" sz="2700" dirty="0" smtClean="0"/>
              <a:t>and</a:t>
            </a:r>
            <a:br>
              <a:rPr lang="en-US" sz="2700" dirty="0" smtClean="0"/>
            </a:br>
            <a:r>
              <a:rPr lang="en-US" sz="2700" dirty="0" smtClean="0"/>
              <a:t>Claim Year </a:t>
            </a:r>
            <a:r>
              <a:rPr lang="en-US" sz="2700" dirty="0" err="1" smtClean="0"/>
              <a:t>vs</a:t>
            </a:r>
            <a:r>
              <a:rPr lang="en-US" sz="2700" dirty="0"/>
              <a:t> NCH Beneficiary Inpatient Deductible </a:t>
            </a:r>
            <a:r>
              <a:rPr lang="en-US" sz="2700" dirty="0" smtClean="0"/>
              <a:t>Amount</a:t>
            </a:r>
            <a:r>
              <a:rPr lang="en-US" dirty="0" smtClean="0"/>
              <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971800"/>
            <a:ext cx="4659086" cy="2895599"/>
          </a:xfrm>
          <a:prstGeom prst="rect">
            <a:avLst/>
          </a:prstGeom>
        </p:spPr>
      </p:pic>
    </p:spTree>
    <p:extLst>
      <p:ext uri="{BB962C8B-B14F-4D97-AF65-F5344CB8AC3E}">
        <p14:creationId xmlns:p14="http://schemas.microsoft.com/office/powerpoint/2010/main" val="1943525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819400"/>
            <a:ext cx="4495800" cy="2705100"/>
          </a:xfrm>
        </p:spPr>
      </p:pic>
      <p:sp>
        <p:nvSpPr>
          <p:cNvPr id="3" name="Title 2"/>
          <p:cNvSpPr>
            <a:spLocks noGrp="1"/>
          </p:cNvSpPr>
          <p:nvPr>
            <p:ph type="title"/>
          </p:nvPr>
        </p:nvSpPr>
        <p:spPr/>
        <p:txBody>
          <a:bodyPr>
            <a:normAutofit/>
          </a:bodyPr>
          <a:lstStyle/>
          <a:p>
            <a:r>
              <a:rPr lang="en-US" sz="2400" dirty="0"/>
              <a:t>Claim Year </a:t>
            </a:r>
            <a:r>
              <a:rPr lang="en-US" sz="2400" dirty="0" err="1"/>
              <a:t>Vs</a:t>
            </a:r>
            <a:r>
              <a:rPr lang="en-US" sz="2400" dirty="0"/>
              <a:t>  NCH Primary Payer Claim Paid </a:t>
            </a:r>
            <a:r>
              <a:rPr lang="en-US" sz="2400" dirty="0" smtClean="0"/>
              <a:t>Amount</a:t>
            </a:r>
            <a:br>
              <a:rPr lang="en-US" sz="2400" dirty="0" smtClean="0"/>
            </a:br>
            <a:r>
              <a:rPr lang="en-US" sz="2400" dirty="0" smtClean="0"/>
              <a:t>and</a:t>
            </a:r>
            <a:r>
              <a:rPr lang="en-US" sz="2400" dirty="0"/>
              <a:t/>
            </a:r>
            <a:br>
              <a:rPr lang="en-US" sz="2400" dirty="0"/>
            </a:br>
            <a:r>
              <a:rPr lang="en-US" sz="2400" dirty="0"/>
              <a:t>Claim Year </a:t>
            </a:r>
            <a:r>
              <a:rPr lang="en-US" sz="2400" dirty="0" err="1"/>
              <a:t>Vs</a:t>
            </a:r>
            <a:r>
              <a:rPr lang="en-US" sz="2400" dirty="0"/>
              <a:t> Claim Pass Thru Per Diem </a:t>
            </a:r>
            <a:r>
              <a:rPr lang="en-US" sz="2400" dirty="0" smtClean="0"/>
              <a:t>Amount</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971800"/>
            <a:ext cx="4343400" cy="2590800"/>
          </a:xfrm>
          <a:prstGeom prst="rect">
            <a:avLst/>
          </a:prstGeom>
        </p:spPr>
      </p:pic>
    </p:spTree>
    <p:extLst>
      <p:ext uri="{BB962C8B-B14F-4D97-AF65-F5344CB8AC3E}">
        <p14:creationId xmlns:p14="http://schemas.microsoft.com/office/powerpoint/2010/main" val="211262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971800"/>
            <a:ext cx="4724400" cy="2781300"/>
          </a:xfrm>
        </p:spPr>
      </p:pic>
      <p:sp>
        <p:nvSpPr>
          <p:cNvPr id="3" name="Title 2"/>
          <p:cNvSpPr>
            <a:spLocks noGrp="1"/>
          </p:cNvSpPr>
          <p:nvPr>
            <p:ph type="title"/>
          </p:nvPr>
        </p:nvSpPr>
        <p:spPr>
          <a:xfrm>
            <a:off x="457200" y="457200"/>
            <a:ext cx="8229600" cy="1252728"/>
          </a:xfrm>
        </p:spPr>
        <p:txBody>
          <a:bodyPr>
            <a:normAutofit fontScale="90000"/>
          </a:bodyPr>
          <a:lstStyle/>
          <a:p>
            <a:r>
              <a:rPr lang="en-US" sz="2000" dirty="0"/>
              <a:t>Claim Year </a:t>
            </a:r>
            <a:r>
              <a:rPr lang="en-US" sz="2000" dirty="0" err="1"/>
              <a:t>Vs</a:t>
            </a:r>
            <a:r>
              <a:rPr lang="en-US" sz="2000" dirty="0"/>
              <a:t> NCH Beneficiary Blood Deductible Liability </a:t>
            </a:r>
            <a:r>
              <a:rPr lang="en-US" sz="2000" dirty="0" smtClean="0"/>
              <a:t>Amount</a:t>
            </a:r>
            <a:br>
              <a:rPr lang="en-US" sz="2000" dirty="0" smtClean="0"/>
            </a:br>
            <a:r>
              <a:rPr lang="en-US" sz="2000" dirty="0"/>
              <a:t>and </a:t>
            </a:r>
            <a:br>
              <a:rPr lang="en-US" sz="2000" dirty="0"/>
            </a:br>
            <a:r>
              <a:rPr lang="en-US" sz="2000" dirty="0"/>
              <a:t>Claim Year </a:t>
            </a:r>
            <a:r>
              <a:rPr lang="en-US" sz="2000" dirty="0" err="1"/>
              <a:t>Vs</a:t>
            </a:r>
            <a:r>
              <a:rPr lang="en-US" sz="2000" dirty="0"/>
              <a:t> NCH Beneficiary Part A Coinsurance Liability </a:t>
            </a:r>
            <a:r>
              <a:rPr lang="en-US" sz="2000" dirty="0" smtClean="0"/>
              <a:t>Amount</a:t>
            </a:r>
            <a:r>
              <a:rPr lang="en-US" dirty="0" smtClean="0"/>
              <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048000"/>
            <a:ext cx="4400550" cy="2590800"/>
          </a:xfrm>
          <a:prstGeom prst="rect">
            <a:avLst/>
          </a:prstGeom>
        </p:spPr>
      </p:pic>
    </p:spTree>
    <p:extLst>
      <p:ext uri="{BB962C8B-B14F-4D97-AF65-F5344CB8AC3E}">
        <p14:creationId xmlns:p14="http://schemas.microsoft.com/office/powerpoint/2010/main" val="4059096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24000"/>
            <a:ext cx="7162800" cy="3352800"/>
          </a:xfrm>
        </p:spPr>
      </p:pic>
      <p:sp>
        <p:nvSpPr>
          <p:cNvPr id="3" name="Title 2"/>
          <p:cNvSpPr>
            <a:spLocks noGrp="1"/>
          </p:cNvSpPr>
          <p:nvPr>
            <p:ph type="title"/>
          </p:nvPr>
        </p:nvSpPr>
        <p:spPr/>
        <p:txBody>
          <a:bodyPr>
            <a:normAutofit/>
          </a:bodyPr>
          <a:lstStyle/>
          <a:p>
            <a:r>
              <a:rPr lang="en-US" sz="3200" dirty="0" smtClean="0"/>
              <a:t>Do we have equal number of records?</a:t>
            </a:r>
            <a:endParaRPr lang="en-US" sz="3200" dirty="0"/>
          </a:p>
        </p:txBody>
      </p:sp>
      <p:sp>
        <p:nvSpPr>
          <p:cNvPr id="5" name="TextBox 4"/>
          <p:cNvSpPr txBox="1"/>
          <p:nvPr/>
        </p:nvSpPr>
        <p:spPr>
          <a:xfrm>
            <a:off x="1752600" y="4876800"/>
            <a:ext cx="4800600" cy="1477328"/>
          </a:xfrm>
          <a:prstGeom prst="rect">
            <a:avLst/>
          </a:prstGeom>
          <a:noFill/>
        </p:spPr>
        <p:txBody>
          <a:bodyPr wrap="square" rtlCol="0">
            <a:spAutoFit/>
          </a:bodyPr>
          <a:lstStyle/>
          <a:p>
            <a:r>
              <a:rPr lang="en-US" dirty="0" smtClean="0"/>
              <a:t>Claim year – 0000 – No of Records -  68</a:t>
            </a:r>
          </a:p>
          <a:p>
            <a:r>
              <a:rPr lang="en-US" dirty="0"/>
              <a:t>Claim year – </a:t>
            </a:r>
            <a:r>
              <a:rPr lang="en-US" dirty="0" smtClean="0"/>
              <a:t>2007 </a:t>
            </a:r>
            <a:r>
              <a:rPr lang="en-US" dirty="0"/>
              <a:t>– No of </a:t>
            </a:r>
            <a:r>
              <a:rPr lang="en-US" dirty="0" smtClean="0"/>
              <a:t>Records - 224</a:t>
            </a:r>
          </a:p>
          <a:p>
            <a:r>
              <a:rPr lang="en-US" dirty="0"/>
              <a:t>Claim year – </a:t>
            </a:r>
            <a:r>
              <a:rPr lang="en-US" dirty="0" smtClean="0"/>
              <a:t>2008 – </a:t>
            </a:r>
            <a:r>
              <a:rPr lang="en-US" dirty="0"/>
              <a:t>No of Records - </a:t>
            </a:r>
            <a:r>
              <a:rPr lang="en-US" dirty="0" smtClean="0"/>
              <a:t>27678</a:t>
            </a:r>
          </a:p>
          <a:p>
            <a:r>
              <a:rPr lang="en-US" dirty="0"/>
              <a:t>Claim year –</a:t>
            </a:r>
            <a:r>
              <a:rPr lang="en-US" dirty="0" smtClean="0"/>
              <a:t> 2009</a:t>
            </a:r>
            <a:r>
              <a:rPr lang="en-US" dirty="0"/>
              <a:t> – No of Records - </a:t>
            </a:r>
            <a:r>
              <a:rPr lang="en-US" dirty="0" smtClean="0"/>
              <a:t>25231</a:t>
            </a:r>
          </a:p>
          <a:p>
            <a:r>
              <a:rPr lang="en-US" dirty="0"/>
              <a:t>Claim year –</a:t>
            </a:r>
            <a:r>
              <a:rPr lang="en-US" dirty="0" smtClean="0"/>
              <a:t> 2010</a:t>
            </a:r>
            <a:r>
              <a:rPr lang="en-US" dirty="0"/>
              <a:t> – No of </a:t>
            </a:r>
            <a:r>
              <a:rPr lang="en-US" dirty="0" smtClean="0"/>
              <a:t>Records- </a:t>
            </a:r>
            <a:r>
              <a:rPr lang="en-US" dirty="0"/>
              <a:t>13572</a:t>
            </a:r>
          </a:p>
        </p:txBody>
      </p:sp>
    </p:spTree>
    <p:extLst>
      <p:ext uri="{BB962C8B-B14F-4D97-AF65-F5344CB8AC3E}">
        <p14:creationId xmlns:p14="http://schemas.microsoft.com/office/powerpoint/2010/main" val="886512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00200"/>
            <a:ext cx="7696200" cy="3451225"/>
          </a:xfrm>
        </p:spPr>
      </p:pic>
      <p:sp>
        <p:nvSpPr>
          <p:cNvPr id="3" name="Title 2"/>
          <p:cNvSpPr>
            <a:spLocks noGrp="1"/>
          </p:cNvSpPr>
          <p:nvPr>
            <p:ph type="title"/>
          </p:nvPr>
        </p:nvSpPr>
        <p:spPr/>
        <p:txBody>
          <a:bodyPr/>
          <a:lstStyle/>
          <a:p>
            <a:r>
              <a:rPr lang="en-US" dirty="0" err="1" smtClean="0"/>
              <a:t>Whoz</a:t>
            </a:r>
            <a:r>
              <a:rPr lang="en-US" dirty="0" smtClean="0"/>
              <a:t> paid whom more?</a:t>
            </a:r>
            <a:endParaRPr lang="en-US" dirty="0"/>
          </a:p>
        </p:txBody>
      </p:sp>
      <p:sp>
        <p:nvSpPr>
          <p:cNvPr id="5" name="TextBox 4"/>
          <p:cNvSpPr txBox="1"/>
          <p:nvPr/>
        </p:nvSpPr>
        <p:spPr>
          <a:xfrm>
            <a:off x="152400" y="5257800"/>
            <a:ext cx="9525000" cy="261610"/>
          </a:xfrm>
          <a:prstGeom prst="rect">
            <a:avLst/>
          </a:prstGeom>
          <a:noFill/>
        </p:spPr>
        <p:txBody>
          <a:bodyPr wrap="square" rtlCol="0">
            <a:spAutoFit/>
          </a:bodyPr>
          <a:lstStyle/>
          <a:p>
            <a:r>
              <a:rPr lang="en-US" sz="1100" dirty="0" smtClean="0">
                <a:latin typeface="Aharoni" pitchFamily="2" charset="-79"/>
                <a:cs typeface="Aharoni" pitchFamily="2" charset="-79"/>
              </a:rPr>
              <a:t>X-Axis claim </a:t>
            </a:r>
            <a:r>
              <a:rPr lang="en-US" sz="1100" dirty="0">
                <a:latin typeface="Aharoni" pitchFamily="2" charset="-79"/>
                <a:cs typeface="Aharoni" pitchFamily="2" charset="-79"/>
              </a:rPr>
              <a:t>id with </a:t>
            </a:r>
            <a:r>
              <a:rPr lang="en-US" sz="1100" dirty="0" smtClean="0">
                <a:latin typeface="Aharoni" pitchFamily="2" charset="-79"/>
                <a:cs typeface="Aharoni" pitchFamily="2" charset="-79"/>
              </a:rPr>
              <a:t>year -      </a:t>
            </a:r>
            <a:r>
              <a:rPr lang="en-US" sz="1100" dirty="0">
                <a:latin typeface="Aharoni" pitchFamily="2" charset="-79"/>
                <a:cs typeface="Aharoni" pitchFamily="2" charset="-79"/>
              </a:rPr>
              <a:t>2008 </a:t>
            </a:r>
            <a:r>
              <a:rPr lang="en-US" sz="1100" dirty="0" smtClean="0">
                <a:latin typeface="Aharoni" pitchFamily="2" charset="-79"/>
                <a:cs typeface="Aharoni" pitchFamily="2" charset="-79"/>
              </a:rPr>
              <a:t>-196011176974619               2009- 196011176975901            2010- 196011176991776              2007-19630117698109</a:t>
            </a:r>
            <a:endParaRPr lang="en-US" sz="1100" dirty="0">
              <a:latin typeface="Aharoni" pitchFamily="2" charset="-79"/>
              <a:cs typeface="Aharoni" pitchFamily="2" charset="-79"/>
            </a:endParaRPr>
          </a:p>
        </p:txBody>
      </p:sp>
      <p:sp>
        <p:nvSpPr>
          <p:cNvPr id="6" name="TextBox 5"/>
          <p:cNvSpPr txBox="1"/>
          <p:nvPr/>
        </p:nvSpPr>
        <p:spPr>
          <a:xfrm>
            <a:off x="277422" y="5628696"/>
            <a:ext cx="8180778" cy="261610"/>
          </a:xfrm>
          <a:prstGeom prst="rect">
            <a:avLst/>
          </a:prstGeom>
          <a:noFill/>
        </p:spPr>
        <p:txBody>
          <a:bodyPr wrap="square" rtlCol="0">
            <a:spAutoFit/>
          </a:bodyPr>
          <a:lstStyle/>
          <a:p>
            <a:r>
              <a:rPr lang="en-US" sz="1100" b="1" dirty="0" smtClean="0">
                <a:latin typeface="Aharoni" pitchFamily="2" charset="-79"/>
                <a:cs typeface="Aharoni" pitchFamily="2" charset="-79"/>
              </a:rPr>
              <a:t>Y-Axis Provider </a:t>
            </a:r>
            <a:r>
              <a:rPr lang="en-US" sz="1100" b="1" dirty="0">
                <a:latin typeface="Aharoni" pitchFamily="2" charset="-79"/>
                <a:cs typeface="Aharoni" pitchFamily="2" charset="-79"/>
              </a:rPr>
              <a:t>category - </a:t>
            </a:r>
            <a:r>
              <a:rPr lang="en-US" sz="1100" b="1" dirty="0" smtClean="0">
                <a:latin typeface="Aharoni" pitchFamily="2" charset="-79"/>
                <a:cs typeface="Aharoni" pitchFamily="2" charset="-79"/>
              </a:rPr>
              <a:t>        8.200000e+01                      2.540000e+02                        1.283000e+03                       1.603000e+03</a:t>
            </a:r>
            <a:endParaRPr lang="en-US" sz="1100" b="1" dirty="0">
              <a:latin typeface="Aharoni" pitchFamily="2" charset="-79"/>
              <a:cs typeface="Aharoni" pitchFamily="2" charset="-79"/>
            </a:endParaRPr>
          </a:p>
        </p:txBody>
      </p:sp>
      <p:sp>
        <p:nvSpPr>
          <p:cNvPr id="7" name="TextBox 6"/>
          <p:cNvSpPr txBox="1"/>
          <p:nvPr/>
        </p:nvSpPr>
        <p:spPr>
          <a:xfrm>
            <a:off x="277422" y="5987534"/>
            <a:ext cx="7952178" cy="261610"/>
          </a:xfrm>
          <a:prstGeom prst="rect">
            <a:avLst/>
          </a:prstGeom>
          <a:noFill/>
        </p:spPr>
        <p:txBody>
          <a:bodyPr wrap="square" rtlCol="0">
            <a:spAutoFit/>
          </a:bodyPr>
          <a:lstStyle/>
          <a:p>
            <a:r>
              <a:rPr lang="en-US" sz="1100" dirty="0">
                <a:latin typeface="Aharoni" pitchFamily="2" charset="-79"/>
                <a:cs typeface="Aharoni" pitchFamily="2" charset="-79"/>
              </a:rPr>
              <a:t>Z-Axis CLM_PMT_AMT                 </a:t>
            </a:r>
            <a:r>
              <a:rPr lang="en-US" sz="1100" dirty="0" smtClean="0">
                <a:latin typeface="Aharoni" pitchFamily="2" charset="-79"/>
                <a:cs typeface="Aharoni" pitchFamily="2" charset="-79"/>
              </a:rPr>
              <a:t>   5000                                         4000                                       6000                                     6000</a:t>
            </a:r>
            <a:endParaRPr lang="en-US" sz="1100" dirty="0">
              <a:latin typeface="Aharoni" pitchFamily="2" charset="-79"/>
              <a:cs typeface="Aharoni" pitchFamily="2" charset="-79"/>
            </a:endParaRPr>
          </a:p>
        </p:txBody>
      </p:sp>
    </p:spTree>
    <p:extLst>
      <p:ext uri="{BB962C8B-B14F-4D97-AF65-F5344CB8AC3E}">
        <p14:creationId xmlns:p14="http://schemas.microsoft.com/office/powerpoint/2010/main" val="60337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3200400"/>
            <a:ext cx="7408333" cy="3450696"/>
          </a:xfrm>
        </p:spPr>
        <p:txBody>
          <a:bodyPr>
            <a:normAutofit/>
          </a:bodyPr>
          <a:lstStyle/>
          <a:p>
            <a:pPr marL="0" indent="0">
              <a:buNone/>
            </a:pPr>
            <a:r>
              <a:rPr lang="en-US" dirty="0" smtClean="0"/>
              <a:t>     If you torture data long enough it will confess!!!</a:t>
            </a:r>
            <a:endParaRPr lang="en-US" dirty="0"/>
          </a:p>
        </p:txBody>
      </p:sp>
      <p:sp>
        <p:nvSpPr>
          <p:cNvPr id="3" name="Title 2"/>
          <p:cNvSpPr>
            <a:spLocks noGrp="1"/>
          </p:cNvSpPr>
          <p:nvPr>
            <p:ph type="title"/>
          </p:nvPr>
        </p:nvSpPr>
        <p:spPr/>
        <p:txBody>
          <a:bodyPr/>
          <a:lstStyle/>
          <a:p>
            <a:r>
              <a:rPr lang="en-US" dirty="0" smtClean="0"/>
              <a:t>Part - 3</a:t>
            </a:r>
            <a:endParaRPr lang="en-US" dirty="0"/>
          </a:p>
        </p:txBody>
      </p:sp>
    </p:spTree>
    <p:extLst>
      <p:ext uri="{BB962C8B-B14F-4D97-AF65-F5344CB8AC3E}">
        <p14:creationId xmlns:p14="http://schemas.microsoft.com/office/powerpoint/2010/main" val="2346918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need to select features making prediction.</a:t>
            </a:r>
            <a:endParaRPr lang="en-US" dirty="0"/>
          </a:p>
          <a:p>
            <a:r>
              <a:rPr lang="en-US" dirty="0" smtClean="0"/>
              <a:t>If we need to make prediction which model should we use and which features should we use.</a:t>
            </a:r>
            <a:endParaRPr lang="en-US" dirty="0"/>
          </a:p>
          <a:p>
            <a:r>
              <a:rPr lang="en-US" dirty="0" smtClean="0"/>
              <a:t>How can we select features and model for the same.</a:t>
            </a:r>
          </a:p>
          <a:p>
            <a:r>
              <a:rPr lang="en-US" dirty="0" smtClean="0"/>
              <a:t>There are 31 features and 66773 records in the data set. However gleaning through all the records manually is a big trouble. Also that will only take lot of time and efforts.</a:t>
            </a:r>
          </a:p>
          <a:p>
            <a:endParaRPr lang="en-US" dirty="0"/>
          </a:p>
          <a:p>
            <a:endParaRPr lang="en-US" dirty="0"/>
          </a:p>
        </p:txBody>
      </p:sp>
      <p:sp>
        <p:nvSpPr>
          <p:cNvPr id="3" name="Title 2"/>
          <p:cNvSpPr>
            <a:spLocks noGrp="1"/>
          </p:cNvSpPr>
          <p:nvPr>
            <p:ph type="title"/>
          </p:nvPr>
        </p:nvSpPr>
        <p:spPr/>
        <p:txBody>
          <a:bodyPr>
            <a:normAutofit/>
          </a:bodyPr>
          <a:lstStyle/>
          <a:p>
            <a:r>
              <a:rPr lang="en-US" sz="2400" dirty="0" smtClean="0"/>
              <a:t>Can we make any predictions on data and not just analysis?</a:t>
            </a:r>
            <a:endParaRPr lang="en-US" sz="2400" dirty="0"/>
          </a:p>
        </p:txBody>
      </p:sp>
    </p:spTree>
    <p:extLst>
      <p:ext uri="{BB962C8B-B14F-4D97-AF65-F5344CB8AC3E}">
        <p14:creationId xmlns:p14="http://schemas.microsoft.com/office/powerpoint/2010/main" val="564527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2057400"/>
            <a:ext cx="7408333" cy="3450696"/>
          </a:xfrm>
        </p:spPr>
        <p:txBody>
          <a:bodyPr/>
          <a:lstStyle/>
          <a:p>
            <a:r>
              <a:rPr lang="en-US" dirty="0" smtClean="0"/>
              <a:t>We changed all the alphabet features or alphanumeric features to categorical features.</a:t>
            </a:r>
          </a:p>
          <a:p>
            <a:endParaRPr lang="en-US" dirty="0"/>
          </a:p>
          <a:p>
            <a:r>
              <a:rPr lang="en-US" dirty="0" smtClean="0"/>
              <a:t>Now categorical features are numerical features upon which we can run correlation .</a:t>
            </a:r>
            <a:endParaRPr lang="en-US" dirty="0"/>
          </a:p>
        </p:txBody>
      </p:sp>
      <p:sp>
        <p:nvSpPr>
          <p:cNvPr id="3" name="Title 2"/>
          <p:cNvSpPr>
            <a:spLocks noGrp="1"/>
          </p:cNvSpPr>
          <p:nvPr>
            <p:ph type="title"/>
          </p:nvPr>
        </p:nvSpPr>
        <p:spPr>
          <a:xfrm>
            <a:off x="-152400" y="381000"/>
            <a:ext cx="9220200" cy="1252728"/>
          </a:xfrm>
        </p:spPr>
        <p:txBody>
          <a:bodyPr>
            <a:normAutofit/>
          </a:bodyPr>
          <a:lstStyle/>
          <a:p>
            <a:r>
              <a:rPr lang="en-US" sz="1600" dirty="0" smtClean="0"/>
              <a:t>How to handle features that are alphanumeric or alphabet? Sadly model accepts only numbers</a:t>
            </a:r>
            <a:endParaRPr lang="en-US" sz="1600" dirty="0"/>
          </a:p>
        </p:txBody>
      </p:sp>
    </p:spTree>
    <p:extLst>
      <p:ext uri="{BB962C8B-B14F-4D97-AF65-F5344CB8AC3E}">
        <p14:creationId xmlns:p14="http://schemas.microsoft.com/office/powerpoint/2010/main" val="3487849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00200"/>
            <a:ext cx="7408333" cy="3450696"/>
          </a:xfrm>
        </p:spPr>
        <p:txBody>
          <a:bodyPr/>
          <a:lstStyle/>
          <a:p>
            <a:r>
              <a:rPr lang="en-US" dirty="0" smtClean="0"/>
              <a:t>We took </a:t>
            </a:r>
            <a:r>
              <a:rPr lang="en-US" dirty="0"/>
              <a:t>P</a:t>
            </a:r>
            <a:r>
              <a:rPr lang="en-US" dirty="0" smtClean="0"/>
              <a:t>earson correlation on data and saw which features had correlation with the other</a:t>
            </a:r>
            <a:endParaRPr lang="en-US" dirty="0"/>
          </a:p>
        </p:txBody>
      </p:sp>
      <p:sp>
        <p:nvSpPr>
          <p:cNvPr id="3" name="Title 2"/>
          <p:cNvSpPr>
            <a:spLocks noGrp="1"/>
          </p:cNvSpPr>
          <p:nvPr>
            <p:ph type="title"/>
          </p:nvPr>
        </p:nvSpPr>
        <p:spPr>
          <a:xfrm>
            <a:off x="457200" y="338328"/>
            <a:ext cx="8229600" cy="1033272"/>
          </a:xfrm>
        </p:spPr>
        <p:txBody>
          <a:bodyPr/>
          <a:lstStyle/>
          <a:p>
            <a:r>
              <a:rPr lang="en-US" dirty="0" smtClean="0"/>
              <a:t>How did we choose features?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427515"/>
            <a:ext cx="7569808" cy="2982685"/>
          </a:xfrm>
          <a:prstGeom prst="rect">
            <a:avLst/>
          </a:prstGeom>
        </p:spPr>
      </p:pic>
      <p:sp>
        <p:nvSpPr>
          <p:cNvPr id="5" name="TextBox 4"/>
          <p:cNvSpPr txBox="1"/>
          <p:nvPr/>
        </p:nvSpPr>
        <p:spPr>
          <a:xfrm>
            <a:off x="1524000" y="5715000"/>
            <a:ext cx="4953000" cy="369332"/>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5410200"/>
            <a:ext cx="4800600" cy="1295400"/>
          </a:xfrm>
          <a:prstGeom prst="rect">
            <a:avLst/>
          </a:prstGeom>
        </p:spPr>
      </p:pic>
    </p:spTree>
    <p:extLst>
      <p:ext uri="{BB962C8B-B14F-4D97-AF65-F5344CB8AC3E}">
        <p14:creationId xmlns:p14="http://schemas.microsoft.com/office/powerpoint/2010/main" val="508887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3429000"/>
            <a:ext cx="7408333" cy="905933"/>
          </a:xfrm>
        </p:spPr>
        <p:txBody>
          <a:bodyPr/>
          <a:lstStyle/>
          <a:p>
            <a:pPr marL="0" indent="0">
              <a:buNone/>
            </a:pPr>
            <a:r>
              <a:rPr lang="en-US" b="1" dirty="0" smtClean="0"/>
              <a:t>We loose our identity if we don’t know our history</a:t>
            </a:r>
            <a:endParaRPr lang="en-US" b="1" dirty="0"/>
          </a:p>
        </p:txBody>
      </p:sp>
      <p:sp>
        <p:nvSpPr>
          <p:cNvPr id="3" name="Title 2"/>
          <p:cNvSpPr>
            <a:spLocks noGrp="1"/>
          </p:cNvSpPr>
          <p:nvPr>
            <p:ph type="title"/>
          </p:nvPr>
        </p:nvSpPr>
        <p:spPr/>
        <p:txBody>
          <a:bodyPr/>
          <a:lstStyle/>
          <a:p>
            <a:r>
              <a:rPr lang="en-US" dirty="0" smtClean="0"/>
              <a:t>Part 1</a:t>
            </a:r>
            <a:endParaRPr lang="en-US" dirty="0"/>
          </a:p>
        </p:txBody>
      </p:sp>
    </p:spTree>
    <p:extLst>
      <p:ext uri="{BB962C8B-B14F-4D97-AF65-F5344CB8AC3E}">
        <p14:creationId xmlns:p14="http://schemas.microsoft.com/office/powerpoint/2010/main" val="1003272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Since the data set included both years month and date we thought of using time series analysis.</a:t>
            </a:r>
          </a:p>
          <a:p>
            <a:endParaRPr lang="en-US" dirty="0"/>
          </a:p>
          <a:p>
            <a:r>
              <a:rPr lang="en-US" dirty="0" smtClean="0"/>
              <a:t>First choice of algorithm was ARIMA(Auto regressive integrated moving average).</a:t>
            </a:r>
          </a:p>
          <a:p>
            <a:endParaRPr lang="en-US" dirty="0"/>
          </a:p>
          <a:p>
            <a:r>
              <a:rPr lang="en-US" dirty="0" smtClean="0"/>
              <a:t>However there is no equal distribution of this data with respect to years. Hence prediction is not going go well.</a:t>
            </a:r>
            <a:endParaRPr lang="en-US" dirty="0"/>
          </a:p>
        </p:txBody>
      </p:sp>
      <p:sp>
        <p:nvSpPr>
          <p:cNvPr id="3" name="Title 2"/>
          <p:cNvSpPr>
            <a:spLocks noGrp="1"/>
          </p:cNvSpPr>
          <p:nvPr>
            <p:ph type="title"/>
          </p:nvPr>
        </p:nvSpPr>
        <p:spPr/>
        <p:txBody>
          <a:bodyPr/>
          <a:lstStyle/>
          <a:p>
            <a:r>
              <a:rPr lang="en-US" dirty="0" smtClean="0"/>
              <a:t>Attempt 1 for </a:t>
            </a:r>
            <a:r>
              <a:rPr lang="en-US" dirty="0" err="1" smtClean="0"/>
              <a:t>Algo</a:t>
            </a:r>
            <a:r>
              <a:rPr lang="en-US" dirty="0" smtClean="0"/>
              <a:t> selection</a:t>
            </a:r>
            <a:endParaRPr lang="en-US" dirty="0"/>
          </a:p>
        </p:txBody>
      </p:sp>
    </p:spTree>
    <p:extLst>
      <p:ext uri="{BB962C8B-B14F-4D97-AF65-F5344CB8AC3E}">
        <p14:creationId xmlns:p14="http://schemas.microsoft.com/office/powerpoint/2010/main" val="3059164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We thought of using Artificial neural network for regression to predict </a:t>
            </a:r>
            <a:r>
              <a:rPr lang="en-US" dirty="0"/>
              <a:t>CLM_PMT_AMT</a:t>
            </a:r>
            <a:r>
              <a:rPr lang="en-US" dirty="0"/>
              <a:t> and </a:t>
            </a:r>
            <a:r>
              <a:rPr lang="en-US" dirty="0" smtClean="0"/>
              <a:t>NCH_BENE_IP_DDCTBL_AMT.</a:t>
            </a:r>
          </a:p>
          <a:p>
            <a:endParaRPr lang="en-US" dirty="0"/>
          </a:p>
          <a:p>
            <a:r>
              <a:rPr lang="en-US" dirty="0" smtClean="0"/>
              <a:t>The reason for choosing these features is they had high correlation with other features.</a:t>
            </a:r>
          </a:p>
          <a:p>
            <a:endParaRPr lang="en-US" dirty="0"/>
          </a:p>
          <a:p>
            <a:r>
              <a:rPr lang="en-US" dirty="0" smtClean="0"/>
              <a:t>However the loss was too huge and prediction was not very good. Lastly the training took very long time.</a:t>
            </a:r>
            <a:endParaRPr lang="en-US" dirty="0"/>
          </a:p>
        </p:txBody>
      </p:sp>
      <p:sp>
        <p:nvSpPr>
          <p:cNvPr id="3" name="Title 2"/>
          <p:cNvSpPr>
            <a:spLocks noGrp="1"/>
          </p:cNvSpPr>
          <p:nvPr>
            <p:ph type="title"/>
          </p:nvPr>
        </p:nvSpPr>
        <p:spPr/>
        <p:txBody>
          <a:bodyPr/>
          <a:lstStyle/>
          <a:p>
            <a:r>
              <a:rPr lang="en-US" dirty="0" smtClean="0"/>
              <a:t>Attempt 2 for </a:t>
            </a:r>
            <a:r>
              <a:rPr lang="en-US" dirty="0" err="1" smtClean="0"/>
              <a:t>Algo</a:t>
            </a:r>
            <a:r>
              <a:rPr lang="en-US" dirty="0" smtClean="0"/>
              <a:t> Selection </a:t>
            </a:r>
            <a:endParaRPr lang="en-US" dirty="0"/>
          </a:p>
        </p:txBody>
      </p:sp>
    </p:spTree>
    <p:extLst>
      <p:ext uri="{BB962C8B-B14F-4D97-AF65-F5344CB8AC3E}">
        <p14:creationId xmlns:p14="http://schemas.microsoft.com/office/powerpoint/2010/main" val="2118412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534400" cy="2590799"/>
          </a:xfrm>
        </p:spPr>
        <p:txBody>
          <a:bodyPr>
            <a:normAutofit fontScale="92500" lnSpcReduction="10000"/>
          </a:bodyPr>
          <a:lstStyle/>
          <a:p>
            <a:r>
              <a:rPr lang="en-US" dirty="0" smtClean="0"/>
              <a:t>We then chose algorithm of linear regression coupled with gradient boosting.</a:t>
            </a:r>
          </a:p>
          <a:p>
            <a:r>
              <a:rPr lang="en-US" dirty="0" smtClean="0"/>
              <a:t>The algorithm will then use gradient boosting which will strengthen weak learner to learn from previous </a:t>
            </a:r>
            <a:r>
              <a:rPr lang="en-US" dirty="0" err="1" smtClean="0"/>
              <a:t>mis</a:t>
            </a:r>
            <a:r>
              <a:rPr lang="en-US" dirty="0" smtClean="0"/>
              <a:t>-predictions.</a:t>
            </a:r>
          </a:p>
          <a:p>
            <a:r>
              <a:rPr lang="en-US" dirty="0" smtClean="0"/>
              <a:t>Following hyper-parameters where used</a:t>
            </a:r>
          </a:p>
          <a:p>
            <a:r>
              <a:rPr lang="en-US" dirty="0"/>
              <a:t>'</a:t>
            </a:r>
            <a:r>
              <a:rPr lang="en-US" dirty="0" err="1"/>
              <a:t>n_estimators</a:t>
            </a:r>
            <a:r>
              <a:rPr lang="en-US" dirty="0"/>
              <a:t>': 4000, '</a:t>
            </a:r>
            <a:r>
              <a:rPr lang="en-US" dirty="0" err="1"/>
              <a:t>max_depth</a:t>
            </a:r>
            <a:r>
              <a:rPr lang="en-US" dirty="0"/>
              <a:t>': 5, 'min_samples_split':2</a:t>
            </a:r>
            <a:r>
              <a:rPr lang="en-US" dirty="0" smtClean="0"/>
              <a:t>, </a:t>
            </a:r>
            <a:r>
              <a:rPr lang="en-US" dirty="0"/>
              <a:t>'</a:t>
            </a:r>
            <a:r>
              <a:rPr lang="en-US" dirty="0" err="1"/>
              <a:t>learning_rate</a:t>
            </a:r>
            <a:r>
              <a:rPr lang="en-US" dirty="0"/>
              <a:t>': 0.01, 'loss': '</a:t>
            </a:r>
            <a:r>
              <a:rPr lang="en-US" dirty="0" err="1"/>
              <a:t>ls</a:t>
            </a:r>
            <a:r>
              <a:rPr lang="en-US" dirty="0"/>
              <a:t>'</a:t>
            </a:r>
          </a:p>
        </p:txBody>
      </p:sp>
      <p:sp>
        <p:nvSpPr>
          <p:cNvPr id="3" name="Title 2"/>
          <p:cNvSpPr>
            <a:spLocks noGrp="1"/>
          </p:cNvSpPr>
          <p:nvPr>
            <p:ph type="title"/>
          </p:nvPr>
        </p:nvSpPr>
        <p:spPr>
          <a:xfrm>
            <a:off x="495300" y="0"/>
            <a:ext cx="8229600" cy="1252728"/>
          </a:xfrm>
        </p:spPr>
        <p:txBody>
          <a:bodyPr>
            <a:normAutofit fontScale="90000"/>
          </a:bodyPr>
          <a:lstStyle/>
          <a:p>
            <a:r>
              <a:rPr lang="en-US" dirty="0" smtClean="0"/>
              <a:t>Finally an algorithm that can predict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429000"/>
            <a:ext cx="7239000" cy="3228975"/>
          </a:xfrm>
          <a:prstGeom prst="rect">
            <a:avLst/>
          </a:prstGeom>
        </p:spPr>
      </p:pic>
    </p:spTree>
    <p:extLst>
      <p:ext uri="{BB962C8B-B14F-4D97-AF65-F5344CB8AC3E}">
        <p14:creationId xmlns:p14="http://schemas.microsoft.com/office/powerpoint/2010/main" val="3343967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95400"/>
            <a:ext cx="3810000" cy="4343400"/>
          </a:xfrm>
        </p:spPr>
      </p:pic>
      <p:sp>
        <p:nvSpPr>
          <p:cNvPr id="3" name="Title 2"/>
          <p:cNvSpPr>
            <a:spLocks noGrp="1"/>
          </p:cNvSpPr>
          <p:nvPr>
            <p:ph type="title"/>
          </p:nvPr>
        </p:nvSpPr>
        <p:spPr/>
        <p:txBody>
          <a:bodyPr/>
          <a:lstStyle/>
          <a:p>
            <a:r>
              <a:rPr lang="en-US" dirty="0" smtClean="0"/>
              <a:t>Training Loss </a:t>
            </a:r>
            <a:r>
              <a:rPr lang="en-US" dirty="0" err="1" smtClean="0"/>
              <a:t>vs</a:t>
            </a:r>
            <a:r>
              <a:rPr lang="en-US" dirty="0" smtClean="0"/>
              <a:t> Testing Loss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295400"/>
            <a:ext cx="3962400" cy="4038600"/>
          </a:xfrm>
          <a:prstGeom prst="rect">
            <a:avLst/>
          </a:prstGeom>
        </p:spPr>
      </p:pic>
      <p:sp>
        <p:nvSpPr>
          <p:cNvPr id="7" name="TextBox 6"/>
          <p:cNvSpPr txBox="1"/>
          <p:nvPr/>
        </p:nvSpPr>
        <p:spPr>
          <a:xfrm>
            <a:off x="457200" y="5791200"/>
            <a:ext cx="3124200" cy="369332"/>
          </a:xfrm>
          <a:prstGeom prst="rect">
            <a:avLst/>
          </a:prstGeom>
          <a:noFill/>
        </p:spPr>
        <p:txBody>
          <a:bodyPr wrap="square" rtlCol="0">
            <a:spAutoFit/>
          </a:bodyPr>
          <a:lstStyle/>
          <a:p>
            <a:r>
              <a:rPr lang="en-US" dirty="0" smtClean="0"/>
              <a:t>CLM_PMT_AMT - Predictor</a:t>
            </a:r>
            <a:endParaRPr lang="en-US" dirty="0"/>
          </a:p>
        </p:txBody>
      </p:sp>
      <p:sp>
        <p:nvSpPr>
          <p:cNvPr id="9" name="TextBox 8"/>
          <p:cNvSpPr txBox="1"/>
          <p:nvPr/>
        </p:nvSpPr>
        <p:spPr>
          <a:xfrm>
            <a:off x="4757057" y="5791200"/>
            <a:ext cx="4038600" cy="338554"/>
          </a:xfrm>
          <a:prstGeom prst="rect">
            <a:avLst/>
          </a:prstGeom>
          <a:noFill/>
        </p:spPr>
        <p:txBody>
          <a:bodyPr wrap="square" rtlCol="0">
            <a:spAutoFit/>
          </a:bodyPr>
          <a:lstStyle/>
          <a:p>
            <a:r>
              <a:rPr lang="en-US" sz="1600" dirty="0" smtClean="0"/>
              <a:t>NCH_BENE_IP_DDCTBL_AMT - Predictor</a:t>
            </a:r>
            <a:endParaRPr lang="en-US" sz="1600" dirty="0"/>
          </a:p>
        </p:txBody>
      </p:sp>
    </p:spTree>
    <p:extLst>
      <p:ext uri="{BB962C8B-B14F-4D97-AF65-F5344CB8AC3E}">
        <p14:creationId xmlns:p14="http://schemas.microsoft.com/office/powerpoint/2010/main" val="3196790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Model prediction and key data set .</a:t>
            </a:r>
          </a:p>
          <a:p>
            <a:endParaRPr lang="en-US" dirty="0"/>
          </a:p>
          <a:p>
            <a:r>
              <a:rPr lang="en-US" dirty="0" smtClean="0"/>
              <a:t>Future enhancement – we could host the predictor as web app. People can consume from an end point.</a:t>
            </a:r>
            <a:endParaRPr lang="en-US" dirty="0"/>
          </a:p>
        </p:txBody>
      </p:sp>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24827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286000"/>
            <a:ext cx="7086600" cy="3840163"/>
          </a:xfrm>
        </p:spPr>
      </p:pic>
      <p:sp>
        <p:nvSpPr>
          <p:cNvPr id="3" name="Title 2"/>
          <p:cNvSpPr>
            <a:spLocks noGrp="1"/>
          </p:cNvSpPr>
          <p:nvPr>
            <p:ph type="title"/>
          </p:nvPr>
        </p:nvSpPr>
        <p:spPr/>
        <p:txBody>
          <a:bodyPr/>
          <a:lstStyle/>
          <a:p>
            <a:r>
              <a:rPr lang="en-US" dirty="0" smtClean="0"/>
              <a:t>Climax</a:t>
            </a:r>
            <a:endParaRPr lang="en-US" dirty="0"/>
          </a:p>
        </p:txBody>
      </p:sp>
    </p:spTree>
    <p:extLst>
      <p:ext uri="{BB962C8B-B14F-4D97-AF65-F5344CB8AC3E}">
        <p14:creationId xmlns:p14="http://schemas.microsoft.com/office/powerpoint/2010/main" val="3300206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295400"/>
            <a:ext cx="2362200" cy="1905000"/>
          </a:xfrm>
        </p:spPr>
      </p:pic>
      <p:sp>
        <p:nvSpPr>
          <p:cNvPr id="3" name="Title 2"/>
          <p:cNvSpPr>
            <a:spLocks noGrp="1"/>
          </p:cNvSpPr>
          <p:nvPr>
            <p:ph type="title"/>
          </p:nvPr>
        </p:nvSpPr>
        <p:spPr/>
        <p:txBody>
          <a:bodyPr/>
          <a:lstStyle/>
          <a:p>
            <a:r>
              <a:rPr lang="en-US" dirty="0" smtClean="0"/>
              <a:t>How we actually got the data set</a:t>
            </a:r>
            <a:endParaRPr lang="en-US" dirty="0"/>
          </a:p>
        </p:txBody>
      </p:sp>
      <p:cxnSp>
        <p:nvCxnSpPr>
          <p:cNvPr id="6" name="Straight Arrow Connector 5"/>
          <p:cNvCxnSpPr>
            <a:stCxn id="4" idx="3"/>
          </p:cNvCxnSpPr>
          <p:nvPr/>
        </p:nvCxnSpPr>
        <p:spPr>
          <a:xfrm>
            <a:off x="2590800" y="22479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295400"/>
            <a:ext cx="1857375" cy="1828800"/>
          </a:xfrm>
          <a:prstGeom prst="rect">
            <a:avLst/>
          </a:prstGeom>
        </p:spPr>
      </p:pic>
      <p:sp>
        <p:nvSpPr>
          <p:cNvPr id="9" name="TextBox 8"/>
          <p:cNvSpPr txBox="1"/>
          <p:nvPr/>
        </p:nvSpPr>
        <p:spPr>
          <a:xfrm>
            <a:off x="3124200" y="3276600"/>
            <a:ext cx="3009900" cy="923330"/>
          </a:xfrm>
          <a:prstGeom prst="rect">
            <a:avLst/>
          </a:prstGeom>
          <a:noFill/>
        </p:spPr>
        <p:txBody>
          <a:bodyPr wrap="square" rtlCol="0">
            <a:spAutoFit/>
          </a:bodyPr>
          <a:lstStyle/>
          <a:p>
            <a:r>
              <a:rPr lang="en-US" dirty="0" smtClean="0"/>
              <a:t>Sig sigma cert holder </a:t>
            </a:r>
          </a:p>
          <a:p>
            <a:r>
              <a:rPr lang="en-US" dirty="0" smtClean="0"/>
              <a:t>Inference : Very numbers person</a:t>
            </a:r>
            <a:endParaRPr lang="en-US" dirty="0"/>
          </a:p>
        </p:txBody>
      </p:sp>
      <p:sp>
        <p:nvSpPr>
          <p:cNvPr id="10" name="Rectangle 9"/>
          <p:cNvSpPr/>
          <p:nvPr/>
        </p:nvSpPr>
        <p:spPr>
          <a:xfrm>
            <a:off x="6553200" y="1295400"/>
            <a:ext cx="1752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Vipin</a:t>
            </a:r>
            <a:r>
              <a:rPr lang="en-US" dirty="0" smtClean="0"/>
              <a:t> could not find much online</a:t>
            </a:r>
            <a:endParaRPr lang="en-US" dirty="0"/>
          </a:p>
        </p:txBody>
      </p:sp>
      <p:cxnSp>
        <p:nvCxnSpPr>
          <p:cNvPr id="12" name="Straight Arrow Connector 11"/>
          <p:cNvCxnSpPr>
            <a:stCxn id="8" idx="3"/>
            <a:endCxn id="10" idx="1"/>
          </p:cNvCxnSpPr>
          <p:nvPr/>
        </p:nvCxnSpPr>
        <p:spPr>
          <a:xfrm>
            <a:off x="5286375" y="2209800"/>
            <a:ext cx="12668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p:cNvCxnSpPr>
          <p:nvPr/>
        </p:nvCxnSpPr>
        <p:spPr>
          <a:xfrm>
            <a:off x="7429500" y="3124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1" y="3429000"/>
            <a:ext cx="2514600" cy="2119015"/>
          </a:xfrm>
          <a:prstGeom prst="rect">
            <a:avLst/>
          </a:prstGeom>
        </p:spPr>
      </p:pic>
      <p:sp>
        <p:nvSpPr>
          <p:cNvPr id="16" name="TextBox 15"/>
          <p:cNvSpPr txBox="1"/>
          <p:nvPr/>
        </p:nvSpPr>
        <p:spPr>
          <a:xfrm>
            <a:off x="5715000" y="5657671"/>
            <a:ext cx="3429000" cy="1200329"/>
          </a:xfrm>
          <a:prstGeom prst="rect">
            <a:avLst/>
          </a:prstGeom>
          <a:noFill/>
        </p:spPr>
        <p:txBody>
          <a:bodyPr wrap="square" rtlCol="0">
            <a:spAutoFit/>
          </a:bodyPr>
          <a:lstStyle/>
          <a:p>
            <a:r>
              <a:rPr lang="en-US" dirty="0" smtClean="0"/>
              <a:t>Inference: Very good in health care domain, book writer and into research with respect to healthcare</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381" y="3276600"/>
            <a:ext cx="2276476" cy="2324100"/>
          </a:xfrm>
          <a:prstGeom prst="rect">
            <a:avLst/>
          </a:prstGeom>
        </p:spPr>
      </p:pic>
      <p:cxnSp>
        <p:nvCxnSpPr>
          <p:cNvPr id="19" name="Straight Arrow Connector 18"/>
          <p:cNvCxnSpPr>
            <a:stCxn id="15" idx="1"/>
            <a:endCxn id="17" idx="3"/>
          </p:cNvCxnSpPr>
          <p:nvPr/>
        </p:nvCxnSpPr>
        <p:spPr>
          <a:xfrm flipH="1" flipV="1">
            <a:off x="2775857" y="4438650"/>
            <a:ext cx="3472544" cy="49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800" y="5791200"/>
            <a:ext cx="2819400" cy="646331"/>
          </a:xfrm>
          <a:prstGeom prst="rect">
            <a:avLst/>
          </a:prstGeom>
          <a:noFill/>
        </p:spPr>
        <p:txBody>
          <a:bodyPr wrap="square" rtlCol="0">
            <a:spAutoFit/>
          </a:bodyPr>
          <a:lstStyle/>
          <a:p>
            <a:r>
              <a:rPr lang="en-US" dirty="0" smtClean="0"/>
              <a:t>Inference : Very good in </a:t>
            </a:r>
            <a:r>
              <a:rPr lang="en-US" dirty="0" err="1" smtClean="0"/>
              <a:t>Sql</a:t>
            </a:r>
            <a:r>
              <a:rPr lang="en-US" dirty="0" smtClean="0"/>
              <a:t> and analytical thinking.</a:t>
            </a:r>
            <a:endParaRPr lang="en-US" dirty="0"/>
          </a:p>
        </p:txBody>
      </p:sp>
    </p:spTree>
    <p:extLst>
      <p:ext uri="{BB962C8B-B14F-4D97-AF65-F5344CB8AC3E}">
        <p14:creationId xmlns:p14="http://schemas.microsoft.com/office/powerpoint/2010/main" val="3457732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676401"/>
            <a:ext cx="3505200" cy="1981200"/>
          </a:xfrm>
        </p:spPr>
      </p:pic>
      <p:sp>
        <p:nvSpPr>
          <p:cNvPr id="3" name="Title 2"/>
          <p:cNvSpPr>
            <a:spLocks noGrp="1"/>
          </p:cNvSpPr>
          <p:nvPr>
            <p:ph type="title"/>
          </p:nvPr>
        </p:nvSpPr>
        <p:spPr/>
        <p:txBody>
          <a:bodyPr>
            <a:normAutofit/>
          </a:bodyPr>
          <a:lstStyle/>
          <a:p>
            <a:r>
              <a:rPr lang="en-US" sz="3600" dirty="0"/>
              <a:t>How we actually got the data </a:t>
            </a:r>
            <a:r>
              <a:rPr lang="en-US" sz="3600" dirty="0" smtClean="0"/>
              <a:t>set –(</a:t>
            </a:r>
            <a:r>
              <a:rPr lang="en-US" sz="3600" dirty="0" err="1" smtClean="0"/>
              <a:t>cont</a:t>
            </a:r>
            <a:r>
              <a:rPr lang="en-US" sz="3600" dirty="0" smtClean="0"/>
              <a:t>)</a:t>
            </a:r>
            <a:endParaRPr lang="en-US" sz="3600" dirty="0"/>
          </a:p>
        </p:txBody>
      </p:sp>
      <p:sp>
        <p:nvSpPr>
          <p:cNvPr id="5" name="TextBox 4"/>
          <p:cNvSpPr txBox="1"/>
          <p:nvPr/>
        </p:nvSpPr>
        <p:spPr>
          <a:xfrm>
            <a:off x="381000" y="3886200"/>
            <a:ext cx="3733800" cy="646331"/>
          </a:xfrm>
          <a:prstGeom prst="rect">
            <a:avLst/>
          </a:prstGeom>
          <a:noFill/>
        </p:spPr>
        <p:txBody>
          <a:bodyPr wrap="square" rtlCol="0">
            <a:spAutoFit/>
          </a:bodyPr>
          <a:lstStyle/>
          <a:p>
            <a:r>
              <a:rPr lang="en-US" dirty="0" smtClean="0"/>
              <a:t>Inference : Has a lot </a:t>
            </a:r>
            <a:r>
              <a:rPr lang="en-US" dirty="0"/>
              <a:t>of study on entrepreneurship and analytics</a:t>
            </a:r>
          </a:p>
        </p:txBody>
      </p:sp>
      <p:cxnSp>
        <p:nvCxnSpPr>
          <p:cNvPr id="7" name="Straight Arrow Connector 6"/>
          <p:cNvCxnSpPr>
            <a:stCxn id="4" idx="3"/>
          </p:cNvCxnSpPr>
          <p:nvPr/>
        </p:nvCxnSpPr>
        <p:spPr>
          <a:xfrm flipV="1">
            <a:off x="3810000" y="2209800"/>
            <a:ext cx="1676400" cy="457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71" y="1257300"/>
            <a:ext cx="2895600" cy="2362200"/>
          </a:xfrm>
          <a:prstGeom prst="rect">
            <a:avLst/>
          </a:prstGeom>
        </p:spPr>
      </p:pic>
      <p:sp>
        <p:nvSpPr>
          <p:cNvPr id="11" name="TextBox 10"/>
          <p:cNvSpPr txBox="1"/>
          <p:nvPr/>
        </p:nvSpPr>
        <p:spPr>
          <a:xfrm>
            <a:off x="5638800" y="3886200"/>
            <a:ext cx="2209800" cy="369332"/>
          </a:xfrm>
          <a:prstGeom prst="rect">
            <a:avLst/>
          </a:prstGeom>
          <a:noFill/>
        </p:spPr>
        <p:txBody>
          <a:bodyPr wrap="square" rtlCol="0">
            <a:spAutoFit/>
          </a:bodyPr>
          <a:lstStyle/>
          <a:p>
            <a:r>
              <a:rPr lang="en-US" dirty="0" smtClean="0"/>
              <a:t>                Or</a:t>
            </a:r>
            <a:endParaRPr lang="en-US" dirty="0"/>
          </a:p>
        </p:txBody>
      </p:sp>
      <p:cxnSp>
        <p:nvCxnSpPr>
          <p:cNvPr id="13" name="Straight Arrow Connector 12"/>
          <p:cNvCxnSpPr/>
          <p:nvPr/>
        </p:nvCxnSpPr>
        <p:spPr>
          <a:xfrm>
            <a:off x="3810000" y="3505200"/>
            <a:ext cx="1524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2229" y="4233761"/>
            <a:ext cx="3679371" cy="2200275"/>
          </a:xfrm>
          <a:prstGeom prst="rect">
            <a:avLst/>
          </a:prstGeom>
        </p:spPr>
      </p:pic>
    </p:spTree>
    <p:extLst>
      <p:ext uri="{BB962C8B-B14F-4D97-AF65-F5344CB8AC3E}">
        <p14:creationId xmlns:p14="http://schemas.microsoft.com/office/powerpoint/2010/main" val="2065302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981200"/>
            <a:ext cx="6781800" cy="4144963"/>
          </a:xfrm>
        </p:spPr>
      </p:pic>
      <p:sp>
        <p:nvSpPr>
          <p:cNvPr id="3" name="Title 2"/>
          <p:cNvSpPr>
            <a:spLocks noGrp="1"/>
          </p:cNvSpPr>
          <p:nvPr>
            <p:ph type="title"/>
          </p:nvPr>
        </p:nvSpPr>
        <p:spPr/>
        <p:txBody>
          <a:bodyPr/>
          <a:lstStyle/>
          <a:p>
            <a:r>
              <a:rPr lang="en-US" dirty="0" smtClean="0"/>
              <a:t>Place of origin!!</a:t>
            </a:r>
            <a:endParaRPr lang="en-US" dirty="0"/>
          </a:p>
        </p:txBody>
      </p:sp>
    </p:spTree>
    <p:extLst>
      <p:ext uri="{BB962C8B-B14F-4D97-AF65-F5344CB8AC3E}">
        <p14:creationId xmlns:p14="http://schemas.microsoft.com/office/powerpoint/2010/main" val="2443383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381000" y="3352800"/>
            <a:ext cx="8229600" cy="1252728"/>
          </a:xfrm>
        </p:spPr>
        <p:txBody>
          <a:bodyPr/>
          <a:lstStyle/>
          <a:p>
            <a:r>
              <a:rPr lang="en-US" dirty="0" smtClean="0">
                <a:solidFill>
                  <a:schemeClr val="tx2">
                    <a:lumMod val="60000"/>
                    <a:lumOff val="40000"/>
                  </a:schemeClr>
                </a:solidFill>
              </a:rPr>
              <a:t>Thank you!!!</a:t>
            </a:r>
            <a:endParaRPr lang="en-US" dirty="0">
              <a:solidFill>
                <a:schemeClr val="tx2">
                  <a:lumMod val="60000"/>
                  <a:lumOff val="40000"/>
                </a:schemeClr>
              </a:solidFill>
            </a:endParaRPr>
          </a:p>
        </p:txBody>
      </p:sp>
    </p:spTree>
    <p:extLst>
      <p:ext uri="{BB962C8B-B14F-4D97-AF65-F5344CB8AC3E}">
        <p14:creationId xmlns:p14="http://schemas.microsoft.com/office/powerpoint/2010/main" val="1362739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6121" y="0"/>
            <a:ext cx="8229600" cy="1252728"/>
          </a:xfrm>
        </p:spPr>
        <p:txBody>
          <a:bodyPr>
            <a:normAutofit/>
          </a:bodyPr>
          <a:lstStyle/>
          <a:p>
            <a:r>
              <a:rPr lang="en-US" sz="3600" dirty="0" smtClean="0"/>
              <a:t>What we already know about the data?</a:t>
            </a:r>
            <a:endParaRPr lang="en-US" sz="3600" dirty="0"/>
          </a:p>
        </p:txBody>
      </p:sp>
      <p:sp>
        <p:nvSpPr>
          <p:cNvPr id="5" name="Can 4"/>
          <p:cNvSpPr/>
          <p:nvPr/>
        </p:nvSpPr>
        <p:spPr>
          <a:xfrm>
            <a:off x="1257300" y="941610"/>
            <a:ext cx="2286000" cy="1905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Data Entrepreneurs’ </a:t>
            </a:r>
            <a:r>
              <a:rPr lang="fr-FR" dirty="0" err="1"/>
              <a:t>Synthetic</a:t>
            </a:r>
            <a:r>
              <a:rPr lang="fr-FR" dirty="0"/>
              <a:t> Public Use File (</a:t>
            </a:r>
            <a:r>
              <a:rPr lang="fr-FR" dirty="0" smtClean="0"/>
              <a:t>DE-</a:t>
            </a:r>
            <a:r>
              <a:rPr lang="fr-FR" dirty="0" err="1" smtClean="0"/>
              <a:t>SynPUF</a:t>
            </a:r>
            <a:r>
              <a:rPr lang="fr-FR" dirty="0" smtClean="0"/>
              <a:t>)</a:t>
            </a:r>
            <a:endParaRPr lang="en-US" dirty="0"/>
          </a:p>
        </p:txBody>
      </p:sp>
      <p:sp>
        <p:nvSpPr>
          <p:cNvPr id="6" name="Rectangle 5"/>
          <p:cNvSpPr/>
          <p:nvPr/>
        </p:nvSpPr>
        <p:spPr>
          <a:xfrm>
            <a:off x="457200" y="3194952"/>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Sample 1</a:t>
            </a:r>
            <a:endParaRPr lang="en-US" dirty="0"/>
          </a:p>
        </p:txBody>
      </p:sp>
      <p:sp>
        <p:nvSpPr>
          <p:cNvPr id="8" name="Rectangle 7"/>
          <p:cNvSpPr/>
          <p:nvPr/>
        </p:nvSpPr>
        <p:spPr>
          <a:xfrm>
            <a:off x="1932214" y="3194952"/>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Sample </a:t>
            </a:r>
            <a:r>
              <a:rPr lang="en-US" dirty="0" smtClean="0"/>
              <a:t>2</a:t>
            </a:r>
            <a:endParaRPr lang="en-US" dirty="0"/>
          </a:p>
        </p:txBody>
      </p:sp>
      <p:sp>
        <p:nvSpPr>
          <p:cNvPr id="9" name="Rectangle 8"/>
          <p:cNvSpPr/>
          <p:nvPr/>
        </p:nvSpPr>
        <p:spPr>
          <a:xfrm>
            <a:off x="3350079" y="3205836"/>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Sample </a:t>
            </a:r>
            <a:r>
              <a:rPr lang="en-US" dirty="0" smtClean="0"/>
              <a:t>3</a:t>
            </a:r>
            <a:endParaRPr lang="en-US" dirty="0"/>
          </a:p>
        </p:txBody>
      </p:sp>
      <p:sp>
        <p:nvSpPr>
          <p:cNvPr id="10" name="Rectangle 9"/>
          <p:cNvSpPr/>
          <p:nvPr/>
        </p:nvSpPr>
        <p:spPr>
          <a:xfrm>
            <a:off x="6498771" y="3211272"/>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Sample 20</a:t>
            </a:r>
            <a:endParaRPr lang="en-US" dirty="0"/>
          </a:p>
        </p:txBody>
      </p:sp>
      <p:sp>
        <p:nvSpPr>
          <p:cNvPr id="11" name="Rectangle 10"/>
          <p:cNvSpPr/>
          <p:nvPr/>
        </p:nvSpPr>
        <p:spPr>
          <a:xfrm>
            <a:off x="5102678" y="3254815"/>
            <a:ext cx="762000"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16" name="Straight Arrow Connector 15"/>
          <p:cNvCxnSpPr/>
          <p:nvPr/>
        </p:nvCxnSpPr>
        <p:spPr>
          <a:xfrm flipH="1">
            <a:off x="1224643" y="2759527"/>
            <a:ext cx="342900" cy="413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79914" y="2759526"/>
            <a:ext cx="0" cy="413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988128" y="2781295"/>
            <a:ext cx="762000" cy="413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499756" y="2623452"/>
            <a:ext cx="3205843" cy="5497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Down Arrow 25"/>
          <p:cNvSpPr/>
          <p:nvPr/>
        </p:nvSpPr>
        <p:spPr>
          <a:xfrm>
            <a:off x="3997779" y="3820872"/>
            <a:ext cx="723900" cy="2340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p:cNvGraphicFramePr>
            <a:graphicFrameLocks noGrp="1"/>
          </p:cNvGraphicFramePr>
          <p:nvPr>
            <p:extLst>
              <p:ext uri="{D42A27DB-BD31-4B8C-83A1-F6EECF244321}">
                <p14:modId xmlns:p14="http://schemas.microsoft.com/office/powerpoint/2010/main" val="467804877"/>
              </p:ext>
            </p:extLst>
          </p:nvPr>
        </p:nvGraphicFramePr>
        <p:xfrm>
          <a:off x="457200" y="4087572"/>
          <a:ext cx="7620000" cy="2627090"/>
        </p:xfrm>
        <a:graphic>
          <a:graphicData uri="http://schemas.openxmlformats.org/drawingml/2006/table">
            <a:tbl>
              <a:tblPr firstRow="1" bandRow="1">
                <a:tableStyleId>{5C22544A-7EE6-4342-B048-85BDC9FD1C3A}</a:tableStyleId>
              </a:tblPr>
              <a:tblGrid>
                <a:gridCol w="2540000"/>
                <a:gridCol w="3240314"/>
                <a:gridCol w="1839686"/>
              </a:tblGrid>
              <a:tr h="258356">
                <a:tc>
                  <a:txBody>
                    <a:bodyPr/>
                    <a:lstStyle/>
                    <a:p>
                      <a:r>
                        <a:rPr lang="en-US" dirty="0" smtClean="0"/>
                        <a:t>             File type</a:t>
                      </a:r>
                      <a:endParaRPr lang="en-US" dirty="0"/>
                    </a:p>
                  </a:txBody>
                  <a:tcPr/>
                </a:tc>
                <a:tc>
                  <a:txBody>
                    <a:bodyPr/>
                    <a:lstStyle/>
                    <a:p>
                      <a:r>
                        <a:rPr lang="en-US" dirty="0" smtClean="0"/>
                        <a:t>        CSV File name</a:t>
                      </a:r>
                      <a:endParaRPr lang="en-US" dirty="0"/>
                    </a:p>
                  </a:txBody>
                  <a:tcPr/>
                </a:tc>
                <a:tc>
                  <a:txBody>
                    <a:bodyPr/>
                    <a:lstStyle/>
                    <a:p>
                      <a:r>
                        <a:rPr lang="en-US" sz="1600" dirty="0" smtClean="0"/>
                        <a:t>Number of Years of Data</a:t>
                      </a:r>
                      <a:endParaRPr lang="en-US" sz="1600" dirty="0"/>
                    </a:p>
                  </a:txBody>
                  <a:tcPr/>
                </a:tc>
              </a:tr>
              <a:tr h="645890">
                <a:tc>
                  <a:txBody>
                    <a:bodyPr/>
                    <a:lstStyle/>
                    <a:p>
                      <a:r>
                        <a:rPr lang="en-US" sz="1200" dirty="0" smtClean="0"/>
                        <a:t>Beneficiary Summary DE-</a:t>
                      </a:r>
                      <a:r>
                        <a:rPr lang="en-US" sz="1200" dirty="0" err="1" smtClean="0"/>
                        <a:t>SynPUF</a:t>
                      </a:r>
                      <a:endParaRPr lang="en-US" sz="1200" dirty="0"/>
                    </a:p>
                  </a:txBody>
                  <a:tcPr/>
                </a:tc>
                <a:tc>
                  <a:txBody>
                    <a:bodyPr/>
                    <a:lstStyle/>
                    <a:p>
                      <a:r>
                        <a:rPr lang="en-US" sz="800" dirty="0" smtClean="0"/>
                        <a:t>DE1_0_2008_Beneficiary_Summary_File_Sample_# DE1_0_2009_Beneficiary_Summary_File_Sample_# DE1_0_2010_Beneficiary_Summary_File_Sample_#</a:t>
                      </a:r>
                      <a:endParaRPr lang="en-US" sz="800" dirty="0"/>
                    </a:p>
                  </a:txBody>
                  <a:tcPr/>
                </a:tc>
                <a:tc>
                  <a:txBody>
                    <a:bodyPr/>
                    <a:lstStyle/>
                    <a:p>
                      <a:r>
                        <a:rPr lang="en-US" sz="1400" dirty="0" smtClean="0"/>
                        <a:t>1 </a:t>
                      </a:r>
                      <a:endParaRPr lang="en-US" sz="1400" dirty="0"/>
                    </a:p>
                  </a:txBody>
                  <a:tcPr/>
                </a:tc>
              </a:tr>
              <a:tr h="258356">
                <a:tc>
                  <a:txBody>
                    <a:bodyPr/>
                    <a:lstStyle/>
                    <a:p>
                      <a:r>
                        <a:rPr lang="en-US" sz="1200" dirty="0" smtClean="0"/>
                        <a:t>Inpatient Claims DE-</a:t>
                      </a:r>
                      <a:r>
                        <a:rPr lang="en-US" sz="1200" dirty="0" err="1" smtClean="0"/>
                        <a:t>SynPUF</a:t>
                      </a:r>
                      <a:endParaRPr lang="en-US" sz="1200" dirty="0"/>
                    </a:p>
                  </a:txBody>
                  <a:tcPr/>
                </a:tc>
                <a:tc>
                  <a:txBody>
                    <a:bodyPr/>
                    <a:lstStyle/>
                    <a:p>
                      <a:r>
                        <a:rPr lang="en-US" sz="800" dirty="0" smtClean="0"/>
                        <a:t>DE1_0_2008_to_2010_Inpatient_Claims_Sample_#</a:t>
                      </a:r>
                      <a:endParaRPr lang="en-US" sz="800" dirty="0"/>
                    </a:p>
                  </a:txBody>
                  <a:tcPr/>
                </a:tc>
                <a:tc>
                  <a:txBody>
                    <a:bodyPr/>
                    <a:lstStyle/>
                    <a:p>
                      <a:r>
                        <a:rPr lang="en-US" sz="1400" dirty="0" smtClean="0"/>
                        <a:t>3</a:t>
                      </a:r>
                      <a:endParaRPr lang="en-US" sz="1400" dirty="0"/>
                    </a:p>
                  </a:txBody>
                  <a:tcPr/>
                </a:tc>
              </a:tr>
              <a:tr h="258356">
                <a:tc>
                  <a:txBody>
                    <a:bodyPr/>
                    <a:lstStyle/>
                    <a:p>
                      <a:r>
                        <a:rPr lang="en-US" sz="1200" dirty="0" smtClean="0"/>
                        <a:t>Outpatient Claims DE-</a:t>
                      </a:r>
                      <a:r>
                        <a:rPr lang="en-US" sz="1200" dirty="0" err="1" smtClean="0"/>
                        <a:t>SynPUF</a:t>
                      </a:r>
                      <a:endParaRPr lang="en-US" sz="1200" dirty="0"/>
                    </a:p>
                  </a:txBody>
                  <a:tcPr/>
                </a:tc>
                <a:tc>
                  <a:txBody>
                    <a:bodyPr/>
                    <a:lstStyle/>
                    <a:p>
                      <a:r>
                        <a:rPr lang="en-US" sz="800" dirty="0" smtClean="0"/>
                        <a:t>DE1_0_2008_to_2010_Outpatient_Claims_Sample_#</a:t>
                      </a:r>
                      <a:endParaRPr lang="en-US" sz="800" dirty="0"/>
                    </a:p>
                  </a:txBody>
                  <a:tcPr/>
                </a:tc>
                <a:tc>
                  <a:txBody>
                    <a:bodyPr/>
                    <a:lstStyle/>
                    <a:p>
                      <a:r>
                        <a:rPr lang="en-US" sz="1400" dirty="0" smtClean="0"/>
                        <a:t>3</a:t>
                      </a:r>
                      <a:endParaRPr lang="en-US" sz="1400" dirty="0"/>
                    </a:p>
                  </a:txBody>
                  <a:tcPr/>
                </a:tc>
              </a:tr>
              <a:tr h="258356">
                <a:tc>
                  <a:txBody>
                    <a:bodyPr/>
                    <a:lstStyle/>
                    <a:p>
                      <a:r>
                        <a:rPr lang="fr-FR" sz="1200" dirty="0" smtClean="0"/>
                        <a:t>Prescription Drug Events (PDE) DE-</a:t>
                      </a:r>
                      <a:r>
                        <a:rPr lang="fr-FR" sz="1200" dirty="0" err="1" smtClean="0"/>
                        <a:t>SynPUF</a:t>
                      </a:r>
                      <a:endParaRPr lang="en-US" sz="1200" dirty="0"/>
                    </a:p>
                  </a:txBody>
                  <a:tcPr/>
                </a:tc>
                <a:tc>
                  <a:txBody>
                    <a:bodyPr/>
                    <a:lstStyle/>
                    <a:p>
                      <a:r>
                        <a:rPr lang="en-US" sz="800" dirty="0" smtClean="0"/>
                        <a:t>DE1_0_2008_to_2010_Prescription_Drug_Events_Sample_#</a:t>
                      </a:r>
                      <a:endParaRPr lang="en-US" sz="800" dirty="0"/>
                    </a:p>
                  </a:txBody>
                  <a:tcPr/>
                </a:tc>
                <a:tc>
                  <a:txBody>
                    <a:bodyPr/>
                    <a:lstStyle/>
                    <a:p>
                      <a:r>
                        <a:rPr lang="en-US" sz="1400" dirty="0" smtClean="0"/>
                        <a:t>3</a:t>
                      </a:r>
                      <a:endParaRPr lang="en-US" sz="1400" dirty="0"/>
                    </a:p>
                  </a:txBody>
                  <a:tcPr/>
                </a:tc>
              </a:tr>
              <a:tr h="258356">
                <a:tc>
                  <a:txBody>
                    <a:bodyPr/>
                    <a:lstStyle/>
                    <a:p>
                      <a:r>
                        <a:rPr lang="en-US" sz="1400" dirty="0" smtClean="0"/>
                        <a:t>Carrier Claims DE-</a:t>
                      </a:r>
                      <a:r>
                        <a:rPr lang="en-US" sz="1400" dirty="0" err="1" smtClean="0"/>
                        <a:t>SynPUF</a:t>
                      </a:r>
                      <a:endParaRPr lang="en-US" sz="1400" dirty="0"/>
                    </a:p>
                  </a:txBody>
                  <a:tcPr/>
                </a:tc>
                <a:tc>
                  <a:txBody>
                    <a:bodyPr/>
                    <a:lstStyle/>
                    <a:p>
                      <a:r>
                        <a:rPr lang="en-US" sz="800" dirty="0" smtClean="0"/>
                        <a:t>DE1_0_2008_to_2010_Carrier_Claims_Sample_#A DE1_0_2008_to_2010_Carrier_Claims_Sample_#B</a:t>
                      </a:r>
                      <a:endParaRPr lang="en-US" sz="800" dirty="0"/>
                    </a:p>
                  </a:txBody>
                  <a:tcPr/>
                </a:tc>
                <a:tc>
                  <a:txBody>
                    <a:bodyPr/>
                    <a:lstStyle/>
                    <a:p>
                      <a:r>
                        <a:rPr lang="en-US" sz="1200" dirty="0" smtClean="0"/>
                        <a:t>3</a:t>
                      </a:r>
                      <a:endParaRPr lang="en-US" sz="1200" dirty="0"/>
                    </a:p>
                  </a:txBody>
                  <a:tcPr/>
                </a:tc>
              </a:tr>
            </a:tbl>
          </a:graphicData>
        </a:graphic>
      </p:graphicFrame>
    </p:spTree>
    <p:extLst>
      <p:ext uri="{BB962C8B-B14F-4D97-AF65-F5344CB8AC3E}">
        <p14:creationId xmlns:p14="http://schemas.microsoft.com/office/powerpoint/2010/main" val="278194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76400"/>
            <a:ext cx="7408333" cy="3450696"/>
          </a:xfrm>
        </p:spPr>
        <p:txBody>
          <a:bodyPr/>
          <a:lstStyle/>
          <a:p>
            <a:r>
              <a:rPr lang="en-US" dirty="0" smtClean="0"/>
              <a:t>The big elephant in the room when it comes to medical health record is security.  How security is handled</a:t>
            </a:r>
          </a:p>
          <a:p>
            <a:endParaRPr lang="en-US" dirty="0"/>
          </a:p>
          <a:p>
            <a:endParaRPr lang="en-US" dirty="0"/>
          </a:p>
        </p:txBody>
      </p:sp>
      <p:sp>
        <p:nvSpPr>
          <p:cNvPr id="3" name="Title 2"/>
          <p:cNvSpPr>
            <a:spLocks noGrp="1"/>
          </p:cNvSpPr>
          <p:nvPr>
            <p:ph type="title"/>
          </p:nvPr>
        </p:nvSpPr>
        <p:spPr/>
        <p:txBody>
          <a:bodyPr/>
          <a:lstStyle/>
          <a:p>
            <a:r>
              <a:rPr lang="en-US" dirty="0" smtClean="0"/>
              <a:t>But? Are we missing something?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19400"/>
            <a:ext cx="6762750" cy="2438400"/>
          </a:xfrm>
          <a:prstGeom prst="rect">
            <a:avLst/>
          </a:prstGeom>
        </p:spPr>
      </p:pic>
      <p:sp>
        <p:nvSpPr>
          <p:cNvPr id="5" name="TextBox 4"/>
          <p:cNvSpPr txBox="1"/>
          <p:nvPr/>
        </p:nvSpPr>
        <p:spPr>
          <a:xfrm>
            <a:off x="2133600" y="5486400"/>
            <a:ext cx="7620000" cy="369332"/>
          </a:xfrm>
          <a:prstGeom prst="rect">
            <a:avLst/>
          </a:prstGeom>
          <a:noFill/>
        </p:spPr>
        <p:txBody>
          <a:bodyPr wrap="square" rtlCol="0">
            <a:spAutoFit/>
          </a:bodyPr>
          <a:lstStyle/>
          <a:p>
            <a:r>
              <a:rPr lang="en-US" dirty="0" smtClean="0"/>
              <a:t>What is the tool used here?  </a:t>
            </a:r>
            <a:r>
              <a:rPr lang="en-US" b="1" dirty="0" smtClean="0"/>
              <a:t>Anonymity</a:t>
            </a:r>
            <a:endParaRPr lang="en-US" b="1" dirty="0"/>
          </a:p>
        </p:txBody>
      </p:sp>
    </p:spTree>
    <p:extLst>
      <p:ext uri="{BB962C8B-B14F-4D97-AF65-F5344CB8AC3E}">
        <p14:creationId xmlns:p14="http://schemas.microsoft.com/office/powerpoint/2010/main" val="2156230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fontScale="47500" lnSpcReduction="20000"/>
          </a:bodyPr>
          <a:lstStyle/>
          <a:p>
            <a:r>
              <a:rPr lang="en-US" dirty="0"/>
              <a:t>The variables of the seed beneficiary profile were changed by taking characteristics from similar but different “donor” beneficiaries within the source data. The claims from the seed beneficiary were then replaced with claims from other donor beneficiary claims sets. There were processes in place to ensure that a synthetic claim set was created from at least three different donors. </a:t>
            </a:r>
            <a:endParaRPr lang="en-US" dirty="0" smtClean="0"/>
          </a:p>
          <a:p>
            <a:endParaRPr lang="en-US" dirty="0"/>
          </a:p>
          <a:p>
            <a:r>
              <a:rPr lang="en-US" dirty="0" smtClean="0"/>
              <a:t>Following methods were applied to protect the identity of the seed </a:t>
            </a:r>
            <a:r>
              <a:rPr lang="en-US" dirty="0"/>
              <a:t>beneficiary </a:t>
            </a:r>
            <a:endParaRPr lang="en-US" dirty="0" smtClean="0"/>
          </a:p>
          <a:p>
            <a:endParaRPr lang="en-US" dirty="0"/>
          </a:p>
          <a:p>
            <a:r>
              <a:rPr lang="en-US" dirty="0" smtClean="0"/>
              <a:t>■ </a:t>
            </a:r>
            <a:r>
              <a:rPr lang="en-US" dirty="0"/>
              <a:t>Variable Reduction: The number of variables in each table was limited to a set that was useful and appropriate for development users</a:t>
            </a:r>
            <a:r>
              <a:rPr lang="en-US" dirty="0" smtClean="0"/>
              <a:t>.</a:t>
            </a:r>
          </a:p>
          <a:p>
            <a:endParaRPr lang="en-US" dirty="0" smtClean="0"/>
          </a:p>
          <a:p>
            <a:r>
              <a:rPr lang="en-US" dirty="0" smtClean="0"/>
              <a:t> </a:t>
            </a:r>
            <a:r>
              <a:rPr lang="en-US" dirty="0"/>
              <a:t>■ Suppression: Records, whether beneficiary or claim, that were rare in the data and that had disclosure risk even in a synthetic file were removed by applying appropriate k-anonymity rules based on either population- or sample-specific counts</a:t>
            </a:r>
            <a:r>
              <a:rPr lang="en-US" dirty="0" smtClean="0"/>
              <a:t>.</a:t>
            </a:r>
          </a:p>
          <a:p>
            <a:endParaRPr lang="en-US" dirty="0" smtClean="0"/>
          </a:p>
          <a:p>
            <a:r>
              <a:rPr lang="en-US" dirty="0" smtClean="0"/>
              <a:t> </a:t>
            </a:r>
            <a:r>
              <a:rPr lang="en-US" dirty="0"/>
              <a:t>■ Substitution: Variable values were altered by replacing them with values from a similar donor record based on key variables (i.e., conditional on matching certain variables</a:t>
            </a:r>
            <a:r>
              <a:rPr lang="en-US" dirty="0" smtClean="0"/>
              <a:t>).</a:t>
            </a:r>
          </a:p>
          <a:p>
            <a:endParaRPr lang="en-US" dirty="0" smtClean="0"/>
          </a:p>
          <a:p>
            <a:r>
              <a:rPr lang="en-US" dirty="0" smtClean="0"/>
              <a:t> </a:t>
            </a:r>
            <a:r>
              <a:rPr lang="en-US" dirty="0"/>
              <a:t>■ Imputation: Values of single variables were altered by drawing values from empirical distributions conditioned on key variables. The empirical distributions were first coarsened and truncated, removing potentially identifying values. </a:t>
            </a:r>
            <a:endParaRPr lang="en-US" dirty="0" smtClean="0"/>
          </a:p>
          <a:p>
            <a:endParaRPr lang="en-US" dirty="0" smtClean="0"/>
          </a:p>
          <a:p>
            <a:r>
              <a:rPr lang="en-US" dirty="0" smtClean="0"/>
              <a:t>■ </a:t>
            </a:r>
            <a:r>
              <a:rPr lang="en-US" dirty="0"/>
              <a:t>Date Perturbation: Timelines were altered by changing dates and intervals between events. </a:t>
            </a:r>
            <a:endParaRPr lang="en-US" dirty="0" smtClean="0"/>
          </a:p>
          <a:p>
            <a:endParaRPr lang="en-US" dirty="0" smtClean="0"/>
          </a:p>
          <a:p>
            <a:r>
              <a:rPr lang="en-US" dirty="0" smtClean="0"/>
              <a:t>■ </a:t>
            </a:r>
            <a:r>
              <a:rPr lang="en-US" dirty="0"/>
              <a:t>Coarsening: Continuous variables (e.g., year of birth or expenditures) were coarsened enough to limit disclosure but remain realistically useful. </a:t>
            </a:r>
          </a:p>
        </p:txBody>
      </p:sp>
      <p:sp>
        <p:nvSpPr>
          <p:cNvPr id="3" name="Title 2"/>
          <p:cNvSpPr>
            <a:spLocks noGrp="1"/>
          </p:cNvSpPr>
          <p:nvPr>
            <p:ph type="title"/>
          </p:nvPr>
        </p:nvSpPr>
        <p:spPr/>
        <p:txBody>
          <a:bodyPr/>
          <a:lstStyle/>
          <a:p>
            <a:r>
              <a:rPr lang="en-US" dirty="0" smtClean="0"/>
              <a:t>How Anonymity is maintained?</a:t>
            </a:r>
            <a:endParaRPr lang="en-US" dirty="0"/>
          </a:p>
        </p:txBody>
      </p:sp>
    </p:spTree>
    <p:extLst>
      <p:ext uri="{BB962C8B-B14F-4D97-AF65-F5344CB8AC3E}">
        <p14:creationId xmlns:p14="http://schemas.microsoft.com/office/powerpoint/2010/main" val="1158558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3352800"/>
            <a:ext cx="7408333" cy="905933"/>
          </a:xfrm>
        </p:spPr>
        <p:txBody>
          <a:bodyPr/>
          <a:lstStyle/>
          <a:p>
            <a:pPr marL="0" indent="0">
              <a:buNone/>
            </a:pPr>
            <a:r>
              <a:rPr lang="en-US" dirty="0" smtClean="0"/>
              <a:t>           Mining the data in hopes of getting gold</a:t>
            </a:r>
            <a:endParaRPr lang="en-US" dirty="0"/>
          </a:p>
        </p:txBody>
      </p:sp>
      <p:sp>
        <p:nvSpPr>
          <p:cNvPr id="3" name="Title 2"/>
          <p:cNvSpPr>
            <a:spLocks noGrp="1"/>
          </p:cNvSpPr>
          <p:nvPr>
            <p:ph type="title"/>
          </p:nvPr>
        </p:nvSpPr>
        <p:spPr/>
        <p:txBody>
          <a:bodyPr/>
          <a:lstStyle/>
          <a:p>
            <a:r>
              <a:rPr lang="en-US" dirty="0" smtClean="0"/>
              <a:t>Part -2</a:t>
            </a:r>
            <a:endParaRPr lang="en-US" dirty="0"/>
          </a:p>
        </p:txBody>
      </p:sp>
    </p:spTree>
    <p:extLst>
      <p:ext uri="{BB962C8B-B14F-4D97-AF65-F5344CB8AC3E}">
        <p14:creationId xmlns:p14="http://schemas.microsoft.com/office/powerpoint/2010/main" val="642881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7833" y="1600200"/>
            <a:ext cx="7408333" cy="4191000"/>
          </a:xfrm>
        </p:spPr>
        <p:txBody>
          <a:bodyPr/>
          <a:lstStyle/>
          <a:p>
            <a:r>
              <a:rPr lang="en-US" dirty="0" smtClean="0"/>
              <a:t>Structure of key Data set(</a:t>
            </a:r>
            <a:r>
              <a:rPr lang="en-US" dirty="0"/>
              <a:t>66773 rows × </a:t>
            </a:r>
            <a:r>
              <a:rPr lang="en-US" dirty="0" smtClean="0"/>
              <a:t>81 columns)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How can </a:t>
            </a:r>
            <a:r>
              <a:rPr lang="en-US" smtClean="0"/>
              <a:t>we explore the data?</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705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803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0"/>
            <a:ext cx="7662333" cy="4297363"/>
          </a:xfrm>
        </p:spPr>
        <p:txBody>
          <a:bodyPr/>
          <a:lstStyle/>
          <a:p>
            <a:r>
              <a:rPr lang="en-US" dirty="0" smtClean="0"/>
              <a:t>Step 1 – Remove columns makes less or no contribution</a:t>
            </a:r>
          </a:p>
          <a:p>
            <a:endParaRPr lang="en-US" dirty="0"/>
          </a:p>
        </p:txBody>
      </p:sp>
      <p:sp>
        <p:nvSpPr>
          <p:cNvPr id="3" name="Title 2"/>
          <p:cNvSpPr>
            <a:spLocks noGrp="1"/>
          </p:cNvSpPr>
          <p:nvPr>
            <p:ph type="title"/>
          </p:nvPr>
        </p:nvSpPr>
        <p:spPr/>
        <p:txBody>
          <a:bodyPr/>
          <a:lstStyle/>
          <a:p>
            <a:r>
              <a:rPr lang="en-US" dirty="0" smtClean="0"/>
              <a:t>Cleaning Data for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981200"/>
            <a:ext cx="4114800" cy="4495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1" y="1981200"/>
            <a:ext cx="3438525" cy="4191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350" y="2400300"/>
            <a:ext cx="3324225" cy="171450"/>
          </a:xfrm>
          <a:prstGeom prst="rect">
            <a:avLst/>
          </a:prstGeom>
        </p:spPr>
      </p:pic>
    </p:spTree>
    <p:extLst>
      <p:ext uri="{BB962C8B-B14F-4D97-AF65-F5344CB8AC3E}">
        <p14:creationId xmlns:p14="http://schemas.microsoft.com/office/powerpoint/2010/main" val="2445218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Imputing the data that has less missing values</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057400"/>
            <a:ext cx="3505200" cy="4191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667000"/>
            <a:ext cx="3257550" cy="457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429000"/>
            <a:ext cx="3505200" cy="381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310743"/>
            <a:ext cx="3362325" cy="333375"/>
          </a:xfrm>
          <a:prstGeom prst="rect">
            <a:avLst/>
          </a:prstGeom>
        </p:spPr>
      </p:pic>
      <p:sp>
        <p:nvSpPr>
          <p:cNvPr id="11" name="TextBox 10"/>
          <p:cNvSpPr txBox="1"/>
          <p:nvPr/>
        </p:nvSpPr>
        <p:spPr>
          <a:xfrm>
            <a:off x="609600" y="5181600"/>
            <a:ext cx="7543800" cy="1200329"/>
          </a:xfrm>
          <a:prstGeom prst="rect">
            <a:avLst/>
          </a:prstGeom>
          <a:noFill/>
        </p:spPr>
        <p:txBody>
          <a:bodyPr wrap="square" rtlCol="0">
            <a:spAutoFit/>
          </a:bodyPr>
          <a:lstStyle/>
          <a:p>
            <a:r>
              <a:rPr lang="en-US" dirty="0" smtClean="0"/>
              <a:t>We first thought of filling the value with mean or zero. However most of the features where categorical. For example DAY_CNT only be a whole day and cannot contain mean. We removes data which has contributions lesser than 1%. If it has more than 10 % we filled it with most frequent values.</a:t>
            </a:r>
            <a:endParaRPr lang="en-US" dirty="0"/>
          </a:p>
        </p:txBody>
      </p:sp>
    </p:spTree>
    <p:extLst>
      <p:ext uri="{BB962C8B-B14F-4D97-AF65-F5344CB8AC3E}">
        <p14:creationId xmlns:p14="http://schemas.microsoft.com/office/powerpoint/2010/main" val="32873885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507</TotalTime>
  <Words>1152</Words>
  <Application>Microsoft Office PowerPoint</Application>
  <PresentationFormat>On-screen Show (4:3)</PresentationFormat>
  <Paragraphs>128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Waveform</vt:lpstr>
      <vt:lpstr>SCIO – Data Analysis on Inpatient Claim</vt:lpstr>
      <vt:lpstr>Part 1</vt:lpstr>
      <vt:lpstr>What we already know about the data?</vt:lpstr>
      <vt:lpstr>But? Are we missing something?</vt:lpstr>
      <vt:lpstr>How Anonymity is maintained?</vt:lpstr>
      <vt:lpstr>Part -2</vt:lpstr>
      <vt:lpstr>How can we explore the data?</vt:lpstr>
      <vt:lpstr>Cleaning Data for analysis</vt:lpstr>
      <vt:lpstr>Imputing the data that has less missing values</vt:lpstr>
      <vt:lpstr>What did we analyze in the data</vt:lpstr>
      <vt:lpstr>Claim Year vs Claim Payment Amount and Claim Year vs NCH Beneficiary Inpatient Deductible Amount </vt:lpstr>
      <vt:lpstr>Claim Year Vs  NCH Primary Payer Claim Paid Amount and Claim Year Vs Claim Pass Thru Per Diem Amount</vt:lpstr>
      <vt:lpstr>Claim Year Vs NCH Beneficiary Blood Deductible Liability Amount and  Claim Year Vs NCH Beneficiary Part A Coinsurance Liability Amount </vt:lpstr>
      <vt:lpstr>Do we have equal number of records?</vt:lpstr>
      <vt:lpstr>Whoz paid whom more?</vt:lpstr>
      <vt:lpstr>Part - 3</vt:lpstr>
      <vt:lpstr>Can we make any predictions on data and not just analysis?</vt:lpstr>
      <vt:lpstr>How to handle features that are alphanumeric or alphabet? Sadly model accepts only numbers</vt:lpstr>
      <vt:lpstr>How did we choose features?</vt:lpstr>
      <vt:lpstr>Attempt 1 for Algo selection</vt:lpstr>
      <vt:lpstr>Attempt 2 for Algo Selection </vt:lpstr>
      <vt:lpstr>Finally an algorithm that can predict</vt:lpstr>
      <vt:lpstr>Training Loss vs Testing Loss</vt:lpstr>
      <vt:lpstr>Demo</vt:lpstr>
      <vt:lpstr>Climax</vt:lpstr>
      <vt:lpstr>How we actually got the data set</vt:lpstr>
      <vt:lpstr>How we actually got the data set –(cont)</vt:lpstr>
      <vt:lpstr>Place of origin!!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SCIO – Data Analysis on Inpatient Claim</dc:title>
  <dc:creator>WELCOME</dc:creator>
  <cp:lastModifiedBy>WELCOME</cp:lastModifiedBy>
  <cp:revision>37</cp:revision>
  <dcterms:created xsi:type="dcterms:W3CDTF">2006-08-16T00:00:00Z</dcterms:created>
  <dcterms:modified xsi:type="dcterms:W3CDTF">2018-04-10T12:38:30Z</dcterms:modified>
</cp:coreProperties>
</file>