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92" r:id="rId3"/>
    <p:sldId id="291" r:id="rId4"/>
    <p:sldId id="273" r:id="rId5"/>
    <p:sldId id="257" r:id="rId6"/>
    <p:sldId id="280" r:id="rId7"/>
    <p:sldId id="278" r:id="rId8"/>
    <p:sldId id="293" r:id="rId9"/>
    <p:sldId id="286" r:id="rId10"/>
    <p:sldId id="285" r:id="rId11"/>
    <p:sldId id="279" r:id="rId12"/>
    <p:sldId id="287" r:id="rId13"/>
    <p:sldId id="277" r:id="rId14"/>
    <p:sldId id="275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515A0-1217-448B-9863-473A935AB7D9}" v="17" dt="2025-08-11T18:20:32.9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>
        <p:scale>
          <a:sx n="66" d="100"/>
          <a:sy n="66" d="100"/>
        </p:scale>
        <p:origin x="132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0901-FDDB-241D-EBCE-2B63B035F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5E6AB-E15E-5EEA-2BDD-AFD476051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824D1-D353-972D-294B-81DE7012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2A3CC-6DDE-0066-54BD-626B6FDA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69A0-0A03-9005-F8B9-D86B1923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77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8044-4A76-73F9-11B3-7E3F535E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DFD0E-1618-C934-1597-A6D65A050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0B5FE-D3B7-2342-334E-B755AA03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9FD3-55A7-66D6-D3EF-8AAF4C9B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FC9F-496C-224F-73A4-2E05C17E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61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D4E1E-B9CB-D5E8-DEB1-BA45F4108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FE3E9-1166-F8F5-D8EA-45D04876F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80086-9AEF-06CE-1425-28C7D97A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D0D32-8917-09CA-F2C6-92B7B1B1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E4838-799A-BB65-E9A7-DB01E86E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3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CA13-DFFA-F891-965E-ABCBB161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FA5AA-D3B3-EBC2-DEED-608BA8AD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3E11B-EAB2-D54A-F0A2-58C30A50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540E7-B1A9-DDE8-E7A5-BAC62926A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2103-C9BB-8D83-CC7B-23DBC3D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0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6942-9E2F-1664-A4CF-8127595E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112BE-065D-4895-3665-11CF84F7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DB5ED-899C-8D68-9FEC-10101586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513A1-7317-6C28-F6EA-8C2F221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59DC2-0D46-AFF8-A903-3F90EE5A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47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12BA-E38D-9F50-50F1-E13FE798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832AE-7889-3CBA-28EF-53308CE7F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A1784-1731-A5BC-FA97-F3E89824E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26CE1-8965-339A-4D81-6EDF101A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1A912-EC48-7D57-50F8-E36303D0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611F9-8290-3CEE-4482-64D30216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0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00CB-E835-6EC1-A3B1-FC142F89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36CB8-91C4-9775-7E6A-2FA4DD6B3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1B974-B12B-9F17-F42C-67AFDA9CB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639F6-5D37-B9D9-2B80-BBBFAA200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BE823-E93F-C83B-FCE6-AEE02C949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7C4B4-EB9B-169B-D089-E4BFE786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EAAEF-DE7E-0248-B26A-94A633DD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AF5E3-9F5F-5F17-0CFB-45A353F38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0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8D21-5B82-7484-AA22-A9ED016E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D2861-D755-0290-D3D4-66AE6E6E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837DB-E0F9-9AC0-3D4B-E4C1963C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5F380-DA2D-4382-851F-76478327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5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D2DC7-6066-0377-E1F2-110FF66C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0C570-4F83-11FC-2B55-CCBB74C5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E2D94-2051-B568-464F-B8539308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57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2EEC-4C47-0C9C-04CA-6019E844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86D88-E3B5-3744-AB59-075F128A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F71B1-DBD3-4BFA-20D6-2FD59C145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52C18-5EC5-C46E-F2B9-1E29AB98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04744-1FE7-5099-478E-E59FC3C8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857E5-C4B7-E618-09E5-83FBCAC3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7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725E7-438A-E9AA-83B8-46526068F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CA2AB-68B1-65C5-FA13-1361D6DA0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2BF58-1464-F3AD-CB0B-5FE653055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F6EDE-8461-77AA-5DEC-B83BCA58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5CB8-FFF1-470A-AA9C-EDE358CC0F0D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EEACE-568D-571A-BDD5-7019AA6E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31510-CDC0-279B-87DA-9C755727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60D83-94DB-4175-B193-4A18C8288C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6FDC2-0088-9214-2297-02123656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6AC6A-4F42-F180-A4AA-CBD7ADF74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C37E5-3953-89AE-213C-2466443F4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95CB8-FFF1-470A-AA9C-EDE358CC0F0D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3A6AC-1669-508A-BD43-9FA557B8B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4D70-B3AC-C126-4E25-4B44F6519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60D83-94DB-4175-B193-4A18C8288CA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3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raphviz.org/documentatio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A125A6C-4894-A1FF-F97D-EBC361676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158" y="1381838"/>
            <a:ext cx="10431463" cy="136136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CFG Parser and Syntax Tree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F2ABB-2814-4C5A-75DC-08D2369B7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283" y="2924888"/>
            <a:ext cx="9142412" cy="326943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Ch. Gowtham Reddy(192365064)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CSA1303 Theory of Computation with Finite Automata</a:t>
            </a:r>
          </a:p>
          <a:p>
            <a:pPr>
              <a:defRPr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Faculty 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K. Vijaya Bhaskar and Dr. S. Christy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Melwyn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Professor, Department of CSE , SIMATS Engineering, SIMATS</a:t>
            </a:r>
          </a:p>
        </p:txBody>
      </p:sp>
      <p:pic>
        <p:nvPicPr>
          <p:cNvPr id="3076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9EEACF56-0B39-5292-A349-EBA62BC09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169863"/>
            <a:ext cx="10037762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6F33B-1B58-6EDC-0674-C882749564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20/08/2025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5FED0-6FF2-B3D9-727D-E556C952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CAPSTONE PROJECT </a:t>
            </a:r>
          </a:p>
        </p:txBody>
      </p:sp>
      <p:sp>
        <p:nvSpPr>
          <p:cNvPr id="3079" name="Slide Number Placeholder 5">
            <a:extLst>
              <a:ext uri="{FF2B5EF4-FFF2-40B4-BE49-F238E27FC236}">
                <a16:creationId xmlns:a16="http://schemas.microsoft.com/office/drawing/2014/main" id="{9AB5F901-06BE-79A9-CE5B-3A79E49529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E333313-90CF-472D-AE24-221E139ABA79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618D3-06AB-364B-D863-F789D80FB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4AF0EB7-1EDF-E8CA-75A6-042BFEC8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005" y="891836"/>
            <a:ext cx="10657114" cy="74256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MODULE-2 – Syntax Tree Construction and Visualization</a:t>
            </a:r>
          </a:p>
        </p:txBody>
      </p:sp>
      <p:pic>
        <p:nvPicPr>
          <p:cNvPr id="5124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F5CF2779-4E41-547A-5888-3F4D59F5C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2388"/>
            <a:ext cx="5313362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0AE1004-F212-6450-4EEC-1010FE1FC98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20/08/2025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4969E26-F440-8E91-70FA-344AB4A0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CAPSTONE PROJECT </a:t>
            </a:r>
          </a:p>
        </p:txBody>
      </p:sp>
      <p:sp>
        <p:nvSpPr>
          <p:cNvPr id="5127" name="Slide Number Placeholder 7">
            <a:extLst>
              <a:ext uri="{FF2B5EF4-FFF2-40B4-BE49-F238E27FC236}">
                <a16:creationId xmlns:a16="http://schemas.microsoft.com/office/drawing/2014/main" id="{C19E995C-5065-7970-C908-839982356A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F6DB5BB-17A0-459C-A3FF-5D0529F5A0B4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19849403-407B-7056-E307-A86F387DAC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6787" y="6288229"/>
            <a:ext cx="11935213" cy="56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517EF-5B81-89B2-5651-737EA7F78B3F}"/>
              </a:ext>
            </a:extLst>
          </p:cNvPr>
          <p:cNvSpPr txBox="1"/>
          <p:nvPr/>
        </p:nvSpPr>
        <p:spPr>
          <a:xfrm>
            <a:off x="373626" y="1823296"/>
            <a:ext cx="10980174" cy="4276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on the successful parse from Module 1 to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visual representation.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Concrete Syntax Tree (CST)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the string's full grammatical structure.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tree shows the derivation from the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symbol (root)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to the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string (leaves).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graphical image (.png) of the complete syntax tree.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and the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Graphviz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library.</a:t>
            </a:r>
          </a:p>
        </p:txBody>
      </p:sp>
    </p:spTree>
    <p:extLst>
      <p:ext uri="{BB962C8B-B14F-4D97-AF65-F5344CB8AC3E}">
        <p14:creationId xmlns:p14="http://schemas.microsoft.com/office/powerpoint/2010/main" val="45177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7B303-4810-48ED-019F-237B45459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A066BA9-568C-5025-D994-BD5772F1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163"/>
            <a:ext cx="9182878" cy="641123"/>
          </a:xfrm>
        </p:spPr>
        <p:txBody>
          <a:bodyPr/>
          <a:lstStyle/>
          <a:p>
            <a:pPr algn="ctr" eaLnBrk="1" hangingPunct="1"/>
            <a:r>
              <a:rPr lang="en-I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MODULE-2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75D86062-925B-B7FB-DB5B-F0FE0BAB4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52388"/>
            <a:ext cx="531336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29B8A-0A2F-403A-C716-CE9A7E4A7F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20/08/2025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E61F7-B234-CE9F-36F4-5EDCE962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CAPSTONE PROJECT </a:t>
            </a:r>
          </a:p>
        </p:txBody>
      </p:sp>
      <p:sp>
        <p:nvSpPr>
          <p:cNvPr id="6151" name="Slide Number Placeholder 6">
            <a:extLst>
              <a:ext uri="{FF2B5EF4-FFF2-40B4-BE49-F238E27FC236}">
                <a16:creationId xmlns:a16="http://schemas.microsoft.com/office/drawing/2014/main" id="{1E083C1F-2DD0-BDDB-1C22-7DE7ED8148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5049334-D8F8-4303-AECA-FDD79588E0BD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7C6F9-DD0D-BB5E-887D-C55C78DC235A}"/>
              </a:ext>
            </a:extLst>
          </p:cNvPr>
          <p:cNvSpPr txBox="1"/>
          <p:nvPr/>
        </p:nvSpPr>
        <p:spPr>
          <a:xfrm>
            <a:off x="7990867" y="2562637"/>
            <a:ext cx="383488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 –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Tree Construction and Visualization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Graphviz</a:t>
            </a:r>
          </a:p>
          <a:p>
            <a:pPr algn="just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Graphviz </a:t>
            </a:r>
            <a:r>
              <a:rPr lang="en-US" sz="2400" dirty="0"/>
              <a:t>→ </a:t>
            </a:r>
            <a:r>
              <a:rPr lang="en-US" sz="2200" dirty="0"/>
              <a:t>Renders the tree data structure into a visual diagram.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061FAB-D0FB-4603-C441-24FC36394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21" y="1374549"/>
            <a:ext cx="3812610" cy="506683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F331103-47BC-2D17-0EF6-9C3E0630D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36799" y="1374550"/>
            <a:ext cx="3835400" cy="506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10FC2-6261-AD88-B09D-7B277F117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02C466C-4B17-97A8-D8F5-715403B21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14" y="665164"/>
            <a:ext cx="9938657" cy="5445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5124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EFF6B0E9-2032-8CF3-C01A-9E169B2D2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2388"/>
            <a:ext cx="5313362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C84EBD-3CEA-B25D-6A95-BC0299A661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20/08/2025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32D6992-5CF4-07F2-8448-771B1C89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CAPSTONE PROJECT </a:t>
            </a:r>
          </a:p>
        </p:txBody>
      </p:sp>
      <p:sp>
        <p:nvSpPr>
          <p:cNvPr id="5127" name="Slide Number Placeholder 7">
            <a:extLst>
              <a:ext uri="{FF2B5EF4-FFF2-40B4-BE49-F238E27FC236}">
                <a16:creationId xmlns:a16="http://schemas.microsoft.com/office/drawing/2014/main" id="{B9522BD8-2933-A820-E3A6-257E52085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F6DB5BB-17A0-459C-A3FF-5D0529F5A0B4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F4C2507B-2137-BEFD-6A2C-F35D3378D7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6787" y="6288229"/>
            <a:ext cx="11935213" cy="56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7AD92A-FCEE-56C7-A70D-EEA499A73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847" y="1401603"/>
            <a:ext cx="7992590" cy="469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9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3F5C2F8-92A2-2B26-F4F1-EF2FA8945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264"/>
            <a:ext cx="10115939" cy="799743"/>
          </a:xfrm>
        </p:spPr>
        <p:txBody>
          <a:bodyPr/>
          <a:lstStyle/>
          <a:p>
            <a:pPr algn="ctr" eaLnBrk="1" hangingPunct="1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4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EEE00454-82E2-3403-B0CB-E56E85DC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52388"/>
            <a:ext cx="531336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19DE2-DA05-42CA-4F58-3B5FB7D3510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20/08/2025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2D302-ED63-C99C-0CD0-419D440C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CAPSTONE PROJECT </a:t>
            </a:r>
          </a:p>
        </p:txBody>
      </p:sp>
      <p:sp>
        <p:nvSpPr>
          <p:cNvPr id="10247" name="Slide Number Placeholder 6">
            <a:extLst>
              <a:ext uri="{FF2B5EF4-FFF2-40B4-BE49-F238E27FC236}">
                <a16:creationId xmlns:a16="http://schemas.microsoft.com/office/drawing/2014/main" id="{26B4C467-119F-6974-57B1-E592445014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A7256409-0BDE-4A7D-8715-234751C24E59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C996E9B9-9F8A-D09A-0233-5C99D73F85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042" y="1641297"/>
            <a:ext cx="11279758" cy="46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created a functional tool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parsing and visualizing Context-Free Grammars.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meets all core objectives: validating strings, generating syntax trees, and providing a full derivation trace.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as an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educational aid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understanding the complex concepts of compiler theory.</a:t>
            </a: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Transforms abstract grammar rules into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tangible, visual results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learning more intuitive.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18CDBCA-514A-E364-1AC0-78F27AD8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163"/>
            <a:ext cx="10515600" cy="1025525"/>
          </a:xfrm>
        </p:spPr>
        <p:txBody>
          <a:bodyPr/>
          <a:lstStyle/>
          <a:p>
            <a:pPr algn="ctr" eaLnBrk="1" hangingPunct="1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DEB462A4-2E36-9079-0BE3-ABB07E13F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52388"/>
            <a:ext cx="531336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A7325-4D19-BDE8-C2F3-FBD3A4D9A8B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20/08/2025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A3243-8E0F-C026-5938-DA3F497E5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CAPSTONE PROJECT </a:t>
            </a:r>
          </a:p>
        </p:txBody>
      </p:sp>
      <p:sp>
        <p:nvSpPr>
          <p:cNvPr id="8199" name="Slide Number Placeholder 6">
            <a:extLst>
              <a:ext uri="{FF2B5EF4-FFF2-40B4-BE49-F238E27FC236}">
                <a16:creationId xmlns:a16="http://schemas.microsoft.com/office/drawing/2014/main" id="{940D464F-5E16-62FD-6B02-39BE1D4F50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6AFCADC8-EB6A-475C-ACCD-B4E89270FDFF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75616C82-9D3E-47B4-EA5D-FDAD9E5CC4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758951"/>
            <a:ext cx="11670890" cy="46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LL(1) Parser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→ Improve efficiency and handle complex grammars without backtracking.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Abstract Syntax Trees (ASTs)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→ Create compact trees like those used in real compilers.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Interactive UI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→ Use Flask (web) or Tkinter (desktop) for a user-friendly interface.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Error Reporting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→ Give clear, specific messages about syntax errors and possible fixes.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CFE784D-D7AE-9811-BD77-ED4ED112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491" y="879768"/>
            <a:ext cx="10078616" cy="706437"/>
          </a:xfrm>
        </p:spPr>
        <p:txBody>
          <a:bodyPr/>
          <a:lstStyle/>
          <a:p>
            <a:pPr algn="ctr" eaLnBrk="1" hangingPunct="1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45A8BB3D-B4AB-B91C-4C85-F48386C04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48" y="1564368"/>
            <a:ext cx="10515600" cy="4791982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Aho, A. V., Lam, M. S., Sethi, R., &amp; Ullman, J. D. (2007). Compilers: Principles, Techniques, and Tools (2nd ed.). Pearson.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Sipser, M. (2012). Introduction to the Theory of Computation (3rd ed.). Cengage Learning.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Grune, D., &amp; Jacobs, C. J. H. (2008). Parsing Techniques: A Practical Guide (2nd ed.). Springer.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Graphviz - Graph Visualization Software. Official Documentation.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dirty="0">
                <a:hlinkClick r:id="rId2"/>
              </a:rPr>
              <a:t>https://graphviz.org/documentation/</a:t>
            </a:r>
            <a:endParaRPr lang="en-IN" sz="2400" dirty="0"/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Software Foundation. Python 3 Documentation.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https://docs.python.org/3/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68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A6BDF76C-8EA6-B925-50CB-8F763547F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52388"/>
            <a:ext cx="531336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AFD4F-8334-CAA2-0FB3-251A96FE83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20/08/2025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2C1A7-2817-7F0E-BAA7-B4610D52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CAPSTONE PROJECT </a:t>
            </a:r>
          </a:p>
        </p:txBody>
      </p:sp>
      <p:sp>
        <p:nvSpPr>
          <p:cNvPr id="11271" name="Slide Number Placeholder 6">
            <a:extLst>
              <a:ext uri="{FF2B5EF4-FFF2-40B4-BE49-F238E27FC236}">
                <a16:creationId xmlns:a16="http://schemas.microsoft.com/office/drawing/2014/main" id="{30AA4DF5-01CC-CBB6-72E2-6B086BE723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DD2F85A-7B66-4F91-8974-408053902E33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71E193F-F0C9-D0D0-944B-22108F50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2543175"/>
            <a:ext cx="10515600" cy="2125663"/>
          </a:xfrm>
        </p:spPr>
        <p:txBody>
          <a:bodyPr/>
          <a:lstStyle/>
          <a:p>
            <a:pPr algn="ctr" eaLnBrk="1" hangingPunct="1"/>
            <a:r>
              <a:rPr lang="en-US" alt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pic>
        <p:nvPicPr>
          <p:cNvPr id="13315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ABFD5027-9D15-4C20-FA7F-0D5C0A6A8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52388"/>
            <a:ext cx="531336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F9C61-EC6F-4D75-25ED-5E01B4ABA7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20/08/2025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FDB05-F4BB-38C1-7373-B94C8A1E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CAPSTONE PROJECT </a:t>
            </a:r>
          </a:p>
        </p:txBody>
      </p:sp>
      <p:sp>
        <p:nvSpPr>
          <p:cNvPr id="13318" name="Slide Number Placeholder 6">
            <a:extLst>
              <a:ext uri="{FF2B5EF4-FFF2-40B4-BE49-F238E27FC236}">
                <a16:creationId xmlns:a16="http://schemas.microsoft.com/office/drawing/2014/main" id="{8202869F-F69E-6363-6638-DBC4D3FE4C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E5E2E035-80CE-4891-A04D-7297E37D491B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834BA-ABEC-4FFE-26AB-F23D331B4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88D309D-6CD6-9E30-950A-30BCA298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391"/>
            <a:ext cx="9332167" cy="799743"/>
          </a:xfrm>
        </p:spPr>
        <p:txBody>
          <a:bodyPr/>
          <a:lstStyle/>
          <a:p>
            <a:pPr algn="ctr" eaLnBrk="1" hangingPunct="1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058318-3D22-CB35-EF56-BD50110D0F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20/08/2025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ED19CB-7F92-D098-AAE4-9FB2A3366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CAPSTONE PROJECT </a:t>
            </a:r>
          </a:p>
        </p:txBody>
      </p:sp>
      <p:sp>
        <p:nvSpPr>
          <p:cNvPr id="4103" name="Slide Number Placeholder 7">
            <a:extLst>
              <a:ext uri="{FF2B5EF4-FFF2-40B4-BE49-F238E27FC236}">
                <a16:creationId xmlns:a16="http://schemas.microsoft.com/office/drawing/2014/main" id="{728AC3F7-922B-8D4D-C070-B7FECF5622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B186EB8-7F7C-4EFA-B7B8-5EB3A92DD8DA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92E67132-5837-FF5D-3BD0-9D2B06F4B7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0800" y="3555325"/>
            <a:ext cx="9937102" cy="1090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DA479A99-722E-D3B4-1C07-C6097DF1E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2388"/>
            <a:ext cx="5313362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0CCF1C-0F38-8083-356C-F886DE6F01D6}"/>
              </a:ext>
            </a:extLst>
          </p:cNvPr>
          <p:cNvSpPr txBox="1"/>
          <p:nvPr/>
        </p:nvSpPr>
        <p:spPr>
          <a:xfrm>
            <a:off x="839427" y="1208787"/>
            <a:ext cx="10225675" cy="5147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0" lvl="8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4000500" lvl="8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000500" lvl="8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000500" lvl="8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 marL="4000500" lvl="8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-1</a:t>
            </a:r>
          </a:p>
          <a:p>
            <a:pPr marL="4000500" lvl="8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-2</a:t>
            </a:r>
          </a:p>
          <a:p>
            <a:pPr marL="4000500" lvl="8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000500" lvl="8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marL="4000500" lvl="8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0" lvl="8" indent="-342900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84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E53A6-476A-CF48-BC04-BBE8B51D5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38570F5-F421-EB37-79CA-E75D8844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956" y="937127"/>
            <a:ext cx="9266853" cy="734429"/>
          </a:xfrm>
        </p:spPr>
        <p:txBody>
          <a:bodyPr/>
          <a:lstStyle/>
          <a:p>
            <a:pPr algn="ctr" eaLnBrk="1" hangingPunct="1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</a:p>
        </p:txBody>
      </p:sp>
      <p:pic>
        <p:nvPicPr>
          <p:cNvPr id="4100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40404960-E041-8D6C-BC0E-5D5A768B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613" y="125234"/>
            <a:ext cx="7020232" cy="734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D1A8E49-D793-96BF-66E1-EA8005AD11E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20/08/2025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CBB105-DB5B-1A16-FEA5-DC88A626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CAPSTONE PROJECT </a:t>
            </a:r>
          </a:p>
        </p:txBody>
      </p:sp>
      <p:sp>
        <p:nvSpPr>
          <p:cNvPr id="4103" name="Slide Number Placeholder 7">
            <a:extLst>
              <a:ext uri="{FF2B5EF4-FFF2-40B4-BE49-F238E27FC236}">
                <a16:creationId xmlns:a16="http://schemas.microsoft.com/office/drawing/2014/main" id="{881E33FE-B45C-9D50-9C97-EA44DBCF53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B186EB8-7F7C-4EFA-B7B8-5EB3A92DD8DA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ACD984CF-1E6C-70EE-4B8E-2E162EC73D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4465" y="1826484"/>
            <a:ext cx="11464412" cy="372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a tool to 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and visualize Context-Free Grammars (CFGs).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 Parser in Python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strings against grammar rules.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Trees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Graphviz for valid strings.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Displayed 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parsing process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backtracking.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Achieved 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parsing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clear visualization, and detailed derivation logs for learning.</a:t>
            </a:r>
          </a:p>
          <a:p>
            <a:pPr lvl="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67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D03318B-400D-25F6-5CA3-24D566B6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163"/>
            <a:ext cx="10515600" cy="1025525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pic>
        <p:nvPicPr>
          <p:cNvPr id="4100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50006427-D46F-F094-4E15-19B1EC3AE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606" y="52388"/>
            <a:ext cx="7374194" cy="773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A17DCF-F83F-750B-AA21-A344E3FEE4A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20/08/2025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163526-CC08-1B24-F28F-11038DC1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CAPSTONE PROJECT </a:t>
            </a:r>
          </a:p>
        </p:txBody>
      </p:sp>
      <p:sp>
        <p:nvSpPr>
          <p:cNvPr id="4103" name="Slide Number Placeholder 7">
            <a:extLst>
              <a:ext uri="{FF2B5EF4-FFF2-40B4-BE49-F238E27FC236}">
                <a16:creationId xmlns:a16="http://schemas.microsoft.com/office/drawing/2014/main" id="{F862E1BF-8B8B-5F2F-9867-1630012279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8B186EB8-7F7C-4EFA-B7B8-5EB3A92DD8DA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86A0497B-FA81-9B09-14C2-F2D7A35B0F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3626" y="1532074"/>
            <a:ext cx="11492181" cy="466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computer science,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Context-Free Grammars (CFGs)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 rules for a language's syntax.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these theoretical rules apply to a string of text is often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and challenging.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Manually tracing how a computer parses a string is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and difficult.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aims to bridge that gap by creating a tool that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the parsing process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visualizes the results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these concepts easier to learn.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7D6E026-8116-DF93-D9A5-0E7BAFA7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163"/>
            <a:ext cx="10515600" cy="1025525"/>
          </a:xfrm>
        </p:spPr>
        <p:txBody>
          <a:bodyPr/>
          <a:lstStyle/>
          <a:p>
            <a:pPr algn="ctr" eaLnBrk="1" hangingPunct="1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pic>
        <p:nvPicPr>
          <p:cNvPr id="5124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238A2DED-6DA1-9AD5-73C1-DF28D1717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2388"/>
            <a:ext cx="5313362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F7DBAE-450F-ADA1-7238-CF0914C287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20/08/2025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C79F99-0DF5-635F-B725-06994770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CAPSTONE PROJECT </a:t>
            </a:r>
          </a:p>
        </p:txBody>
      </p:sp>
      <p:sp>
        <p:nvSpPr>
          <p:cNvPr id="5127" name="Slide Number Placeholder 7">
            <a:extLst>
              <a:ext uri="{FF2B5EF4-FFF2-40B4-BE49-F238E27FC236}">
                <a16:creationId xmlns:a16="http://schemas.microsoft.com/office/drawing/2014/main" id="{BD4AA21E-AD95-27FC-EAA6-6D025B4278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F6DB5BB-17A0-459C-A3FF-5D0529F5A0B4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1B2CD3F2-10EA-5C69-5151-49285D2579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0362" y="2097920"/>
            <a:ext cx="11607509" cy="372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implement a parser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read and understand user-defined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 rules.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input strings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Recursive Descent parsing technique.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a visual Syntax Tree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string that is successfully parsed.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step-by-step derivation trace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how the parser reached its conclusion.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an intuitive User Interface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grammar input, string testing, and viewing the visual output.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5C62-3A71-1207-1F79-FE569CA2D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596" y="626379"/>
            <a:ext cx="8790990" cy="735885"/>
          </a:xfrm>
        </p:spPr>
        <p:txBody>
          <a:bodyPr/>
          <a:lstStyle/>
          <a:p>
            <a:pPr algn="ctr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6687E-8FB1-5177-CB92-910A731C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20/08/2025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76BF8-442D-FB85-676A-8416A577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CAPSTONE PROJECT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0F546-6779-2F17-2DC9-04EE7543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F57649-D0A0-4EFC-B2D0-E98B783B7C60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pic>
        <p:nvPicPr>
          <p:cNvPr id="3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B513F4CB-C73F-FB9B-1112-766A0947C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449" y="52388"/>
            <a:ext cx="5313362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BF1FC3-7FDF-946D-7584-75C1C66C6A6D}"/>
              </a:ext>
            </a:extLst>
          </p:cNvPr>
          <p:cNvSpPr/>
          <p:nvPr/>
        </p:nvSpPr>
        <p:spPr>
          <a:xfrm>
            <a:off x="325394" y="2197452"/>
            <a:ext cx="1360540" cy="3995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Start: User Input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9C3B667-145D-7615-F6EB-ECC0521D8639}"/>
              </a:ext>
            </a:extLst>
          </p:cNvPr>
          <p:cNvSpPr/>
          <p:nvPr/>
        </p:nvSpPr>
        <p:spPr>
          <a:xfrm rot="16200000">
            <a:off x="1794884" y="2259814"/>
            <a:ext cx="255905" cy="28448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D0115C-2412-0E18-DE80-84ECF694CF78}"/>
              </a:ext>
            </a:extLst>
          </p:cNvPr>
          <p:cNvSpPr/>
          <p:nvPr/>
        </p:nvSpPr>
        <p:spPr>
          <a:xfrm>
            <a:off x="2209800" y="2170701"/>
            <a:ext cx="1689100" cy="5411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1: Provide CFG Rules &amp; Input String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174CB7A-05E6-AD26-8669-47330567E181}"/>
              </a:ext>
            </a:extLst>
          </p:cNvPr>
          <p:cNvSpPr/>
          <p:nvPr/>
        </p:nvSpPr>
        <p:spPr>
          <a:xfrm rot="16200000">
            <a:off x="4052888" y="2242798"/>
            <a:ext cx="255905" cy="28448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F16B72-73EE-FCE8-5F3A-A4CAD35145B8}"/>
              </a:ext>
            </a:extLst>
          </p:cNvPr>
          <p:cNvSpPr/>
          <p:nvPr/>
        </p:nvSpPr>
        <p:spPr>
          <a:xfrm>
            <a:off x="4406668" y="2135353"/>
            <a:ext cx="186055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2: Parse Grammar &amp; Tokenize String</a:t>
            </a:r>
            <a:endParaRPr lang="en-IN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323E8D0-82F6-612A-E7C9-C88DEAA5DFD0}"/>
              </a:ext>
            </a:extLst>
          </p:cNvPr>
          <p:cNvSpPr/>
          <p:nvPr/>
        </p:nvSpPr>
        <p:spPr>
          <a:xfrm rot="16200000">
            <a:off x="6358976" y="2254964"/>
            <a:ext cx="255905" cy="28448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3200E6D-47FD-0CEC-5DED-CB1B68B8FECD}"/>
              </a:ext>
            </a:extLst>
          </p:cNvPr>
          <p:cNvSpPr/>
          <p:nvPr/>
        </p:nvSpPr>
        <p:spPr>
          <a:xfrm>
            <a:off x="6774986" y="2170701"/>
            <a:ext cx="18923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3: Recursive Descent Parser Engine</a:t>
            </a:r>
            <a:endParaRPr lang="en-IN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99631E0-5C60-95E2-2B29-870CE513E0C5}"/>
              </a:ext>
            </a:extLst>
          </p:cNvPr>
          <p:cNvSpPr/>
          <p:nvPr/>
        </p:nvSpPr>
        <p:spPr>
          <a:xfrm rot="16200000">
            <a:off x="8897108" y="2359166"/>
            <a:ext cx="255905" cy="28448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D647BD02-EE1E-4901-BFBA-0FA31EB41249}"/>
              </a:ext>
            </a:extLst>
          </p:cNvPr>
          <p:cNvSpPr/>
          <p:nvPr/>
        </p:nvSpPr>
        <p:spPr>
          <a:xfrm>
            <a:off x="9300154" y="2045732"/>
            <a:ext cx="2222500" cy="95885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4: Is String Valid? </a:t>
            </a:r>
            <a:endParaRPr lang="en-IN" sz="11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6D76827-D3FF-F561-E1E4-E3FCD7E50735}"/>
              </a:ext>
            </a:extLst>
          </p:cNvPr>
          <p:cNvSpPr/>
          <p:nvPr/>
        </p:nvSpPr>
        <p:spPr>
          <a:xfrm>
            <a:off x="9927534" y="4686528"/>
            <a:ext cx="967740" cy="9067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End: </a:t>
            </a:r>
            <a:br>
              <a:rPr lang="en-US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 Rejection Message</a:t>
            </a:r>
            <a:endParaRPr lang="en-IN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0C682EA3-B35B-B538-2BFE-9CC5C7059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3695939"/>
            <a:ext cx="419100" cy="3149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</a:t>
            </a:r>
            <a:endParaRPr lang="en-IN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 Box 7">
            <a:extLst>
              <a:ext uri="{FF2B5EF4-FFF2-40B4-BE49-F238E27FC236}">
                <a16:creationId xmlns:a16="http://schemas.microsoft.com/office/drawing/2014/main" id="{FC3CF9E1-B915-4EEE-DA66-912CE199B0AF}"/>
              </a:ext>
            </a:extLst>
          </p:cNvPr>
          <p:cNvSpPr txBox="1"/>
          <p:nvPr/>
        </p:nvSpPr>
        <p:spPr>
          <a:xfrm>
            <a:off x="9480431" y="3245343"/>
            <a:ext cx="495300" cy="25400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Yes</a:t>
            </a:r>
            <a:endParaRPr lang="en-IN" sz="11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AFEA853-0897-C41C-7940-4505F2A2CDF1}"/>
              </a:ext>
            </a:extLst>
          </p:cNvPr>
          <p:cNvSpPr/>
          <p:nvPr/>
        </p:nvSpPr>
        <p:spPr>
          <a:xfrm>
            <a:off x="7895481" y="3521304"/>
            <a:ext cx="1470660" cy="6477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4: Construct</a:t>
            </a:r>
            <a:endParaRPr lang="en-IN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 Tree</a:t>
            </a:r>
            <a:endParaRPr lang="en-IN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631E48B9-15B6-02A0-2CD1-4983F6EE0876}"/>
              </a:ext>
            </a:extLst>
          </p:cNvPr>
          <p:cNvSpPr/>
          <p:nvPr/>
        </p:nvSpPr>
        <p:spPr>
          <a:xfrm rot="5400000">
            <a:off x="7469915" y="3672242"/>
            <a:ext cx="255905" cy="28448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8CA4CD9-C14A-A389-7C4F-AE8BBE8C5C83}"/>
              </a:ext>
            </a:extLst>
          </p:cNvPr>
          <p:cNvSpPr/>
          <p:nvPr/>
        </p:nvSpPr>
        <p:spPr>
          <a:xfrm>
            <a:off x="5758983" y="3482762"/>
            <a:ext cx="1470660" cy="6858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5: Generate</a:t>
            </a:r>
            <a:endParaRPr lang="en-IN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Derivation Steps</a:t>
            </a:r>
            <a:endParaRPr lang="en-IN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F452E5B-3C2C-731C-820A-1CF14EA73B6E}"/>
              </a:ext>
            </a:extLst>
          </p:cNvPr>
          <p:cNvSpPr/>
          <p:nvPr/>
        </p:nvSpPr>
        <p:spPr>
          <a:xfrm rot="5400000">
            <a:off x="5303966" y="3672242"/>
            <a:ext cx="255905" cy="28448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EDC12BC-5DC1-4B4B-D998-1E4DDA600155}"/>
              </a:ext>
            </a:extLst>
          </p:cNvPr>
          <p:cNvSpPr/>
          <p:nvPr/>
        </p:nvSpPr>
        <p:spPr>
          <a:xfrm>
            <a:off x="2558147" y="3477190"/>
            <a:ext cx="2438400" cy="762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End: Display Visual Output </a:t>
            </a:r>
            <a:endParaRPr lang="en-IN" sz="11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(Syntax Tree &amp; Derivation Trac)</a:t>
            </a:r>
            <a:endParaRPr lang="en-IN" sz="11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Arrow: Left-Right-Up 38">
            <a:extLst>
              <a:ext uri="{FF2B5EF4-FFF2-40B4-BE49-F238E27FC236}">
                <a16:creationId xmlns:a16="http://schemas.microsoft.com/office/drawing/2014/main" id="{A8DEC840-97AC-2A63-80FD-AA4792513624}"/>
              </a:ext>
            </a:extLst>
          </p:cNvPr>
          <p:cNvSpPr/>
          <p:nvPr/>
        </p:nvSpPr>
        <p:spPr>
          <a:xfrm rot="16200000">
            <a:off x="9608297" y="3428223"/>
            <a:ext cx="1216152" cy="850392"/>
          </a:xfrm>
          <a:prstGeom prst="leftRight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65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E7C1-4BB9-D4B8-5424-FB015937D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9492F10F-F994-8442-7CDC-973FBAA1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931" y="861105"/>
            <a:ext cx="11160969" cy="5445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MODULE-1 –Grammar Design and Parsing </a:t>
            </a:r>
          </a:p>
        </p:txBody>
      </p:sp>
      <p:pic>
        <p:nvPicPr>
          <p:cNvPr id="5124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41667987-9BD7-F1E6-CFDA-294796BD4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2388"/>
            <a:ext cx="5313362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1A0B45-0D68-1600-932E-0F15681360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20/08/2025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37EB78-2B2E-A67B-3058-C407759E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CAPSTONE PROJECT </a:t>
            </a:r>
          </a:p>
        </p:txBody>
      </p:sp>
      <p:sp>
        <p:nvSpPr>
          <p:cNvPr id="5127" name="Slide Number Placeholder 7">
            <a:extLst>
              <a:ext uri="{FF2B5EF4-FFF2-40B4-BE49-F238E27FC236}">
                <a16:creationId xmlns:a16="http://schemas.microsoft.com/office/drawing/2014/main" id="{AD93A15D-A741-91EC-513F-7843F8D0FD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F6DB5BB-17A0-459C-A3FF-5D0529F5A0B4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63320A5E-5B06-6CBB-68AD-B2DEA98400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6787" y="6288229"/>
            <a:ext cx="11935213" cy="56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B78ED2D-41FE-03D6-B07D-65722DF16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87" y="1866269"/>
            <a:ext cx="11492627" cy="4276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 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 rules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 non-terminals, terminals, and production rules.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 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LL(1) parsing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check if input strings are valid.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LL(1)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parsing is faster as it uses a parse table to choose rules.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string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→ shows full derivation steps.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string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→ clear rejection message.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 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PLY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ANTLR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parsing libraries.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45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F583FB8-5460-F1D3-1E9E-A0746331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164"/>
            <a:ext cx="10003971" cy="5445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I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MODULE-1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01CCC858-0900-7EA5-B330-82A913B35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52388"/>
            <a:ext cx="5313363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33153-69D3-D631-04FE-3D41DEE9AA6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20/08/2025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B5A4D-0FD7-EFC2-B9EB-AF4D8C7D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CAPSTONE PROJECT </a:t>
            </a:r>
          </a:p>
        </p:txBody>
      </p:sp>
      <p:sp>
        <p:nvSpPr>
          <p:cNvPr id="6151" name="Slide Number Placeholder 6">
            <a:extLst>
              <a:ext uri="{FF2B5EF4-FFF2-40B4-BE49-F238E27FC236}">
                <a16:creationId xmlns:a16="http://schemas.microsoft.com/office/drawing/2014/main" id="{E623BBD2-81B4-BB9C-8D72-BBD6B6AD99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75049334-D8F8-4303-AECA-FDD79588E0BD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F1A0D-FDAC-80E7-B568-522914C7B246}"/>
              </a:ext>
            </a:extLst>
          </p:cNvPr>
          <p:cNvSpPr txBox="1"/>
          <p:nvPr/>
        </p:nvSpPr>
        <p:spPr>
          <a:xfrm rot="10800000" flipH="1" flipV="1">
            <a:off x="7798511" y="2326776"/>
            <a:ext cx="393939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🔒 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 – Grammar Design and Parsing.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PLY and ANTLR 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/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→ Helps split input into tokens and parse them.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ANTLR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→ Quickly creates parsers from grammar rules.</a:t>
            </a:r>
          </a:p>
          <a:p>
            <a:br>
              <a:rPr lang="en-US" dirty="0"/>
            </a:b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03140F-FA1A-3D9C-B3FC-5122A186D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41" y="1209676"/>
            <a:ext cx="3646898" cy="5195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2B5EE-B225-A5B3-7235-9B65B2230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400" y="1209676"/>
            <a:ext cx="3949569" cy="51955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FE83C-03B1-7682-B761-313389939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EBBEC06-3547-8D68-5D99-66CB41D9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230" y="665164"/>
            <a:ext cx="8315129" cy="5445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UTPUT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4AE96618-E324-DDF6-B86F-72DD68CA8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52388"/>
            <a:ext cx="5313362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1F51FC-CA52-3190-6951-5E372C8F4B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20/08/2025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F05AC39-5136-9F70-B532-6CF8E09B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CAPSTONE PROJECT </a:t>
            </a:r>
          </a:p>
        </p:txBody>
      </p:sp>
      <p:sp>
        <p:nvSpPr>
          <p:cNvPr id="5127" name="Slide Number Placeholder 7">
            <a:extLst>
              <a:ext uri="{FF2B5EF4-FFF2-40B4-BE49-F238E27FC236}">
                <a16:creationId xmlns:a16="http://schemas.microsoft.com/office/drawing/2014/main" id="{7AAEC162-8CBE-A49C-AD16-C18A51292D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F6DB5BB-17A0-459C-A3FF-5D0529F5A0B4}" type="slidenum">
              <a:rPr lang="en-US" altLang="en-US" sz="120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D0C9429A-4129-4010-ACF1-FF95204150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6787" y="6288229"/>
            <a:ext cx="11935213" cy="569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034273-991D-5239-CF2E-F712FB24B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71" y="1699173"/>
            <a:ext cx="5258534" cy="3976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CFDDBA-CF8C-BF13-DE8F-0814C9781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56" y="1917636"/>
            <a:ext cx="5191850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52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932</Words>
  <Application>Microsoft Office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 CFG Parser and Syntax Tree Generator</vt:lpstr>
      <vt:lpstr>AGENDA</vt:lpstr>
      <vt:lpstr>ABSTRACT </vt:lpstr>
      <vt:lpstr>INTRODUCTION </vt:lpstr>
      <vt:lpstr>OBJECTIVES</vt:lpstr>
      <vt:lpstr>PROPOSED METHODOLOGY</vt:lpstr>
      <vt:lpstr>MODULE-1 –Grammar Design and Parsing </vt:lpstr>
      <vt:lpstr>IMPLEMENTATION MODULE-1</vt:lpstr>
      <vt:lpstr>OUTPUT</vt:lpstr>
      <vt:lpstr>MODULE-2 – Syntax Tree Construction and Visualization</vt:lpstr>
      <vt:lpstr>IMPLEMENTATION MODULE-2</vt:lpstr>
      <vt:lpstr>OUTPUT</vt:lpstr>
      <vt:lpstr>CONCLUSION</vt:lpstr>
      <vt:lpstr>FUTURE SCOPE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kumar Thevasigamani</dc:creator>
  <cp:lastModifiedBy>gowthamch27ed@hotmail.com</cp:lastModifiedBy>
  <cp:revision>14</cp:revision>
  <dcterms:created xsi:type="dcterms:W3CDTF">2025-03-19T06:12:05Z</dcterms:created>
  <dcterms:modified xsi:type="dcterms:W3CDTF">2025-08-19T06:17:58Z</dcterms:modified>
</cp:coreProperties>
</file>